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3955B-BB26-4E2B-9142-0D3EFFF6CDA3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72B0-059F-4E16-A87D-EDC1825884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93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8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2B0-059F-4E16-A87D-EDC1825884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6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D72B0-059F-4E16-A87D-EDC18258840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1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3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2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29.12.2023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26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- </a:t>
            </a:r>
            <a:r>
              <a:rPr lang="tr-TR" altLang="tr-TR" sz="4000" i="1" dirty="0">
                <a:solidFill>
                  <a:srgbClr val="373187"/>
                </a:solidFill>
                <a:latin typeface="Times New Roman"/>
              </a:rPr>
              <a:t>Tasarım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1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tasarımında dikkat edilecek 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Değişik veri yapıları değerlendirilmelidir.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Bütün veri yapıları ve bunlar üzerinde yapılacak işlemler tanımlanmalıdır.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Alt düzeyde tasarım kararları tasarım süreci içerisinde geciktirilmelidir.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Bazı çok kullanılan veri yapıları için bir kütüphane oluşturulmalıdır.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tr-TR" altLang="tr-TR" dirty="0"/>
              <a:t>Kullanılacak programlama dili soyut veri tiplerini desteklemelidir.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8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Tasarımın ana hedefi modüler bir yapı geliştirip modüller arasındaki kontrol ilişkilerini temsil etmektir.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yapısal tasarım bazen de veri akışlarını gösteren biçime dönüştürülebilir.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Veri Akışları Üç parçada incelenebilir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Girdi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Çıktı Akışı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İşlem Akışı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1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AYRINTI TASARIM- </a:t>
            </a:r>
            <a:r>
              <a:rPr lang="tr-TR" altLang="tr-TR" dirty="0"/>
              <a:t>Süreç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tasarımı; veri, yapı ve </a:t>
            </a:r>
            <a:r>
              <a:rPr lang="tr-TR" altLang="tr-TR" dirty="0" err="1"/>
              <a:t>arayüz</a:t>
            </a:r>
            <a:r>
              <a:rPr lang="tr-TR" altLang="tr-TR" dirty="0"/>
              <a:t> tasarımından sonra yapılır.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İdeal şartlarda bütün </a:t>
            </a:r>
            <a:r>
              <a:rPr lang="tr-TR" altLang="tr-TR" dirty="0" err="1"/>
              <a:t>algoritmik</a:t>
            </a:r>
            <a:r>
              <a:rPr lang="tr-TR" altLang="tr-TR" dirty="0"/>
              <a:t> detayın belirtilmesi amaçlanır.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Ayrıca süreç belirtiminin tek anlamı olması gerekir, değişik şahıslar tarafından farklı yorumlanmamalıdır.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Doğal diller kullanılabilir (açıklamalarda, çünkü doğal dil tek anlamlı değildir)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Süreç Tanımlama Dili (PDL)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Yapısal Program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Yapısal programlamanın temel amacı;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karmaşıklığını en aza indirmek,</a:t>
            </a:r>
          </a:p>
          <a:p>
            <a:pPr lvl="1">
              <a:lnSpc>
                <a:spcPct val="95000"/>
              </a:lnSpc>
              <a:buClr>
                <a:schemeClr val="accent2"/>
              </a:buClr>
            </a:pPr>
            <a:r>
              <a:rPr lang="tr-TR" altLang="tr-TR" sz="2200" dirty="0"/>
              <a:t>program </a:t>
            </a:r>
            <a:r>
              <a:rPr lang="tr-TR" altLang="tr-TR" sz="2200" dirty="0" err="1"/>
              <a:t>anlaşılabilirliğini</a:t>
            </a:r>
            <a:r>
              <a:rPr lang="tr-TR" altLang="tr-TR" sz="2200" dirty="0"/>
              <a:t> artırmaktır. </a:t>
            </a:r>
          </a:p>
          <a:p>
            <a:pPr>
              <a:lnSpc>
                <a:spcPct val="95000"/>
              </a:lnSpc>
              <a:spcBef>
                <a:spcPct val="60000"/>
              </a:spcBef>
            </a:pPr>
            <a:r>
              <a:rPr lang="tr-TR" altLang="tr-TR" dirty="0"/>
              <a:t>Bu amaçla şu </a:t>
            </a:r>
            <a:r>
              <a:rPr lang="tr-TR" altLang="tr-TR" dirty="0" smtClean="0"/>
              <a:t>yapılar </a:t>
            </a:r>
            <a:r>
              <a:rPr lang="tr-TR" altLang="tr-TR" dirty="0"/>
              <a:t>kullanılır;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 err="1"/>
              <a:t>Ardışıl</a:t>
            </a:r>
            <a:r>
              <a:rPr lang="tr-TR" altLang="tr-TR" sz="2200" dirty="0"/>
              <a:t> İşlem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Koşullu işlem yapısı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Döngü </a:t>
            </a:r>
            <a:r>
              <a:rPr lang="tr-TR" altLang="tr-TR" sz="2200" dirty="0" smtClean="0"/>
              <a:t>yapısı</a:t>
            </a:r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4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Karar Tabloları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Bazen karmaşık koşul değerlendirmeleri yapmak gerekir. Bunların düzenli bir gösterilimi karar tablolarında yapılabilir. </a:t>
            </a:r>
          </a:p>
          <a:p>
            <a:endParaRPr lang="tr-TR" altLang="tr-TR" dirty="0"/>
          </a:p>
          <a:p>
            <a:r>
              <a:rPr lang="tr-TR" altLang="tr-TR" dirty="0"/>
              <a:t>Öncelikle, bütün işlemler saptanmalı, sonra ön koşullar belirlenmelidir. </a:t>
            </a:r>
          </a:p>
          <a:p>
            <a:endParaRPr lang="tr-TR" altLang="tr-TR" dirty="0"/>
          </a:p>
          <a:p>
            <a:r>
              <a:rPr lang="tr-TR" altLang="tr-TR" dirty="0"/>
              <a:t>Belirli işlemler ile belirli koşulları birleştirerek tablo oluşturulur. </a:t>
            </a:r>
          </a:p>
          <a:p>
            <a:endParaRPr lang="tr-TR" altLang="tr-TR" dirty="0"/>
          </a:p>
          <a:p>
            <a:r>
              <a:rPr lang="tr-TR" altLang="tr-TR" dirty="0"/>
              <a:t>Alt tarafta ise işlemler benzer satırlar olarak gösterilir.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0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Program Tanımlama Dili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Program Tanımlama Dilleri</a:t>
            </a:r>
            <a:r>
              <a:rPr lang="tr-TR" altLang="tr-TR" dirty="0"/>
              <a:t> süreç belirtiminde doğal dillerin programlama dili ile sentezlenmesi şeklinde ortaya çıkmıştır. </a:t>
            </a:r>
          </a:p>
          <a:p>
            <a:endParaRPr lang="tr-TR" altLang="tr-TR" sz="1400" dirty="0"/>
          </a:p>
          <a:p>
            <a:r>
              <a:rPr lang="tr-TR" altLang="tr-TR" dirty="0"/>
              <a:t>Hangi programlama dilinin kullanılacağından bağımsız özellikler bulunmalıdır.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DO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Hesap Numarasını Oku</a:t>
            </a:r>
          </a:p>
          <a:p>
            <a:pPr lvl="3">
              <a:buNone/>
            </a:pPr>
            <a:r>
              <a:rPr lang="tr-TR" altLang="tr-TR" sz="2000" dirty="0"/>
              <a:t>IF (hesap numarası geçerli değil) başlangıca dön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tr-TR" altLang="tr-TR" sz="2000" dirty="0"/>
              <a:t>	 işlem türünü iste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(para yatırma </a:t>
            </a:r>
            <a:r>
              <a:rPr lang="tr-TR" altLang="tr-TR" sz="2000" dirty="0" err="1"/>
              <a:t>islemi</a:t>
            </a:r>
            <a:r>
              <a:rPr lang="tr-TR" altLang="tr-TR" sz="2000" dirty="0"/>
              <a:t>) { </a:t>
            </a:r>
            <a:r>
              <a:rPr lang="tr-TR" altLang="tr-TR" sz="2000" dirty="0" err="1"/>
              <a:t>para_yatir</a:t>
            </a:r>
            <a:r>
              <a:rPr lang="tr-TR" altLang="tr-TR" sz="2000" dirty="0"/>
              <a:t>(); Başlangıca dön}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tr-TR" altLang="tr-TR" sz="2000" dirty="0"/>
              <a:t>IF (yeterli bakiye yok) başlangıca dön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tr-TR" altLang="tr-TR" dirty="0"/>
              <a:t>WHILE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3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Tasarlanması Gereken Ortak Alt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 altLang="tr-TR" dirty="0"/>
              <a:t>Yetkilendirme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Güvenlik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Yedekleme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Veri transferi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Arşiv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pPr>
              <a:spcBef>
                <a:spcPct val="60000"/>
              </a:spcBef>
            </a:pPr>
            <a:r>
              <a:rPr lang="tr-TR" altLang="tr-TR" dirty="0"/>
              <a:t>Dönüştürme </a:t>
            </a:r>
            <a:r>
              <a:rPr lang="tr-TR" altLang="tr-TR" dirty="0" err="1"/>
              <a:t>altsistemi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6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Yetkilendirme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Özellikle kurumsal uygulamalarda farklı kullanıcıların kullanabilecekleri ve kullanamayacakları özellikleri ifade eder.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İşlev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bazında yetkilendirme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Ekran alanları bazında yetkilendirme</a:t>
            </a:r>
          </a:p>
          <a:p>
            <a:endParaRPr lang="tr-TR" alt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Güvenlik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tr-TR" altLang="tr-TR" dirty="0"/>
              <a:t>Yapılan bir işlemde, işlemi yapan kullanıcının izlerinin saklanması işlemleri. </a:t>
            </a:r>
          </a:p>
          <a:p>
            <a:pPr marL="457200" indent="-457200"/>
            <a:endParaRPr lang="tr-TR" altLang="tr-TR" dirty="0"/>
          </a:p>
          <a:p>
            <a:pPr marL="457200" indent="-457200"/>
            <a:r>
              <a:rPr lang="tr-TR" altLang="tr-TR" dirty="0"/>
              <a:t>LOG </a:t>
            </a:r>
            <a:r>
              <a:rPr lang="tr-TR" altLang="tr-TR" dirty="0" err="1"/>
              <a:t>files</a:t>
            </a:r>
            <a:r>
              <a:rPr lang="tr-TR" altLang="tr-TR" dirty="0"/>
              <a:t> (Sistem günlüğü)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0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Yedekleme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Her bilgi sisteminin olağandışı durumlara hazırlıklı olmak amacıyla kullandıkları veri tabanı (sistem) yedekleme ve yedekten geri alma işlemlerinin olması gerekmektedir.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HEDEFLER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Tasarım, Sistem Analizi çalışması sonucunda üretilen Mantıksal Modelin Fiziksel Modele dönüştürülme çalışmasıdır.</a:t>
            </a:r>
          </a:p>
          <a:p>
            <a:r>
              <a:rPr lang="tr-TR" dirty="0"/>
              <a:t>Tasarım kavramları: Soyutlama, İyileştirme ve Modülerlik olmak üzere 3 çeşittir.</a:t>
            </a:r>
          </a:p>
          <a:p>
            <a:r>
              <a:rPr lang="tr-TR" dirty="0"/>
              <a:t>Yapı Tasarımı, </a:t>
            </a:r>
            <a:r>
              <a:rPr lang="tr-TR" dirty="0" err="1"/>
              <a:t>arayüz</a:t>
            </a:r>
            <a:r>
              <a:rPr lang="tr-TR" dirty="0"/>
              <a:t> tasarımı ve süreç tasarımından önce yapılması gereken ilk tasarım veri tasarımıdır.</a:t>
            </a:r>
          </a:p>
          <a:p>
            <a:r>
              <a:rPr lang="tr-TR" dirty="0"/>
              <a:t>Veri Akışları Üç parçada incelenebilir: Girdi Akışı, Çıktı Akışı ve İşlem Akışı</a:t>
            </a:r>
          </a:p>
          <a:p>
            <a:r>
              <a:rPr lang="tr-TR" dirty="0"/>
              <a:t>Süreç tasarımı; veri, yapı ve ara yüz tasarımından sonra yapılır.</a:t>
            </a:r>
          </a:p>
          <a:p>
            <a:r>
              <a:rPr lang="tr-TR" dirty="0"/>
              <a:t>Program Akış Diyagramları: Tekrarlı, </a:t>
            </a:r>
            <a:r>
              <a:rPr lang="tr-TR" dirty="0" err="1"/>
              <a:t>ardışıl</a:t>
            </a:r>
            <a:r>
              <a:rPr lang="tr-TR" dirty="0"/>
              <a:t> ve koşullu şeklindedir.</a:t>
            </a:r>
          </a:p>
          <a:p>
            <a:r>
              <a:rPr lang="tr-TR" dirty="0"/>
              <a:t>Tasarlanması Gereken Ortak Alt Sistemler 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Yetkilendirme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Güvenlik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Yedekleme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Veri transferi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Arşiv </a:t>
            </a:r>
            <a:r>
              <a:rPr lang="tr-TR" dirty="0" err="1" smtClean="0"/>
              <a:t>altsistemi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smtClean="0"/>
              <a:t>Dönüştürme </a:t>
            </a:r>
            <a:r>
              <a:rPr lang="tr-TR" dirty="0" err="1" smtClean="0"/>
              <a:t>altsistemi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Coğrafi olarak dağıtılmış hizmet birimlerinde çalışan makineler arasında veri akışının sağlanması işlemleri</a:t>
            </a:r>
          </a:p>
          <a:p>
            <a:endParaRPr lang="tr-TR" altLang="tr-TR" dirty="0"/>
          </a:p>
          <a:p>
            <a:r>
              <a:rPr lang="tr-TR" altLang="tr-TR" dirty="0"/>
              <a:t>Çevirim içi veri iletimi (</a:t>
            </a:r>
            <a:r>
              <a:rPr lang="tr-TR" altLang="tr-TR" dirty="0" err="1"/>
              <a:t>real</a:t>
            </a:r>
            <a:r>
              <a:rPr lang="tr-TR" altLang="tr-TR" dirty="0"/>
              <a:t>-time)</a:t>
            </a:r>
          </a:p>
          <a:p>
            <a:endParaRPr lang="tr-TR" altLang="tr-TR" dirty="0"/>
          </a:p>
          <a:p>
            <a:r>
              <a:rPr lang="tr-TR" altLang="tr-TR" dirty="0"/>
              <a:t>Çevirim dışı veri iletimi (disketler, teypler)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94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Arşiv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Belirli bir süre sonrasında sık olarak kullanılmayacak olan bilgilerin ayrılması ve gerektiğinde bu bilgilere erişimi sağlayan alt sistemlerdir.</a:t>
            </a:r>
          </a:p>
          <a:p>
            <a:endParaRPr lang="tr-TR" altLang="tr-TR" dirty="0"/>
          </a:p>
          <a:p>
            <a:r>
              <a:rPr lang="tr-TR" altLang="tr-TR" dirty="0"/>
              <a:t>Aktif veri tabanı.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4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Dönüştürme Alt Sistemi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Geliştirilen bilgi sisteminin uygulamaya alınmadan önce veri dönüştürme (mevcut sistemdeki verilerin yeni bilgi sistemine aktarılması) işlemlerine ihtiyaç vardır.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Tasarım Kavramları</a:t>
            </a:r>
          </a:p>
          <a:p>
            <a:r>
              <a:rPr lang="tr-TR" dirty="0" smtClean="0"/>
              <a:t>MODÜL-işlevsel Bağımsızlık</a:t>
            </a:r>
          </a:p>
          <a:p>
            <a:r>
              <a:rPr lang="tr-TR" dirty="0" smtClean="0"/>
              <a:t>Veri Tasarımı</a:t>
            </a:r>
          </a:p>
          <a:p>
            <a:r>
              <a:rPr lang="tr-TR" dirty="0" smtClean="0"/>
              <a:t>Tasarlanması Gereken ortak alt sistemler</a:t>
            </a:r>
          </a:p>
          <a:p>
            <a:r>
              <a:rPr lang="tr-TR" dirty="0" smtClean="0"/>
              <a:t>Tasarım Kalitesi</a:t>
            </a:r>
          </a:p>
          <a:p>
            <a:r>
              <a:rPr lang="tr-TR" dirty="0" smtClean="0"/>
              <a:t>Bağlaşıklık -Yapışıklık</a:t>
            </a: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Tasarım, Sistem Analizi çalışması sonucunda üretilen </a:t>
            </a:r>
            <a:r>
              <a:rPr lang="tr-TR" altLang="tr-TR" dirty="0">
                <a:solidFill>
                  <a:srgbClr val="373187"/>
                </a:solidFill>
              </a:rPr>
              <a:t>Mantıksal Modelin Fiziksel Modele dönüştürülme çalışmasıdır.</a:t>
            </a:r>
          </a:p>
          <a:p>
            <a:endParaRPr lang="tr-TR" altLang="tr-TR" sz="1200" dirty="0"/>
          </a:p>
          <a:p>
            <a:r>
              <a:rPr lang="tr-TR" altLang="tr-TR" dirty="0"/>
              <a:t>Fiziksel Model geliştirilecek yazılımın;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hangi parçalardan oluşacağını,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bu parçalar arasındaki ilişkilerin neler olacağını,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parçaların iç yapısının ayrıntılarını, </a:t>
            </a:r>
          </a:p>
          <a:p>
            <a:pPr lvl="1">
              <a:buClr>
                <a:schemeClr val="accent2"/>
              </a:buClr>
            </a:pPr>
            <a:r>
              <a:rPr lang="tr-TR" altLang="tr-TR" sz="2200" dirty="0"/>
              <a:t>gerekecek veri yapısının fiziksel biçimini (dosya, veri tabanı, </a:t>
            </a:r>
            <a:r>
              <a:rPr lang="tr-TR" altLang="tr-TR" sz="2200" dirty="0" err="1"/>
              <a:t>hash</a:t>
            </a:r>
            <a:r>
              <a:rPr lang="tr-TR" altLang="tr-TR" sz="2200" dirty="0"/>
              <a:t> tablosu, vektör, </a:t>
            </a:r>
            <a:r>
              <a:rPr lang="tr-TR" altLang="tr-TR" sz="2200" dirty="0" err="1"/>
              <a:t>vs</a:t>
            </a:r>
            <a:r>
              <a:rPr lang="tr-TR" altLang="tr-TR" sz="2200" dirty="0"/>
              <a:t>) </a:t>
            </a:r>
          </a:p>
          <a:p>
            <a:pPr>
              <a:buNone/>
            </a:pPr>
            <a:r>
              <a:rPr lang="tr-TR" altLang="tr-TR" dirty="0"/>
              <a:t>	tasarımını içerir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TASARIM KAVRAMLARI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Soyutlama (</a:t>
            </a:r>
            <a:r>
              <a:rPr lang="tr-TR" altLang="tr-TR" dirty="0" err="1">
                <a:solidFill>
                  <a:schemeClr val="accent2"/>
                </a:solidFill>
              </a:rPr>
              <a:t>abstraction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Detayları gizleyerek </a:t>
            </a:r>
            <a:r>
              <a:rPr lang="tr-TR" altLang="tr-TR" dirty="0">
                <a:solidFill>
                  <a:srgbClr val="373187"/>
                </a:solidFill>
              </a:rPr>
              <a:t>yukarıdan bakabilme imkanı sağlanır.</a:t>
            </a:r>
            <a:r>
              <a:rPr lang="tr-TR" altLang="tr-TR" dirty="0"/>
              <a:t>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İyileştirme (</a:t>
            </a:r>
            <a:r>
              <a:rPr lang="tr-TR" altLang="tr-TR" dirty="0" err="1">
                <a:solidFill>
                  <a:schemeClr val="accent2"/>
                </a:solidFill>
              </a:rPr>
              <a:t>enhancement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Soyutlama düzeyinde irdeleme bittikten sonra, daha alt seviyelere inilerek tanımlamalarda ayrıntı, bazen de düzeltme yapılarak </a:t>
            </a:r>
            <a:r>
              <a:rPr lang="tr-TR" altLang="tr-TR" dirty="0">
                <a:solidFill>
                  <a:srgbClr val="373187"/>
                </a:solidFill>
              </a:rPr>
              <a:t>tasarımın daha kesinlik kazanması sağlanır.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Modülerlik (</a:t>
            </a:r>
            <a:r>
              <a:rPr lang="tr-TR" altLang="tr-TR" dirty="0" err="1">
                <a:solidFill>
                  <a:schemeClr val="accent2"/>
                </a:solidFill>
              </a:rPr>
              <a:t>modularity</a:t>
            </a:r>
            <a:r>
              <a:rPr lang="tr-TR" altLang="tr-TR" dirty="0">
                <a:solidFill>
                  <a:schemeClr val="accent2"/>
                </a:solidFill>
              </a:rPr>
              <a:t>):</a:t>
            </a:r>
            <a:r>
              <a:rPr lang="tr-TR" altLang="tr-TR" dirty="0"/>
              <a:t> Sistemi </a:t>
            </a:r>
            <a:r>
              <a:rPr lang="tr-TR" altLang="tr-TR" dirty="0">
                <a:solidFill>
                  <a:srgbClr val="373187"/>
                </a:solidFill>
              </a:rPr>
              <a:t>istenen kalite faktörleri</a:t>
            </a:r>
            <a:r>
              <a:rPr lang="tr-TR" altLang="tr-TR" dirty="0"/>
              <a:t> ışığında parçalara ayrıştırma sonucu elde edilir.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9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Bütün karmaşıklığın tek bir modülde toplanması yerine, anlaşılabilir ve dolayısıyla projenin zihinsel kontrol altında tutulması için sistem bir çok modüle ayrılır. </a:t>
            </a:r>
          </a:p>
          <a:p>
            <a:endParaRPr lang="tr-TR" altLang="tr-TR" dirty="0"/>
          </a:p>
          <a:p>
            <a:r>
              <a:rPr lang="tr-TR" altLang="tr-TR" dirty="0"/>
              <a:t>Modüller, isimleri olan tanımlanmış işlevleri bulunan ve hedef sistemi gerçekleştirmek üzere </a:t>
            </a:r>
            <a:r>
              <a:rPr lang="tr-TR" altLang="tr-TR" dirty="0" err="1"/>
              <a:t>tümleştirilen</a:t>
            </a:r>
            <a:r>
              <a:rPr lang="tr-TR" altLang="tr-TR" dirty="0"/>
              <a:t> birimlerdir.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9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H="1">
            <a:off x="3475038" y="1916113"/>
            <a:ext cx="151288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H="1">
            <a:off x="5059363" y="1989138"/>
            <a:ext cx="714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275263" y="1989138"/>
            <a:ext cx="13684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H="1">
            <a:off x="2611438" y="2852738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3403600" y="28527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546475" y="2852738"/>
            <a:ext cx="9366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6570663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6354763" y="3933825"/>
            <a:ext cx="3603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6788150" y="3933825"/>
            <a:ext cx="5032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24669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3475038" y="4005263"/>
            <a:ext cx="10080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4483100" y="3933825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699000" y="1700213"/>
            <a:ext cx="89217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Sistem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11467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699000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B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283325" y="2636838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C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10661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114675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22738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354763" y="3644900"/>
            <a:ext cx="6477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210661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122738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922963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931025" y="4652963"/>
            <a:ext cx="6477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tr-TR" altLang="tr-TR">
                <a:solidFill>
                  <a:prstClr val="black"/>
                </a:solidFill>
              </a:rPr>
              <a:t>A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830888" y="172085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Çıkış yelpazesi=3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598863" y="53213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genişlik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35488" y="4024313"/>
            <a:ext cx="113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>
                <a:solidFill>
                  <a:prstClr val="black"/>
                </a:solidFill>
              </a:rPr>
              <a:t>Giriş</a:t>
            </a:r>
          </a:p>
          <a:p>
            <a:r>
              <a:rPr lang="tr-TR" altLang="tr-TR">
                <a:solidFill>
                  <a:prstClr val="black"/>
                </a:solidFill>
              </a:rPr>
              <a:t>yelpazesi</a:t>
            </a:r>
            <a:endParaRPr lang="en-US" altLang="tr-TR">
              <a:solidFill>
                <a:prstClr val="black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051050" y="5229225"/>
            <a:ext cx="561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692275" y="1628775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98451" y="339416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000000"/>
                </a:solidFill>
                <a:latin typeface="Arial" panose="020B0604020202020204" pitchFamily="34" charset="0"/>
              </a:rPr>
              <a:t>derinlik</a:t>
            </a:r>
            <a:endParaRPr lang="en-US" altLang="tr-T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İşlevsel Bağımsızlık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Modüllere parametre ile veri gönderilir ve sonuç değer alınır. Bu modülü çağıran program parçası sadece bu sonucu kullanabilir. Çağrılan modülün işlevsel olarak yaptıkları ile ilgili değildir.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Veri Tasarımı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Yapı Tasarımı, </a:t>
            </a:r>
            <a:r>
              <a:rPr lang="tr-TR" altLang="tr-TR" dirty="0" err="1"/>
              <a:t>arayüz</a:t>
            </a:r>
            <a:r>
              <a:rPr lang="tr-TR" altLang="tr-TR" dirty="0"/>
              <a:t> tasarımı ve süreç tasarımından önce yapılması gereken ilk tasarım veri tasarımıdır.</a:t>
            </a:r>
          </a:p>
          <a:p>
            <a:endParaRPr lang="tr-TR" altLang="tr-TR" dirty="0"/>
          </a:p>
          <a:p>
            <a:r>
              <a:rPr lang="tr-TR" altLang="tr-TR" dirty="0"/>
              <a:t>Bilgi saklama ve soyutlama bu işlem için önemli kavramlardır.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25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823</Words>
  <Application>Microsoft Office PowerPoint</Application>
  <PresentationFormat>Geniş ekran</PresentationFormat>
  <Paragraphs>170</Paragraphs>
  <Slides>23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HEDEFLER</vt:lpstr>
      <vt:lpstr>HEDEFLER</vt:lpstr>
      <vt:lpstr>TASARIM</vt:lpstr>
      <vt:lpstr>TASARIM KAVRAMLARI</vt:lpstr>
      <vt:lpstr>MODÜL</vt:lpstr>
      <vt:lpstr>MODÜL</vt:lpstr>
      <vt:lpstr>İşlevsel Bağımsızlık</vt:lpstr>
      <vt:lpstr>Veri Tasarımı</vt:lpstr>
      <vt:lpstr>Veri tasarımında dikkat edilecek konular</vt:lpstr>
      <vt:lpstr>Yapısal Tasarım</vt:lpstr>
      <vt:lpstr>AYRINTI TASARIM- Süreç Tasarımı</vt:lpstr>
      <vt:lpstr>Yapısal Program Yapıları</vt:lpstr>
      <vt:lpstr>Karar Tabloları</vt:lpstr>
      <vt:lpstr>Program Tanımlama Dili</vt:lpstr>
      <vt:lpstr>Tasarlanması Gereken Ortak Alt Sistemler</vt:lpstr>
      <vt:lpstr>Yetkilendirme Alt Sistemi</vt:lpstr>
      <vt:lpstr>Güvenlik Alt Sistemi</vt:lpstr>
      <vt:lpstr>Yedekleme Alt Sistemi</vt:lpstr>
      <vt:lpstr>PowerPoint Sunusu</vt:lpstr>
      <vt:lpstr>Arşiv Alt Sistemi</vt:lpstr>
      <vt:lpstr>Dönüştürme Alt Sistemi</vt:lpstr>
      <vt:lpstr>Dönüştürme Alt Sistemi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CASPER</cp:lastModifiedBy>
  <cp:revision>4</cp:revision>
  <dcterms:created xsi:type="dcterms:W3CDTF">2018-06-13T11:32:39Z</dcterms:created>
  <dcterms:modified xsi:type="dcterms:W3CDTF">2023-12-29T12:44:36Z</dcterms:modified>
</cp:coreProperties>
</file>