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FA1505-979B-413B-A3CE-87B689DCE9FE}">
  <a:tblStyle styleId="{9EFA1505-979B-413B-A3CE-87B689DCE9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5.xml"/><Relationship Id="rId22" Type="http://schemas.openxmlformats.org/officeDocument/2006/relationships/font" Target="fonts/OpenSans-italic.fntdata"/><Relationship Id="rId10" Type="http://schemas.openxmlformats.org/officeDocument/2006/relationships/slide" Target="slides/slide4.xml"/><Relationship Id="rId21"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bold.fntdata"/><Relationship Id="rId6" Type="http://schemas.openxmlformats.org/officeDocument/2006/relationships/notesMaster" Target="notesMasters/notesMaster1.xml"/><Relationship Id="rId18"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ebb49e06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ebb49e06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ebb49e06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ebb49e06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ebb49e0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ebb49e0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ebb49e06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ebb49e0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ebb49e06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ebb49e06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ebb49e06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ebb49e06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ebb49e06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ebb49e06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ebb49e06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ebb49e06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ebb49e06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ebb49e06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ebb49e06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ebb49e06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bdiagram.io/d/machinarium-b2b-651d701affbf5169f0068b4a"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spreadsheets/d/16SQGsk12g3Cxlri4aCIclgwSR-FPtsnvapUirxzYNHc/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tr"/>
              <a:t>İşletmeler Arası E-Ticaret Sistemi</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tr"/>
              <a:t>Hakan SÖNMEZ</a:t>
            </a:r>
            <a:br>
              <a:rPr lang="tr"/>
            </a:br>
            <a:r>
              <a:rPr lang="tr"/>
              <a:t>502231006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Veri Akış Diyagramı</a:t>
            </a:r>
            <a:endParaRPr/>
          </a:p>
        </p:txBody>
      </p:sp>
      <p:pic>
        <p:nvPicPr>
          <p:cNvPr id="122" name="Google Shape;122;p22"/>
          <p:cNvPicPr preferRelativeResize="0"/>
          <p:nvPr/>
        </p:nvPicPr>
        <p:blipFill>
          <a:blip r:embed="rId3">
            <a:alphaModFix/>
          </a:blip>
          <a:stretch>
            <a:fillRect/>
          </a:stretch>
        </p:blipFill>
        <p:spPr>
          <a:xfrm>
            <a:off x="152400" y="1304825"/>
            <a:ext cx="5734050" cy="335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Varlık İlişki Diyagramı</a:t>
            </a:r>
            <a:endParaRPr/>
          </a:p>
        </p:txBody>
      </p:sp>
      <p:sp>
        <p:nvSpPr>
          <p:cNvPr id="128" name="Google Shape;128;p23"/>
          <p:cNvSpPr txBox="1"/>
          <p:nvPr>
            <p:ph idx="1" type="body"/>
          </p:nvPr>
        </p:nvSpPr>
        <p:spPr>
          <a:xfrm>
            <a:off x="6639025" y="1152425"/>
            <a:ext cx="2068500" cy="304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Diyagramın tam hali </a:t>
            </a:r>
            <a:r>
              <a:rPr lang="tr" u="sng">
                <a:solidFill>
                  <a:schemeClr val="hlink"/>
                </a:solidFill>
                <a:hlinkClick r:id="rId3"/>
              </a:rPr>
              <a:t>buradan</a:t>
            </a:r>
            <a:r>
              <a:rPr lang="tr"/>
              <a:t> görülebilir.</a:t>
            </a:r>
            <a:endParaRPr/>
          </a:p>
        </p:txBody>
      </p:sp>
      <p:pic>
        <p:nvPicPr>
          <p:cNvPr id="129" name="Google Shape;129;p23"/>
          <p:cNvPicPr preferRelativeResize="0"/>
          <p:nvPr/>
        </p:nvPicPr>
        <p:blipFill>
          <a:blip r:embed="rId4">
            <a:alphaModFix/>
          </a:blip>
          <a:stretch>
            <a:fillRect/>
          </a:stretch>
        </p:blipFill>
        <p:spPr>
          <a:xfrm>
            <a:off x="515800" y="1152425"/>
            <a:ext cx="5734050" cy="366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Proje Tanımı</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solidFill>
                  <a:srgbClr val="000000"/>
                </a:solidFill>
                <a:latin typeface="Arial"/>
                <a:ea typeface="Arial"/>
                <a:cs typeface="Arial"/>
                <a:sym typeface="Arial"/>
              </a:rPr>
              <a:t>Projemiz işletmeler arası e-ticaret uygulaması olup tekrardan kullanılabilir olması için genel bir yapının üzerine müşterinin istediği spesifik özellikler entegre edilecektir. Projenin özellikleri ürettiği ya da ithal ettiği ürünleri kendisine bağlı bulunan diğer işletmelere satmayı sağlayacak, çevrimiçi bir ticaret uygulaması olacaktır.</a:t>
            </a:r>
            <a:endParaRPr sz="1400">
              <a:solidFill>
                <a:srgbClr val="000000"/>
              </a:solidFill>
              <a:latin typeface="Arial"/>
              <a:ea typeface="Arial"/>
              <a:cs typeface="Arial"/>
              <a:sym typeface="Arial"/>
            </a:endParaRPr>
          </a:p>
          <a:p>
            <a:pPr indent="0" lvl="0" marL="0" rtl="0" algn="l">
              <a:spcBef>
                <a:spcPts val="0"/>
              </a:spcBef>
              <a:spcAft>
                <a:spcPts val="0"/>
              </a:spcAft>
              <a:buNone/>
            </a:pPr>
            <a:r>
              <a:rPr lang="tr" sz="1400">
                <a:solidFill>
                  <a:srgbClr val="000000"/>
                </a:solidFill>
                <a:latin typeface="Arial"/>
                <a:ea typeface="Arial"/>
                <a:cs typeface="Arial"/>
                <a:sym typeface="Arial"/>
              </a:rPr>
              <a:t>Sistemin hedefleri aşağıdaki gibidir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tr" sz="1400">
                <a:solidFill>
                  <a:srgbClr val="000000"/>
                </a:solidFill>
                <a:latin typeface="Arial"/>
                <a:ea typeface="Arial"/>
                <a:cs typeface="Arial"/>
                <a:sym typeface="Arial"/>
              </a:rPr>
              <a:t>İşletmeler giriş yapıp sipariş verebilecekler, verdikleri siparişlerini ve cari bilgilerini görecekleri bir web sitesi</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tr" sz="1400">
                <a:solidFill>
                  <a:srgbClr val="000000"/>
                </a:solidFill>
                <a:latin typeface="Arial"/>
                <a:ea typeface="Arial"/>
                <a:cs typeface="Arial"/>
                <a:sym typeface="Arial"/>
              </a:rPr>
              <a:t>Satışları gerçekleştiren firmanın girip ürünleri, bayileri fiyatları ve benzer bilgileri güncelleyebileceği bir panel</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tr" sz="1400">
                <a:solidFill>
                  <a:srgbClr val="000000"/>
                </a:solidFill>
                <a:latin typeface="Arial"/>
                <a:ea typeface="Arial"/>
                <a:cs typeface="Arial"/>
                <a:sym typeface="Arial"/>
              </a:rPr>
              <a:t>Satışları gerçekleştirecek firmanın hali hazırda kullandığı ERP, PİM vb uygulamalara entegrasyon yapılmasıdır. Bu entegrasyonlardan en önemlileri ürünlerin sisteme alınması siparişlerin sistemden ERP’ye gönderilmesidir.</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Görevler</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Sisteme giriş yapılabilmesi için kullanıcıların bir işletme sahibi veya çalışanı olması gerekmektedir.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İşletmeler arası hiyerarşik ilişki bulunabilir.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İlişkili işletmelerin kullanıcıları arasında da hiyerarşik ilişki bulunabilir.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İşletmelere ürünler bir kısmı gösterilip bir kısmı gösterilmeyebilir. Her işletmeye farklı ürünler veya farklı fiyatlar gösterilebilir.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İşletmelerin sipariş vermelerini hızlandırmak amacıyla en çok sipariş verdikleri ürünler ve son siparişler ayrıca listelenmelidir.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Her e-ticaret uygulamasında olduğu gibi burada da kullanıcının ürünleri özelliklerine göre filtrelemesi gerekmektedir.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Uygulama birden çok ülkede birden çok para birimiyle ve dille çalışabilmelidir.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İşletmeler kendisine haftanın hangi günlerde teslimat yapılacağını sistemden görebilmelilerdir.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İşletme, kullanıcı, ürün ve fiyat bilgileri uygulama sahibi olan firmanın hali hazırda kullandığı ERP (Kurumsal Kaynak Planlama) uygulamalarından entegrasyonla alınmalıdır. Fakat yine de uygulama bir yönetici paneline sahip olmalı ve her işlem de oradan yapılabilmelidir.</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Yazılım Geliştirme Modeli</a:t>
            </a:r>
            <a:endParaRPr/>
          </a:p>
        </p:txBody>
      </p:sp>
      <p:sp>
        <p:nvSpPr>
          <p:cNvPr id="85" name="Google Shape;85;p16"/>
          <p:cNvSpPr txBox="1"/>
          <p:nvPr>
            <p:ph idx="1" type="body"/>
          </p:nvPr>
        </p:nvSpPr>
        <p:spPr>
          <a:xfrm>
            <a:off x="311700" y="1491475"/>
            <a:ext cx="8520600" cy="31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400">
                <a:solidFill>
                  <a:srgbClr val="000000"/>
                </a:solidFill>
                <a:latin typeface="Arial"/>
                <a:ea typeface="Arial"/>
                <a:cs typeface="Arial"/>
                <a:sym typeface="Arial"/>
              </a:rPr>
              <a:t>Bu projede kullanılacak yazılım geliştirme süreci çevik (agile) olacaktır. Çevik süreç seçilmesinin en önemli sebebi müşterinin değişen ya da anlık gelişen isteklerine cevap verebilmek, müşteriye ürünü sık sık teslim edip müşterinin gereksinimlerinin doğru anlaşıp ve yapıldığının müşteriden geri beslemesinin alınmasıdır. Kısaca müşterinin sürece etkin katılımını sağlamaktır. Ayrıca yazılımı geliştiren ekiple her gün toplantılar yapılarak yazılımcının yaptığı işlerin takibi ve doğrulanmasıdır. Bu süreçte 2 haftalık sprintler (koşma/döngü) planlanarak müşteriye biten işlerin teslimi yapılmasıdır.</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Fonksiyon Noktası Analizi</a:t>
            </a:r>
            <a:endParaRPr/>
          </a:p>
        </p:txBody>
      </p:sp>
      <p:graphicFrame>
        <p:nvGraphicFramePr>
          <p:cNvPr id="91" name="Google Shape;91;p17"/>
          <p:cNvGraphicFramePr/>
          <p:nvPr/>
        </p:nvGraphicFramePr>
        <p:xfrm>
          <a:off x="408875" y="1152425"/>
          <a:ext cx="3000000" cy="3000000"/>
        </p:xfrm>
        <a:graphic>
          <a:graphicData uri="http://schemas.openxmlformats.org/drawingml/2006/table">
            <a:tbl>
              <a:tblPr>
                <a:noFill/>
                <a:tableStyleId>{9EFA1505-979B-413B-A3CE-87B689DCE9FE}</a:tableStyleId>
              </a:tblPr>
              <a:tblGrid>
                <a:gridCol w="1539500"/>
                <a:gridCol w="2290250"/>
                <a:gridCol w="788750"/>
              </a:tblGrid>
              <a:tr h="133000">
                <a:tc gridSpan="3">
                  <a:txBody>
                    <a:bodyPr/>
                    <a:lstStyle/>
                    <a:p>
                      <a:pPr indent="0" lvl="0" marL="0" rtl="0" algn="l">
                        <a:lnSpc>
                          <a:spcPct val="115000"/>
                        </a:lnSpc>
                        <a:spcBef>
                          <a:spcPts val="0"/>
                        </a:spcBef>
                        <a:spcAft>
                          <a:spcPts val="0"/>
                        </a:spcAft>
                        <a:buNone/>
                      </a:pPr>
                      <a:r>
                        <a:rPr lang="tr" sz="1000"/>
                        <a:t>PANEL (115)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FF"/>
                    </a:solidFill>
                  </a:tcPr>
                </a:tc>
                <a:tc hMerge="1"/>
                <a:tc hMerge="1"/>
              </a:tr>
              <a:tr h="201800">
                <a:tc>
                  <a:txBody>
                    <a:bodyPr/>
                    <a:lstStyle/>
                    <a:p>
                      <a:pPr indent="0" lvl="0" marL="0" rtl="0" algn="l">
                        <a:lnSpc>
                          <a:spcPct val="115000"/>
                        </a:lnSpc>
                        <a:spcBef>
                          <a:spcPts val="0"/>
                        </a:spcBef>
                        <a:spcAft>
                          <a:spcPts val="0"/>
                        </a:spcAft>
                        <a:buNone/>
                      </a:pPr>
                      <a:r>
                        <a:rPr lang="tr" sz="1000"/>
                        <a:t>anayfa</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15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800">
                <a:tc>
                  <a:txBody>
                    <a:bodyPr/>
                    <a:lstStyle/>
                    <a:p>
                      <a:pPr indent="0" lvl="0" marL="0" rtl="0" algn="l">
                        <a:lnSpc>
                          <a:spcPct val="115000"/>
                        </a:lnSpc>
                        <a:spcBef>
                          <a:spcPts val="0"/>
                        </a:spcBef>
                        <a:spcAft>
                          <a:spcPts val="0"/>
                        </a:spcAft>
                        <a:buNone/>
                      </a:pPr>
                      <a:r>
                        <a:rPr lang="tr" sz="1000"/>
                        <a:t>Kullanıcı</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Listeleme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10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800">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Ekleme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800">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Silme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800">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Güncelleme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800">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Yetkilendirme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800">
                <a:tc>
                  <a:txBody>
                    <a:bodyPr/>
                    <a:lstStyle/>
                    <a:p>
                      <a:pPr indent="0" lvl="0" marL="0" rtl="0" algn="l">
                        <a:lnSpc>
                          <a:spcPct val="115000"/>
                        </a:lnSpc>
                        <a:spcBef>
                          <a:spcPts val="0"/>
                        </a:spcBef>
                        <a:spcAft>
                          <a:spcPts val="0"/>
                        </a:spcAft>
                        <a:buNone/>
                      </a:pPr>
                      <a:r>
                        <a:rPr lang="tr" sz="1000"/>
                        <a:t>Akgıda kullanıcı</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Listeleme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10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800">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Detay görüntüleme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800">
                <a:tc>
                  <a:txBody>
                    <a:bodyPr/>
                    <a:lstStyle/>
                    <a:p>
                      <a:pPr indent="0" lvl="0" marL="0" rtl="0" algn="l">
                        <a:lnSpc>
                          <a:spcPct val="115000"/>
                        </a:lnSpc>
                        <a:spcBef>
                          <a:spcPts val="0"/>
                        </a:spcBef>
                        <a:spcAft>
                          <a:spcPts val="0"/>
                        </a:spcAft>
                        <a:buNone/>
                      </a:pPr>
                      <a:r>
                        <a:rPr lang="tr" sz="1000"/>
                        <a:t>Ürünler</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Listeleme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15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800">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Detay görüntüleme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800">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Güncelleme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800">
                <a:tc>
                  <a:txBody>
                    <a:bodyPr/>
                    <a:lstStyle/>
                    <a:p>
                      <a:pPr indent="0" lvl="0" marL="0" rtl="0" algn="l">
                        <a:lnSpc>
                          <a:spcPct val="115000"/>
                        </a:lnSpc>
                        <a:spcBef>
                          <a:spcPts val="0"/>
                        </a:spcBef>
                        <a:spcAft>
                          <a:spcPts val="0"/>
                        </a:spcAft>
                        <a:buNone/>
                      </a:pPr>
                      <a:r>
                        <a:rPr lang="tr" sz="1000"/>
                        <a:t>Sarj ürünleri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Excell ile yükleme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10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800">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Listeleme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800">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Detay görüntüleme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800">
                <a:tc>
                  <a:txBody>
                    <a:bodyPr/>
                    <a:lstStyle/>
                    <a:p>
                      <a:pPr indent="0" lvl="0" marL="0" rtl="0" algn="l">
                        <a:lnSpc>
                          <a:spcPct val="115000"/>
                        </a:lnSpc>
                        <a:spcBef>
                          <a:spcPts val="0"/>
                        </a:spcBef>
                        <a:spcAft>
                          <a:spcPts val="0"/>
                        </a:spcAft>
                        <a:buNone/>
                      </a:pPr>
                      <a:r>
                        <a:rPr lang="tr" sz="1000"/>
                        <a:t>Cari-altcari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Listeleme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10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800">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Detay görüntüleme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92" name="Google Shape;92;p17"/>
          <p:cNvSpPr txBox="1"/>
          <p:nvPr/>
        </p:nvSpPr>
        <p:spPr>
          <a:xfrm>
            <a:off x="5199250" y="1152425"/>
            <a:ext cx="35961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chemeClr val="dk2"/>
                </a:solidFill>
                <a:latin typeface="Open Sans"/>
                <a:ea typeface="Open Sans"/>
                <a:cs typeface="Open Sans"/>
                <a:sym typeface="Open Sans"/>
              </a:rPr>
              <a:t>Sistemdeki gereksinimler çıkarıldıktan sonra bu gereksinimler 3 başlık altında toplanmıştır. Panel, Entegrasyonlar ve API / WEB olmak üzere. Örnek olarak Panelin paunlaması gösterilmiştir. Tüm </a:t>
            </a:r>
            <a:r>
              <a:rPr lang="tr" u="sng">
                <a:solidFill>
                  <a:schemeClr val="hlink"/>
                </a:solidFill>
                <a:latin typeface="Open Sans"/>
                <a:ea typeface="Open Sans"/>
                <a:cs typeface="Open Sans"/>
                <a:sym typeface="Open Sans"/>
                <a:hlinkClick r:id="rId3"/>
              </a:rPr>
              <a:t>liste</a:t>
            </a:r>
            <a:r>
              <a:rPr lang="tr">
                <a:solidFill>
                  <a:schemeClr val="dk2"/>
                </a:solidFill>
                <a:latin typeface="Open Sans"/>
                <a:ea typeface="Open Sans"/>
                <a:cs typeface="Open Sans"/>
                <a:sym typeface="Open Sans"/>
              </a:rPr>
              <a:t> buradan görülebilir. Verilen puanlar işin zorluğu ve gerektirdiği iş miktarı göz önünde bulundurularak yaklaşık olarak verilmiştir.</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tr">
                <a:solidFill>
                  <a:schemeClr val="dk2"/>
                </a:solidFill>
                <a:latin typeface="Open Sans"/>
                <a:ea typeface="Open Sans"/>
                <a:cs typeface="Open Sans"/>
                <a:sym typeface="Open Sans"/>
              </a:rPr>
              <a:t>  Burada her aşama için 5 geliştirici için 2 aylık periyotlar belirlenmiştir. Toplamda maliyet 450 adam/gün olarak belirlenmiş ve kaynak olarak 600 adam gün ayrılmıştır.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tr">
                <a:solidFill>
                  <a:schemeClr val="dk2"/>
                </a:solidFill>
                <a:latin typeface="Open Sans"/>
                <a:ea typeface="Open Sans"/>
                <a:cs typeface="Open Sans"/>
                <a:sym typeface="Open Sans"/>
              </a:rPr>
              <a:t>Aşama başına 200 ayrılmış 150 atanmıştır.</a:t>
            </a:r>
            <a:endParaRPr>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Aşamalar (Milestones)</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400">
                <a:solidFill>
                  <a:srgbClr val="000000"/>
                </a:solidFill>
                <a:latin typeface="Arial"/>
                <a:ea typeface="Arial"/>
                <a:cs typeface="Arial"/>
                <a:sym typeface="Arial"/>
              </a:rPr>
              <a:t>Bu görevler için öncelikle 3 farklı milestone (aşama/faz belirlenmiştir.)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tr" sz="1400">
                <a:solidFill>
                  <a:srgbClr val="000000"/>
                </a:solidFill>
                <a:latin typeface="Arial"/>
                <a:ea typeface="Arial"/>
                <a:cs typeface="Arial"/>
                <a:sym typeface="Arial"/>
              </a:rPr>
              <a:t>   Birinci aşama uygulamada en temel görevlerin yapılmasıdır. Bunlar sırasıyla sisteme girişi yapılması gereken ürün ve bayilerdir. Ayrıca bayi kullanıcılarının sisteme giriş yapıp ürünleri görmesi ve sipariş verebilmesidir.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tr" sz="1400">
                <a:solidFill>
                  <a:srgbClr val="000000"/>
                </a:solidFill>
                <a:latin typeface="Arial"/>
                <a:ea typeface="Arial"/>
                <a:cs typeface="Arial"/>
                <a:sym typeface="Arial"/>
              </a:rPr>
              <a:t>   İkinci aşamada tüm işlemlerin panel üzerinden yapılabilmesi ve ön yüz tarafında kullanıcıların ürünleri favorileri ekleyebilmesi ve ödeme yapabilmesidir. Son siparişler ve filtreler gibi daha gelişmiş özelliklerin tamamlanmasıdır.</a:t>
            </a:r>
            <a:endParaRPr sz="1400">
              <a:solidFill>
                <a:srgbClr val="000000"/>
              </a:solidFill>
              <a:latin typeface="Arial"/>
              <a:ea typeface="Arial"/>
              <a:cs typeface="Arial"/>
              <a:sym typeface="Arial"/>
            </a:endParaRPr>
          </a:p>
          <a:p>
            <a:pPr indent="0" lvl="0" marL="0" rtl="0" algn="l">
              <a:spcBef>
                <a:spcPts val="0"/>
              </a:spcBef>
              <a:spcAft>
                <a:spcPts val="0"/>
              </a:spcAft>
              <a:buNone/>
            </a:pPr>
            <a:r>
              <a:rPr lang="tr" sz="1400">
                <a:solidFill>
                  <a:srgbClr val="000000"/>
                </a:solidFill>
                <a:latin typeface="Arial"/>
                <a:ea typeface="Arial"/>
                <a:cs typeface="Arial"/>
                <a:sym typeface="Arial"/>
              </a:rPr>
              <a:t>   Üçüncü ve son aşamada ise sistemin müşterinin hali hazırdaki sistemleriyle etkileşime girmesidir.</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Fonksiyonel Gereksinimler</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000000"/>
              </a:buClr>
              <a:buSzPts val="1200"/>
              <a:buFont typeface="Arial"/>
              <a:buAutoNum type="arabicPeriod"/>
            </a:pPr>
            <a:r>
              <a:rPr lang="tr" sz="1200">
                <a:solidFill>
                  <a:srgbClr val="000000"/>
                </a:solidFill>
                <a:latin typeface="Arial"/>
                <a:ea typeface="Arial"/>
                <a:cs typeface="Arial"/>
                <a:sym typeface="Arial"/>
              </a:rPr>
              <a:t>Kullanıcının sisteme OTP ile girişi</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tr" sz="1200">
                <a:solidFill>
                  <a:srgbClr val="000000"/>
                </a:solidFill>
                <a:latin typeface="Arial"/>
                <a:ea typeface="Arial"/>
                <a:cs typeface="Arial"/>
                <a:sym typeface="Arial"/>
              </a:rPr>
              <a:t>Ürünlerin seçilen bayiye göre listelenmesi</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tr" sz="1200">
                <a:solidFill>
                  <a:srgbClr val="000000"/>
                </a:solidFill>
                <a:latin typeface="Arial"/>
                <a:ea typeface="Arial"/>
                <a:cs typeface="Arial"/>
                <a:sym typeface="Arial"/>
              </a:rPr>
              <a:t>Kategorilerin seçilen bayiye göre listelenmesi</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tr" sz="1200">
                <a:solidFill>
                  <a:srgbClr val="000000"/>
                </a:solidFill>
                <a:latin typeface="Arial"/>
                <a:ea typeface="Arial"/>
                <a:cs typeface="Arial"/>
                <a:sym typeface="Arial"/>
              </a:rPr>
              <a:t>Filterlerin o anda görülen ürünlere göre gösterilmesi</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tr" sz="1200">
                <a:solidFill>
                  <a:srgbClr val="000000"/>
                </a:solidFill>
                <a:latin typeface="Arial"/>
                <a:ea typeface="Arial"/>
                <a:cs typeface="Arial"/>
                <a:sym typeface="Arial"/>
              </a:rPr>
              <a:t>Aramanın ve Filtrelemenin yapılması</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tr" sz="1200">
                <a:solidFill>
                  <a:srgbClr val="000000"/>
                </a:solidFill>
                <a:latin typeface="Arial"/>
                <a:ea typeface="Arial"/>
                <a:cs typeface="Arial"/>
                <a:sym typeface="Arial"/>
              </a:rPr>
              <a:t>Sepet işlemlerinin yapılması</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tr" sz="1200">
                <a:solidFill>
                  <a:srgbClr val="000000"/>
                </a:solidFill>
                <a:latin typeface="Arial"/>
                <a:ea typeface="Arial"/>
                <a:cs typeface="Arial"/>
                <a:sym typeface="Arial"/>
              </a:rPr>
              <a:t>Siparişin yapılması</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tr" sz="1200">
                <a:solidFill>
                  <a:srgbClr val="000000"/>
                </a:solidFill>
                <a:latin typeface="Arial"/>
                <a:ea typeface="Arial"/>
                <a:cs typeface="Arial"/>
                <a:sym typeface="Arial"/>
              </a:rPr>
              <a:t>Ödemenin yapılması</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tr" sz="1200">
                <a:solidFill>
                  <a:srgbClr val="000000"/>
                </a:solidFill>
                <a:latin typeface="Arial"/>
                <a:ea typeface="Arial"/>
                <a:cs typeface="Arial"/>
                <a:sym typeface="Arial"/>
              </a:rPr>
              <a:t>Ödemelerin gösterilmesi</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tr" sz="1200">
                <a:solidFill>
                  <a:srgbClr val="000000"/>
                </a:solidFill>
                <a:latin typeface="Arial"/>
                <a:ea typeface="Arial"/>
                <a:cs typeface="Arial"/>
                <a:sym typeface="Arial"/>
              </a:rPr>
              <a:t>Kullanıcı bilgilerinin gösterilmesi ve değiştirilebilmesi</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tr" sz="1200">
                <a:solidFill>
                  <a:srgbClr val="000000"/>
                </a:solidFill>
                <a:latin typeface="Arial"/>
                <a:ea typeface="Arial"/>
                <a:cs typeface="Arial"/>
                <a:sym typeface="Arial"/>
              </a:rPr>
              <a:t>Rota bilgisinin bayiye göre gösterilmesi</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tr" sz="1200">
                <a:solidFill>
                  <a:srgbClr val="000000"/>
                </a:solidFill>
                <a:latin typeface="Arial"/>
                <a:ea typeface="Arial"/>
                <a:cs typeface="Arial"/>
                <a:sym typeface="Arial"/>
              </a:rPr>
              <a:t>Panelden ürün bilgilerinin girişi</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tr" sz="1200">
                <a:solidFill>
                  <a:srgbClr val="000000"/>
                </a:solidFill>
                <a:latin typeface="Arial"/>
                <a:ea typeface="Arial"/>
                <a:cs typeface="Arial"/>
                <a:sym typeface="Arial"/>
              </a:rPr>
              <a:t>Panelden bayi bilgilerinin girişi</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tr" sz="1200">
                <a:solidFill>
                  <a:srgbClr val="000000"/>
                </a:solidFill>
                <a:latin typeface="Arial"/>
                <a:ea typeface="Arial"/>
                <a:cs typeface="Arial"/>
                <a:sym typeface="Arial"/>
              </a:rPr>
              <a:t>Panelden bayi kullanıcılarının girişi</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tr" sz="1200">
                <a:solidFill>
                  <a:srgbClr val="000000"/>
                </a:solidFill>
                <a:latin typeface="Arial"/>
                <a:ea typeface="Arial"/>
                <a:cs typeface="Arial"/>
                <a:sym typeface="Arial"/>
              </a:rPr>
              <a:t>Panelin ana sayfasına basit bir rapor sunulması</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tr" sz="1200">
                <a:solidFill>
                  <a:srgbClr val="000000"/>
                </a:solidFill>
                <a:latin typeface="Arial"/>
                <a:ea typeface="Arial"/>
                <a:cs typeface="Arial"/>
                <a:sym typeface="Arial"/>
              </a:rPr>
              <a:t>Panelden ayarların yapılabilmesi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Fonksiyonel Olmayan Özellikler</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AutoNum type="arabicPeriod"/>
            </a:pPr>
            <a:r>
              <a:rPr lang="tr">
                <a:solidFill>
                  <a:srgbClr val="000000"/>
                </a:solidFill>
                <a:latin typeface="Arial"/>
                <a:ea typeface="Arial"/>
                <a:cs typeface="Arial"/>
                <a:sym typeface="Arial"/>
              </a:rPr>
              <a:t>Yazılımın Sürdürülebilirliği için temiz / kalite kod yazılması</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tr">
                <a:solidFill>
                  <a:srgbClr val="000000"/>
                </a:solidFill>
                <a:latin typeface="Arial"/>
                <a:ea typeface="Arial"/>
                <a:cs typeface="Arial"/>
                <a:sym typeface="Arial"/>
              </a:rPr>
              <a:t>Performans için değişmeyen verilerin cache’de saklanması</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tr">
                <a:solidFill>
                  <a:srgbClr val="000000"/>
                </a:solidFill>
                <a:latin typeface="Arial"/>
                <a:ea typeface="Arial"/>
                <a:cs typeface="Arial"/>
                <a:sym typeface="Arial"/>
              </a:rPr>
              <a:t>Arama ve filtrelemenin hızlı ve doğru çalışması için ElasticSearch Kullanılması</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tr">
                <a:solidFill>
                  <a:srgbClr val="000000"/>
                </a:solidFill>
                <a:latin typeface="Arial"/>
                <a:ea typeface="Arial"/>
                <a:cs typeface="Arial"/>
                <a:sym typeface="Arial"/>
              </a:rPr>
              <a:t>Yazılımın güvenlik testlerinin yapılması ve gerekli önlemlerin alınması. Örnek olarak SQL Injection yapılmaması için ORM üzerinden parametreli sorgu yönteminin tercih edilmesi. Sitenin SSL üzerinden çalışması. Panelin VPN arkasına alınması ve sunucuya erişimlerin güvenli olmasının sağlanmasıdır.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Gereksinimlerin Doğrulanması</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6" name="Google Shape;116;p21"/>
          <p:cNvSpPr txBox="1"/>
          <p:nvPr>
            <p:ph idx="1" type="body"/>
          </p:nvPr>
        </p:nvSpPr>
        <p:spPr>
          <a:xfrm>
            <a:off x="311700" y="1544450"/>
            <a:ext cx="7680300" cy="25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400">
                <a:solidFill>
                  <a:srgbClr val="000000"/>
                </a:solidFill>
                <a:latin typeface="Arial"/>
                <a:ea typeface="Arial"/>
                <a:cs typeface="Arial"/>
                <a:sym typeface="Arial"/>
              </a:rPr>
              <a:t>En başta müşteriyle yapılan toplantılar sonrasında bilgiler toplanmıştır. Bu bilgiler dökümente edilerek analizi yapılmıştır. Analizler gözden geçirildikten sonra müşteri onayına sunulmuştur. Müşterinin onay verdiği kısımlar kodlanmaya başlanmış ve tamamlanan aşamalar tekrardan müşteriye sunulmuştur. Müşteriden gelen geri beslemelere göre değişiklikler yapılmış olup müşteriden onay alıncaya kadar bu süreç devam etmiştir.</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