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77" r:id="rId5"/>
    <p:sldId id="258" r:id="rId6"/>
    <p:sldId id="262" r:id="rId7"/>
    <p:sldId id="278" r:id="rId8"/>
    <p:sldId id="259" r:id="rId9"/>
    <p:sldId id="269" r:id="rId10"/>
    <p:sldId id="274" r:id="rId11"/>
    <p:sldId id="272" r:id="rId12"/>
    <p:sldId id="275" r:id="rId13"/>
    <p:sldId id="266" r:id="rId14"/>
    <p:sldId id="263" r:id="rId15"/>
    <p:sldId id="264" r:id="rId16"/>
    <p:sldId id="273" r:id="rId17"/>
    <p:sldId id="270" r:id="rId18"/>
    <p:sldId id="276" r:id="rId19"/>
    <p:sldId id="26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1" r:id="rId34"/>
    <p:sldId id="27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67" autoAdjust="0"/>
    <p:restoredTop sz="51208" autoAdjust="0"/>
  </p:normalViewPr>
  <p:slideViewPr>
    <p:cSldViewPr>
      <p:cViewPr varScale="1">
        <p:scale>
          <a:sx n="59" d="100"/>
          <a:sy n="59" d="100"/>
        </p:scale>
        <p:origin x="270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A664A-7B72-4C81-80B3-57EB98E77672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DCB55-1233-473A-859F-D83C6187F1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44682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0E241-0F67-4DB6-AB23-7EF74C8068A4}" type="datetimeFigureOut">
              <a:rPr lang="tr-TR" smtClean="0"/>
              <a:t>14.12.2023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A070A-CD6E-4BA3-8DB5-08E3D1A203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96220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A070A-CD6E-4BA3-8DB5-08E3D1A2034A}" type="slidenum">
              <a:rPr lang="tr-TR" smtClean="0"/>
              <a:t>1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87F580-1CB4-4B36-AD07-89241B9ED16A}" type="datetime1">
              <a:rPr lang="tr-TR" smtClean="0"/>
              <a:t>14.12.2023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345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286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footer_graphic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5435827"/>
            <a:ext cx="9144000" cy="1420586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USE CASE DİAGRAMLARI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85800" y="6167831"/>
            <a:ext cx="112082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914363">
              <a:lnSpc>
                <a:spcPct val="90000"/>
              </a:lnSpc>
            </a:pPr>
            <a:fld id="{07D56B26-26B8-4A7A-BFE6-2A2A92335611}" type="datetime1">
              <a:rPr lang="tr-TR" sz="1600" smtClean="0">
                <a:solidFill>
                  <a:srgbClr val="FFFFFF">
                    <a:tint val="75000"/>
                  </a:srgbClr>
                </a:solidFill>
              </a:rPr>
              <a:t>14.12.2023</a:t>
            </a:fld>
            <a:endParaRPr lang="tr-TR" sz="1600" dirty="0">
              <a:solidFill>
                <a:srgbClr val="FFFFFF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Aktör Türleri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19200"/>
            <a:ext cx="8382000" cy="5472267"/>
          </a:xfrm>
        </p:spPr>
        <p:txBody>
          <a:bodyPr/>
          <a:lstStyle/>
          <a:p>
            <a:r>
              <a:rPr lang="tr-TR" sz="2600" dirty="0" smtClean="0"/>
              <a:t>Ana iş aktörü</a:t>
            </a:r>
          </a:p>
          <a:p>
            <a:pPr lvl="1"/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</a:t>
            </a:r>
            <a:r>
              <a:rPr lang="tr-TR" sz="2400" dirty="0" smtClean="0"/>
              <a:t> in yürütülmesinden yara sağlayacak asıl kişi.</a:t>
            </a:r>
          </a:p>
          <a:p>
            <a:pPr lvl="1"/>
            <a:r>
              <a:rPr lang="tr-TR" sz="2400" dirty="0" err="1" smtClean="0"/>
              <a:t>Örnegin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employee</a:t>
            </a:r>
            <a:r>
              <a:rPr lang="tr-TR" sz="2400" dirty="0" smtClean="0"/>
              <a:t> </a:t>
            </a:r>
            <a:r>
              <a:rPr lang="tr-TR" sz="2400" dirty="0" err="1" smtClean="0"/>
              <a:t>receiving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paycheck</a:t>
            </a:r>
            <a:r>
              <a:rPr lang="tr-TR" sz="2400" dirty="0" smtClean="0"/>
              <a:t>.</a:t>
            </a:r>
          </a:p>
          <a:p>
            <a:r>
              <a:rPr lang="tr-TR" sz="2600" dirty="0" smtClean="0"/>
              <a:t>Ana sistem aktörü</a:t>
            </a:r>
          </a:p>
          <a:p>
            <a:pPr lvl="1"/>
            <a:r>
              <a:rPr lang="tr-TR" sz="2400" dirty="0" smtClean="0"/>
              <a:t>İşi veya olayı başlatan ve sistem </a:t>
            </a:r>
            <a:r>
              <a:rPr lang="tr-TR" sz="2400" dirty="0" err="1" smtClean="0"/>
              <a:t>arayüzüne</a:t>
            </a:r>
            <a:r>
              <a:rPr lang="tr-TR" sz="2400" dirty="0" smtClean="0"/>
              <a:t> direk ulaşan kişi.</a:t>
            </a:r>
          </a:p>
          <a:p>
            <a:pPr lvl="1"/>
            <a:r>
              <a:rPr lang="tr-TR" sz="2400" dirty="0" smtClean="0"/>
              <a:t>Örneğin banka veznedarı para yatırma bilgilerini girerken. </a:t>
            </a:r>
          </a:p>
          <a:p>
            <a:r>
              <a:rPr lang="tr-TR" sz="2600" dirty="0" smtClean="0"/>
              <a:t>Harici sunucu aktörü</a:t>
            </a:r>
          </a:p>
          <a:p>
            <a:pPr lvl="1"/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</a:t>
            </a:r>
            <a:r>
              <a:rPr lang="tr-TR" sz="2400" dirty="0" smtClean="0"/>
              <a:t> den gelen isteğe cevap veren kişi</a:t>
            </a:r>
          </a:p>
          <a:p>
            <a:pPr lvl="1"/>
            <a:r>
              <a:rPr lang="tr-TR" sz="2400" dirty="0" smtClean="0"/>
              <a:t>Örneğin kredi bürosu </a:t>
            </a:r>
            <a:r>
              <a:rPr lang="en-US" sz="2400" dirty="0"/>
              <a:t>authorizing a credit card </a:t>
            </a:r>
            <a:r>
              <a:rPr lang="en-US" sz="2400" dirty="0" smtClean="0"/>
              <a:t>charge</a:t>
            </a:r>
            <a:endParaRPr lang="tr-TR" sz="2400" dirty="0" smtClean="0"/>
          </a:p>
          <a:p>
            <a:r>
              <a:rPr lang="tr-TR" sz="2600" dirty="0" smtClean="0"/>
              <a:t>Harici alıcı aktör</a:t>
            </a:r>
          </a:p>
          <a:p>
            <a:pPr lvl="1"/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</a:t>
            </a:r>
            <a:r>
              <a:rPr lang="tr-TR" sz="2400" dirty="0" smtClean="0"/>
              <a:t> den bir tür değer alan fakat asil aktör olmayan kişi.</a:t>
            </a:r>
          </a:p>
          <a:p>
            <a:pPr lvl="1"/>
            <a:r>
              <a:rPr lang="en-US" sz="2400" dirty="0"/>
              <a:t>the warehouse receiving a packing slip</a:t>
            </a:r>
            <a:endParaRPr lang="tr-TR" sz="2400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561270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/>
              <a:t>C</a:t>
            </a:r>
            <a:r>
              <a:rPr lang="tr-TR" dirty="0" smtClean="0"/>
              <a:t>ase İlişkileri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328330"/>
          </a:xfrm>
        </p:spPr>
        <p:txBody>
          <a:bodyPr/>
          <a:lstStyle/>
          <a:p>
            <a:r>
              <a:rPr lang="tr-TR" sz="2800" b="1" dirty="0" smtClean="0"/>
              <a:t>İlişki</a:t>
            </a:r>
            <a:r>
              <a:rPr lang="tr-TR" sz="2800" dirty="0" smtClean="0"/>
              <a:t> – aktör ve </a:t>
            </a:r>
            <a:r>
              <a:rPr lang="tr-TR" sz="2800" dirty="0" err="1" smtClean="0"/>
              <a:t>use</a:t>
            </a:r>
            <a:r>
              <a:rPr lang="tr-TR" sz="2800" dirty="0" smtClean="0"/>
              <a:t> </a:t>
            </a:r>
            <a:r>
              <a:rPr lang="tr-TR" sz="2800" dirty="0" err="1" smtClean="0"/>
              <a:t>case</a:t>
            </a:r>
            <a:r>
              <a:rPr lang="tr-TR" sz="2800" dirty="0" smtClean="0"/>
              <a:t> arasındaki etkileşimi  ilişkidir.</a:t>
            </a:r>
          </a:p>
          <a:p>
            <a:pPr lvl="1"/>
            <a:r>
              <a:rPr lang="tr-TR" sz="2400" dirty="0" smtClean="0"/>
              <a:t>İlişki aktör ve </a:t>
            </a: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case’i</a:t>
            </a:r>
            <a:r>
              <a:rPr lang="tr-TR" sz="2400" dirty="0" smtClean="0"/>
              <a:t> bağlayan düz bir çizgi ile gösterilir.</a:t>
            </a:r>
          </a:p>
          <a:p>
            <a:pPr lvl="1"/>
            <a:r>
              <a:rPr lang="tr-TR" sz="2400" dirty="0" smtClean="0"/>
              <a:t>Ok ile gösterilen ilişki </a:t>
            </a: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case’in</a:t>
            </a:r>
            <a:r>
              <a:rPr lang="tr-TR" sz="2400" dirty="0" smtClean="0"/>
              <a:t> aktör tarafından başladığını belirtir. (1)</a:t>
            </a:r>
          </a:p>
          <a:p>
            <a:pPr lvl="1"/>
            <a:r>
              <a:rPr lang="tr-TR" sz="2300" dirty="0" smtClean="0"/>
              <a:t>Düz çizgi ile gösterilen ilişki, alıcının aktör olduğunu belirtir. (2)</a:t>
            </a:r>
          </a:p>
          <a:p>
            <a:pPr lvl="1"/>
            <a:r>
              <a:rPr lang="tr-TR" sz="2400" dirty="0" smtClean="0"/>
              <a:t>İlişki iki yönlü veya tek yönlü olabilir.</a:t>
            </a:r>
            <a:endParaRPr lang="tr-T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813334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580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tr-TR" sz="4000" dirty="0" err="1" smtClean="0"/>
              <a:t>Use</a:t>
            </a:r>
            <a:r>
              <a:rPr lang="tr-TR" sz="4000" dirty="0" smtClean="0"/>
              <a:t> Case ilişkileri – Eklenti(</a:t>
            </a:r>
            <a:r>
              <a:rPr lang="tr-TR" sz="4000" dirty="0" err="1" smtClean="0"/>
              <a:t>extends</a:t>
            </a:r>
            <a:r>
              <a:rPr lang="tr-TR" sz="4000" dirty="0" smtClean="0"/>
              <a:t>)</a:t>
            </a:r>
            <a:endParaRPr lang="tr-TR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2425" y="1143000"/>
            <a:ext cx="8382000" cy="3179332"/>
          </a:xfrm>
        </p:spPr>
        <p:txBody>
          <a:bodyPr/>
          <a:lstStyle/>
          <a:p>
            <a:r>
              <a:rPr lang="tr-TR" sz="2700" dirty="0" smtClean="0"/>
              <a:t>Eklenti </a:t>
            </a:r>
            <a:r>
              <a:rPr lang="tr-TR" sz="2700" dirty="0" err="1" smtClean="0"/>
              <a:t>use</a:t>
            </a:r>
            <a:r>
              <a:rPr lang="tr-TR" sz="2700" dirty="0" smtClean="0"/>
              <a:t> </a:t>
            </a:r>
            <a:r>
              <a:rPr lang="tr-TR" sz="2700" dirty="0" err="1" smtClean="0"/>
              <a:t>case</a:t>
            </a:r>
            <a:r>
              <a:rPr lang="tr-TR" sz="2700" dirty="0" smtClean="0"/>
              <a:t> – özgün </a:t>
            </a:r>
            <a:r>
              <a:rPr lang="tr-TR" sz="2700" dirty="0" err="1" smtClean="0"/>
              <a:t>use</a:t>
            </a:r>
            <a:r>
              <a:rPr lang="tr-TR" sz="2700" dirty="0" smtClean="0"/>
              <a:t> </a:t>
            </a:r>
            <a:r>
              <a:rPr lang="tr-TR" sz="2700" dirty="0" err="1" smtClean="0"/>
              <a:t>case’i</a:t>
            </a:r>
            <a:r>
              <a:rPr lang="tr-TR" sz="2700" dirty="0" smtClean="0"/>
              <a:t> basitleştirmek için kademelerden oluşan başka bir </a:t>
            </a:r>
            <a:r>
              <a:rPr lang="tr-TR" sz="2700" dirty="0" err="1" smtClean="0"/>
              <a:t>use</a:t>
            </a:r>
            <a:r>
              <a:rPr lang="tr-TR" sz="2700" dirty="0" smtClean="0"/>
              <a:t> </a:t>
            </a:r>
            <a:r>
              <a:rPr lang="tr-TR" sz="2700" dirty="0" err="1" smtClean="0"/>
              <a:t>case</a:t>
            </a:r>
            <a:r>
              <a:rPr lang="tr-TR" sz="2700" dirty="0" smtClean="0"/>
              <a:t> elde edilmesidir.</a:t>
            </a:r>
          </a:p>
          <a:p>
            <a:pPr lvl="1"/>
            <a:r>
              <a:rPr lang="tr-TR" sz="2400" dirty="0" smtClean="0"/>
              <a:t>Özgün </a:t>
            </a: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case’in</a:t>
            </a:r>
            <a:r>
              <a:rPr lang="tr-TR" sz="2400" dirty="0" smtClean="0"/>
              <a:t> işlevliğine eklenti.</a:t>
            </a:r>
          </a:p>
          <a:p>
            <a:pPr lvl="1"/>
            <a:r>
              <a:rPr lang="tr-TR" sz="2400" dirty="0" smtClean="0"/>
              <a:t>Gereksinim aşamasında genellikle tanımlanmaz.</a:t>
            </a:r>
          </a:p>
          <a:p>
            <a:pPr lvl="1"/>
            <a:r>
              <a:rPr lang="tr-TR" sz="2400" dirty="0" smtClean="0"/>
              <a:t>Eklenti ilişkisi eklenti </a:t>
            </a: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case’den</a:t>
            </a:r>
            <a:r>
              <a:rPr lang="tr-TR" sz="2400" dirty="0" smtClean="0"/>
              <a:t>  başlayan ve eklenti edilen </a:t>
            </a: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case’e</a:t>
            </a:r>
            <a:r>
              <a:rPr lang="tr-TR" sz="2400" dirty="0" smtClean="0"/>
              <a:t> giden ok ile ifade edilir.</a:t>
            </a:r>
          </a:p>
          <a:p>
            <a:pPr lvl="1"/>
            <a:r>
              <a:rPr lang="tr-TR" sz="2400" dirty="0" smtClean="0"/>
              <a:t>&lt;&lt;</a:t>
            </a:r>
            <a:r>
              <a:rPr lang="tr-TR" sz="2400" dirty="0" err="1" smtClean="0"/>
              <a:t>extends</a:t>
            </a:r>
            <a:r>
              <a:rPr lang="tr-TR" sz="2400" dirty="0" smtClean="0"/>
              <a:t>&gt;&gt; ile ifade edilir.</a:t>
            </a:r>
          </a:p>
          <a:p>
            <a:pPr lvl="1"/>
            <a:endParaRPr lang="tr-T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91000"/>
            <a:ext cx="69151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 Case İlişkileri - </a:t>
            </a:r>
            <a:r>
              <a:rPr lang="tr-TR" dirty="0" err="1" smtClean="0"/>
              <a:t>Uses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382000" cy="1643527"/>
          </a:xfrm>
        </p:spPr>
        <p:txBody>
          <a:bodyPr/>
          <a:lstStyle/>
          <a:p>
            <a:r>
              <a:rPr lang="tr-TR" sz="2400" b="1" dirty="0" smtClean="0"/>
              <a:t>Soyut </a:t>
            </a:r>
            <a:r>
              <a:rPr lang="tr-TR" sz="2400" b="1" dirty="0" err="1" smtClean="0"/>
              <a:t>use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case</a:t>
            </a:r>
            <a:r>
              <a:rPr lang="tr-TR" sz="2400" b="1" dirty="0" smtClean="0"/>
              <a:t> </a:t>
            </a:r>
            <a:r>
              <a:rPr lang="tr-TR" sz="2400" dirty="0" smtClean="0"/>
              <a:t>- İki veya daha fazla </a:t>
            </a:r>
            <a:r>
              <a:rPr lang="tr-TR" sz="2400" dirty="0" err="1" smtClean="0"/>
              <a:t>use</a:t>
            </a:r>
            <a:r>
              <a:rPr lang="tr-TR" sz="2400" dirty="0" smtClean="0"/>
              <a:t>  </a:t>
            </a:r>
            <a:r>
              <a:rPr lang="tr-TR" sz="2400" dirty="0" err="1" smtClean="0"/>
              <a:t>case’i</a:t>
            </a:r>
            <a:r>
              <a:rPr lang="tr-TR" sz="2400" dirty="0" smtClean="0"/>
              <a:t> fazlalıkları azaltmak için her birinde bulunan ortak adımları diğer bir </a:t>
            </a: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case’de</a:t>
            </a:r>
            <a:r>
              <a:rPr lang="tr-TR" sz="2400" dirty="0" smtClean="0"/>
              <a:t> toplanmış halidir.</a:t>
            </a:r>
          </a:p>
          <a:p>
            <a:pPr lvl="1"/>
            <a:r>
              <a:rPr lang="tr-TR" sz="2100" dirty="0" smtClean="0">
                <a:latin typeface="ArialMT"/>
              </a:rPr>
              <a:t>İşlevselliği gerektiren herhangi bir başka senaryo ile kullanılabilir.</a:t>
            </a:r>
            <a:endParaRPr lang="tr-TR" sz="2100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2730" y="2895600"/>
            <a:ext cx="4347882" cy="3393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tr-TR" sz="2100" dirty="0">
                <a:latin typeface="ArialMT"/>
              </a:rPr>
              <a:t>Genellikle gereksinim aşamasında tanımlanmaz.</a:t>
            </a:r>
          </a:p>
          <a:p>
            <a:pPr lvl="1"/>
            <a:r>
              <a:rPr lang="tr-TR" sz="2100" dirty="0">
                <a:latin typeface="ArialMT"/>
              </a:rPr>
              <a:t>Soyut </a:t>
            </a:r>
            <a:r>
              <a:rPr lang="tr-TR" sz="2100" dirty="0" err="1">
                <a:latin typeface="ArialMT"/>
              </a:rPr>
              <a:t>use</a:t>
            </a:r>
            <a:r>
              <a:rPr lang="tr-TR" sz="2100" dirty="0">
                <a:latin typeface="ArialMT"/>
              </a:rPr>
              <a:t> </a:t>
            </a:r>
            <a:r>
              <a:rPr lang="tr-TR" sz="2100" dirty="0" err="1">
                <a:latin typeface="ArialMT"/>
              </a:rPr>
              <a:t>case</a:t>
            </a:r>
            <a:r>
              <a:rPr lang="tr-TR" sz="2100" dirty="0">
                <a:latin typeface="ArialMT"/>
              </a:rPr>
              <a:t> ve bunu kullanan </a:t>
            </a:r>
            <a:r>
              <a:rPr lang="tr-TR" sz="2100" dirty="0" err="1">
                <a:latin typeface="ArialMT"/>
              </a:rPr>
              <a:t>use</a:t>
            </a:r>
            <a:r>
              <a:rPr lang="tr-TR" sz="2100" dirty="0">
                <a:latin typeface="ArialMT"/>
              </a:rPr>
              <a:t> </a:t>
            </a:r>
            <a:r>
              <a:rPr lang="tr-TR" sz="2100" dirty="0" err="1">
                <a:latin typeface="ArialMT"/>
              </a:rPr>
              <a:t>case</a:t>
            </a:r>
            <a:r>
              <a:rPr lang="tr-TR" sz="2100" dirty="0">
                <a:latin typeface="ArialMT"/>
              </a:rPr>
              <a:t> arasındaki ilişkiye içerme(</a:t>
            </a:r>
            <a:r>
              <a:rPr lang="tr-TR" sz="2100" dirty="0" err="1">
                <a:latin typeface="ArialMT"/>
              </a:rPr>
              <a:t>includes</a:t>
            </a:r>
            <a:r>
              <a:rPr lang="tr-TR" sz="2100" dirty="0">
                <a:latin typeface="ArialMT"/>
              </a:rPr>
              <a:t>) veya kullanma(</a:t>
            </a:r>
            <a:r>
              <a:rPr lang="tr-TR" sz="2100" dirty="0" err="1">
                <a:latin typeface="ArialMT"/>
              </a:rPr>
              <a:t>uses</a:t>
            </a:r>
            <a:r>
              <a:rPr lang="tr-TR" sz="2100" dirty="0">
                <a:latin typeface="ArialMT"/>
              </a:rPr>
              <a:t>) ilişkisi denir.</a:t>
            </a:r>
          </a:p>
          <a:p>
            <a:pPr lvl="1"/>
            <a:r>
              <a:rPr lang="tr-TR" sz="2100" dirty="0">
                <a:latin typeface="ArialMT"/>
              </a:rPr>
              <a:t>Orijinal </a:t>
            </a:r>
            <a:r>
              <a:rPr lang="tr-TR" sz="2100" dirty="0" err="1">
                <a:latin typeface="ArialMT"/>
              </a:rPr>
              <a:t>use</a:t>
            </a:r>
            <a:r>
              <a:rPr lang="tr-TR" sz="2100" dirty="0">
                <a:latin typeface="ArialMT"/>
              </a:rPr>
              <a:t> </a:t>
            </a:r>
            <a:r>
              <a:rPr lang="tr-TR" sz="2100" dirty="0" err="1">
                <a:latin typeface="ArialMT"/>
              </a:rPr>
              <a:t>case’den</a:t>
            </a:r>
            <a:r>
              <a:rPr lang="tr-TR" sz="2100" dirty="0">
                <a:latin typeface="ArialMT"/>
              </a:rPr>
              <a:t> başlayan ve </a:t>
            </a:r>
            <a:r>
              <a:rPr lang="tr-TR" sz="2100" dirty="0" err="1">
                <a:latin typeface="ArialMT"/>
              </a:rPr>
              <a:t>kullandıgı</a:t>
            </a:r>
            <a:r>
              <a:rPr lang="tr-TR" sz="2100" dirty="0">
                <a:latin typeface="ArialMT"/>
              </a:rPr>
              <a:t>  </a:t>
            </a:r>
            <a:r>
              <a:rPr lang="tr-TR" sz="2100" dirty="0" err="1">
                <a:latin typeface="ArialMT"/>
              </a:rPr>
              <a:t>use</a:t>
            </a:r>
            <a:r>
              <a:rPr lang="tr-TR" sz="2100" dirty="0">
                <a:latin typeface="ArialMT"/>
              </a:rPr>
              <a:t> </a:t>
            </a:r>
            <a:r>
              <a:rPr lang="tr-TR" sz="2100" dirty="0" err="1">
                <a:latin typeface="ArialMT"/>
              </a:rPr>
              <a:t>case’e</a:t>
            </a:r>
            <a:r>
              <a:rPr lang="tr-TR" sz="2100" dirty="0">
                <a:latin typeface="ArialMT"/>
              </a:rPr>
              <a:t> giden ok ile gösterilir.</a:t>
            </a:r>
          </a:p>
          <a:p>
            <a:pPr lvl="1"/>
            <a:r>
              <a:rPr lang="tr-TR" sz="2100" dirty="0">
                <a:latin typeface="ArialMT"/>
              </a:rPr>
              <a:t>&lt;&lt;</a:t>
            </a:r>
            <a:r>
              <a:rPr lang="tr-TR" sz="2100" dirty="0" err="1">
                <a:latin typeface="ArialMT"/>
              </a:rPr>
              <a:t>uses</a:t>
            </a:r>
            <a:r>
              <a:rPr lang="tr-TR" sz="2100" dirty="0">
                <a:latin typeface="ArialMT"/>
              </a:rPr>
              <a:t>&gt;&gt; ile gösterilir</a:t>
            </a:r>
            <a:endParaRPr lang="tr-TR" sz="21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140" y="2895600"/>
            <a:ext cx="4151459" cy="290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 Case ilişkileri – </a:t>
            </a:r>
            <a:r>
              <a:rPr lang="tr-TR" dirty="0" err="1" smtClean="0"/>
              <a:t>Depends</a:t>
            </a:r>
            <a:r>
              <a:rPr lang="tr-TR" dirty="0" smtClean="0"/>
              <a:t> On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775597"/>
          </a:xfrm>
        </p:spPr>
        <p:txBody>
          <a:bodyPr/>
          <a:lstStyle/>
          <a:p>
            <a:r>
              <a:rPr lang="tr-TR" sz="2800" b="1" dirty="0" err="1" smtClean="0"/>
              <a:t>Depends</a:t>
            </a:r>
            <a:r>
              <a:rPr lang="tr-TR" sz="2800" b="1" dirty="0" smtClean="0"/>
              <a:t> On</a:t>
            </a:r>
            <a:r>
              <a:rPr lang="tr-TR" sz="2800" dirty="0" smtClean="0"/>
              <a:t> – </a:t>
            </a:r>
            <a:r>
              <a:rPr lang="tr-TR" sz="2800" dirty="0" err="1" smtClean="0"/>
              <a:t>diger</a:t>
            </a:r>
            <a:r>
              <a:rPr lang="tr-TR" sz="2800" dirty="0" smtClean="0"/>
              <a:t> </a:t>
            </a:r>
            <a:r>
              <a:rPr lang="tr-TR" sz="2800" dirty="0" err="1" smtClean="0"/>
              <a:t>use</a:t>
            </a:r>
            <a:r>
              <a:rPr lang="tr-TR" sz="2800" dirty="0" smtClean="0"/>
              <a:t> </a:t>
            </a:r>
            <a:r>
              <a:rPr lang="tr-TR" sz="2800" dirty="0" err="1" smtClean="0"/>
              <a:t>case</a:t>
            </a:r>
            <a:r>
              <a:rPr lang="tr-TR" sz="2800" dirty="0" smtClean="0"/>
              <a:t> </a:t>
            </a:r>
            <a:r>
              <a:rPr lang="tr-TR" sz="2800" dirty="0" err="1" smtClean="0"/>
              <a:t>simdiki</a:t>
            </a:r>
            <a:r>
              <a:rPr lang="tr-TR" sz="2800" dirty="0" smtClean="0"/>
              <a:t> </a:t>
            </a:r>
            <a:r>
              <a:rPr lang="tr-TR" sz="2800" dirty="0" err="1" smtClean="0"/>
              <a:t>use</a:t>
            </a:r>
            <a:r>
              <a:rPr lang="tr-TR" sz="2800" dirty="0" smtClean="0"/>
              <a:t> </a:t>
            </a:r>
            <a:r>
              <a:rPr lang="tr-TR" sz="2800" dirty="0" err="1" smtClean="0"/>
              <a:t>case’den</a:t>
            </a:r>
            <a:r>
              <a:rPr lang="tr-TR" sz="2800" dirty="0" smtClean="0"/>
              <a:t> önce çalışacaksa kullanılır.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2667000"/>
            <a:ext cx="4038600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case’lerin</a:t>
            </a:r>
            <a:r>
              <a:rPr lang="tr-TR" sz="2400" dirty="0" smtClean="0"/>
              <a:t> geliştirilme sırasının belirlenmesinde yardımcı olur.</a:t>
            </a:r>
          </a:p>
          <a:p>
            <a:pPr lvl="1"/>
            <a:r>
              <a:rPr lang="tr-TR" sz="2400" dirty="0" smtClean="0"/>
              <a:t>Bir </a:t>
            </a: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case’den</a:t>
            </a:r>
            <a:r>
              <a:rPr lang="tr-TR" sz="2400" dirty="0" smtClean="0"/>
              <a:t> başlayan ve bağlı olduğu </a:t>
            </a: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case’e</a:t>
            </a:r>
            <a:r>
              <a:rPr lang="tr-TR" sz="2400" dirty="0"/>
              <a:t> </a:t>
            </a:r>
            <a:r>
              <a:rPr lang="tr-TR" sz="2400" dirty="0" smtClean="0"/>
              <a:t>giden ok ile gösterilir.</a:t>
            </a:r>
          </a:p>
          <a:p>
            <a:pPr lvl="1"/>
            <a:r>
              <a:rPr lang="tr-TR" sz="2400" dirty="0" smtClean="0"/>
              <a:t>&lt;&lt;</a:t>
            </a:r>
            <a:r>
              <a:rPr lang="tr-TR" sz="2400" dirty="0" err="1" smtClean="0"/>
              <a:t>depends</a:t>
            </a:r>
            <a:r>
              <a:rPr lang="tr-TR" sz="2400" dirty="0" smtClean="0"/>
              <a:t> on&gt;&gt; ile gösterilir.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53707"/>
            <a:ext cx="4419600" cy="341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err="1" smtClean="0"/>
              <a:t>U</a:t>
            </a:r>
            <a:r>
              <a:rPr lang="tr-TR" sz="4400" dirty="0" err="1" smtClean="0"/>
              <a:t>se</a:t>
            </a:r>
            <a:r>
              <a:rPr lang="tr-TR" sz="4400" dirty="0" smtClean="0"/>
              <a:t> </a:t>
            </a:r>
            <a:r>
              <a:rPr lang="tr-TR" sz="4400" dirty="0" err="1" smtClean="0"/>
              <a:t>case</a:t>
            </a:r>
            <a:r>
              <a:rPr lang="tr-TR" sz="4400" dirty="0" smtClean="0"/>
              <a:t> İlişkileri – miras (</a:t>
            </a:r>
            <a:r>
              <a:rPr lang="tr-TR" sz="4400" dirty="0" err="1" smtClean="0"/>
              <a:t>Inheritance</a:t>
            </a:r>
            <a:r>
              <a:rPr lang="tr-TR" sz="4400" dirty="0" smtClean="0"/>
              <a:t>)</a:t>
            </a:r>
            <a:endParaRPr lang="tr-TR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053144"/>
          </a:xfrm>
        </p:spPr>
        <p:txBody>
          <a:bodyPr/>
          <a:lstStyle/>
          <a:p>
            <a:r>
              <a:rPr lang="tr-TR" b="1" dirty="0" smtClean="0"/>
              <a:t>Miras</a:t>
            </a:r>
            <a:r>
              <a:rPr lang="tr-TR" dirty="0" smtClean="0"/>
              <a:t> – iki aktörün aynı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case’i</a:t>
            </a:r>
            <a:r>
              <a:rPr lang="tr-TR" dirty="0" smtClean="0"/>
              <a:t> başlatan ortak davranışları fazlalıkları azaltmak için başka bir soyut aktöre devredilmesidir.</a:t>
            </a:r>
          </a:p>
          <a:p>
            <a:pPr lvl="1"/>
            <a:r>
              <a:rPr lang="tr-TR" dirty="0" smtClean="0"/>
              <a:t>Diğer aktörler etkileşimleri soyut aktörden miras yoluyla alabilirler.</a:t>
            </a:r>
          </a:p>
          <a:p>
            <a:pPr lvl="1"/>
            <a:r>
              <a:rPr lang="tr-TR" dirty="0" smtClean="0"/>
              <a:t>Bir aktörden başlayan soyut aktöre giden ok ile gösterilir.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7286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err="1" smtClean="0"/>
              <a:t>U</a:t>
            </a:r>
            <a:r>
              <a:rPr lang="tr-TR" sz="4400" dirty="0" err="1" smtClean="0"/>
              <a:t>se</a:t>
            </a:r>
            <a:r>
              <a:rPr lang="tr-TR" sz="4400" dirty="0" smtClean="0"/>
              <a:t> </a:t>
            </a:r>
            <a:r>
              <a:rPr lang="tr-TR" sz="4400" dirty="0" err="1" smtClean="0"/>
              <a:t>case</a:t>
            </a:r>
            <a:r>
              <a:rPr lang="tr-TR" sz="4400" dirty="0" smtClean="0"/>
              <a:t> İlişkileri – miras (</a:t>
            </a:r>
            <a:r>
              <a:rPr lang="tr-TR" sz="4400" dirty="0" err="1" smtClean="0"/>
              <a:t>Inheritance</a:t>
            </a:r>
            <a:r>
              <a:rPr lang="tr-TR" sz="4400" dirty="0" smtClean="0"/>
              <a:t>)</a:t>
            </a:r>
            <a:endParaRPr lang="tr-TR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58200" cy="468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Use</a:t>
            </a:r>
            <a:r>
              <a:rPr lang="tr-TR" dirty="0"/>
              <a:t> </a:t>
            </a:r>
            <a:r>
              <a:rPr lang="tr-TR" dirty="0" smtClean="0"/>
              <a:t>Case Oluşturma</a:t>
            </a:r>
            <a:endParaRPr lang="tr-TR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143000"/>
            <a:ext cx="8382000" cy="3323987"/>
          </a:xfrm>
        </p:spPr>
        <p:txBody>
          <a:bodyPr/>
          <a:lstStyle/>
          <a:p>
            <a:r>
              <a:rPr lang="tr-TR" dirty="0" smtClean="0"/>
              <a:t>Amaç yeterli gereksinim bilgileri ile bir modeli ortaya çıkartmak ve analiz etmektir.</a:t>
            </a:r>
          </a:p>
          <a:p>
            <a:r>
              <a:rPr lang="tr-TR" dirty="0"/>
              <a:t>A</a:t>
            </a:r>
            <a:r>
              <a:rPr lang="tr-TR" dirty="0" smtClean="0"/>
              <a:t>dımlar</a:t>
            </a:r>
          </a:p>
          <a:p>
            <a:pPr marL="1031875" lvl="1" indent="-514350">
              <a:buFont typeface="+mj-lt"/>
              <a:buAutoNum type="arabicPeriod"/>
            </a:pPr>
            <a:r>
              <a:rPr lang="tr-TR" dirty="0" smtClean="0"/>
              <a:t>İş aktörlerini belirle.</a:t>
            </a:r>
          </a:p>
          <a:p>
            <a:pPr marL="1031875" lvl="1" indent="-514350">
              <a:buFont typeface="+mj-lt"/>
              <a:buAutoNum type="arabicPeriod"/>
            </a:pPr>
            <a:r>
              <a:rPr lang="tr-TR" dirty="0" smtClean="0"/>
              <a:t>İş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case’lerini</a:t>
            </a:r>
            <a:r>
              <a:rPr lang="tr-TR" dirty="0" smtClean="0"/>
              <a:t> belirle.</a:t>
            </a:r>
          </a:p>
          <a:p>
            <a:pPr marL="1031875" lvl="1" indent="-514350">
              <a:buFont typeface="+mj-lt"/>
              <a:buAutoNum type="arabicPeriod"/>
            </a:pPr>
            <a:r>
              <a:rPr lang="tr-TR" dirty="0" err="1" smtClean="0"/>
              <a:t>Use-case</a:t>
            </a:r>
            <a:r>
              <a:rPr lang="tr-TR" dirty="0" smtClean="0"/>
              <a:t> model diyagramını oluştur.</a:t>
            </a:r>
          </a:p>
          <a:p>
            <a:pPr marL="1031875" lvl="1" indent="-514350">
              <a:buFont typeface="+mj-lt"/>
              <a:buAutoNum type="arabicPeriod"/>
            </a:pPr>
            <a:r>
              <a:rPr lang="tr-TR" dirty="0" smtClean="0"/>
              <a:t>İş gereksinimlerini belgele. (</a:t>
            </a:r>
            <a:r>
              <a:rPr lang="tr-TR" dirty="0" err="1" smtClean="0"/>
              <a:t>use-case</a:t>
            </a:r>
            <a:r>
              <a:rPr lang="tr-TR" dirty="0" smtClean="0"/>
              <a:t> </a:t>
            </a:r>
            <a:r>
              <a:rPr lang="tr-TR" dirty="0" err="1" smtClean="0"/>
              <a:t>narratives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7344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smtClean="0"/>
              <a:t>Adım 1: İş Aktörlerini Belirle</a:t>
            </a:r>
            <a:endParaRPr lang="tr-TR" dirty="0"/>
          </a:p>
        </p:txBody>
      </p:sp>
      <p:sp>
        <p:nvSpPr>
          <p:cNvPr id="2" name="Metin Yer Tutucusu 1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42837"/>
          </a:xfrm>
        </p:spPr>
        <p:txBody>
          <a:bodyPr/>
          <a:lstStyle/>
          <a:p>
            <a:r>
              <a:rPr lang="tr-TR" dirty="0" smtClean="0"/>
              <a:t>Aktörleri arakken şu sorular sorulabilir.</a:t>
            </a:r>
          </a:p>
          <a:p>
            <a:pPr lvl="1"/>
            <a:r>
              <a:rPr lang="tr-TR" dirty="0" smtClean="0"/>
              <a:t>Sisteme girdiyi kim veya ne sağlıyor?</a:t>
            </a:r>
          </a:p>
          <a:p>
            <a:pPr lvl="1"/>
            <a:r>
              <a:rPr lang="tr-TR" dirty="0" smtClean="0"/>
              <a:t>Sistemden çıktıyı kim veya ne alıyor?</a:t>
            </a:r>
          </a:p>
          <a:p>
            <a:pPr lvl="1"/>
            <a:r>
              <a:rPr lang="tr-TR" dirty="0" smtClean="0"/>
              <a:t>Diğer sistemler için  </a:t>
            </a:r>
            <a:r>
              <a:rPr lang="tr-TR" dirty="0" err="1" smtClean="0"/>
              <a:t>arayüz</a:t>
            </a:r>
            <a:r>
              <a:rPr lang="tr-TR" dirty="0" smtClean="0"/>
              <a:t> gerekli mi? </a:t>
            </a:r>
          </a:p>
          <a:p>
            <a:pPr lvl="1"/>
            <a:r>
              <a:rPr lang="tr-TR" dirty="0" smtClean="0"/>
              <a:t>Otomatik olarak önceden belirlenmiş bir zamanda tetiklenen olaylar var mı?</a:t>
            </a:r>
          </a:p>
          <a:p>
            <a:pPr lvl="1"/>
            <a:r>
              <a:rPr lang="tr-TR" dirty="0" smtClean="0"/>
              <a:t>Sistemdeki bilgileri kim koruyacak/ devamlılığını sağlayacak.</a:t>
            </a:r>
          </a:p>
          <a:p>
            <a:pPr lvl="1"/>
            <a:endParaRPr lang="tr-TR" sz="1000" dirty="0"/>
          </a:p>
          <a:p>
            <a:r>
              <a:rPr lang="tr-TR" dirty="0" smtClean="0"/>
              <a:t>Aktörler isim veya isin cümlesiyle isimlendirilmelidir.</a:t>
            </a:r>
            <a:endParaRPr lang="tr-T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smtClean="0"/>
              <a:t>Örnek Aktör listesi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315200" cy="557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301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447800"/>
            <a:ext cx="8382000" cy="3693319"/>
          </a:xfrm>
        </p:spPr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-Case Modelleme</a:t>
            </a:r>
          </a:p>
          <a:p>
            <a:pPr lvl="1"/>
            <a:r>
              <a:rPr lang="tr-TR" dirty="0" err="1" smtClean="0"/>
              <a:t>Use</a:t>
            </a:r>
            <a:r>
              <a:rPr lang="tr-TR" dirty="0" smtClean="0"/>
              <a:t>-Case Modellemenin Yararları</a:t>
            </a:r>
          </a:p>
          <a:p>
            <a:pPr lvl="1"/>
            <a:r>
              <a:rPr lang="tr-TR" dirty="0" err="1" smtClean="0"/>
              <a:t>Use</a:t>
            </a:r>
            <a:r>
              <a:rPr lang="tr-TR" dirty="0" smtClean="0"/>
              <a:t>-Case Modelleme Kavramları</a:t>
            </a:r>
          </a:p>
          <a:p>
            <a:pPr marL="517525" lvl="1" indent="0">
              <a:buNone/>
            </a:pPr>
            <a:endParaRPr lang="tr-TR" sz="1000" dirty="0" smtClean="0"/>
          </a:p>
          <a:p>
            <a:r>
              <a:rPr lang="tr-TR" dirty="0" err="1" smtClean="0"/>
              <a:t>Use</a:t>
            </a:r>
            <a:r>
              <a:rPr lang="tr-TR" dirty="0" smtClean="0"/>
              <a:t>-Case Model Diyagramları</a:t>
            </a:r>
          </a:p>
          <a:p>
            <a:pPr lvl="1"/>
            <a:r>
              <a:rPr lang="tr-TR" dirty="0" smtClean="0"/>
              <a:t>Temel </a:t>
            </a:r>
            <a:r>
              <a:rPr lang="tr-TR" dirty="0" err="1" smtClean="0"/>
              <a:t>Use</a:t>
            </a:r>
            <a:r>
              <a:rPr lang="tr-TR" dirty="0" smtClean="0"/>
              <a:t>-Case Sembolleri</a:t>
            </a:r>
          </a:p>
          <a:p>
            <a:pPr lvl="1"/>
            <a:r>
              <a:rPr lang="tr-TR" dirty="0" smtClean="0"/>
              <a:t>Aktör Türleri</a:t>
            </a:r>
          </a:p>
          <a:p>
            <a:pPr lvl="1"/>
            <a:r>
              <a:rPr lang="tr-TR" dirty="0" err="1" smtClean="0"/>
              <a:t>Use</a:t>
            </a:r>
            <a:r>
              <a:rPr lang="tr-TR" dirty="0" smtClean="0"/>
              <a:t>-Case İlişkileri</a:t>
            </a:r>
          </a:p>
          <a:p>
            <a:pPr marL="517525" lvl="1" indent="0">
              <a:buNone/>
            </a:pPr>
            <a:endParaRPr lang="tr-TR" sz="1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smtClean="0"/>
              <a:t>Adım 2: İş </a:t>
            </a:r>
            <a:r>
              <a:rPr lang="tr-TR" dirty="0" err="1" smtClean="0"/>
              <a:t>use</a:t>
            </a:r>
            <a:r>
              <a:rPr lang="tr-TR" dirty="0"/>
              <a:t> </a:t>
            </a:r>
            <a:r>
              <a:rPr lang="tr-TR" dirty="0" err="1" smtClean="0"/>
              <a:t>case’lerini</a:t>
            </a:r>
            <a:r>
              <a:rPr lang="tr-TR" dirty="0" smtClean="0"/>
              <a:t> belirle</a:t>
            </a:r>
            <a:endParaRPr lang="tr-TR" dirty="0"/>
          </a:p>
        </p:txBody>
      </p:sp>
      <p:sp>
        <p:nvSpPr>
          <p:cNvPr id="2" name="Metin Yer Tutucusu 1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73560"/>
          </a:xfrm>
        </p:spPr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case’leri</a:t>
            </a:r>
            <a:r>
              <a:rPr lang="tr-TR" dirty="0" smtClean="0"/>
              <a:t> ararken şu sorular sorulur:</a:t>
            </a:r>
          </a:p>
          <a:p>
            <a:pPr lvl="1"/>
            <a:r>
              <a:rPr lang="tr-TR" dirty="0" smtClean="0"/>
              <a:t>Aktörün ana görevi nedir?</a:t>
            </a:r>
          </a:p>
          <a:p>
            <a:pPr lvl="1"/>
            <a:r>
              <a:rPr lang="tr-TR" dirty="0" smtClean="0"/>
              <a:t>Aktör sistemdeki hangi bilgiye ihtiyaç duyuyor?</a:t>
            </a:r>
          </a:p>
          <a:p>
            <a:pPr lvl="1"/>
            <a:r>
              <a:rPr lang="tr-TR" dirty="0" smtClean="0"/>
              <a:t>Aktör sisteme hangi bilgiyi sağlıyor?</a:t>
            </a:r>
          </a:p>
          <a:p>
            <a:pPr lvl="1"/>
            <a:r>
              <a:rPr lang="tr-TR" dirty="0" smtClean="0"/>
              <a:t>Sistem herhangi bir değişiklik veya olay olduğunda aktörü uyarılması gerekiyor mu?</a:t>
            </a:r>
          </a:p>
          <a:p>
            <a:pPr lvl="1"/>
            <a:r>
              <a:rPr lang="tr-TR" dirty="0"/>
              <a:t> </a:t>
            </a:r>
            <a:r>
              <a:rPr lang="tr-TR" dirty="0" smtClean="0"/>
              <a:t>Aktör </a:t>
            </a:r>
            <a:r>
              <a:rPr lang="tr-TR" dirty="0"/>
              <a:t>herhangi bir değişiklik veya olay olduğunda </a:t>
            </a:r>
            <a:r>
              <a:rPr lang="tr-TR" dirty="0" smtClean="0"/>
              <a:t>sistemi </a:t>
            </a:r>
            <a:r>
              <a:rPr lang="tr-TR" dirty="0"/>
              <a:t>uyarılması gerekiyor mu</a:t>
            </a:r>
            <a:r>
              <a:rPr lang="tr-TR" dirty="0" smtClean="0"/>
              <a:t>?</a:t>
            </a:r>
          </a:p>
          <a:p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aktörün amacını belirten fiil cümlesi ile isimlendirilir.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431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smtClean="0"/>
              <a:t>Örnek </a:t>
            </a:r>
            <a:r>
              <a:rPr lang="tr-TR" dirty="0" err="1" smtClean="0"/>
              <a:t>Use</a:t>
            </a:r>
            <a:r>
              <a:rPr lang="tr-TR" dirty="0" smtClean="0"/>
              <a:t>-Case sözlüğü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763000" cy="5038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27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smtClean="0"/>
              <a:t>Örnek </a:t>
            </a:r>
            <a:r>
              <a:rPr lang="tr-TR" dirty="0" err="1" smtClean="0"/>
              <a:t>Use</a:t>
            </a:r>
            <a:r>
              <a:rPr lang="tr-TR" dirty="0" smtClean="0"/>
              <a:t>-Case sözlüğü (devam)</a:t>
            </a: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756754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smtClean="0"/>
              <a:t>Örnek </a:t>
            </a:r>
            <a:r>
              <a:rPr lang="tr-TR" dirty="0" err="1" smtClean="0"/>
              <a:t>Use</a:t>
            </a:r>
            <a:r>
              <a:rPr lang="tr-TR" dirty="0" smtClean="0"/>
              <a:t>-Case sözlüğü (devam)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23975"/>
            <a:ext cx="6705600" cy="534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389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498598"/>
          </a:xfrm>
        </p:spPr>
        <p:txBody>
          <a:bodyPr/>
          <a:lstStyle/>
          <a:p>
            <a:r>
              <a:rPr lang="tr-TR" sz="3600" dirty="0" smtClean="0"/>
              <a:t>Adım 3: </a:t>
            </a:r>
            <a:r>
              <a:rPr lang="tr-TR" sz="3600" dirty="0" err="1"/>
              <a:t>U</a:t>
            </a:r>
            <a:r>
              <a:rPr lang="tr-TR" sz="3600" dirty="0" err="1" smtClean="0"/>
              <a:t>se</a:t>
            </a:r>
            <a:r>
              <a:rPr lang="tr-TR" sz="3600" dirty="0" smtClean="0"/>
              <a:t>-Case Model diyagramı Oluşturma</a:t>
            </a:r>
            <a:endParaRPr lang="tr-TR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1" y="791737"/>
            <a:ext cx="8610600" cy="58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812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smtClean="0"/>
              <a:t>Adım 4: İş Gereksinimlerini Belgele</a:t>
            </a:r>
            <a:endParaRPr lang="tr-TR" dirty="0"/>
          </a:p>
        </p:txBody>
      </p:sp>
      <p:sp>
        <p:nvSpPr>
          <p:cNvPr id="2" name="Metin Yer Tutucusu 1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871282"/>
          </a:xfrm>
        </p:spPr>
        <p:txBody>
          <a:bodyPr/>
          <a:lstStyle/>
          <a:p>
            <a:r>
              <a:rPr lang="tr-TR" dirty="0" smtClean="0"/>
              <a:t>Olayları ve sistemin büyüklüğünü çabucak anlamak için  İlk önce yüksek öncelikli gereksinimleri belgele.</a:t>
            </a:r>
          </a:p>
          <a:p>
            <a:r>
              <a:rPr lang="tr-TR" dirty="0" smtClean="0"/>
              <a:t>Daha sonra </a:t>
            </a:r>
            <a:r>
              <a:rPr lang="tr-TR" dirty="0" err="1" smtClean="0"/>
              <a:t>diger</a:t>
            </a:r>
            <a:r>
              <a:rPr lang="tr-TR" dirty="0" smtClean="0"/>
              <a:t> tüm gereksinimler için belgele.</a:t>
            </a:r>
          </a:p>
        </p:txBody>
      </p:sp>
    </p:spTree>
    <p:extLst>
      <p:ext uri="{BB962C8B-B14F-4D97-AF65-F5344CB8AC3E}">
        <p14:creationId xmlns:p14="http://schemas.microsoft.com/office/powerpoint/2010/main" val="1812746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tr-TR" sz="4000" dirty="0" smtClean="0"/>
              <a:t>Örnek </a:t>
            </a:r>
            <a:r>
              <a:rPr lang="tr-TR" sz="4000" dirty="0" err="1" smtClean="0"/>
              <a:t>Use</a:t>
            </a:r>
            <a:r>
              <a:rPr lang="tr-TR" sz="4000" dirty="0" smtClean="0"/>
              <a:t>-Case </a:t>
            </a:r>
            <a:r>
              <a:rPr lang="tr-TR" sz="4000" dirty="0" err="1" smtClean="0"/>
              <a:t>Narrative</a:t>
            </a:r>
            <a:r>
              <a:rPr lang="tr-TR" sz="4000" dirty="0" smtClean="0"/>
              <a:t> (yüksek öncelikli)</a:t>
            </a:r>
            <a:endParaRPr lang="tr-TR" sz="4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23987"/>
            <a:ext cx="8686800" cy="529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738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tr-TR" sz="4000" dirty="0" err="1" smtClean="0"/>
              <a:t>Use</a:t>
            </a:r>
            <a:r>
              <a:rPr lang="tr-TR" sz="4000" dirty="0" smtClean="0"/>
              <a:t>-Case </a:t>
            </a:r>
            <a:r>
              <a:rPr lang="tr-TR" sz="4000" dirty="0" err="1" smtClean="0"/>
              <a:t>Narrative</a:t>
            </a:r>
            <a:r>
              <a:rPr lang="tr-TR" sz="4000" dirty="0" smtClean="0"/>
              <a:t> (genişletilmiş versiyon)</a:t>
            </a:r>
            <a:endParaRPr lang="tr-TR" sz="4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39200" cy="560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600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tr-TR" sz="4000" dirty="0" err="1" smtClean="0"/>
              <a:t>Use</a:t>
            </a:r>
            <a:r>
              <a:rPr lang="tr-TR" sz="4000" dirty="0" smtClean="0"/>
              <a:t>-Case </a:t>
            </a:r>
            <a:r>
              <a:rPr lang="tr-TR" sz="4000" dirty="0" err="1" smtClean="0"/>
              <a:t>Narrative</a:t>
            </a:r>
            <a:r>
              <a:rPr lang="tr-TR" sz="4000" dirty="0" smtClean="0"/>
              <a:t> (genişletilmiş versiyon)</a:t>
            </a:r>
            <a:endParaRPr lang="tr-TR" sz="4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49" y="990600"/>
            <a:ext cx="8763000" cy="565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152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tr-TR" sz="4000" dirty="0" err="1" smtClean="0"/>
              <a:t>Use</a:t>
            </a:r>
            <a:r>
              <a:rPr lang="tr-TR" sz="4000" dirty="0" smtClean="0"/>
              <a:t>-Case </a:t>
            </a:r>
            <a:r>
              <a:rPr lang="tr-TR" sz="4000" dirty="0" err="1" smtClean="0"/>
              <a:t>Narrative</a:t>
            </a:r>
            <a:r>
              <a:rPr lang="tr-TR" sz="4000" dirty="0" smtClean="0"/>
              <a:t> (genişletilmiş versiyon)</a:t>
            </a:r>
            <a:endParaRPr lang="tr-TR" sz="4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28854"/>
            <a:ext cx="7924800" cy="547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839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 (devam)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447800"/>
            <a:ext cx="8382000" cy="4421210"/>
          </a:xfrm>
        </p:spPr>
        <p:txBody>
          <a:bodyPr/>
          <a:lstStyle/>
          <a:p>
            <a:r>
              <a:rPr lang="tr-TR" dirty="0" err="1"/>
              <a:t>Use</a:t>
            </a:r>
            <a:r>
              <a:rPr lang="tr-TR" dirty="0"/>
              <a:t>-Case </a:t>
            </a:r>
            <a:r>
              <a:rPr lang="tr-TR" dirty="0" smtClean="0"/>
              <a:t>Oluşturma</a:t>
            </a:r>
          </a:p>
          <a:p>
            <a:pPr lvl="1"/>
            <a:r>
              <a:rPr lang="tr-TR" dirty="0" smtClean="0"/>
              <a:t>İş Aktörlerini Tanımlama</a:t>
            </a:r>
          </a:p>
          <a:p>
            <a:pPr lvl="1"/>
            <a:r>
              <a:rPr lang="tr-TR" dirty="0" smtClean="0"/>
              <a:t>İş Gereksinin </a:t>
            </a:r>
            <a:r>
              <a:rPr lang="tr-TR" dirty="0" err="1" smtClean="0"/>
              <a:t>Use</a:t>
            </a:r>
            <a:r>
              <a:rPr lang="tr-TR" dirty="0" smtClean="0"/>
              <a:t>-Case’ </a:t>
            </a:r>
            <a:r>
              <a:rPr lang="tr-TR" dirty="0" err="1" smtClean="0"/>
              <a:t>lerini</a:t>
            </a:r>
            <a:r>
              <a:rPr lang="tr-TR" dirty="0" smtClean="0"/>
              <a:t> Tanımlama</a:t>
            </a:r>
          </a:p>
          <a:p>
            <a:pPr lvl="2"/>
            <a:r>
              <a:rPr lang="tr-TR" dirty="0" smtClean="0"/>
              <a:t>Örnek </a:t>
            </a:r>
            <a:r>
              <a:rPr lang="tr-TR" dirty="0" err="1" smtClean="0"/>
              <a:t>Use</a:t>
            </a:r>
            <a:r>
              <a:rPr lang="tr-TR" dirty="0" smtClean="0"/>
              <a:t>-Case Sözlüğü</a:t>
            </a:r>
          </a:p>
          <a:p>
            <a:pPr marL="914400" lvl="2" indent="0">
              <a:buNone/>
            </a:pPr>
            <a:endParaRPr lang="tr-TR" sz="500" dirty="0" smtClean="0"/>
          </a:p>
          <a:p>
            <a:pPr lvl="1"/>
            <a:r>
              <a:rPr lang="tr-TR" dirty="0" err="1" smtClean="0"/>
              <a:t>Use</a:t>
            </a:r>
            <a:r>
              <a:rPr lang="tr-TR" dirty="0" smtClean="0"/>
              <a:t>-Case Model Diyagramlarını Oluşturma</a:t>
            </a:r>
          </a:p>
          <a:p>
            <a:pPr lvl="1"/>
            <a:r>
              <a:rPr lang="tr-TR" dirty="0" err="1" smtClean="0"/>
              <a:t>Use</a:t>
            </a:r>
            <a:r>
              <a:rPr lang="tr-TR" dirty="0" smtClean="0"/>
              <a:t>-Case </a:t>
            </a:r>
            <a:r>
              <a:rPr lang="tr-TR" dirty="0" err="1"/>
              <a:t>N</a:t>
            </a:r>
            <a:r>
              <a:rPr lang="tr-TR" dirty="0" err="1" smtClean="0"/>
              <a:t>arratives</a:t>
            </a:r>
            <a:r>
              <a:rPr lang="tr-TR" dirty="0" smtClean="0"/>
              <a:t> </a:t>
            </a:r>
          </a:p>
          <a:p>
            <a:pPr lvl="1"/>
            <a:endParaRPr lang="tr-TR" sz="1000" dirty="0"/>
          </a:p>
          <a:p>
            <a:pPr marL="0" indent="0">
              <a:buNone/>
            </a:pPr>
            <a:endParaRPr lang="tr-TR" sz="1000" dirty="0"/>
          </a:p>
          <a:p>
            <a:r>
              <a:rPr lang="tr-TR" dirty="0" smtClean="0"/>
              <a:t>Özet</a:t>
            </a:r>
          </a:p>
          <a:p>
            <a:pPr marL="0" indent="0">
              <a:buNone/>
            </a:pPr>
            <a:endParaRPr lang="tr-TR" dirty="0"/>
          </a:p>
          <a:p>
            <a:pPr marL="517525" lvl="1" indent="0">
              <a:buNone/>
            </a:pPr>
            <a:endParaRPr lang="tr-TR" sz="1000" dirty="0" smtClean="0"/>
          </a:p>
        </p:txBody>
      </p:sp>
    </p:spTree>
    <p:extLst>
      <p:ext uri="{BB962C8B-B14F-4D97-AF65-F5344CB8AC3E}">
        <p14:creationId xmlns:p14="http://schemas.microsoft.com/office/powerpoint/2010/main" val="800493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-Case ve Proje Yönetimi</a:t>
            </a:r>
            <a:endParaRPr lang="tr-TR" dirty="0"/>
          </a:p>
        </p:txBody>
      </p:sp>
      <p:sp>
        <p:nvSpPr>
          <p:cNvPr id="2" name="Metin Yer Tutucusu 1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314480"/>
          </a:xfrm>
        </p:spPr>
        <p:txBody>
          <a:bodyPr/>
          <a:lstStyle/>
          <a:p>
            <a:r>
              <a:rPr lang="tr-TR" dirty="0" err="1"/>
              <a:t>U</a:t>
            </a:r>
            <a:r>
              <a:rPr lang="tr-TR" dirty="0" err="1" smtClean="0"/>
              <a:t>se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modelleme tüm geliştirme aşamalarına uygulanabilir.</a:t>
            </a:r>
            <a:endParaRPr lang="tr-TR" dirty="0"/>
          </a:p>
          <a:p>
            <a:r>
              <a:rPr lang="tr-TR" dirty="0" smtClean="0"/>
              <a:t>Proje yöneticisi veya sistem analisti, proje yapım döngülerini tahmin etmek ve düzenlemek için iş gereksinim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case’lerini</a:t>
            </a:r>
            <a:r>
              <a:rPr lang="tr-TR" dirty="0" smtClean="0"/>
              <a:t> kullanır.</a:t>
            </a:r>
          </a:p>
        </p:txBody>
      </p:sp>
    </p:spTree>
    <p:extLst>
      <p:ext uri="{BB962C8B-B14F-4D97-AF65-F5344CB8AC3E}">
        <p14:creationId xmlns:p14="http://schemas.microsoft.com/office/powerpoint/2010/main" val="2104723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-Case Bağımlılık Diyagramı</a:t>
            </a:r>
            <a:endParaRPr lang="tr-TR" dirty="0"/>
          </a:p>
        </p:txBody>
      </p:sp>
      <p:sp>
        <p:nvSpPr>
          <p:cNvPr id="2" name="Metin Yer Tutucusu 1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779496"/>
          </a:xfrm>
        </p:spPr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case’ler</a:t>
            </a:r>
            <a:r>
              <a:rPr lang="tr-TR" dirty="0" smtClean="0"/>
              <a:t> arasındaki bağımlılıkların grafiksel gösterimidir.</a:t>
            </a:r>
          </a:p>
          <a:p>
            <a:endParaRPr lang="tr-TR" dirty="0"/>
          </a:p>
          <a:p>
            <a:r>
              <a:rPr lang="tr-TR" dirty="0" smtClean="0"/>
              <a:t>Sağladığı yararlar</a:t>
            </a:r>
          </a:p>
          <a:p>
            <a:pPr lvl="1"/>
            <a:r>
              <a:rPr lang="tr-TR" dirty="0" smtClean="0"/>
              <a:t>Sistem olaylarının grafiksel anlatımını </a:t>
            </a:r>
            <a:r>
              <a:rPr lang="tr-TR" dirty="0" err="1" smtClean="0"/>
              <a:t>saglar</a:t>
            </a:r>
            <a:r>
              <a:rPr lang="tr-TR" dirty="0" smtClean="0"/>
              <a:t>.</a:t>
            </a:r>
            <a:endParaRPr lang="tr-TR" dirty="0"/>
          </a:p>
          <a:p>
            <a:pPr lvl="1"/>
            <a:r>
              <a:rPr lang="tr-TR" dirty="0" smtClean="0"/>
              <a:t>Eksik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case’leri</a:t>
            </a:r>
            <a:r>
              <a:rPr lang="tr-TR" dirty="0" smtClean="0"/>
              <a:t> belirlemede yardımcı olur.</a:t>
            </a:r>
          </a:p>
          <a:p>
            <a:pPr lvl="1"/>
            <a:r>
              <a:rPr lang="tr-TR" dirty="0" smtClean="0"/>
              <a:t>Proje yönetimini kolaylaştırır ve hangi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case’in</a:t>
            </a:r>
            <a:r>
              <a:rPr lang="tr-TR" dirty="0" smtClean="0"/>
              <a:t> daha önemli olduğunu gösterir.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052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tr-TR" sz="4400" dirty="0" smtClean="0"/>
              <a:t>Örnek </a:t>
            </a:r>
            <a:r>
              <a:rPr lang="tr-TR" sz="4400" dirty="0" err="1" smtClean="0"/>
              <a:t>Use</a:t>
            </a:r>
            <a:r>
              <a:rPr lang="tr-TR" sz="4400" dirty="0" smtClean="0"/>
              <a:t>-Case Bağımlılık Diyagramı</a:t>
            </a:r>
            <a:endParaRPr lang="tr-TR" sz="4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4" y="2133600"/>
            <a:ext cx="8839200" cy="308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630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371601"/>
            <a:ext cx="8382000" cy="3373231"/>
          </a:xfrm>
        </p:spPr>
        <p:txBody>
          <a:bodyPr/>
          <a:lstStyle/>
          <a:p>
            <a:pPr algn="ctr">
              <a:buNone/>
            </a:pPr>
            <a:r>
              <a:rPr lang="tr-TR" sz="4800" dirty="0"/>
              <a:t>SORULAR ?</a:t>
            </a:r>
          </a:p>
          <a:p>
            <a:pPr algn="ctr">
              <a:buNone/>
            </a:pPr>
            <a:endParaRPr lang="tr-TR" dirty="0" smtClean="0"/>
          </a:p>
          <a:p>
            <a:pPr algn="ctr">
              <a:buNone/>
            </a:pPr>
            <a:endParaRPr lang="tr-TR" dirty="0" smtClean="0"/>
          </a:p>
          <a:p>
            <a:pPr algn="ctr">
              <a:buNone/>
            </a:pPr>
            <a:endParaRPr lang="tr-TR" dirty="0"/>
          </a:p>
          <a:p>
            <a:pPr algn="ctr">
              <a:buNone/>
            </a:pPr>
            <a:r>
              <a:rPr lang="tr-TR" sz="2800" dirty="0" smtClean="0"/>
              <a:t>Teşekkürler.</a:t>
            </a:r>
          </a:p>
          <a:p>
            <a:pPr algn="ctr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715003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-Case Modelleme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66002"/>
          </a:xfrm>
        </p:spPr>
        <p:txBody>
          <a:bodyPr/>
          <a:lstStyle/>
          <a:p>
            <a:r>
              <a:rPr lang="tr-TR" sz="2800" b="1" dirty="0"/>
              <a:t>Kullanıcı Merkezli Geliştirme </a:t>
            </a:r>
            <a:r>
              <a:rPr lang="tr-TR" sz="2800" dirty="0"/>
              <a:t>– kullanıcıların gereksinimlerini ve sistemin neden geliştirildiğini anlamaya dayalı sistem geliştirme </a:t>
            </a:r>
            <a:r>
              <a:rPr lang="tr-TR" sz="2800" dirty="0" smtClean="0"/>
              <a:t>sürecidir.</a:t>
            </a:r>
            <a:endParaRPr lang="tr-TR" sz="2800" dirty="0"/>
          </a:p>
          <a:p>
            <a:r>
              <a:rPr lang="tr-TR" sz="2800" b="1" dirty="0" err="1" smtClean="0"/>
              <a:t>Use</a:t>
            </a:r>
            <a:r>
              <a:rPr lang="tr-TR" sz="2800" b="1" dirty="0" smtClean="0"/>
              <a:t>-Case Modelleme </a:t>
            </a:r>
            <a:r>
              <a:rPr lang="tr-TR" sz="2800" dirty="0" smtClean="0"/>
              <a:t>– Olayı kimin başlattığı ve sistemin buna nasıl tepki verdiği gibi iş olaylarında sistem fonksiyonlarının modellenmesi sürecidir.</a:t>
            </a:r>
          </a:p>
          <a:p>
            <a:pPr lvl="1"/>
            <a:r>
              <a:rPr lang="tr-TR" dirty="0" err="1" smtClean="0"/>
              <a:t>Use</a:t>
            </a:r>
            <a:r>
              <a:rPr lang="tr-TR" dirty="0" smtClean="0"/>
              <a:t>-Case Modelleme nesne-tabanlı modellemenin kaynağıdır.</a:t>
            </a:r>
          </a:p>
          <a:p>
            <a:pPr lvl="1"/>
            <a:r>
              <a:rPr lang="tr-TR" dirty="0" smtClean="0"/>
              <a:t>Nesne-tabanlı olmayan geliştirme ortamlarında kullanıcı ile yararlı ilişkisinden dolayı popülerliği artmaktadır.</a:t>
            </a:r>
          </a:p>
          <a:p>
            <a:endParaRPr lang="tr-T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-Case Modellemenin Yararları</a:t>
            </a:r>
            <a:endParaRPr lang="tr-TR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81000" y="1411552"/>
            <a:ext cx="8382000" cy="3397853"/>
          </a:xfrm>
          <a:prstGeom prst="rect">
            <a:avLst/>
          </a:prstGeom>
        </p:spPr>
        <p:txBody>
          <a:bodyPr/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 smtClean="0"/>
              <a:t>Fonksiyonel gereksinimleri yakalamak için araçlar sağlar.</a:t>
            </a:r>
          </a:p>
          <a:p>
            <a:r>
              <a:rPr lang="tr-TR" sz="2800" dirty="0" smtClean="0"/>
              <a:t>Sistemi yönetilebilir parçalara bölünmesinde yardımcı olur.</a:t>
            </a:r>
          </a:p>
          <a:p>
            <a:r>
              <a:rPr lang="tr-TR" sz="2800" dirty="0" smtClean="0"/>
              <a:t>Kullanıcı ile geliştirici arasında iletişimi sağlar. (*)</a:t>
            </a:r>
          </a:p>
          <a:p>
            <a:r>
              <a:rPr lang="tr-TR" sz="2800" dirty="0" smtClean="0"/>
              <a:t>Tanımlama, ayırma, izleme, denetim ve sistem geliştirme aktiviteleri yönetimi için araç sağlar.</a:t>
            </a:r>
          </a:p>
          <a:p>
            <a:r>
              <a:rPr lang="tr-TR" sz="2800" dirty="0" smtClean="0"/>
              <a:t>Proje kapsamını ve zaman çizelgesini tahmin etmede yardımcı olur.</a:t>
            </a:r>
          </a:p>
          <a:p>
            <a:r>
              <a:rPr lang="tr-TR" sz="2800" dirty="0" smtClean="0"/>
              <a:t>Test planlarını ve test durumlarını tanımlamada yardımcı olur.</a:t>
            </a:r>
            <a:endParaRPr lang="tr-TR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329595"/>
          </a:xfrm>
        </p:spPr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-Case Modellemenin Yararları (devam)</a:t>
            </a:r>
            <a:endParaRPr lang="tr-TR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43829" y="1981200"/>
            <a:ext cx="8382000" cy="3397853"/>
          </a:xfrm>
          <a:prstGeom prst="rect">
            <a:avLst/>
          </a:prstGeom>
        </p:spPr>
        <p:txBody>
          <a:bodyPr/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 smtClean="0"/>
              <a:t>Kullanıcı dokümantasyonu için temel sağlar.</a:t>
            </a:r>
          </a:p>
          <a:p>
            <a:r>
              <a:rPr lang="tr-TR" sz="2800" dirty="0" smtClean="0"/>
              <a:t>Gereksinin izlenebilirliği için araçlar sağlar.</a:t>
            </a:r>
          </a:p>
          <a:p>
            <a:r>
              <a:rPr lang="tr-TR" sz="2800" dirty="0" smtClean="0"/>
              <a:t>Veri nesneleri veya varlıkların tanımlanması için başlangıç noktası oluşturur.</a:t>
            </a:r>
          </a:p>
          <a:p>
            <a:r>
              <a:rPr lang="tr-TR" sz="2800" dirty="0" smtClean="0"/>
              <a:t>Kullanıcı ve sistem </a:t>
            </a:r>
            <a:r>
              <a:rPr lang="tr-TR" sz="2800" dirty="0" err="1" smtClean="0"/>
              <a:t>arayüz</a:t>
            </a:r>
            <a:r>
              <a:rPr lang="tr-TR" sz="2800" dirty="0" smtClean="0"/>
              <a:t> tasarımı için açıklama sağlar.</a:t>
            </a:r>
          </a:p>
          <a:p>
            <a:r>
              <a:rPr lang="tr-TR" sz="2800" dirty="0" err="1" smtClean="0"/>
              <a:t>Veritabanı</a:t>
            </a:r>
            <a:r>
              <a:rPr lang="tr-TR" sz="2800" dirty="0" smtClean="0"/>
              <a:t> erişim gereksinimlerinin tanımlanmasını sağlar.</a:t>
            </a:r>
          </a:p>
          <a:p>
            <a:r>
              <a:rPr lang="tr-TR" sz="2800" dirty="0" smtClean="0"/>
              <a:t>Sistem geliştirme projelerinde iskelet sağlar.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987667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-Case Modelleme Kavramları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187597"/>
            <a:ext cx="8382000" cy="5213204"/>
          </a:xfrm>
        </p:spPr>
        <p:txBody>
          <a:bodyPr/>
          <a:lstStyle/>
          <a:p>
            <a:r>
              <a:rPr lang="tr-TR" sz="2800" b="1" dirty="0" err="1" smtClean="0"/>
              <a:t>Use</a:t>
            </a:r>
            <a:r>
              <a:rPr lang="tr-TR" sz="2800" b="1" dirty="0" smtClean="0"/>
              <a:t>-Case</a:t>
            </a:r>
            <a:r>
              <a:rPr lang="tr-TR" sz="2800" dirty="0" smtClean="0"/>
              <a:t> – </a:t>
            </a:r>
            <a:r>
              <a:rPr lang="tr-TR" sz="2800" dirty="0"/>
              <a:t>Sistemin kullanıcısının bakış açısıyla sistemin </a:t>
            </a:r>
            <a:r>
              <a:rPr lang="tr-TR" sz="2800" dirty="0" smtClean="0"/>
              <a:t>davranışlarının diyagramlarla modellenmesidir.</a:t>
            </a:r>
          </a:p>
          <a:p>
            <a:pPr lvl="1"/>
            <a:r>
              <a:rPr lang="tr-TR" sz="2400" dirty="0" err="1"/>
              <a:t>Use</a:t>
            </a:r>
            <a:r>
              <a:rPr lang="tr-TR" sz="2400" dirty="0"/>
              <a:t> Case '</a:t>
            </a:r>
            <a:r>
              <a:rPr lang="tr-TR" sz="2400" dirty="0" err="1"/>
              <a:t>ler</a:t>
            </a:r>
            <a:r>
              <a:rPr lang="tr-TR" sz="2400" dirty="0"/>
              <a:t> sistemin kabaca ne yaptığı ile ilgilenir, kesinlikle nasıl ve neden yapıldığını incelemez</a:t>
            </a:r>
            <a:r>
              <a:rPr lang="tr-TR" dirty="0" smtClean="0"/>
              <a:t>. </a:t>
            </a:r>
            <a:endParaRPr lang="tr-TR" dirty="0"/>
          </a:p>
          <a:p>
            <a:r>
              <a:rPr lang="tr-TR" sz="2800" b="1" dirty="0" err="1" smtClean="0"/>
              <a:t>Use</a:t>
            </a:r>
            <a:r>
              <a:rPr lang="tr-TR" sz="2800" b="1" dirty="0" smtClean="0"/>
              <a:t>-Case Diyagramları </a:t>
            </a:r>
            <a:r>
              <a:rPr lang="tr-TR" sz="2800" dirty="0" smtClean="0"/>
              <a:t>– sistem ve kullanıcılar arasındaki etkileşimleri gösteren diyagramlardır.</a:t>
            </a:r>
          </a:p>
          <a:p>
            <a:pPr lvl="1"/>
            <a:r>
              <a:rPr lang="tr-TR" sz="2400" dirty="0" smtClean="0"/>
              <a:t>Grafiksel olarak sistemi kimin kullanacağı ve hangi durumlarda kullanıcının sistem ile etkileşim kuracağını tanımlarlar.</a:t>
            </a:r>
            <a:endParaRPr lang="tr-TR" sz="2400" dirty="0"/>
          </a:p>
          <a:p>
            <a:r>
              <a:rPr lang="tr-TR" sz="2600" b="1" dirty="0" err="1" smtClean="0"/>
              <a:t>Use</a:t>
            </a:r>
            <a:r>
              <a:rPr lang="tr-TR" sz="2600" b="1" dirty="0" smtClean="0"/>
              <a:t>-Case </a:t>
            </a:r>
            <a:r>
              <a:rPr lang="tr-TR" sz="2600" b="1" dirty="0" err="1" smtClean="0"/>
              <a:t>Narrative</a:t>
            </a:r>
            <a:r>
              <a:rPr lang="tr-TR" sz="2600" b="1" dirty="0" smtClean="0"/>
              <a:t> </a:t>
            </a:r>
            <a:r>
              <a:rPr lang="tr-TR" sz="2600" dirty="0" smtClean="0"/>
              <a:t>– Kullanıcının işi tamamlamak için  sistem ile nasıl etkileşime gireceğini  </a:t>
            </a:r>
            <a:r>
              <a:rPr lang="tr-TR" sz="2600" dirty="0" err="1" smtClean="0"/>
              <a:t>metinsel</a:t>
            </a:r>
            <a:r>
              <a:rPr lang="tr-TR" sz="2600" dirty="0" smtClean="0"/>
              <a:t> olarak tanımlanmasıdır.</a:t>
            </a:r>
          </a:p>
          <a:p>
            <a:endParaRPr lang="tr-T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</a:t>
            </a:r>
            <a:r>
              <a:rPr lang="tr-TR" dirty="0" err="1" smtClean="0"/>
              <a:t>Use</a:t>
            </a:r>
            <a:r>
              <a:rPr lang="tr-TR" dirty="0" smtClean="0"/>
              <a:t>-Case Model Diyagramı</a:t>
            </a: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41502"/>
            <a:ext cx="5638800" cy="5449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</a:t>
            </a:r>
            <a:r>
              <a:rPr lang="tr-TR" dirty="0" err="1" smtClean="0"/>
              <a:t>Use-case</a:t>
            </a:r>
            <a:r>
              <a:rPr lang="tr-TR" dirty="0" smtClean="0"/>
              <a:t> Sembolleri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39869"/>
          </a:xfrm>
        </p:spPr>
        <p:txBody>
          <a:bodyPr/>
          <a:lstStyle/>
          <a:p>
            <a:r>
              <a:rPr lang="tr-TR" sz="2800" b="1" dirty="0" err="1" smtClean="0"/>
              <a:t>Use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case</a:t>
            </a:r>
            <a:r>
              <a:rPr lang="tr-TR" sz="2800" b="1" dirty="0" smtClean="0"/>
              <a:t> </a:t>
            </a:r>
            <a:r>
              <a:rPr lang="tr-TR" sz="2800" dirty="0" smtClean="0"/>
              <a:t>– Tüm sistem fonksiyonlarının alt kümesidir.</a:t>
            </a:r>
          </a:p>
          <a:p>
            <a:pPr lvl="1"/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ismi içine, altına veya üstüne yazılmış yatay elips ile gösterilir.</a:t>
            </a:r>
          </a:p>
          <a:p>
            <a:pPr lvl="1"/>
            <a:endParaRPr lang="tr-TR" sz="3200" dirty="0" smtClean="0"/>
          </a:p>
          <a:p>
            <a:r>
              <a:rPr lang="tr-TR" sz="2800" b="1" dirty="0" smtClean="0"/>
              <a:t>Aktör</a:t>
            </a:r>
            <a:r>
              <a:rPr lang="tr-TR" sz="2800" dirty="0" smtClean="0"/>
              <a:t> – Bilgiyi değiştirmek için sistem ile etkileşimde bulunan herhangi biri veya herhangi bir şey.</a:t>
            </a:r>
          </a:p>
          <a:p>
            <a:pPr lvl="1"/>
            <a:r>
              <a:rPr lang="tr-TR" sz="2400" dirty="0" smtClean="0"/>
              <a:t>Kişi, şirket, diğer bilgi sistemleri, dış aygıt,  zaman.</a:t>
            </a:r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1600" dirty="0" smtClean="0"/>
          </a:p>
          <a:p>
            <a:r>
              <a:rPr lang="tr-TR" sz="2800" b="1" dirty="0" smtClean="0"/>
              <a:t>Zamansal olaylar </a:t>
            </a:r>
            <a:r>
              <a:rPr lang="tr-TR" sz="2800" dirty="0" smtClean="0"/>
              <a:t>– Belli bir süre sonunda başlatılan olaylar.</a:t>
            </a:r>
          </a:p>
          <a:p>
            <a:pPr lvl="1"/>
            <a:r>
              <a:rPr lang="tr-TR" sz="2400" dirty="0" smtClean="0"/>
              <a:t>Aktör </a:t>
            </a:r>
            <a:r>
              <a:rPr lang="tr-TR" sz="2400" dirty="0" smtClean="0">
                <a:sym typeface="Wingdings" pitchFamily="2" charset="2"/>
              </a:rPr>
              <a:t> zaman</a:t>
            </a:r>
            <a:endParaRPr lang="tr-TR" sz="2400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6096000" y="2362200"/>
            <a:ext cx="1600200" cy="685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tr-T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Use</a:t>
            </a:r>
            <a:r>
              <a:rPr lang="tr-T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  <a:r>
              <a:rPr lang="tr-T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case</a:t>
            </a:r>
            <a:r>
              <a:rPr lang="tr-T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sembol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478" y="3842606"/>
            <a:ext cx="551582" cy="122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499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-00134_MS_Qwest_template_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10286717</Template>
  <TotalTime>1411</TotalTime>
  <Words>1069</Words>
  <Application>Microsoft Office PowerPoint</Application>
  <PresentationFormat>Ekran Gösterisi (4:3)</PresentationFormat>
  <Paragraphs>155</Paragraphs>
  <Slides>33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33</vt:i4>
      </vt:variant>
    </vt:vector>
  </HeadingPairs>
  <TitlesOfParts>
    <vt:vector size="41" baseType="lpstr">
      <vt:lpstr>Arial</vt:lpstr>
      <vt:lpstr>ArialMT</vt:lpstr>
      <vt:lpstr>Calibri</vt:lpstr>
      <vt:lpstr>Courier New</vt:lpstr>
      <vt:lpstr>Segoe</vt:lpstr>
      <vt:lpstr>Wingdings</vt:lpstr>
      <vt:lpstr>7-00134_MS_Qwest_template_Segoe</vt:lpstr>
      <vt:lpstr>White with Courier font for code slides</vt:lpstr>
      <vt:lpstr>USE CASE DİAGRAMLARI</vt:lpstr>
      <vt:lpstr>İçerik</vt:lpstr>
      <vt:lpstr>İçerik (devam)</vt:lpstr>
      <vt:lpstr>Use-Case Modelleme</vt:lpstr>
      <vt:lpstr>Use-Case Modellemenin Yararları</vt:lpstr>
      <vt:lpstr>Use-Case Modellemenin Yararları (devam)</vt:lpstr>
      <vt:lpstr>Use-Case Modelleme Kavramları</vt:lpstr>
      <vt:lpstr>Örnek Use-Case Model Diyagramı</vt:lpstr>
      <vt:lpstr>Temel Use-case Sembolleri</vt:lpstr>
      <vt:lpstr>Aktör Türleri</vt:lpstr>
      <vt:lpstr>Use Case İlişkileri</vt:lpstr>
      <vt:lpstr>Use Case ilişkileri – Eklenti(extends)</vt:lpstr>
      <vt:lpstr>Use Case İlişkileri - Uses</vt:lpstr>
      <vt:lpstr>Use Case ilişkileri – Depends On</vt:lpstr>
      <vt:lpstr>Use case İlişkileri – miras (Inheritance)</vt:lpstr>
      <vt:lpstr>Use case İlişkileri – miras (Inheritance)</vt:lpstr>
      <vt:lpstr>Use Case Oluşturma</vt:lpstr>
      <vt:lpstr>Adım 1: İş Aktörlerini Belirle</vt:lpstr>
      <vt:lpstr>Örnek Aktör listesi</vt:lpstr>
      <vt:lpstr>Adım 2: İş use case’lerini belirle</vt:lpstr>
      <vt:lpstr>Örnek Use-Case sözlüğü</vt:lpstr>
      <vt:lpstr>Örnek Use-Case sözlüğü (devam)</vt:lpstr>
      <vt:lpstr>Örnek Use-Case sözlüğü (devam)</vt:lpstr>
      <vt:lpstr>Adım 3: Use-Case Model diyagramı Oluşturma</vt:lpstr>
      <vt:lpstr>Adım 4: İş Gereksinimlerini Belgele</vt:lpstr>
      <vt:lpstr>Örnek Use-Case Narrative (yüksek öncelikli)</vt:lpstr>
      <vt:lpstr>Use-Case Narrative (genişletilmiş versiyon)</vt:lpstr>
      <vt:lpstr>Use-Case Narrative (genişletilmiş versiyon)</vt:lpstr>
      <vt:lpstr>Use-Case Narrative (genişletilmiş versiyon)</vt:lpstr>
      <vt:lpstr>Use-Case ve Proje Yönetimi</vt:lpstr>
      <vt:lpstr>Use-Case Bağımlılık Diyagramı</vt:lpstr>
      <vt:lpstr>Örnek Use-Case Bağımlılık Diyagramı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zaferguler</dc:creator>
  <cp:lastModifiedBy>CASPER</cp:lastModifiedBy>
  <cp:revision>105</cp:revision>
  <dcterms:created xsi:type="dcterms:W3CDTF">2006-08-16T00:00:00Z</dcterms:created>
  <dcterms:modified xsi:type="dcterms:W3CDTF">2023-12-14T09:32:55Z</dcterms:modified>
</cp:coreProperties>
</file>