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5BA352-3028-418B-B555-BBAF540AA742}">
  <a:tblStyle styleId="{CC5BA352-3028-418B-B555-BBAF540AA7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5.xml"/><Relationship Id="rId22" Type="http://schemas.openxmlformats.org/officeDocument/2006/relationships/font" Target="fonts/OpenSans-boldItalic.fntdata"/><Relationship Id="rId10" Type="http://schemas.openxmlformats.org/officeDocument/2006/relationships/slide" Target="slides/slide4.xml"/><Relationship Id="rId21"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TSansNarrow-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penSans-regular.fntdata"/><Relationship Id="rId6" Type="http://schemas.openxmlformats.org/officeDocument/2006/relationships/notesMaster" Target="notesMasters/notesMaster1.xml"/><Relationship Id="rId18" Type="http://schemas.openxmlformats.org/officeDocument/2006/relationships/font" Target="fonts/PTSansNarrow-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b72b09ba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b72b09ba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b72b09ba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b72b09ba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b72b09ba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b72b09ba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b72b09ba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b72b09ba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b72b09ba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b72b09ba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b72b09ba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b72b09ba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b72b09ba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b72b09ba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b72b09ba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b72b09ba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b72b09ba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b72b09ba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google.com/spreadsheets/d/1_S6Xwf2YbUc6X89PywOVuX7XmLX0EvWM9bfB8fZfS7c/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lucid.app/lucidchart/07e55ec3-776f-4e0f-acc4-e25b4ce919ec/edit?viewport_loc=-2246%2C-705%2C3719%2C2084%2C0_0&amp;invitationId=inv_b443e716-d9be-4f46-b7f6-5d99b817e5ca"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lucid.app/lucidchart/0218599f-285e-40e9-8d16-5c125e0ab6bb/edit?viewport_loc=-1582%2C-795%2C2518%2C1412%2C0_0&amp;invitationId=inv_e976fb35-c1b0-4863-ab84-a81a2c7bbfb5"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spreadsheets/d/1szoNGisE6Ucv44m9lsz4osKjvJyrXJAWZdnK9fdCoKs/edit?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lucid.app/lucidchart/dfd6741f-ef10-4382-8e5b-6126d0550e68/edit?viewport_loc=-571%2C-71%2C3507%2C1966%2C0_0&amp;invitationId=inv_cf8d47fe-10a0-4223-81c8-33b1e624b5cb"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spreadsheets/d/1_S6Xwf2YbUc6X89PywOVuX7XmLX0EvWM9bfB8fZfS7c/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tr"/>
              <a:t>İşletmeler Arası E-Ticaret Sistemi</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tr"/>
              <a:t>Hakan SÖNMEZ</a:t>
            </a:r>
            <a:br>
              <a:rPr lang="tr"/>
            </a:br>
            <a:r>
              <a:rPr lang="tr"/>
              <a:t>502231006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u="sng">
                <a:hlinkClick r:id="rId3"/>
              </a:rPr>
              <a:t>Data Dictionary of Data Flow Diagram</a:t>
            </a:r>
            <a:endParaRPr/>
          </a:p>
        </p:txBody>
      </p:sp>
      <p:graphicFrame>
        <p:nvGraphicFramePr>
          <p:cNvPr id="121" name="Google Shape;121;p22"/>
          <p:cNvGraphicFramePr/>
          <p:nvPr/>
        </p:nvGraphicFramePr>
        <p:xfrm>
          <a:off x="454250" y="1553325"/>
          <a:ext cx="3000000" cy="3000000"/>
        </p:xfrm>
        <a:graphic>
          <a:graphicData uri="http://schemas.openxmlformats.org/drawingml/2006/table">
            <a:tbl>
              <a:tblPr>
                <a:noFill/>
                <a:tableStyleId>{CC5BA352-3028-418B-B555-BBAF540AA742}</a:tableStyleId>
              </a:tblPr>
              <a:tblGrid>
                <a:gridCol w="1447800"/>
                <a:gridCol w="1447800"/>
                <a:gridCol w="1447800"/>
                <a:gridCol w="1447800"/>
                <a:gridCol w="1447800"/>
              </a:tblGrid>
              <a:tr h="381000">
                <a:tc gridSpan="5">
                  <a:txBody>
                    <a:bodyPr/>
                    <a:lstStyle/>
                    <a:p>
                      <a:pPr indent="0" lvl="0" marL="0" rtl="0" algn="ctr">
                        <a:lnSpc>
                          <a:spcPct val="115000"/>
                        </a:lnSpc>
                        <a:spcBef>
                          <a:spcPts val="0"/>
                        </a:spcBef>
                        <a:spcAft>
                          <a:spcPts val="0"/>
                        </a:spcAft>
                        <a:buNone/>
                      </a:pPr>
                      <a:r>
                        <a:rPr lang="tr" sz="1800">
                          <a:solidFill>
                            <a:srgbClr val="FFFFFF"/>
                          </a:solidFill>
                        </a:rPr>
                        <a:t>OTP</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8761D"/>
                    </a:solidFill>
                  </a:tcPr>
                </a:tc>
                <a:tc hMerge="1"/>
                <a:tc hMerge="1"/>
                <a:tc hMerge="1"/>
                <a:tc hMerge="1"/>
              </a:tr>
              <a:tr h="381000">
                <a:tc>
                  <a:txBody>
                    <a:bodyPr/>
                    <a:lstStyle/>
                    <a:p>
                      <a:pPr indent="0" lvl="0" marL="0" rtl="0" algn="l">
                        <a:lnSpc>
                          <a:spcPct val="115000"/>
                        </a:lnSpc>
                        <a:spcBef>
                          <a:spcPts val="0"/>
                        </a:spcBef>
                        <a:spcAft>
                          <a:spcPts val="0"/>
                        </a:spcAft>
                        <a:buNone/>
                      </a:pPr>
                      <a:r>
                        <a:rPr lang="tr" sz="1000">
                          <a:solidFill>
                            <a:srgbClr val="FFFFFF"/>
                          </a:solidFill>
                        </a:rPr>
                        <a:t>Field</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tr" sz="1000">
                          <a:solidFill>
                            <a:srgbClr val="FFFFFF"/>
                          </a:solidFill>
                        </a:rPr>
                        <a:t>Type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tr" sz="1000">
                          <a:solidFill>
                            <a:srgbClr val="FFFFFF"/>
                          </a:solidFill>
                        </a:rPr>
                        <a:t>Required</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tr" sz="1000">
                          <a:solidFill>
                            <a:srgbClr val="FFFFFF"/>
                          </a:solidFill>
                        </a:rPr>
                        <a:t>Validation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tr" sz="1000">
                          <a:solidFill>
                            <a:srgbClr val="FFFFFF"/>
                          </a:solidFill>
                        </a:rPr>
                        <a:t>Description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r>
              <a:tr h="381000">
                <a:tc>
                  <a:txBody>
                    <a:bodyPr/>
                    <a:lstStyle/>
                    <a:p>
                      <a:pPr indent="0" lvl="0" marL="0" rtl="0" algn="l">
                        <a:lnSpc>
                          <a:spcPct val="115000"/>
                        </a:lnSpc>
                        <a:spcBef>
                          <a:spcPts val="0"/>
                        </a:spcBef>
                        <a:spcAft>
                          <a:spcPts val="0"/>
                        </a:spcAft>
                        <a:buNone/>
                      </a:pPr>
                      <a:r>
                        <a:rPr lang="tr" sz="1000"/>
                        <a:t>id</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primary key</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tr" sz="1000"/>
                        <a:t>DOĞRU</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tr" sz="1000"/>
                        <a:t>code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string</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tr" sz="1000"/>
                        <a:t>DOĞRU</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Kullanıcını giriş yapcağı kod</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tr" sz="1000"/>
                        <a:t>attempts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integer</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tr" sz="1000"/>
                        <a:t>DOĞRU</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Kullanıcının yanlış girme sayısı</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tr" sz="1000"/>
                        <a:t>expired_at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integer</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tr" sz="1000"/>
                        <a:t>DOĞRU</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Kullanıcının giriş yapmak için kullanıbileceği süre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u="sng">
                <a:hlinkClick r:id="rId3"/>
              </a:rPr>
              <a:t>Use Case Diyagram</a:t>
            </a:r>
            <a:endParaRPr/>
          </a:p>
        </p:txBody>
      </p:sp>
      <p:pic>
        <p:nvPicPr>
          <p:cNvPr id="73" name="Google Shape;73;p14"/>
          <p:cNvPicPr preferRelativeResize="0"/>
          <p:nvPr/>
        </p:nvPicPr>
        <p:blipFill>
          <a:blip r:embed="rId4">
            <a:alphaModFix/>
          </a:blip>
          <a:stretch>
            <a:fillRect/>
          </a:stretch>
        </p:blipFill>
        <p:spPr>
          <a:xfrm>
            <a:off x="1500575" y="1121650"/>
            <a:ext cx="5719427" cy="3686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Cari Bilgileri Gör İşlemi</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Kullanıcı bu işlemde verdiği siparişleri ve yaptığı ödemeleri görecektir. Ayrıca bu işlem ödeme yapacağı işlemi de içeriyor olacaktır. Burada yapılan ödemeler satıcı tarafından kendi sistemlerine aktarılması yapılacaktır.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Siparişleri Gör İşlemi</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Kullanıcı sistemde daha önceden verdiği siparişleri görebilir ve bu siparişleri hızlıca tekrar verebilir olacaktır. buradaki amaç kullanıcının zaman kaybetmeden sipariş vermesini sağlamaktır.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 Ürün Listeleme İşlemi</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Bu işlem kullanıcının ürün listesini göreceği arayabileceği ve ürünlerin detaylarını görebileceği sayfaya gideceği işlemdir. Ayrıca burada kullanıcı ürünleri sepete ekleyebilir ve sonrasında siparişi tamamlayabilir. Gelen sipariş satıcı tarafından onaylanıp kendi sistemlerine aktarılabilir.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u="sng">
                <a:hlinkClick r:id="rId3"/>
              </a:rPr>
              <a:t>Class Diagram</a:t>
            </a:r>
            <a:endParaRPr/>
          </a:p>
        </p:txBody>
      </p:sp>
      <p:pic>
        <p:nvPicPr>
          <p:cNvPr id="97" name="Google Shape;97;p18"/>
          <p:cNvPicPr preferRelativeResize="0"/>
          <p:nvPr/>
        </p:nvPicPr>
        <p:blipFill>
          <a:blip r:embed="rId4">
            <a:alphaModFix/>
          </a:blip>
          <a:stretch>
            <a:fillRect/>
          </a:stretch>
        </p:blipFill>
        <p:spPr>
          <a:xfrm>
            <a:off x="1764300" y="1312150"/>
            <a:ext cx="5734050" cy="328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u="sng">
                <a:hlinkClick r:id="rId3"/>
              </a:rPr>
              <a:t>Requirements Traceability Matrix</a:t>
            </a:r>
            <a:endParaRPr/>
          </a:p>
        </p:txBody>
      </p:sp>
      <p:graphicFrame>
        <p:nvGraphicFramePr>
          <p:cNvPr id="103" name="Google Shape;103;p19"/>
          <p:cNvGraphicFramePr/>
          <p:nvPr/>
        </p:nvGraphicFramePr>
        <p:xfrm>
          <a:off x="381025" y="1267550"/>
          <a:ext cx="3000000" cy="3000000"/>
        </p:xfrm>
        <a:graphic>
          <a:graphicData uri="http://schemas.openxmlformats.org/drawingml/2006/table">
            <a:tbl>
              <a:tblPr>
                <a:noFill/>
                <a:tableStyleId>{CC5BA352-3028-418B-B555-BBAF540AA742}</a:tableStyleId>
              </a:tblPr>
              <a:tblGrid>
                <a:gridCol w="2149550"/>
                <a:gridCol w="2149550"/>
                <a:gridCol w="2149550"/>
                <a:gridCol w="2149550"/>
              </a:tblGrid>
              <a:tr h="226225">
                <a:tc>
                  <a:txBody>
                    <a:bodyPr/>
                    <a:lstStyle/>
                    <a:p>
                      <a:pPr indent="0" lvl="0" marL="0" rtl="0" algn="l">
                        <a:lnSpc>
                          <a:spcPct val="115000"/>
                        </a:lnSpc>
                        <a:spcBef>
                          <a:spcPts val="0"/>
                        </a:spcBef>
                        <a:spcAft>
                          <a:spcPts val="0"/>
                        </a:spcAft>
                        <a:buNone/>
                      </a:pPr>
                      <a:r>
                        <a:rPr lang="tr" sz="1000">
                          <a:solidFill>
                            <a:srgbClr val="FFFFFF"/>
                          </a:solidFill>
                        </a:rPr>
                        <a:t>Tanım</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tr" sz="1000">
                          <a:solidFill>
                            <a:srgbClr val="FFFFFF"/>
                          </a:solidFill>
                        </a:rPr>
                        <a:t>Açıklama</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tr" sz="1000">
                          <a:solidFill>
                            <a:srgbClr val="FFFFFF"/>
                          </a:solidFill>
                        </a:rPr>
                        <a:t>Geliştirme Öğesi</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tr" sz="1000">
                          <a:solidFill>
                            <a:srgbClr val="FFFFFF"/>
                          </a:solidFill>
                        </a:rPr>
                        <a:t>Test Senaryosu</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r>
              <a:tr h="263025">
                <a:tc>
                  <a:txBody>
                    <a:bodyPr/>
                    <a:lstStyle/>
                    <a:p>
                      <a:pPr indent="0" lvl="0" marL="0" rtl="0" algn="l">
                        <a:lnSpc>
                          <a:spcPct val="115000"/>
                        </a:lnSpc>
                        <a:spcBef>
                          <a:spcPts val="0"/>
                        </a:spcBef>
                        <a:spcAft>
                          <a:spcPts val="0"/>
                        </a:spcAft>
                        <a:buNone/>
                      </a:pPr>
                      <a:r>
                        <a:rPr lang="tr" sz="1000"/>
                        <a:t>Kullanıcının sisteme OTP ile girişi</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Kullanıcının sisteme OTP ile giriş yapabilmesi</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Giriş Modülü</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Giriş Senaryosu</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4825">
                <a:tc>
                  <a:txBody>
                    <a:bodyPr/>
                    <a:lstStyle/>
                    <a:p>
                      <a:pPr indent="0" lvl="0" marL="0" rtl="0" algn="l">
                        <a:lnSpc>
                          <a:spcPct val="115000"/>
                        </a:lnSpc>
                        <a:spcBef>
                          <a:spcPts val="0"/>
                        </a:spcBef>
                        <a:spcAft>
                          <a:spcPts val="0"/>
                        </a:spcAft>
                        <a:buNone/>
                      </a:pPr>
                      <a:r>
                        <a:rPr lang="tr" sz="1000"/>
                        <a:t>Ürün Listelenmesi</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Ürünlerin giriş olmuş kullanıcının bayisine göre listelenmesi</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Ürün Modülü</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Ürün Listeleme Senaryosu 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4825">
                <a:tc>
                  <a:txBody>
                    <a:bodyPr/>
                    <a:lstStyle/>
                    <a:p>
                      <a:pPr indent="0" lvl="0" marL="0" rtl="0" algn="l">
                        <a:lnSpc>
                          <a:spcPct val="115000"/>
                        </a:lnSpc>
                        <a:spcBef>
                          <a:spcPts val="0"/>
                        </a:spcBef>
                        <a:spcAft>
                          <a:spcPts val="0"/>
                        </a:spcAft>
                        <a:buNone/>
                      </a:pPr>
                      <a:r>
                        <a:rPr lang="tr" sz="1000"/>
                        <a:t>Kategorilerin Listelenmesi</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Kategorilerin giriş olmuş kullanıcının bayisine göre listelenmesi</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Ürün Modülü</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Ürün Listeleme Senaryosu 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4825">
                <a:tc>
                  <a:txBody>
                    <a:bodyPr/>
                    <a:lstStyle/>
                    <a:p>
                      <a:pPr indent="0" lvl="0" marL="0" rtl="0" algn="l">
                        <a:lnSpc>
                          <a:spcPct val="115000"/>
                        </a:lnSpc>
                        <a:spcBef>
                          <a:spcPts val="0"/>
                        </a:spcBef>
                        <a:spcAft>
                          <a:spcPts val="0"/>
                        </a:spcAft>
                        <a:buNone/>
                      </a:pPr>
                      <a:r>
                        <a:rPr lang="tr" sz="1000"/>
                        <a:t>Ürün Filtreleri</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Ürün özelliklerinin kullanıcı tarafından filtreler olarak gösterilmesi ve kullanılması</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Ürün Modülü</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Ürün Listeleme Senaryosu 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4825">
                <a:tc>
                  <a:txBody>
                    <a:bodyPr/>
                    <a:lstStyle/>
                    <a:p>
                      <a:pPr indent="0" lvl="0" marL="0" rtl="0" algn="l">
                        <a:lnSpc>
                          <a:spcPct val="115000"/>
                        </a:lnSpc>
                        <a:spcBef>
                          <a:spcPts val="0"/>
                        </a:spcBef>
                        <a:spcAft>
                          <a:spcPts val="0"/>
                        </a:spcAft>
                        <a:buNone/>
                      </a:pPr>
                      <a:r>
                        <a:rPr lang="tr" sz="1000"/>
                        <a:t>Ürün Araması</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Ürünlerin isimlerine ve açıklamalarına göre aranabilmesi</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Ürün Modülü</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Ürün Listeleme Senaryosu 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025">
                <a:tc>
                  <a:txBody>
                    <a:bodyPr/>
                    <a:lstStyle/>
                    <a:p>
                      <a:pPr indent="0" lvl="0" marL="0" rtl="0" algn="l">
                        <a:lnSpc>
                          <a:spcPct val="115000"/>
                        </a:lnSpc>
                        <a:spcBef>
                          <a:spcPts val="0"/>
                        </a:spcBef>
                        <a:spcAft>
                          <a:spcPts val="0"/>
                        </a:spcAft>
                        <a:buNone/>
                      </a:pPr>
                      <a:r>
                        <a:rPr lang="tr" sz="1000"/>
                        <a:t>Sepete Ekleme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Ürünlerin sepete eklenebilmesi</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Sepet Modülü</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Sepet Senaryosu 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025">
                <a:tc>
                  <a:txBody>
                    <a:bodyPr/>
                    <a:lstStyle/>
                    <a:p>
                      <a:pPr indent="0" lvl="0" marL="0" rtl="0" algn="l">
                        <a:lnSpc>
                          <a:spcPct val="115000"/>
                        </a:lnSpc>
                        <a:spcBef>
                          <a:spcPts val="0"/>
                        </a:spcBef>
                        <a:spcAft>
                          <a:spcPts val="0"/>
                        </a:spcAft>
                        <a:buNone/>
                      </a:pPr>
                      <a:r>
                        <a:rPr lang="tr" sz="1000"/>
                        <a:t>Sepetten Çıkarma</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Ürünlerin sepetten çıkarılabilmesi</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Sepet Modülü</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Sepet Senaryosu 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025">
                <a:tc>
                  <a:txBody>
                    <a:bodyPr/>
                    <a:lstStyle/>
                    <a:p>
                      <a:pPr indent="0" lvl="0" marL="0" rtl="0" algn="l">
                        <a:lnSpc>
                          <a:spcPct val="115000"/>
                        </a:lnSpc>
                        <a:spcBef>
                          <a:spcPts val="0"/>
                        </a:spcBef>
                        <a:spcAft>
                          <a:spcPts val="0"/>
                        </a:spcAft>
                        <a:buNone/>
                      </a:pPr>
                      <a:r>
                        <a:rPr lang="tr" sz="1000"/>
                        <a:t>Sepete adeti Güncelleme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Ürünlerin sepetteki adetlerinin güncellenebilmesi</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Sepet Modülü</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Sepet Senaryosu 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025">
                <a:tc>
                  <a:txBody>
                    <a:bodyPr/>
                    <a:lstStyle/>
                    <a:p>
                      <a:pPr indent="0" lvl="0" marL="0" rtl="0" algn="l">
                        <a:lnSpc>
                          <a:spcPct val="115000"/>
                        </a:lnSpc>
                        <a:spcBef>
                          <a:spcPts val="0"/>
                        </a:spcBef>
                        <a:spcAft>
                          <a:spcPts val="0"/>
                        </a:spcAft>
                        <a:buNone/>
                      </a:pPr>
                      <a:r>
                        <a:rPr lang="tr" sz="1000"/>
                        <a:t>Sipariş İşlemleri</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Sepetin siparişe dönüştürülmesi</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Sipariş Modülü</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Sipariş Senaryosu 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u="sng">
                <a:hlinkClick r:id="rId3"/>
              </a:rPr>
              <a:t>Requirement Diagram</a:t>
            </a:r>
            <a:endParaRPr/>
          </a:p>
        </p:txBody>
      </p:sp>
      <p:pic>
        <p:nvPicPr>
          <p:cNvPr id="109" name="Google Shape;109;p20"/>
          <p:cNvPicPr preferRelativeResize="0"/>
          <p:nvPr/>
        </p:nvPicPr>
        <p:blipFill>
          <a:blip r:embed="rId4">
            <a:alphaModFix/>
          </a:blip>
          <a:stretch>
            <a:fillRect/>
          </a:stretch>
        </p:blipFill>
        <p:spPr>
          <a:xfrm>
            <a:off x="1244125" y="1152425"/>
            <a:ext cx="5734050" cy="320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u="sng">
                <a:hlinkClick r:id="rId3"/>
              </a:rPr>
              <a:t>Data Dictionary of Data Flow Diagram</a:t>
            </a:r>
            <a:endParaRPr/>
          </a:p>
        </p:txBody>
      </p:sp>
      <p:graphicFrame>
        <p:nvGraphicFramePr>
          <p:cNvPr id="115" name="Google Shape;115;p21"/>
          <p:cNvGraphicFramePr/>
          <p:nvPr/>
        </p:nvGraphicFramePr>
        <p:xfrm>
          <a:off x="952500" y="1238250"/>
          <a:ext cx="3000000" cy="3000000"/>
        </p:xfrm>
        <a:graphic>
          <a:graphicData uri="http://schemas.openxmlformats.org/drawingml/2006/table">
            <a:tbl>
              <a:tblPr>
                <a:noFill/>
                <a:tableStyleId>{CC5BA352-3028-418B-B555-BBAF540AA742}</a:tableStyleId>
              </a:tblPr>
              <a:tblGrid>
                <a:gridCol w="1044825"/>
                <a:gridCol w="1059475"/>
                <a:gridCol w="986175"/>
                <a:gridCol w="898300"/>
                <a:gridCol w="3250225"/>
              </a:tblGrid>
              <a:tr h="381000">
                <a:tc gridSpan="5">
                  <a:txBody>
                    <a:bodyPr/>
                    <a:lstStyle/>
                    <a:p>
                      <a:pPr indent="0" lvl="0" marL="0" rtl="0" algn="ctr">
                        <a:lnSpc>
                          <a:spcPct val="115000"/>
                        </a:lnSpc>
                        <a:spcBef>
                          <a:spcPts val="0"/>
                        </a:spcBef>
                        <a:spcAft>
                          <a:spcPts val="0"/>
                        </a:spcAft>
                        <a:buNone/>
                      </a:pPr>
                      <a:r>
                        <a:rPr lang="tr" sz="1800">
                          <a:solidFill>
                            <a:srgbClr val="FFFFFF"/>
                          </a:solidFill>
                        </a:rPr>
                        <a:t>Users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8761D"/>
                    </a:solidFill>
                  </a:tcPr>
                </a:tc>
                <a:tc hMerge="1"/>
                <a:tc hMerge="1"/>
                <a:tc hMerge="1"/>
                <a:tc hMerge="1"/>
              </a:tr>
              <a:tr h="381000">
                <a:tc>
                  <a:txBody>
                    <a:bodyPr/>
                    <a:lstStyle/>
                    <a:p>
                      <a:pPr indent="0" lvl="0" marL="0" rtl="0" algn="l">
                        <a:lnSpc>
                          <a:spcPct val="115000"/>
                        </a:lnSpc>
                        <a:spcBef>
                          <a:spcPts val="0"/>
                        </a:spcBef>
                        <a:spcAft>
                          <a:spcPts val="0"/>
                        </a:spcAft>
                        <a:buNone/>
                      </a:pPr>
                      <a:r>
                        <a:rPr lang="tr" sz="1000">
                          <a:solidFill>
                            <a:srgbClr val="FFFFFF"/>
                          </a:solidFill>
                        </a:rPr>
                        <a:t>Field</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tr" sz="1000">
                          <a:solidFill>
                            <a:srgbClr val="FFFFFF"/>
                          </a:solidFill>
                        </a:rPr>
                        <a:t>Type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tr" sz="1000">
                          <a:solidFill>
                            <a:srgbClr val="FFFFFF"/>
                          </a:solidFill>
                        </a:rPr>
                        <a:t>Required</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tr" sz="1000">
                          <a:solidFill>
                            <a:srgbClr val="FFFFFF"/>
                          </a:solidFill>
                        </a:rPr>
                        <a:t>Validation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tr" sz="1000">
                          <a:solidFill>
                            <a:srgbClr val="FFFFFF"/>
                          </a:solidFill>
                        </a:rPr>
                        <a:t>Description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r>
              <a:tr h="381000">
                <a:tc>
                  <a:txBody>
                    <a:bodyPr/>
                    <a:lstStyle/>
                    <a:p>
                      <a:pPr indent="0" lvl="0" marL="0" rtl="0" algn="l">
                        <a:lnSpc>
                          <a:spcPct val="115000"/>
                        </a:lnSpc>
                        <a:spcBef>
                          <a:spcPts val="0"/>
                        </a:spcBef>
                        <a:spcAft>
                          <a:spcPts val="0"/>
                        </a:spcAft>
                        <a:buNone/>
                      </a:pPr>
                      <a:r>
                        <a:rPr lang="tr" sz="1000"/>
                        <a:t>id</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primary key</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tr" sz="1000"/>
                        <a:t>DOĞRU</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tr" sz="1000"/>
                        <a:t>name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string</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tr" sz="1000"/>
                        <a:t>DOĞRU</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tr" sz="1000"/>
                        <a:t>email</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string</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tr" sz="1000"/>
                        <a:t>DOĞRU</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unique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Kullanıcı sisteme giriş yapabilmek için kullanacak</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tr" sz="1000"/>
                        <a:t>phone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string</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tr" sz="1000"/>
                        <a:t>DOĞRU</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unique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Kullanıcı sisteme giriş yapabilmek için kullanacak</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tr" sz="1000"/>
                        <a:t>timezone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string</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tr" sz="1000"/>
                        <a:t>DOĞRU</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Geçerli timezone olmalı (UTC - Europe/Istanbul gibi)</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