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314" r:id="rId5"/>
    <p:sldId id="315" r:id="rId6"/>
    <p:sldId id="316" r:id="rId7"/>
    <p:sldId id="320" r:id="rId8"/>
    <p:sldId id="323" r:id="rId9"/>
    <p:sldId id="321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5E3"/>
    <a:srgbClr val="1B895F"/>
    <a:srgbClr val="136143"/>
    <a:srgbClr val="0B3B29"/>
    <a:srgbClr val="8439BD"/>
    <a:srgbClr val="8F2EA2"/>
    <a:srgbClr val="3EDA9F"/>
    <a:srgbClr val="10543A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5:4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1754 439 24575,'-1'-2'0,"1"0"0,-1 0 0,1 0 0,-1 0 0,0 0 0,0 1 0,0-1 0,0 0 0,0 1 0,0-1 0,0 0 0,0 1 0,-1-1 0,1 1 0,-1 0 0,1-1 0,-1 1 0,1 0 0,-1 0 0,0 0 0,-2-1 0,-44-19 0,38 17 0,-11-2 0,0 2 0,0 0 0,0 1 0,0 1 0,0 1 0,0 1 0,-23 2 0,-7 0 0,-214-2 0,-169 2 0,203 25 0,138-13 0,75-12 0,-1 1 0,1 1 0,0 1 0,-1 0 0,-21 11 0,32-12 0,0 0 0,1 1 0,-1 0 0,1 1 0,1-1 0,-1 1 0,1 0 0,0 1 0,0 0 0,1 0 0,-1 0 0,2 0 0,-7 13 0,-68 177 0,57-136 0,4-6 0,3-1 0,2 2 0,2 0 0,3 0 0,2 1 0,2 83 0,7 562 0,-2-684 0,1 0 0,1-1 0,1 0 0,0 1 0,9 21 0,7 28 0,-15-54 0,0-1 0,0 0 0,1 0 0,1-1 0,0 0 0,0 0 0,1 0 0,18 18 0,12 17 0,-5-4 0,1-1 0,2-2 0,48 40 0,-16-22 0,83 52 0,-106-81 0,1-2 0,1-2 0,1-2 0,63 20 0,15 5 0,-75-26 0,94 24 0,-78-33 0,1-3 0,1-3 0,-1-4 0,103-7 0,-114-1 0,-37 3 0,0 1 0,0 1 0,1 1 0,36 4 0,-5 7 0,-30-6 0,-1-1 0,32 2 0,-46-5 0,1-2 0,-1 1 0,1-1 0,-1 0 0,1 0 0,-1-1 0,0 0 0,0 0 0,0-1 0,0 0 0,7-4 0,126-68 0,-64 36 0,84-58 0,-137 81 0,-1-1 0,-2 0 0,1-2 0,-2 0 0,-1-2 0,0 0 0,27-44 0,-39 54 0,0 0 0,-1 0 0,0-1 0,-1 1 0,-1-1 0,0 0 0,0-1 0,-1 1 0,-1 0 0,1-18 0,1 6 0,1 0 0,1 0 0,1 0 0,10-25 0,-7 23 0,-1 1 0,-2-2 0,4-26 0,-8-44 0,-3 73 0,1 0 0,1 0 0,4-25 0,-2 40 0,0-1 0,1 1 0,-1-1 0,2 1 0,-1 1 0,7-10 0,-6 11 0,0-1 0,-1-1 0,0 1 0,0-1 0,-1 1 0,0-1 0,2-12 0,-3 7 0,-2 0 0,0 0 0,0 1 0,-2-1 0,0 1 0,0-1 0,-1 1 0,0-1 0,-8-16 0,-8-14 0,-31-55 0,32 66 0,-6-6 0,17 29 0,1 0 0,0 0 0,-8-21 0,7 17 0,-1 0 0,0 0 0,-1 1 0,0 0 0,-1 1 0,0 0 0,-1 1 0,0 0 0,-17-13 0,-39-41 0,57 55 0,1 0 0,-1 1 0,0 0 0,-1 1 0,0 0 0,-1 1 0,-13-7 0,19 11 0,1-1 0,0 1 0,0-1 0,0 0 0,0 0 0,1 0 0,-1-1 0,1 0 0,-6-9 0,1 3 0,-351-443 0,-31-38 0,388 489-49,-4-6 93,-1 0 0,0 1 0,-10-9-1,16 15-136,-1 1 0,1-1 0,-1 0-1,0 1 1,1-1 0,-1 1 0,0 0 0,0 0-1,0 0 1,0 1 0,0-1 0,0 1 0,-1-1-1,1 1 1,-5 0 0,-12 3-6733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5:3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1704 498 24575,'-612'0'0,"593"1"0,1 1 0,-33 7 0,-25 3 0,54-9 0,0 0 0,0 2 0,0 0 0,-23 10 0,-37 10 0,20-13 0,34-8 0,0 2 0,1 1 0,-41 16 0,35-9 0,18-9 0,1 1 0,-27 16 0,-7 6 0,30-18 0,-34 25 0,46-30 0,1 0 0,-1 1 0,1-1 0,0 1 0,0 0 0,1 1 0,0-1 0,0 1 0,-3 7 0,-3 7 0,-1-2 0,-1 1 0,0-2 0,-19 23 0,-36 65 0,61-99 0,0 2 0,1-1 0,0 1 0,1 0 0,-1 0 0,2 0 0,-1 0 0,-2 15 0,0 5 0,-1 45 0,5-50 0,-9 43 0,6-47 0,2 0 0,-1 23 0,2-11 0,2 1 0,1 0 0,1 0 0,2 0 0,1-1 0,17 56 0,-12-60 0,0 2 0,2-1 0,0 0 0,20 32 0,-20-44 0,0 0 0,2 0 0,-1-1 0,2-1 0,17 15 0,86 57 0,-49-38 0,8 17 0,-60-49 0,1-1 0,1 0 0,1-1 0,30 17 0,-20-17 0,-11-4 0,0-1 0,1-1 0,38 11 0,-46-16 0,-1 0 0,1 1 0,11 6 0,22 9 0,-3-4 0,44 25 0,-21-10 0,-38-18 0,-1-2 0,2-1 0,-1-1 0,1-1 0,43 6 0,264 12 0,-201-14 0,-89-6 0,50 0 0,-76-6 0,4 1 0,0-1 0,0-1 0,0-1 0,0-1 0,0-1 0,0-1 0,31-11 0,-35 9 0,-14 5 0,1 0 0,-1 0 0,0 0 0,0-1 0,0 1 0,0-1 0,0-1 0,-1 1 0,1 0 0,-1-1 0,0 0 0,5-6 0,9-18 0,-1 0 0,-2-1 0,-1 0 0,12-35 0,7-16 0,-4 19 0,-4-2 0,-2-2 0,21-91 0,-36 101 0,-1 1 0,-3-1 0,-3 1 0,-9-103 0,-58-206 0,10 123 0,-151-399 0,196 614 0,-1 1 0,-1 0 0,-1 1 0,-1 1 0,-28-33 0,-34-47-1365,60 84-5461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5:5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6:26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6:4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6:4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6:4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6:4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24575,'-5'0'0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1T12:06:43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image" Target="../media/image7.png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nmiannkim-sneakyscore-app-0dnw3w.streamlit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9739AF1B-E5C4-7D15-2DB4-EC4DA1E4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4038037"/>
            <a:ext cx="10475241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PROJECT – SNEAKY score –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presentation</a:t>
            </a: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technology used?</a:t>
            </a:r>
            <a:b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dirty="0">
                <a:solidFill>
                  <a:schemeClr val="bg1"/>
                </a:solidFill>
              </a:rPr>
              <a:t>Overall Design</a:t>
            </a:r>
            <a:endParaRPr lang="en-US" sz="3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918F4A-B1A2-591F-EBC8-92F7458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86" y="1120233"/>
            <a:ext cx="10135653" cy="18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A59D62-5741-985B-BD97-F3CDEF7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0424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0ABB2-DAD7-8047-5FA9-A5023F0E048C}"/>
              </a:ext>
            </a:extLst>
          </p:cNvPr>
          <p:cNvSpPr txBox="1"/>
          <p:nvPr/>
        </p:nvSpPr>
        <p:spPr>
          <a:xfrm>
            <a:off x="3019426" y="1361440"/>
            <a:ext cx="642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Presenting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using </a:t>
            </a:r>
            <a:r>
              <a:rPr lang="en-US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Demo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1036F-E5D1-0335-8EEF-790E924D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82" y="2114550"/>
            <a:ext cx="8019093" cy="37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A59D62-5741-985B-BD97-F3CDEF73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0424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0ABB2-DAD7-8047-5FA9-A5023F0E048C}"/>
              </a:ext>
            </a:extLst>
          </p:cNvPr>
          <p:cNvSpPr txBox="1"/>
          <p:nvPr/>
        </p:nvSpPr>
        <p:spPr>
          <a:xfrm>
            <a:off x="2971800" y="1361440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B0F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Presenting</a:t>
            </a:r>
          </a:p>
          <a:p>
            <a:pPr algn="ctr"/>
            <a:r>
              <a:rPr lang="en-US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using </a:t>
            </a:r>
            <a:r>
              <a:rPr lang="en-US" b="1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11E2A-8438-93A6-C355-D346DEF2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253516"/>
            <a:ext cx="7196137" cy="38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3A28A3F-DD50-002C-411B-D6C398B7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92046"/>
            <a:ext cx="11731752" cy="89408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 – After math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D09ED3-0F4D-39C0-E437-ACFBD16ADCCF}"/>
              </a:ext>
            </a:extLst>
          </p:cNvPr>
          <p:cNvSpPr txBox="1"/>
          <p:nvPr/>
        </p:nvSpPr>
        <p:spPr>
          <a:xfrm>
            <a:off x="8625840" y="1564640"/>
            <a:ext cx="3180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CAR Variables</a:t>
            </a:r>
          </a:p>
          <a:p>
            <a:r>
              <a:rPr lang="en-US" dirty="0"/>
              <a:t>OLS (Ordinary Least Square) </a:t>
            </a:r>
          </a:p>
          <a:p>
            <a:r>
              <a:rPr lang="en-US" dirty="0"/>
              <a:t>R squared / Adj. R-squared</a:t>
            </a:r>
          </a:p>
          <a:p>
            <a:r>
              <a:rPr lang="en-US" dirty="0"/>
              <a:t> = 0.009</a:t>
            </a:r>
          </a:p>
          <a:p>
            <a:r>
              <a:rPr lang="en-US" dirty="0"/>
              <a:t>Which measurement is calculated by Variability explained by regression / total variability of the dataset</a:t>
            </a:r>
          </a:p>
          <a:p>
            <a:endParaRPr lang="en-US" dirty="0"/>
          </a:p>
          <a:p>
            <a:r>
              <a:rPr lang="en-US" dirty="0"/>
              <a:t>Close to zero means there is none of the variability which explains why the results are very similar one to another.</a:t>
            </a:r>
          </a:p>
          <a:p>
            <a:r>
              <a:rPr lang="en-US" dirty="0"/>
              <a:t>This tells that variability of our model is telling us 2%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E8E56-5581-1045-B497-FD2EB2C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1" y="1476375"/>
            <a:ext cx="7734300" cy="4533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19F301-39AF-2B3F-0877-1FBFF38404CD}"/>
                  </a:ext>
                </a:extLst>
              </p14:cNvPr>
              <p14:cNvContentPartPr/>
              <p14:nvPr/>
            </p14:nvContentPartPr>
            <p14:xfrm>
              <a:off x="7243113" y="1519948"/>
              <a:ext cx="1013040" cy="10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19F301-39AF-2B3F-0877-1FBFF38404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113" y="1510948"/>
                <a:ext cx="1030680" cy="10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96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3A28A3F-DD50-002C-411B-D6C398B7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92046"/>
            <a:ext cx="11731752" cy="89408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 –After math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D09ED3-0F4D-39C0-E437-ACFBD16ADCCF}"/>
              </a:ext>
            </a:extLst>
          </p:cNvPr>
          <p:cNvSpPr txBox="1"/>
          <p:nvPr/>
        </p:nvSpPr>
        <p:spPr>
          <a:xfrm>
            <a:off x="8625840" y="1564640"/>
            <a:ext cx="3180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CAR Variables</a:t>
            </a:r>
          </a:p>
          <a:p>
            <a:endParaRPr lang="en-US" dirty="0"/>
          </a:p>
          <a:p>
            <a:r>
              <a:rPr lang="en-US" dirty="0"/>
              <a:t>OLS (Ordinary Least Square) </a:t>
            </a:r>
          </a:p>
          <a:p>
            <a:r>
              <a:rPr lang="en-US" dirty="0"/>
              <a:t>R squared / Adj. R-squared</a:t>
            </a:r>
          </a:p>
          <a:p>
            <a:r>
              <a:rPr lang="en-US" dirty="0"/>
              <a:t> = 0.026</a:t>
            </a:r>
          </a:p>
          <a:p>
            <a:r>
              <a:rPr lang="en-US" dirty="0"/>
              <a:t>Which measurement is calculated by Variability explained by regression / total variability of the dataset</a:t>
            </a:r>
          </a:p>
          <a:p>
            <a:endParaRPr lang="en-US" dirty="0"/>
          </a:p>
          <a:p>
            <a:r>
              <a:rPr lang="en-US" dirty="0"/>
              <a:t>Close to zero means there is none of the variability which explains why the results are very similar one to another.</a:t>
            </a:r>
          </a:p>
          <a:p>
            <a:r>
              <a:rPr lang="en-US" dirty="0"/>
              <a:t>This tells that variability of our model is telling us 2%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4574-C198-4755-197C-2323C86A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4160"/>
            <a:ext cx="7487921" cy="4086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66A90F-0B61-D0F4-5954-C3F8C54239D9}"/>
                  </a:ext>
                </a:extLst>
              </p14:cNvPr>
              <p14:cNvContentPartPr/>
              <p14:nvPr/>
            </p14:nvContentPartPr>
            <p14:xfrm>
              <a:off x="6754593" y="1738108"/>
              <a:ext cx="878400" cy="934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66A90F-0B61-D0F4-5954-C3F8C5423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5953" y="1729468"/>
                <a:ext cx="896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588B13-C992-A798-B316-07E8CB41E43C}"/>
                  </a:ext>
                </a:extLst>
              </p14:cNvPr>
              <p14:cNvContentPartPr/>
              <p14:nvPr/>
            </p14:nvContentPartPr>
            <p14:xfrm>
              <a:off x="9108273" y="1721908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588B13-C992-A798-B316-07E8CB41E4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9273" y="1712908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C130E3-3A00-552D-65FD-C2520B205A2C}"/>
                  </a:ext>
                </a:extLst>
              </p14:cNvPr>
              <p14:cNvContentPartPr/>
              <p14:nvPr/>
            </p14:nvContentPartPr>
            <p14:xfrm>
              <a:off x="10395273" y="371954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C130E3-3A00-552D-65FD-C2520B205A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86633" y="37105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DEE8BB-C3FB-9612-B284-7F67BF8C6141}"/>
                  </a:ext>
                </a:extLst>
              </p14:cNvPr>
              <p14:cNvContentPartPr/>
              <p14:nvPr/>
            </p14:nvContentPartPr>
            <p14:xfrm>
              <a:off x="9161553" y="420770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DEE8BB-C3FB-9612-B284-7F67BF8C61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2553" y="419906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28CDFD8-6C2E-F227-1526-9CDACCEB8378}"/>
              </a:ext>
            </a:extLst>
          </p:cNvPr>
          <p:cNvGrpSpPr/>
          <p:nvPr/>
        </p:nvGrpSpPr>
        <p:grpSpPr>
          <a:xfrm>
            <a:off x="9400953" y="1775188"/>
            <a:ext cx="360" cy="360"/>
            <a:chOff x="9400953" y="177518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8AA03E-C092-434F-EAC1-B5BB5CB127C9}"/>
                    </a:ext>
                  </a:extLst>
                </p14:cNvPr>
                <p14:cNvContentPartPr/>
                <p14:nvPr/>
              </p14:nvContentPartPr>
              <p14:xfrm>
                <a:off x="9400953" y="177518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8AA03E-C092-434F-EAC1-B5BB5CB127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91953" y="17661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743330-21E6-156A-06CF-33EC476F6C41}"/>
                    </a:ext>
                  </a:extLst>
                </p14:cNvPr>
                <p14:cNvContentPartPr/>
                <p14:nvPr/>
              </p14:nvContentPartPr>
              <p14:xfrm>
                <a:off x="9400953" y="1775188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743330-21E6-156A-06CF-33EC476F6C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91953" y="17661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C46E55-36AB-0B28-C438-F3AA33A6E10F}"/>
              </a:ext>
            </a:extLst>
          </p:cNvPr>
          <p:cNvGrpSpPr/>
          <p:nvPr/>
        </p:nvGrpSpPr>
        <p:grpSpPr>
          <a:xfrm>
            <a:off x="10626033" y="2662948"/>
            <a:ext cx="18360" cy="360"/>
            <a:chOff x="10626033" y="2662948"/>
            <a:chExt cx="18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0E4CF2-B6E9-1471-5A12-272ABAA060B3}"/>
                    </a:ext>
                  </a:extLst>
                </p14:cNvPr>
                <p14:cNvContentPartPr/>
                <p14:nvPr/>
              </p14:nvContentPartPr>
              <p14:xfrm>
                <a:off x="10642593" y="2662948"/>
                <a:ext cx="18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0E4CF2-B6E9-1471-5A12-272ABAA060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33593" y="265430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4DD270-1D65-7DE1-BF5A-EFFC91184CD4}"/>
                    </a:ext>
                  </a:extLst>
                </p14:cNvPr>
                <p14:cNvContentPartPr/>
                <p14:nvPr/>
              </p14:nvContentPartPr>
              <p14:xfrm>
                <a:off x="10626033" y="2662948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4DD270-1D65-7DE1-BF5A-EFFC91184C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7393" y="2654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15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B239E-7FE8-D7B7-3391-E928D3623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182" y="1757680"/>
            <a:ext cx="3638298" cy="39624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OMITTED VARIABLE BIAS: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8BE9072-B0A1-B05B-C492-DBB9189B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82296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 - Bias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7C9E3-9A17-C734-2781-B4EBAB440911}"/>
              </a:ext>
            </a:extLst>
          </p:cNvPr>
          <p:cNvSpPr txBox="1"/>
          <p:nvPr/>
        </p:nvSpPr>
        <p:spPr>
          <a:xfrm>
            <a:off x="456182" y="2397760"/>
            <a:ext cx="10557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Where do we draw the sample from?  A Car Insurance Company (Secondary)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the predictions were similar?  Co-Variance were lower, meaning credit scores were concentrated in higher credit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Was it significant to adding cars to prediction model significant?  Depending on perspective.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Omitted Variable Bias can be very Sneaky, in other words, it can crawl upon us and produced very narrowed predictions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F-stat is used for testing the overall significance of the model which very high it this case.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From previous page A large F-value (94) means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signal or the differences in means is greater than would be expected by random chance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Therefore, we can r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eject the null hypothesis (definite Consequential relationship)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keep this numbers in mind, let’s continue.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4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D61779-BB00-08EB-E95E-BAC9E8E9A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2754" y="1679690"/>
            <a:ext cx="1182118" cy="302186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361E-4865-50FA-B3A7-5D2BA0CDC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2754" y="2151346"/>
            <a:ext cx="1182118" cy="302187"/>
          </a:xfrm>
        </p:spPr>
        <p:txBody>
          <a:bodyPr/>
          <a:lstStyle/>
          <a:p>
            <a:r>
              <a:rPr lang="en-US" dirty="0"/>
              <a:t>Range 16 thru 85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3FFC7-BEE8-9EAF-196C-0D66B0EC129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55675" y="1679690"/>
            <a:ext cx="1208897" cy="302186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EE42-F473-CC07-7B8A-042FCB8EAF5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675" y="2151346"/>
            <a:ext cx="1182118" cy="302187"/>
          </a:xfrm>
        </p:spPr>
        <p:txBody>
          <a:bodyPr/>
          <a:lstStyle/>
          <a:p>
            <a:r>
              <a:rPr lang="en-US" dirty="0"/>
              <a:t>Male or female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00BB90-5CBB-1EFF-1E86-CBAFF718E0D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38596" y="1679690"/>
            <a:ext cx="1181099" cy="302186"/>
          </a:xfrm>
        </p:spPr>
        <p:txBody>
          <a:bodyPr/>
          <a:lstStyle/>
          <a:p>
            <a:r>
              <a:rPr lang="en-US" dirty="0"/>
              <a:t>Vehicle Year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6CDEB8-AA67-6BE6-6CC5-512A2AE4F37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59261" y="2151346"/>
            <a:ext cx="1384917" cy="302187"/>
          </a:xfrm>
        </p:spPr>
        <p:txBody>
          <a:bodyPr/>
          <a:lstStyle/>
          <a:p>
            <a:r>
              <a:rPr lang="en-US" dirty="0"/>
              <a:t>Year 2011 thru 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682FA6-8012-4362-376C-115DDD5FC7B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21516" y="1679690"/>
            <a:ext cx="1181099" cy="302186"/>
          </a:xfrm>
        </p:spPr>
        <p:txBody>
          <a:bodyPr/>
          <a:lstStyle/>
          <a:p>
            <a:r>
              <a:rPr lang="en-US" dirty="0"/>
              <a:t>Vehicle Make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C83677-FFD0-A7B7-A844-56569C5DCA4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21515" y="2151347"/>
            <a:ext cx="2637037" cy="302186"/>
          </a:xfrm>
        </p:spPr>
        <p:txBody>
          <a:bodyPr/>
          <a:lstStyle/>
          <a:p>
            <a:pPr algn="ctr"/>
            <a:r>
              <a:rPr lang="en-US" dirty="0"/>
              <a:t>Counts more than 1000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0AD8F33-A105-C11F-BED3-129FF39C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954350"/>
          </a:xfrm>
        </p:spPr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2400" dirty="0">
                <a:solidFill>
                  <a:srgbClr val="00B0F0"/>
                </a:solidFill>
              </a:rPr>
              <a:t>SNEAKY score –Web Design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CD2E9-5CDB-728F-BB6E-0B01A1FB6E58}"/>
              </a:ext>
            </a:extLst>
          </p:cNvPr>
          <p:cNvSpPr txBox="1"/>
          <p:nvPr/>
        </p:nvSpPr>
        <p:spPr>
          <a:xfrm>
            <a:off x="745725" y="1606857"/>
            <a:ext cx="222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from the user: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7A1305-F15F-2BC6-2267-0468D86AD07A}"/>
              </a:ext>
            </a:extLst>
          </p:cNvPr>
          <p:cNvSpPr txBox="1">
            <a:spLocks/>
          </p:cNvSpPr>
          <p:nvPr/>
        </p:nvSpPr>
        <p:spPr>
          <a:xfrm>
            <a:off x="8777454" y="1668522"/>
            <a:ext cx="118109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Vehicle Model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72FEAB16-8CFB-B49A-F618-97E05851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3864"/>
              </p:ext>
            </p:extLst>
          </p:nvPr>
        </p:nvGraphicFramePr>
        <p:xfrm>
          <a:off x="2032000" y="290357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824842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6935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4497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8869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79308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2389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255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3A5501F-5798-ADA6-E95D-D7E475B20FA4}"/>
              </a:ext>
            </a:extLst>
          </p:cNvPr>
          <p:cNvSpPr txBox="1"/>
          <p:nvPr/>
        </p:nvSpPr>
        <p:spPr>
          <a:xfrm>
            <a:off x="2032000" y="3728621"/>
            <a:ext cx="812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input is converted to dummy input to the Machine Model (Two ways) : </a:t>
            </a:r>
          </a:p>
          <a:p>
            <a:pPr marL="342900" indent="-342900">
              <a:buAutoNum type="arabicPeriod"/>
            </a:pPr>
            <a:r>
              <a:rPr lang="en-US" dirty="0"/>
              <a:t>Adopt one column from injected table and update fields from the user</a:t>
            </a:r>
          </a:p>
          <a:p>
            <a:pPr marL="342900" indent="-342900">
              <a:buAutoNum type="arabicPeriod"/>
            </a:pPr>
            <a:r>
              <a:rPr lang="en-US" dirty="0"/>
              <a:t>Create input and </a:t>
            </a:r>
            <a:r>
              <a:rPr lang="en-US" dirty="0" err="1"/>
              <a:t>dummify</a:t>
            </a:r>
            <a:r>
              <a:rPr lang="en-US" dirty="0"/>
              <a:t> the input and the trained column – input column and assign zero to the columns are missing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FF034F-0808-607C-242C-934EB3CE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68" y="5420689"/>
            <a:ext cx="9321553" cy="723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3B4945-0347-AC93-BC43-93D1DE6142BF}"/>
              </a:ext>
            </a:extLst>
          </p:cNvPr>
          <p:cNvSpPr txBox="1"/>
          <p:nvPr/>
        </p:nvSpPr>
        <p:spPr>
          <a:xfrm>
            <a:off x="1722268" y="5078027"/>
            <a:ext cx="168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613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4DB420-20E8-EB40-21A6-131770C6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Show off</a:t>
            </a:r>
            <a:br>
              <a:rPr lang="en-US" dirty="0"/>
            </a:br>
            <a:r>
              <a:rPr lang="en-US" sz="3600" dirty="0">
                <a:solidFill>
                  <a:srgbClr val="00B0F0"/>
                </a:solidFill>
              </a:rPr>
              <a:t>SNEAKY score –</a:t>
            </a:r>
            <a:r>
              <a:rPr lang="en-US" sz="3600" dirty="0" err="1">
                <a:solidFill>
                  <a:srgbClr val="00B0F0"/>
                </a:solidFill>
              </a:rPr>
              <a:t>Streamlit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FE1DC-BA6C-9725-A3D2-169DAE2D937C}"/>
              </a:ext>
            </a:extLst>
          </p:cNvPr>
          <p:cNvSpPr txBox="1"/>
          <p:nvPr/>
        </p:nvSpPr>
        <p:spPr>
          <a:xfrm>
            <a:off x="1198485" y="2645546"/>
            <a:ext cx="9277165" cy="288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open-source app framework in python language.  It is compatible with major Python Libraries, especially for Machine Learning and Data Science projects.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Python is primarily used in serializing and deserializing a Python object structure. In other words, it is the process of converting a Python object into a byte stream to store it in a file, maintain program state across sessions, or transport data over the network.</a:t>
            </a:r>
          </a:p>
          <a:p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https://sonmiannkim-sneakyscore-app-0dnw3w.streamlitapp.com/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574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{DB9A5EF9-5CE0-40B8-91CA-F371645B27D7}tf16411242_win32</Template>
  <TotalTime>3910</TotalTime>
  <Words>559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 Light</vt:lpstr>
      <vt:lpstr>Calibri</vt:lpstr>
      <vt:lpstr>Roboto</vt:lpstr>
      <vt:lpstr>Speak Pro</vt:lpstr>
      <vt:lpstr>Tahoma</vt:lpstr>
      <vt:lpstr>2_Office Theme</vt:lpstr>
      <vt:lpstr>FINAL PROJECT – SNEAKY score – WeB presentation  What technology used? Overall Design</vt:lpstr>
      <vt:lpstr>FINAL PROJECT Show off SNEAKY score </vt:lpstr>
      <vt:lpstr>FINAL PROJECT Show off SNEAKY score </vt:lpstr>
      <vt:lpstr>FINAL PROJECT Show off SNEAKY score – After math </vt:lpstr>
      <vt:lpstr>FINAL PROJECT Show off SNEAKY score –After math </vt:lpstr>
      <vt:lpstr>FINAL PROJECT Show off SNEAKY score - Bias</vt:lpstr>
      <vt:lpstr>FINAL PROJECT Show off SNEAKY score –Web Design</vt:lpstr>
      <vt:lpstr>FINAL PROJECT Show off SNEAKY score –Streamlit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Roadmap</dc:title>
  <dc:creator>Kim, Sonmi</dc:creator>
  <cp:lastModifiedBy>Kim, Sonmi</cp:lastModifiedBy>
  <cp:revision>73</cp:revision>
  <dcterms:created xsi:type="dcterms:W3CDTF">2022-08-04T22:32:01Z</dcterms:created>
  <dcterms:modified xsi:type="dcterms:W3CDTF">2022-08-11T12:35:54Z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