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4"/>
  </p:sldMasterIdLst>
  <p:sldIdLst>
    <p:sldId id="312" r:id="rId5"/>
    <p:sldId id="306" r:id="rId6"/>
    <p:sldId id="289" r:id="rId7"/>
    <p:sldId id="292" r:id="rId8"/>
    <p:sldId id="313" r:id="rId9"/>
    <p:sldId id="284" r:id="rId10"/>
    <p:sldId id="294" r:id="rId11"/>
    <p:sldId id="295" r:id="rId12"/>
    <p:sldId id="297" r:id="rId13"/>
    <p:sldId id="298" r:id="rId14"/>
    <p:sldId id="296" r:id="rId15"/>
    <p:sldId id="299" r:id="rId16"/>
    <p:sldId id="301" r:id="rId17"/>
    <p:sldId id="303" r:id="rId18"/>
    <p:sldId id="300" r:id="rId19"/>
    <p:sldId id="302" r:id="rId20"/>
    <p:sldId id="309" r:id="rId21"/>
    <p:sldId id="307" r:id="rId22"/>
    <p:sldId id="304" r:id="rId23"/>
    <p:sldId id="308" r:id="rId24"/>
    <p:sldId id="310" r:id="rId25"/>
    <p:sldId id="311" r:id="rId26"/>
    <p:sldId id="314" r:id="rId27"/>
    <p:sldId id="315" r:id="rId28"/>
    <p:sldId id="31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6" pos="3840">
          <p15:clr>
            <a:srgbClr val="A4A3A4"/>
          </p15:clr>
        </p15:guide>
        <p15:guide id="7"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A5E3"/>
    <a:srgbClr val="1B895F"/>
    <a:srgbClr val="136143"/>
    <a:srgbClr val="0B3B29"/>
    <a:srgbClr val="8439BD"/>
    <a:srgbClr val="8F2EA2"/>
    <a:srgbClr val="3EDA9F"/>
    <a:srgbClr val="10543A"/>
    <a:srgbClr val="20A472"/>
    <a:srgbClr val="34D8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showGuides="1">
      <p:cViewPr varScale="1">
        <p:scale>
          <a:sx n="80" d="100"/>
          <a:sy n="80" d="100"/>
        </p:scale>
        <p:origin x="58" y="182"/>
      </p:cViewPr>
      <p:guideLst>
        <p:guide pos="3840"/>
        <p:guide orient="horz" pos="2160"/>
      </p:guideLst>
    </p:cSldViewPr>
  </p:slideViewPr>
  <p:outlineViewPr>
    <p:cViewPr>
      <p:scale>
        <a:sx n="33" d="100"/>
        <a:sy n="33" d="100"/>
      </p:scale>
      <p:origin x="0" y="-3917"/>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ingle Timeline">
    <p:spTree>
      <p:nvGrpSpPr>
        <p:cNvPr id="1" name=""/>
        <p:cNvGrpSpPr/>
        <p:nvPr/>
      </p:nvGrpSpPr>
      <p:grpSpPr>
        <a:xfrm>
          <a:off x="0" y="0"/>
          <a:ext cx="0" cy="0"/>
          <a:chOff x="0" y="0"/>
          <a:chExt cx="0" cy="0"/>
        </a:xfrm>
      </p:grpSpPr>
      <p:sp>
        <p:nvSpPr>
          <p:cNvPr id="18" name="Text Placeholder 48">
            <a:extLst>
              <a:ext uri="{FF2B5EF4-FFF2-40B4-BE49-F238E27FC236}">
                <a16:creationId xmlns:a16="http://schemas.microsoft.com/office/drawing/2014/main" id="{D127D48E-3E09-48C7-AB33-FBD643EFA52E}"/>
              </a:ext>
            </a:extLst>
          </p:cNvPr>
          <p:cNvSpPr>
            <a:spLocks noGrp="1"/>
          </p:cNvSpPr>
          <p:nvPr>
            <p:ph type="body" sz="quarter" idx="10" hasCustomPrompt="1"/>
          </p:nvPr>
        </p:nvSpPr>
        <p:spPr>
          <a:xfrm>
            <a:off x="1823914" y="4817717"/>
            <a:ext cx="1796396" cy="302186"/>
          </a:xfrm>
        </p:spPr>
        <p:txBody>
          <a:bodyPr>
            <a:noAutofit/>
          </a:bodyPr>
          <a:lstStyle>
            <a:lvl1pPr marL="0" indent="0">
              <a:buNone/>
              <a:defRPr sz="20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19" name="Text Placeholder 50">
            <a:extLst>
              <a:ext uri="{FF2B5EF4-FFF2-40B4-BE49-F238E27FC236}">
                <a16:creationId xmlns:a16="http://schemas.microsoft.com/office/drawing/2014/main" id="{A1B91BF4-B790-4F67-98EB-FE905527BFF8}"/>
              </a:ext>
            </a:extLst>
          </p:cNvPr>
          <p:cNvSpPr>
            <a:spLocks noGrp="1"/>
          </p:cNvSpPr>
          <p:nvPr>
            <p:ph type="body" sz="quarter" idx="11"/>
          </p:nvPr>
        </p:nvSpPr>
        <p:spPr>
          <a:xfrm>
            <a:off x="1823914"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0" name="Text Placeholder 48">
            <a:extLst>
              <a:ext uri="{FF2B5EF4-FFF2-40B4-BE49-F238E27FC236}">
                <a16:creationId xmlns:a16="http://schemas.microsoft.com/office/drawing/2014/main" id="{CCA5F33F-1634-427F-92BF-99A5ED52A4BA}"/>
              </a:ext>
            </a:extLst>
          </p:cNvPr>
          <p:cNvSpPr>
            <a:spLocks noGrp="1"/>
          </p:cNvSpPr>
          <p:nvPr>
            <p:ph type="body" sz="quarter" idx="12" hasCustomPrompt="1"/>
          </p:nvPr>
        </p:nvSpPr>
        <p:spPr>
          <a:xfrm>
            <a:off x="4134076" y="4817717"/>
            <a:ext cx="1796396" cy="302186"/>
          </a:xfrm>
        </p:spPr>
        <p:txBody>
          <a:bodyPr>
            <a:noAutofit/>
          </a:bodyPr>
          <a:lstStyle>
            <a:lvl1pPr marL="0" indent="0">
              <a:buNone/>
              <a:defRPr sz="20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21" name="Text Placeholder 50">
            <a:extLst>
              <a:ext uri="{FF2B5EF4-FFF2-40B4-BE49-F238E27FC236}">
                <a16:creationId xmlns:a16="http://schemas.microsoft.com/office/drawing/2014/main" id="{084F28D2-C99C-44DC-95CF-A18847F3B61F}"/>
              </a:ext>
            </a:extLst>
          </p:cNvPr>
          <p:cNvSpPr>
            <a:spLocks noGrp="1"/>
          </p:cNvSpPr>
          <p:nvPr>
            <p:ph type="body" sz="quarter" idx="13"/>
          </p:nvPr>
        </p:nvSpPr>
        <p:spPr>
          <a:xfrm>
            <a:off x="4134076"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2" name="Text Placeholder 48">
            <a:extLst>
              <a:ext uri="{FF2B5EF4-FFF2-40B4-BE49-F238E27FC236}">
                <a16:creationId xmlns:a16="http://schemas.microsoft.com/office/drawing/2014/main" id="{2402522A-E098-4FB5-B454-D6FC98D90CFE}"/>
              </a:ext>
            </a:extLst>
          </p:cNvPr>
          <p:cNvSpPr>
            <a:spLocks noGrp="1"/>
          </p:cNvSpPr>
          <p:nvPr>
            <p:ph type="body" sz="quarter" idx="14" hasCustomPrompt="1"/>
          </p:nvPr>
        </p:nvSpPr>
        <p:spPr>
          <a:xfrm>
            <a:off x="6444238" y="4817717"/>
            <a:ext cx="1796396" cy="302186"/>
          </a:xfrm>
        </p:spPr>
        <p:txBody>
          <a:bodyPr>
            <a:noAutofit/>
          </a:bodyPr>
          <a:lstStyle>
            <a:lvl1pPr marL="0" indent="0">
              <a:buNone/>
              <a:defRPr sz="20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23" name="Text Placeholder 50">
            <a:extLst>
              <a:ext uri="{FF2B5EF4-FFF2-40B4-BE49-F238E27FC236}">
                <a16:creationId xmlns:a16="http://schemas.microsoft.com/office/drawing/2014/main" id="{18CF51EA-CDE2-4AA1-83CB-9DC6E212C336}"/>
              </a:ext>
            </a:extLst>
          </p:cNvPr>
          <p:cNvSpPr>
            <a:spLocks noGrp="1"/>
          </p:cNvSpPr>
          <p:nvPr>
            <p:ph type="body" sz="quarter" idx="15"/>
          </p:nvPr>
        </p:nvSpPr>
        <p:spPr>
          <a:xfrm>
            <a:off x="6444238"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4" name="Text Placeholder 48">
            <a:extLst>
              <a:ext uri="{FF2B5EF4-FFF2-40B4-BE49-F238E27FC236}">
                <a16:creationId xmlns:a16="http://schemas.microsoft.com/office/drawing/2014/main" id="{FE2BFCE7-D8D1-42B7-97F2-78B1D2CB5F8F}"/>
              </a:ext>
            </a:extLst>
          </p:cNvPr>
          <p:cNvSpPr>
            <a:spLocks noGrp="1"/>
          </p:cNvSpPr>
          <p:nvPr>
            <p:ph type="body" sz="quarter" idx="16" hasCustomPrompt="1"/>
          </p:nvPr>
        </p:nvSpPr>
        <p:spPr>
          <a:xfrm>
            <a:off x="8754400" y="4817717"/>
            <a:ext cx="1796396" cy="302186"/>
          </a:xfrm>
        </p:spPr>
        <p:txBody>
          <a:bodyPr>
            <a:noAutofit/>
          </a:bodyPr>
          <a:lstStyle>
            <a:lvl1pPr marL="0" indent="0">
              <a:buNone/>
              <a:defRPr sz="20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25" name="Text Placeholder 50">
            <a:extLst>
              <a:ext uri="{FF2B5EF4-FFF2-40B4-BE49-F238E27FC236}">
                <a16:creationId xmlns:a16="http://schemas.microsoft.com/office/drawing/2014/main" id="{0C4E8DE7-5691-4470-BC2C-F9F6532248C2}"/>
              </a:ext>
            </a:extLst>
          </p:cNvPr>
          <p:cNvSpPr>
            <a:spLocks noGrp="1"/>
          </p:cNvSpPr>
          <p:nvPr>
            <p:ph type="body" sz="quarter" idx="17"/>
          </p:nvPr>
        </p:nvSpPr>
        <p:spPr>
          <a:xfrm>
            <a:off x="8754400"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4" name="Title 3">
            <a:extLst>
              <a:ext uri="{FF2B5EF4-FFF2-40B4-BE49-F238E27FC236}">
                <a16:creationId xmlns:a16="http://schemas.microsoft.com/office/drawing/2014/main" id="{AFBC6ED5-DBEC-4BA5-9BFE-9A5E0ED8D8C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52674832"/>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ouble Timeline">
    <p:spTree>
      <p:nvGrpSpPr>
        <p:cNvPr id="1" name=""/>
        <p:cNvGrpSpPr/>
        <p:nvPr/>
      </p:nvGrpSpPr>
      <p:grpSpPr>
        <a:xfrm>
          <a:off x="0" y="0"/>
          <a:ext cx="0" cy="0"/>
          <a:chOff x="0" y="0"/>
          <a:chExt cx="0" cy="0"/>
        </a:xfrm>
      </p:grpSpPr>
      <p:sp>
        <p:nvSpPr>
          <p:cNvPr id="34" name="Text Placeholder 48">
            <a:extLst>
              <a:ext uri="{FF2B5EF4-FFF2-40B4-BE49-F238E27FC236}">
                <a16:creationId xmlns:a16="http://schemas.microsoft.com/office/drawing/2014/main" id="{C6E48CAB-F1C0-4E71-9686-C02A967E923F}"/>
              </a:ext>
            </a:extLst>
          </p:cNvPr>
          <p:cNvSpPr>
            <a:spLocks noGrp="1"/>
          </p:cNvSpPr>
          <p:nvPr>
            <p:ph type="body" sz="quarter" idx="10" hasCustomPrompt="1"/>
          </p:nvPr>
        </p:nvSpPr>
        <p:spPr>
          <a:xfrm>
            <a:off x="456182" y="4014522"/>
            <a:ext cx="1182118" cy="302186"/>
          </a:xfrm>
        </p:spPr>
        <p:txBody>
          <a:bodyPr lIns="0" rIns="0">
            <a:noAutofit/>
          </a:bodyPr>
          <a:lstStyle>
            <a:lvl1pPr marL="0" indent="0">
              <a:buNone/>
              <a:defRPr sz="16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35" name="Text Placeholder 50">
            <a:extLst>
              <a:ext uri="{FF2B5EF4-FFF2-40B4-BE49-F238E27FC236}">
                <a16:creationId xmlns:a16="http://schemas.microsoft.com/office/drawing/2014/main" id="{7C226081-D459-4A68-9B23-0C804E6A639C}"/>
              </a:ext>
            </a:extLst>
          </p:cNvPr>
          <p:cNvSpPr>
            <a:spLocks noGrp="1"/>
          </p:cNvSpPr>
          <p:nvPr>
            <p:ph type="body" sz="quarter" idx="11"/>
          </p:nvPr>
        </p:nvSpPr>
        <p:spPr>
          <a:xfrm>
            <a:off x="45618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0" name="Text Placeholder 48">
            <a:extLst>
              <a:ext uri="{FF2B5EF4-FFF2-40B4-BE49-F238E27FC236}">
                <a16:creationId xmlns:a16="http://schemas.microsoft.com/office/drawing/2014/main" id="{C32AE455-05F0-44FA-98C4-73D9C60DF896}"/>
              </a:ext>
            </a:extLst>
          </p:cNvPr>
          <p:cNvSpPr>
            <a:spLocks noGrp="1"/>
          </p:cNvSpPr>
          <p:nvPr>
            <p:ph type="body" sz="quarter" idx="32" hasCustomPrompt="1"/>
          </p:nvPr>
        </p:nvSpPr>
        <p:spPr>
          <a:xfrm>
            <a:off x="1839103" y="4014522"/>
            <a:ext cx="1208897" cy="302186"/>
          </a:xfrm>
        </p:spPr>
        <p:txBody>
          <a:bodyPr lIns="0" rIns="0">
            <a:noAutofit/>
          </a:bodyPr>
          <a:lstStyle>
            <a:lvl1pPr marL="0" indent="0">
              <a:buNone/>
              <a:defRPr sz="16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1" name="Text Placeholder 50">
            <a:extLst>
              <a:ext uri="{FF2B5EF4-FFF2-40B4-BE49-F238E27FC236}">
                <a16:creationId xmlns:a16="http://schemas.microsoft.com/office/drawing/2014/main" id="{3C3FB663-073E-458E-A31A-B15112A0D377}"/>
              </a:ext>
            </a:extLst>
          </p:cNvPr>
          <p:cNvSpPr>
            <a:spLocks noGrp="1"/>
          </p:cNvSpPr>
          <p:nvPr>
            <p:ph type="body" sz="quarter" idx="33"/>
          </p:nvPr>
        </p:nvSpPr>
        <p:spPr>
          <a:xfrm>
            <a:off x="1839103"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2" name="Text Placeholder 48">
            <a:extLst>
              <a:ext uri="{FF2B5EF4-FFF2-40B4-BE49-F238E27FC236}">
                <a16:creationId xmlns:a16="http://schemas.microsoft.com/office/drawing/2014/main" id="{91332113-C9A3-4B1F-A973-C30104497DCE}"/>
              </a:ext>
            </a:extLst>
          </p:cNvPr>
          <p:cNvSpPr>
            <a:spLocks noGrp="1"/>
          </p:cNvSpPr>
          <p:nvPr>
            <p:ph type="body" sz="quarter" idx="34" hasCustomPrompt="1"/>
          </p:nvPr>
        </p:nvSpPr>
        <p:spPr>
          <a:xfrm>
            <a:off x="3222024" y="4014522"/>
            <a:ext cx="1181099" cy="302186"/>
          </a:xfrm>
        </p:spPr>
        <p:txBody>
          <a:bodyPr lIns="0" rIns="0">
            <a:noAutofit/>
          </a:bodyPr>
          <a:lstStyle>
            <a:lvl1pPr marL="0" indent="0">
              <a:buNone/>
              <a:defRPr sz="16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3" name="Text Placeholder 50">
            <a:extLst>
              <a:ext uri="{FF2B5EF4-FFF2-40B4-BE49-F238E27FC236}">
                <a16:creationId xmlns:a16="http://schemas.microsoft.com/office/drawing/2014/main" id="{CDAC2DE8-0B23-47D4-A121-018184C5D2BD}"/>
              </a:ext>
            </a:extLst>
          </p:cNvPr>
          <p:cNvSpPr>
            <a:spLocks noGrp="1"/>
          </p:cNvSpPr>
          <p:nvPr>
            <p:ph type="body" sz="quarter" idx="35"/>
          </p:nvPr>
        </p:nvSpPr>
        <p:spPr>
          <a:xfrm>
            <a:off x="3222024"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4" name="Text Placeholder 48">
            <a:extLst>
              <a:ext uri="{FF2B5EF4-FFF2-40B4-BE49-F238E27FC236}">
                <a16:creationId xmlns:a16="http://schemas.microsoft.com/office/drawing/2014/main" id="{AE8613EE-32F0-4251-809B-6B9907E226CF}"/>
              </a:ext>
            </a:extLst>
          </p:cNvPr>
          <p:cNvSpPr>
            <a:spLocks noGrp="1"/>
          </p:cNvSpPr>
          <p:nvPr>
            <p:ph type="body" sz="quarter" idx="36" hasCustomPrompt="1"/>
          </p:nvPr>
        </p:nvSpPr>
        <p:spPr>
          <a:xfrm>
            <a:off x="4604944" y="4014522"/>
            <a:ext cx="1181099" cy="302186"/>
          </a:xfrm>
        </p:spPr>
        <p:txBody>
          <a:bodyPr lIns="0" rIns="0">
            <a:noAutofit/>
          </a:bodyPr>
          <a:lstStyle>
            <a:lvl1pPr marL="0" indent="0">
              <a:buNone/>
              <a:defRPr sz="16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5" name="Text Placeholder 50">
            <a:extLst>
              <a:ext uri="{FF2B5EF4-FFF2-40B4-BE49-F238E27FC236}">
                <a16:creationId xmlns:a16="http://schemas.microsoft.com/office/drawing/2014/main" id="{6E9683DA-61F6-48A0-9453-C03FB9794010}"/>
              </a:ext>
            </a:extLst>
          </p:cNvPr>
          <p:cNvSpPr>
            <a:spLocks noGrp="1"/>
          </p:cNvSpPr>
          <p:nvPr>
            <p:ph type="body" sz="quarter" idx="37"/>
          </p:nvPr>
        </p:nvSpPr>
        <p:spPr>
          <a:xfrm>
            <a:off x="4604944"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6" name="Text Placeholder 48">
            <a:extLst>
              <a:ext uri="{FF2B5EF4-FFF2-40B4-BE49-F238E27FC236}">
                <a16:creationId xmlns:a16="http://schemas.microsoft.com/office/drawing/2014/main" id="{53C09CD9-E6F6-4AA3-968A-491D1568E739}"/>
              </a:ext>
            </a:extLst>
          </p:cNvPr>
          <p:cNvSpPr>
            <a:spLocks noGrp="1"/>
          </p:cNvSpPr>
          <p:nvPr>
            <p:ph type="body" sz="quarter" idx="38" hasCustomPrompt="1"/>
          </p:nvPr>
        </p:nvSpPr>
        <p:spPr>
          <a:xfrm>
            <a:off x="6555230" y="4014522"/>
            <a:ext cx="1181099" cy="302186"/>
          </a:xfrm>
        </p:spPr>
        <p:txBody>
          <a:bodyPr lIns="0" rIns="0">
            <a:noAutofit/>
          </a:bodyPr>
          <a:lstStyle>
            <a:lvl1pPr marL="0" indent="0">
              <a:buNone/>
              <a:defRPr sz="16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7" name="Text Placeholder 50">
            <a:extLst>
              <a:ext uri="{FF2B5EF4-FFF2-40B4-BE49-F238E27FC236}">
                <a16:creationId xmlns:a16="http://schemas.microsoft.com/office/drawing/2014/main" id="{4457D5F2-D7AE-44A9-847A-D20086BCCC22}"/>
              </a:ext>
            </a:extLst>
          </p:cNvPr>
          <p:cNvSpPr>
            <a:spLocks noGrp="1"/>
          </p:cNvSpPr>
          <p:nvPr>
            <p:ph type="body" sz="quarter" idx="39"/>
          </p:nvPr>
        </p:nvSpPr>
        <p:spPr>
          <a:xfrm>
            <a:off x="6555230"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8" name="Text Placeholder 48">
            <a:extLst>
              <a:ext uri="{FF2B5EF4-FFF2-40B4-BE49-F238E27FC236}">
                <a16:creationId xmlns:a16="http://schemas.microsoft.com/office/drawing/2014/main" id="{4FBE8211-41BE-41C2-B826-94FD55BC0AA4}"/>
              </a:ext>
            </a:extLst>
          </p:cNvPr>
          <p:cNvSpPr>
            <a:spLocks noGrp="1"/>
          </p:cNvSpPr>
          <p:nvPr>
            <p:ph type="body" sz="quarter" idx="40" hasCustomPrompt="1"/>
          </p:nvPr>
        </p:nvSpPr>
        <p:spPr>
          <a:xfrm>
            <a:off x="7938151" y="4014522"/>
            <a:ext cx="1181098" cy="302186"/>
          </a:xfrm>
        </p:spPr>
        <p:txBody>
          <a:bodyPr lIns="0" rIns="0">
            <a:noAutofit/>
          </a:bodyPr>
          <a:lstStyle>
            <a:lvl1pPr marL="0" indent="0">
              <a:buNone/>
              <a:defRPr sz="16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9" name="Text Placeholder 50">
            <a:extLst>
              <a:ext uri="{FF2B5EF4-FFF2-40B4-BE49-F238E27FC236}">
                <a16:creationId xmlns:a16="http://schemas.microsoft.com/office/drawing/2014/main" id="{18C75666-F3E0-4AD7-8C05-FEFFEAE1D10C}"/>
              </a:ext>
            </a:extLst>
          </p:cNvPr>
          <p:cNvSpPr>
            <a:spLocks noGrp="1"/>
          </p:cNvSpPr>
          <p:nvPr>
            <p:ph type="body" sz="quarter" idx="41"/>
          </p:nvPr>
        </p:nvSpPr>
        <p:spPr>
          <a:xfrm>
            <a:off x="7938151"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0" name="Text Placeholder 48">
            <a:extLst>
              <a:ext uri="{FF2B5EF4-FFF2-40B4-BE49-F238E27FC236}">
                <a16:creationId xmlns:a16="http://schemas.microsoft.com/office/drawing/2014/main" id="{66478F13-D9B8-4439-9B08-804CD6848EB9}"/>
              </a:ext>
            </a:extLst>
          </p:cNvPr>
          <p:cNvSpPr>
            <a:spLocks noGrp="1"/>
          </p:cNvSpPr>
          <p:nvPr>
            <p:ph type="body" sz="quarter" idx="42" hasCustomPrompt="1"/>
          </p:nvPr>
        </p:nvSpPr>
        <p:spPr>
          <a:xfrm>
            <a:off x="9321072" y="4014522"/>
            <a:ext cx="1181098" cy="302186"/>
          </a:xfrm>
        </p:spPr>
        <p:txBody>
          <a:bodyPr lIns="0" rIns="0">
            <a:noAutofit/>
          </a:bodyPr>
          <a:lstStyle>
            <a:lvl1pPr marL="0" indent="0">
              <a:buNone/>
              <a:defRPr sz="16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61" name="Text Placeholder 50">
            <a:extLst>
              <a:ext uri="{FF2B5EF4-FFF2-40B4-BE49-F238E27FC236}">
                <a16:creationId xmlns:a16="http://schemas.microsoft.com/office/drawing/2014/main" id="{08844405-957A-4970-A2B6-D161FED665FF}"/>
              </a:ext>
            </a:extLst>
          </p:cNvPr>
          <p:cNvSpPr>
            <a:spLocks noGrp="1"/>
          </p:cNvSpPr>
          <p:nvPr>
            <p:ph type="body" sz="quarter" idx="43"/>
          </p:nvPr>
        </p:nvSpPr>
        <p:spPr>
          <a:xfrm>
            <a:off x="932107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2" name="Text Placeholder 48">
            <a:extLst>
              <a:ext uri="{FF2B5EF4-FFF2-40B4-BE49-F238E27FC236}">
                <a16:creationId xmlns:a16="http://schemas.microsoft.com/office/drawing/2014/main" id="{6F067D31-AE61-48F0-A497-1908DC77F086}"/>
              </a:ext>
            </a:extLst>
          </p:cNvPr>
          <p:cNvSpPr>
            <a:spLocks noGrp="1"/>
          </p:cNvSpPr>
          <p:nvPr>
            <p:ph type="body" sz="quarter" idx="44" hasCustomPrompt="1"/>
          </p:nvPr>
        </p:nvSpPr>
        <p:spPr>
          <a:xfrm>
            <a:off x="10703992" y="4014522"/>
            <a:ext cx="1181098" cy="302186"/>
          </a:xfrm>
        </p:spPr>
        <p:txBody>
          <a:bodyPr lIns="0" rIns="0">
            <a:noAutofit/>
          </a:bodyPr>
          <a:lstStyle>
            <a:lvl1pPr marL="0" indent="0">
              <a:buNone/>
              <a:defRPr sz="16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63" name="Text Placeholder 50">
            <a:extLst>
              <a:ext uri="{FF2B5EF4-FFF2-40B4-BE49-F238E27FC236}">
                <a16:creationId xmlns:a16="http://schemas.microsoft.com/office/drawing/2014/main" id="{5B4A526A-A40E-4B7D-94EC-5FDCAD2EAD89}"/>
              </a:ext>
            </a:extLst>
          </p:cNvPr>
          <p:cNvSpPr>
            <a:spLocks noGrp="1"/>
          </p:cNvSpPr>
          <p:nvPr>
            <p:ph type="body" sz="quarter" idx="45"/>
          </p:nvPr>
        </p:nvSpPr>
        <p:spPr>
          <a:xfrm>
            <a:off x="1070399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 name="Title 1">
            <a:extLst>
              <a:ext uri="{FF2B5EF4-FFF2-40B4-BE49-F238E27FC236}">
                <a16:creationId xmlns:a16="http://schemas.microsoft.com/office/drawing/2014/main" id="{31A67390-01C5-4A4E-AF7F-79E8DB2B2D3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59575687"/>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userDrawn="1">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iple Timeline">
    <p:spTree>
      <p:nvGrpSpPr>
        <p:cNvPr id="1" name=""/>
        <p:cNvGrpSpPr/>
        <p:nvPr/>
      </p:nvGrpSpPr>
      <p:grpSpPr>
        <a:xfrm>
          <a:off x="0" y="0"/>
          <a:ext cx="0" cy="0"/>
          <a:chOff x="0" y="0"/>
          <a:chExt cx="0" cy="0"/>
        </a:xfrm>
      </p:grpSpPr>
      <p:sp>
        <p:nvSpPr>
          <p:cNvPr id="49" name="Text Placeholder 48">
            <a:extLst>
              <a:ext uri="{FF2B5EF4-FFF2-40B4-BE49-F238E27FC236}">
                <a16:creationId xmlns:a16="http://schemas.microsoft.com/office/drawing/2014/main" id="{14742123-85C4-4775-80AC-721BD7C16285}"/>
              </a:ext>
            </a:extLst>
          </p:cNvPr>
          <p:cNvSpPr>
            <a:spLocks noGrp="1"/>
          </p:cNvSpPr>
          <p:nvPr>
            <p:ph type="body" sz="quarter" idx="10" hasCustomPrompt="1"/>
          </p:nvPr>
        </p:nvSpPr>
        <p:spPr>
          <a:xfrm>
            <a:off x="1580060" y="1776098"/>
            <a:ext cx="2159000" cy="302186"/>
          </a:xfrm>
        </p:spPr>
        <p:txBody>
          <a:bodyPr>
            <a:noAutofit/>
          </a:bodyPr>
          <a:lstStyle>
            <a:lvl1pPr marL="0" indent="0">
              <a:buNone/>
              <a:defRPr sz="18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51" name="Text Placeholder 50">
            <a:extLst>
              <a:ext uri="{FF2B5EF4-FFF2-40B4-BE49-F238E27FC236}">
                <a16:creationId xmlns:a16="http://schemas.microsoft.com/office/drawing/2014/main" id="{E1001174-581F-41A6-864B-D3BE932C2E47}"/>
              </a:ext>
            </a:extLst>
          </p:cNvPr>
          <p:cNvSpPr>
            <a:spLocks noGrp="1"/>
          </p:cNvSpPr>
          <p:nvPr>
            <p:ph type="body" sz="quarter" idx="11"/>
          </p:nvPr>
        </p:nvSpPr>
        <p:spPr>
          <a:xfrm>
            <a:off x="1580060" y="2111375"/>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2" name="Text Placeholder 48">
            <a:extLst>
              <a:ext uri="{FF2B5EF4-FFF2-40B4-BE49-F238E27FC236}">
                <a16:creationId xmlns:a16="http://schemas.microsoft.com/office/drawing/2014/main" id="{2B649793-2AFC-43EE-8172-0EAB326F1130}"/>
              </a:ext>
            </a:extLst>
          </p:cNvPr>
          <p:cNvSpPr>
            <a:spLocks noGrp="1"/>
          </p:cNvSpPr>
          <p:nvPr>
            <p:ph type="body" sz="quarter" idx="12" hasCustomPrompt="1"/>
          </p:nvPr>
        </p:nvSpPr>
        <p:spPr>
          <a:xfrm>
            <a:off x="5674540" y="1776098"/>
            <a:ext cx="2159000" cy="302186"/>
          </a:xfrm>
        </p:spPr>
        <p:txBody>
          <a:bodyPr>
            <a:noAutofit/>
          </a:bodyPr>
          <a:lstStyle>
            <a:lvl1pPr marL="0" indent="0">
              <a:buNone/>
              <a:defRPr sz="18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53" name="Text Placeholder 50">
            <a:extLst>
              <a:ext uri="{FF2B5EF4-FFF2-40B4-BE49-F238E27FC236}">
                <a16:creationId xmlns:a16="http://schemas.microsoft.com/office/drawing/2014/main" id="{5B27745F-27CA-45D0-BE8E-A9C3B168F465}"/>
              </a:ext>
            </a:extLst>
          </p:cNvPr>
          <p:cNvSpPr>
            <a:spLocks noGrp="1"/>
          </p:cNvSpPr>
          <p:nvPr>
            <p:ph type="body" sz="quarter" idx="13"/>
          </p:nvPr>
        </p:nvSpPr>
        <p:spPr>
          <a:xfrm>
            <a:off x="5674540" y="2111375"/>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4" name="Text Placeholder 48">
            <a:extLst>
              <a:ext uri="{FF2B5EF4-FFF2-40B4-BE49-F238E27FC236}">
                <a16:creationId xmlns:a16="http://schemas.microsoft.com/office/drawing/2014/main" id="{58782C77-F426-4586-AF09-D07E1E8737F4}"/>
              </a:ext>
            </a:extLst>
          </p:cNvPr>
          <p:cNvSpPr>
            <a:spLocks noGrp="1"/>
          </p:cNvSpPr>
          <p:nvPr>
            <p:ph type="body" sz="quarter" idx="14" hasCustomPrompt="1"/>
          </p:nvPr>
        </p:nvSpPr>
        <p:spPr>
          <a:xfrm>
            <a:off x="9697900" y="1776098"/>
            <a:ext cx="2159000" cy="302186"/>
          </a:xfrm>
        </p:spPr>
        <p:txBody>
          <a:bodyPr>
            <a:noAutofit/>
          </a:bodyPr>
          <a:lstStyle>
            <a:lvl1pPr marL="0" indent="0">
              <a:buNone/>
              <a:defRPr sz="18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55" name="Text Placeholder 50">
            <a:extLst>
              <a:ext uri="{FF2B5EF4-FFF2-40B4-BE49-F238E27FC236}">
                <a16:creationId xmlns:a16="http://schemas.microsoft.com/office/drawing/2014/main" id="{E04DA729-6A59-4BC5-8955-DF4D12F1259F}"/>
              </a:ext>
            </a:extLst>
          </p:cNvPr>
          <p:cNvSpPr>
            <a:spLocks noGrp="1"/>
          </p:cNvSpPr>
          <p:nvPr>
            <p:ph type="body" sz="quarter" idx="15"/>
          </p:nvPr>
        </p:nvSpPr>
        <p:spPr>
          <a:xfrm>
            <a:off x="9697900" y="2111375"/>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6" name="Text Placeholder 48">
            <a:extLst>
              <a:ext uri="{FF2B5EF4-FFF2-40B4-BE49-F238E27FC236}">
                <a16:creationId xmlns:a16="http://schemas.microsoft.com/office/drawing/2014/main" id="{F6AF03D4-E441-4447-876C-A1B030223E2D}"/>
              </a:ext>
            </a:extLst>
          </p:cNvPr>
          <p:cNvSpPr>
            <a:spLocks noGrp="1"/>
          </p:cNvSpPr>
          <p:nvPr>
            <p:ph type="body" sz="quarter" idx="16" hasCustomPrompt="1"/>
          </p:nvPr>
        </p:nvSpPr>
        <p:spPr>
          <a:xfrm>
            <a:off x="1580060" y="2914739"/>
            <a:ext cx="2159000" cy="302186"/>
          </a:xfrm>
        </p:spPr>
        <p:txBody>
          <a:bodyPr>
            <a:noAutofit/>
          </a:bodyPr>
          <a:lstStyle>
            <a:lvl1pPr marL="0" indent="0">
              <a:buNone/>
              <a:defRPr sz="18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57" name="Text Placeholder 50">
            <a:extLst>
              <a:ext uri="{FF2B5EF4-FFF2-40B4-BE49-F238E27FC236}">
                <a16:creationId xmlns:a16="http://schemas.microsoft.com/office/drawing/2014/main" id="{679D428E-9700-4E19-8364-70006C3E765E}"/>
              </a:ext>
            </a:extLst>
          </p:cNvPr>
          <p:cNvSpPr>
            <a:spLocks noGrp="1"/>
          </p:cNvSpPr>
          <p:nvPr>
            <p:ph type="body" sz="quarter" idx="17"/>
          </p:nvPr>
        </p:nvSpPr>
        <p:spPr>
          <a:xfrm>
            <a:off x="1580060" y="3254810"/>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8" name="Text Placeholder 48">
            <a:extLst>
              <a:ext uri="{FF2B5EF4-FFF2-40B4-BE49-F238E27FC236}">
                <a16:creationId xmlns:a16="http://schemas.microsoft.com/office/drawing/2014/main" id="{5B64A0D9-EA5C-4EC1-981A-0FD223A62FB0}"/>
              </a:ext>
            </a:extLst>
          </p:cNvPr>
          <p:cNvSpPr>
            <a:spLocks noGrp="1"/>
          </p:cNvSpPr>
          <p:nvPr>
            <p:ph type="body" sz="quarter" idx="18" hasCustomPrompt="1"/>
          </p:nvPr>
        </p:nvSpPr>
        <p:spPr>
          <a:xfrm>
            <a:off x="5674540" y="2914739"/>
            <a:ext cx="2159000" cy="302186"/>
          </a:xfrm>
        </p:spPr>
        <p:txBody>
          <a:bodyPr>
            <a:noAutofit/>
          </a:bodyPr>
          <a:lstStyle>
            <a:lvl1pPr marL="0" indent="0">
              <a:buNone/>
              <a:defRPr sz="18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59" name="Text Placeholder 50">
            <a:extLst>
              <a:ext uri="{FF2B5EF4-FFF2-40B4-BE49-F238E27FC236}">
                <a16:creationId xmlns:a16="http://schemas.microsoft.com/office/drawing/2014/main" id="{7F9CD6F4-7AEE-42A4-B26D-96BE3E900368}"/>
              </a:ext>
            </a:extLst>
          </p:cNvPr>
          <p:cNvSpPr>
            <a:spLocks noGrp="1"/>
          </p:cNvSpPr>
          <p:nvPr>
            <p:ph type="body" sz="quarter" idx="19"/>
          </p:nvPr>
        </p:nvSpPr>
        <p:spPr>
          <a:xfrm>
            <a:off x="5674540" y="3254810"/>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0" name="Text Placeholder 48">
            <a:extLst>
              <a:ext uri="{FF2B5EF4-FFF2-40B4-BE49-F238E27FC236}">
                <a16:creationId xmlns:a16="http://schemas.microsoft.com/office/drawing/2014/main" id="{82EA5B58-66CC-4197-BAC3-D0A39558DB0F}"/>
              </a:ext>
            </a:extLst>
          </p:cNvPr>
          <p:cNvSpPr>
            <a:spLocks noGrp="1"/>
          </p:cNvSpPr>
          <p:nvPr>
            <p:ph type="body" sz="quarter" idx="20" hasCustomPrompt="1"/>
          </p:nvPr>
        </p:nvSpPr>
        <p:spPr>
          <a:xfrm>
            <a:off x="9697900" y="2914739"/>
            <a:ext cx="2159000" cy="302186"/>
          </a:xfrm>
        </p:spPr>
        <p:txBody>
          <a:bodyPr>
            <a:noAutofit/>
          </a:bodyPr>
          <a:lstStyle>
            <a:lvl1pPr marL="0" indent="0">
              <a:buNone/>
              <a:defRPr sz="18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61" name="Text Placeholder 50">
            <a:extLst>
              <a:ext uri="{FF2B5EF4-FFF2-40B4-BE49-F238E27FC236}">
                <a16:creationId xmlns:a16="http://schemas.microsoft.com/office/drawing/2014/main" id="{B76C47B4-A585-4CAC-933A-2E6D1938D171}"/>
              </a:ext>
            </a:extLst>
          </p:cNvPr>
          <p:cNvSpPr>
            <a:spLocks noGrp="1"/>
          </p:cNvSpPr>
          <p:nvPr>
            <p:ph type="body" sz="quarter" idx="21"/>
          </p:nvPr>
        </p:nvSpPr>
        <p:spPr>
          <a:xfrm>
            <a:off x="9697900" y="3254810"/>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2" name="Text Placeholder 48">
            <a:extLst>
              <a:ext uri="{FF2B5EF4-FFF2-40B4-BE49-F238E27FC236}">
                <a16:creationId xmlns:a16="http://schemas.microsoft.com/office/drawing/2014/main" id="{563D0C18-5125-4D0F-B46D-76AE182B3FA2}"/>
              </a:ext>
            </a:extLst>
          </p:cNvPr>
          <p:cNvSpPr>
            <a:spLocks noGrp="1"/>
          </p:cNvSpPr>
          <p:nvPr>
            <p:ph type="body" sz="quarter" idx="22" hasCustomPrompt="1"/>
          </p:nvPr>
        </p:nvSpPr>
        <p:spPr>
          <a:xfrm>
            <a:off x="1580060" y="4057987"/>
            <a:ext cx="2159000" cy="302186"/>
          </a:xfrm>
        </p:spPr>
        <p:txBody>
          <a:bodyPr>
            <a:noAutofit/>
          </a:bodyPr>
          <a:lstStyle>
            <a:lvl1pPr marL="0" indent="0">
              <a:buNone/>
              <a:defRPr sz="18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63" name="Text Placeholder 50">
            <a:extLst>
              <a:ext uri="{FF2B5EF4-FFF2-40B4-BE49-F238E27FC236}">
                <a16:creationId xmlns:a16="http://schemas.microsoft.com/office/drawing/2014/main" id="{10634501-CE83-42B9-8572-5C6B73710869}"/>
              </a:ext>
            </a:extLst>
          </p:cNvPr>
          <p:cNvSpPr>
            <a:spLocks noGrp="1"/>
          </p:cNvSpPr>
          <p:nvPr>
            <p:ph type="body" sz="quarter" idx="23"/>
          </p:nvPr>
        </p:nvSpPr>
        <p:spPr>
          <a:xfrm>
            <a:off x="1580060" y="4392591"/>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4" name="Text Placeholder 48">
            <a:extLst>
              <a:ext uri="{FF2B5EF4-FFF2-40B4-BE49-F238E27FC236}">
                <a16:creationId xmlns:a16="http://schemas.microsoft.com/office/drawing/2014/main" id="{54844B85-1B28-4340-AA8C-10A0C2A36C9E}"/>
              </a:ext>
            </a:extLst>
          </p:cNvPr>
          <p:cNvSpPr>
            <a:spLocks noGrp="1"/>
          </p:cNvSpPr>
          <p:nvPr>
            <p:ph type="body" sz="quarter" idx="24" hasCustomPrompt="1"/>
          </p:nvPr>
        </p:nvSpPr>
        <p:spPr>
          <a:xfrm>
            <a:off x="5674540" y="4057987"/>
            <a:ext cx="2159000" cy="302186"/>
          </a:xfrm>
        </p:spPr>
        <p:txBody>
          <a:bodyPr>
            <a:noAutofit/>
          </a:bodyPr>
          <a:lstStyle>
            <a:lvl1pPr marL="0" indent="0">
              <a:buNone/>
              <a:defRPr sz="18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65" name="Text Placeholder 50">
            <a:extLst>
              <a:ext uri="{FF2B5EF4-FFF2-40B4-BE49-F238E27FC236}">
                <a16:creationId xmlns:a16="http://schemas.microsoft.com/office/drawing/2014/main" id="{31BB84F0-3823-46DB-BCEF-5EF3F8E680CF}"/>
              </a:ext>
            </a:extLst>
          </p:cNvPr>
          <p:cNvSpPr>
            <a:spLocks noGrp="1"/>
          </p:cNvSpPr>
          <p:nvPr>
            <p:ph type="body" sz="quarter" idx="25"/>
          </p:nvPr>
        </p:nvSpPr>
        <p:spPr>
          <a:xfrm>
            <a:off x="5674540" y="4392591"/>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6" name="Text Placeholder 48">
            <a:extLst>
              <a:ext uri="{FF2B5EF4-FFF2-40B4-BE49-F238E27FC236}">
                <a16:creationId xmlns:a16="http://schemas.microsoft.com/office/drawing/2014/main" id="{D4D4EE7B-E029-47B3-BC18-D53E810711CE}"/>
              </a:ext>
            </a:extLst>
          </p:cNvPr>
          <p:cNvSpPr>
            <a:spLocks noGrp="1"/>
          </p:cNvSpPr>
          <p:nvPr>
            <p:ph type="body" sz="quarter" idx="26" hasCustomPrompt="1"/>
          </p:nvPr>
        </p:nvSpPr>
        <p:spPr>
          <a:xfrm>
            <a:off x="9697900" y="4057987"/>
            <a:ext cx="2159000" cy="302186"/>
          </a:xfrm>
        </p:spPr>
        <p:txBody>
          <a:bodyPr>
            <a:noAutofit/>
          </a:bodyPr>
          <a:lstStyle>
            <a:lvl1pPr marL="0" indent="0">
              <a:buNone/>
              <a:defRPr sz="18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67" name="Text Placeholder 50">
            <a:extLst>
              <a:ext uri="{FF2B5EF4-FFF2-40B4-BE49-F238E27FC236}">
                <a16:creationId xmlns:a16="http://schemas.microsoft.com/office/drawing/2014/main" id="{C088BE45-14DC-4551-A5FC-93D0BA991882}"/>
              </a:ext>
            </a:extLst>
          </p:cNvPr>
          <p:cNvSpPr>
            <a:spLocks noGrp="1"/>
          </p:cNvSpPr>
          <p:nvPr>
            <p:ph type="body" sz="quarter" idx="27"/>
          </p:nvPr>
        </p:nvSpPr>
        <p:spPr>
          <a:xfrm>
            <a:off x="9697900" y="4392591"/>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8" name="Text Placeholder 48">
            <a:extLst>
              <a:ext uri="{FF2B5EF4-FFF2-40B4-BE49-F238E27FC236}">
                <a16:creationId xmlns:a16="http://schemas.microsoft.com/office/drawing/2014/main" id="{120E072F-4FF5-422F-B7FD-BE3DF026010F}"/>
              </a:ext>
            </a:extLst>
          </p:cNvPr>
          <p:cNvSpPr>
            <a:spLocks noGrp="1"/>
          </p:cNvSpPr>
          <p:nvPr>
            <p:ph type="body" sz="quarter" idx="28" hasCustomPrompt="1"/>
          </p:nvPr>
        </p:nvSpPr>
        <p:spPr>
          <a:xfrm>
            <a:off x="1580060" y="5231920"/>
            <a:ext cx="2159000" cy="302186"/>
          </a:xfrm>
        </p:spPr>
        <p:txBody>
          <a:bodyPr>
            <a:noAutofit/>
          </a:bodyPr>
          <a:lstStyle>
            <a:lvl1pPr marL="0" indent="0">
              <a:buNone/>
              <a:defRPr sz="18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69" name="Text Placeholder 50">
            <a:extLst>
              <a:ext uri="{FF2B5EF4-FFF2-40B4-BE49-F238E27FC236}">
                <a16:creationId xmlns:a16="http://schemas.microsoft.com/office/drawing/2014/main" id="{E73E6162-F4E3-4F6D-BA12-6B5918E23B8E}"/>
              </a:ext>
            </a:extLst>
          </p:cNvPr>
          <p:cNvSpPr>
            <a:spLocks noGrp="1"/>
          </p:cNvSpPr>
          <p:nvPr>
            <p:ph type="body" sz="quarter" idx="29"/>
          </p:nvPr>
        </p:nvSpPr>
        <p:spPr>
          <a:xfrm>
            <a:off x="1580060" y="5566524"/>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70" name="Text Placeholder 48">
            <a:extLst>
              <a:ext uri="{FF2B5EF4-FFF2-40B4-BE49-F238E27FC236}">
                <a16:creationId xmlns:a16="http://schemas.microsoft.com/office/drawing/2014/main" id="{C9938F8E-67A2-401C-882C-ED04C7E5224B}"/>
              </a:ext>
            </a:extLst>
          </p:cNvPr>
          <p:cNvSpPr>
            <a:spLocks noGrp="1"/>
          </p:cNvSpPr>
          <p:nvPr>
            <p:ph type="body" sz="quarter" idx="30" hasCustomPrompt="1"/>
          </p:nvPr>
        </p:nvSpPr>
        <p:spPr>
          <a:xfrm>
            <a:off x="5674540" y="5231920"/>
            <a:ext cx="2159000" cy="302186"/>
          </a:xfrm>
        </p:spPr>
        <p:txBody>
          <a:bodyPr>
            <a:noAutofit/>
          </a:bodyPr>
          <a:lstStyle>
            <a:lvl1pPr marL="0" indent="0">
              <a:buNone/>
              <a:defRPr sz="18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71" name="Text Placeholder 50">
            <a:extLst>
              <a:ext uri="{FF2B5EF4-FFF2-40B4-BE49-F238E27FC236}">
                <a16:creationId xmlns:a16="http://schemas.microsoft.com/office/drawing/2014/main" id="{E683DBE3-DCA5-4538-A253-E60ED2C4B621}"/>
              </a:ext>
            </a:extLst>
          </p:cNvPr>
          <p:cNvSpPr>
            <a:spLocks noGrp="1"/>
          </p:cNvSpPr>
          <p:nvPr>
            <p:ph type="body" sz="quarter" idx="31"/>
          </p:nvPr>
        </p:nvSpPr>
        <p:spPr>
          <a:xfrm>
            <a:off x="5674540" y="5566524"/>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72" name="Text Placeholder 48">
            <a:extLst>
              <a:ext uri="{FF2B5EF4-FFF2-40B4-BE49-F238E27FC236}">
                <a16:creationId xmlns:a16="http://schemas.microsoft.com/office/drawing/2014/main" id="{6F8B9E2C-BE06-4536-A348-4640A2DA1BFC}"/>
              </a:ext>
            </a:extLst>
          </p:cNvPr>
          <p:cNvSpPr>
            <a:spLocks noGrp="1"/>
          </p:cNvSpPr>
          <p:nvPr>
            <p:ph type="body" sz="quarter" idx="32" hasCustomPrompt="1"/>
          </p:nvPr>
        </p:nvSpPr>
        <p:spPr>
          <a:xfrm>
            <a:off x="9697900" y="5231920"/>
            <a:ext cx="2159000" cy="302186"/>
          </a:xfrm>
        </p:spPr>
        <p:txBody>
          <a:bodyPr>
            <a:noAutofit/>
          </a:bodyPr>
          <a:lstStyle>
            <a:lvl1pPr marL="0" indent="0">
              <a:buNone/>
              <a:defRPr sz="18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73" name="Text Placeholder 50">
            <a:extLst>
              <a:ext uri="{FF2B5EF4-FFF2-40B4-BE49-F238E27FC236}">
                <a16:creationId xmlns:a16="http://schemas.microsoft.com/office/drawing/2014/main" id="{B9A57CE7-FAE2-490F-A8F8-402B5F3A7443}"/>
              </a:ext>
            </a:extLst>
          </p:cNvPr>
          <p:cNvSpPr>
            <a:spLocks noGrp="1"/>
          </p:cNvSpPr>
          <p:nvPr>
            <p:ph type="body" sz="quarter" idx="33"/>
          </p:nvPr>
        </p:nvSpPr>
        <p:spPr>
          <a:xfrm>
            <a:off x="9697900" y="5566524"/>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 name="Title 1">
            <a:extLst>
              <a:ext uri="{FF2B5EF4-FFF2-40B4-BE49-F238E27FC236}">
                <a16:creationId xmlns:a16="http://schemas.microsoft.com/office/drawing/2014/main" id="{AA611859-7CC8-480B-BA0E-18BB16B3047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1913400"/>
      </p:ext>
    </p:extLst>
  </p:cSld>
  <p:clrMapOvr>
    <a:masterClrMapping/>
  </p:clrMapOvr>
  <p:extLst>
    <p:ext uri="{DCECCB84-F9BA-43D5-87BE-67443E8EF086}">
      <p15:sldGuideLst xmlns:p15="http://schemas.microsoft.com/office/powerpoint/2012/main">
        <p15:guide id="1" pos="2544" userDrawn="1">
          <p15:clr>
            <a:srgbClr val="FBAE40"/>
          </p15:clr>
        </p15:guide>
        <p15:guide id="2" pos="5112">
          <p15:clr>
            <a:srgbClr val="FBAE40"/>
          </p15:clr>
        </p15:guide>
        <p15:guide id="4" pos="5256">
          <p15:clr>
            <a:srgbClr val="5ACBF0"/>
          </p15:clr>
        </p15:guide>
        <p15:guide id="5" pos="4968" userDrawn="1">
          <p15:clr>
            <a:srgbClr val="5ACBF0"/>
          </p15:clr>
        </p15:guide>
        <p15:guide id="6" pos="2688" userDrawn="1">
          <p15:clr>
            <a:srgbClr val="5ACBF0"/>
          </p15:clr>
        </p15:guide>
        <p15:guide id="7" pos="2400" userDrawn="1">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90B616-241D-4DFE-BC2F-C001ED77E825}"/>
              </a:ext>
            </a:extLst>
          </p:cNvPr>
          <p:cNvSpPr>
            <a:spLocks noGrp="1"/>
          </p:cNvSpPr>
          <p:nvPr>
            <p:ph type="title"/>
          </p:nvPr>
        </p:nvSpPr>
        <p:spPr>
          <a:xfrm>
            <a:off x="230124" y="457200"/>
            <a:ext cx="11731752" cy="630936"/>
          </a:xfrm>
          <a:prstGeom prst="rect">
            <a:avLst/>
          </a:prstGeom>
        </p:spPr>
        <p:txBody>
          <a:bodyPr vert="horz" lIns="91440" tIns="45720" rIns="91440" bIns="4572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AE909E-CC4A-4E51-BC02-B893225D2B31}"/>
              </a:ext>
            </a:extLst>
          </p:cNvPr>
          <p:cNvSpPr>
            <a:spLocks noGrp="1"/>
          </p:cNvSpPr>
          <p:nvPr>
            <p:ph type="body" idx="1"/>
          </p:nvPr>
        </p:nvSpPr>
        <p:spPr>
          <a:xfrm>
            <a:off x="230124" y="1825625"/>
            <a:ext cx="1173175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43B6EE4-1695-4DD6-9758-84FFE963D6AE}"/>
              </a:ext>
            </a:extLst>
          </p:cNvPr>
          <p:cNvSpPr>
            <a:spLocks noGrp="1"/>
          </p:cNvSpPr>
          <p:nvPr>
            <p:ph type="dt" sz="half" idx="2"/>
          </p:nvPr>
        </p:nvSpPr>
        <p:spPr>
          <a:xfrm>
            <a:off x="23012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8FDAD0-21E9-42D0-8C63-C6563197FC13}" type="datetimeFigureOut">
              <a:rPr lang="en-US" smtClean="0"/>
              <a:t>8/7/2022</a:t>
            </a:fld>
            <a:endParaRPr lang="en-US"/>
          </a:p>
        </p:txBody>
      </p:sp>
      <p:sp>
        <p:nvSpPr>
          <p:cNvPr id="5" name="Footer Placeholder 4">
            <a:extLst>
              <a:ext uri="{FF2B5EF4-FFF2-40B4-BE49-F238E27FC236}">
                <a16:creationId xmlns:a16="http://schemas.microsoft.com/office/drawing/2014/main" id="{7B43250D-A8F9-4682-AD84-FD37BCAA6297}"/>
              </a:ext>
            </a:extLst>
          </p:cNvPr>
          <p:cNvSpPr>
            <a:spLocks noGrp="1"/>
          </p:cNvSpPr>
          <p:nvPr>
            <p:ph type="ftr" sz="quarter" idx="3"/>
          </p:nvPr>
        </p:nvSpPr>
        <p:spPr>
          <a:xfrm>
            <a:off x="3129280" y="6356350"/>
            <a:ext cx="593344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5E1A788-841D-41AB-A983-152B6532F723}"/>
              </a:ext>
            </a:extLst>
          </p:cNvPr>
          <p:cNvSpPr>
            <a:spLocks noGrp="1"/>
          </p:cNvSpPr>
          <p:nvPr>
            <p:ph type="sldNum" sz="quarter" idx="4"/>
          </p:nvPr>
        </p:nvSpPr>
        <p:spPr>
          <a:xfrm>
            <a:off x="9218676"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DE3823-CC86-4AC6-95C0-DC3ECA80FD88}" type="slidenum">
              <a:rPr lang="en-US" smtClean="0"/>
              <a:t>‹#›</a:t>
            </a:fld>
            <a:endParaRPr lang="en-US" dirty="0"/>
          </a:p>
        </p:txBody>
      </p:sp>
    </p:spTree>
    <p:extLst>
      <p:ext uri="{BB962C8B-B14F-4D97-AF65-F5344CB8AC3E}">
        <p14:creationId xmlns:p14="http://schemas.microsoft.com/office/powerpoint/2010/main" val="2056840760"/>
      </p:ext>
    </p:extLst>
  </p:cSld>
  <p:clrMap bg1="lt1" tx1="dk1" bg2="lt2" tx2="dk2" accent1="accent1" accent2="accent2" accent3="accent3" accent4="accent4" accent5="accent5" accent6="accent6" hlink="hlink" folHlink="folHlink"/>
  <p:sldLayoutIdLst>
    <p:sldLayoutId id="2147483665" r:id="rId1"/>
    <p:sldLayoutId id="2147483671" r:id="rId2"/>
    <p:sldLayoutId id="2147483670" r:id="rId3"/>
  </p:sldLayoutIdLst>
  <p:txStyles>
    <p:titleStyle>
      <a:lvl1pPr algn="ctr" defTabSz="914400" rtl="0" eaLnBrk="1" latinLnBrk="0" hangingPunct="1">
        <a:lnSpc>
          <a:spcPct val="90000"/>
        </a:lnSpc>
        <a:spcBef>
          <a:spcPts val="100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17BD7CC6-2F7F-4587-8E92-D041AB2CE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E7ED1F4-19EF-4BC2-A6EA-DF1525142B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0EE7C14F-442F-4416-A4A9-6DA10263A4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2" name="Oval 31">
              <a:extLst>
                <a:ext uri="{FF2B5EF4-FFF2-40B4-BE49-F238E27FC236}">
                  <a16:creationId xmlns:a16="http://schemas.microsoft.com/office/drawing/2014/main" id="{97AC4CCD-70AA-4916-97EA-D9C12FED1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C5694289-EA59-4679-9DB4-0646321A8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2EDAD0A-6995-496D-9789-A34C66F5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BCBBB211-248C-4F94-900A-80CD8D52F3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48DCC953-87D5-419D-A529-94A946251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F67D0B7-A0F4-47EB-8DF7-2630C056AB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A3919D60-F174-4FEB-9E9D-5AF6BD659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98EF7474-F1F7-47A7-AF33-E38A86EBF6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2" name="Straight Connector 41">
              <a:extLst>
                <a:ext uri="{FF2B5EF4-FFF2-40B4-BE49-F238E27FC236}">
                  <a16:creationId xmlns:a16="http://schemas.microsoft.com/office/drawing/2014/main" id="{8B14C3B3-01E7-4DD2-80BC-D6605BDB3A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9E2ED25-9BE8-462A-BE54-D3E506DBA2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3E48329-07A0-4DBB-9D0C-0614AE372F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ED609B4-86D5-44D5-8511-42AE9B129B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C912E1BF-76C2-49D5-A5AC-1CE20255C4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8" name="Straight Connector 47">
              <a:extLst>
                <a:ext uri="{FF2B5EF4-FFF2-40B4-BE49-F238E27FC236}">
                  <a16:creationId xmlns:a16="http://schemas.microsoft.com/office/drawing/2014/main" id="{84E6722B-B0C0-4A43-91F6-6E2D6E2D7F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8EAB6DA-9741-4668-8E47-957CD51511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36EC6AA-9E44-4DD2-B718-EE04111414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38DE653-B3C7-49E5-A3B0-6C00B26083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3" name="Rectangle 52">
            <a:extLst>
              <a:ext uri="{FF2B5EF4-FFF2-40B4-BE49-F238E27FC236}">
                <a16:creationId xmlns:a16="http://schemas.microsoft.com/office/drawing/2014/main" id="{90AE89EB-4F51-4181-9475-7E1048FB3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B78285A0-9022-40FD-B520-91444BA163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6" name="Straight Connector 55">
              <a:extLst>
                <a:ext uri="{FF2B5EF4-FFF2-40B4-BE49-F238E27FC236}">
                  <a16:creationId xmlns:a16="http://schemas.microsoft.com/office/drawing/2014/main" id="{0E2EED1A-F137-41BB-A555-7CDFF9C33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E1EC980-DEDC-41BF-995C-1D471C90EC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A2F9486-DC13-4EDD-82CE-7FFC6F4846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46A2475-19E5-46B8-B7FE-C2CF42971F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0" name="Title 19">
            <a:extLst>
              <a:ext uri="{FF2B5EF4-FFF2-40B4-BE49-F238E27FC236}">
                <a16:creationId xmlns:a16="http://schemas.microsoft.com/office/drawing/2014/main" id="{9739AF1B-E5C4-7D15-2DB4-EC4DA1E4FF2B}"/>
              </a:ext>
            </a:extLst>
          </p:cNvPr>
          <p:cNvSpPr>
            <a:spLocks noGrp="1"/>
          </p:cNvSpPr>
          <p:nvPr>
            <p:ph type="title"/>
          </p:nvPr>
        </p:nvSpPr>
        <p:spPr>
          <a:xfrm>
            <a:off x="629640" y="3458407"/>
            <a:ext cx="7981700" cy="2667054"/>
          </a:xfrm>
          <a:noFill/>
        </p:spPr>
        <p:txBody>
          <a:bodyPr vert="horz" lIns="91440" tIns="45720" rIns="91440" bIns="45720" rtlCol="0" anchor="t">
            <a:normAutofit fontScale="90000"/>
          </a:bodyPr>
          <a:lstStyle/>
          <a:p>
            <a:pPr algn="l">
              <a:spcBef>
                <a:spcPct val="0"/>
              </a:spcBef>
            </a:pPr>
            <a:r>
              <a:rPr lang="en-US" sz="3400" kern="1200" dirty="0">
                <a:solidFill>
                  <a:schemeClr val="bg1"/>
                </a:solidFill>
                <a:latin typeface="+mj-lt"/>
                <a:ea typeface="+mj-ea"/>
                <a:cs typeface="+mj-cs"/>
              </a:rPr>
              <a:t>FINAL PROJECT - SNEAKY score</a:t>
            </a:r>
            <a:br>
              <a:rPr lang="en-US" sz="3400" kern="1200" dirty="0">
                <a:solidFill>
                  <a:schemeClr val="bg1"/>
                </a:solidFill>
                <a:latin typeface="+mj-lt"/>
                <a:ea typeface="+mj-ea"/>
                <a:cs typeface="+mj-cs"/>
              </a:rPr>
            </a:br>
            <a:br>
              <a:rPr lang="en-US" sz="3400" kern="1200" dirty="0">
                <a:solidFill>
                  <a:schemeClr val="bg1"/>
                </a:solidFill>
                <a:latin typeface="+mj-lt"/>
                <a:ea typeface="+mj-ea"/>
                <a:cs typeface="+mj-cs"/>
              </a:rPr>
            </a:br>
            <a:r>
              <a:rPr lang="en-US" sz="3400" kern="1200" dirty="0">
                <a:solidFill>
                  <a:schemeClr val="bg1"/>
                </a:solidFill>
                <a:latin typeface="+mj-lt"/>
                <a:ea typeface="+mj-ea"/>
                <a:cs typeface="+mj-cs"/>
              </a:rPr>
              <a:t>Unknown world – is the new world?</a:t>
            </a:r>
            <a:br>
              <a:rPr lang="en-US" sz="3400" kern="1200" dirty="0">
                <a:solidFill>
                  <a:schemeClr val="bg1"/>
                </a:solidFill>
                <a:latin typeface="+mj-lt"/>
                <a:ea typeface="+mj-ea"/>
                <a:cs typeface="+mj-cs"/>
              </a:rPr>
            </a:br>
            <a:br>
              <a:rPr lang="en-US" sz="3400" kern="1200" dirty="0">
                <a:solidFill>
                  <a:schemeClr val="bg1"/>
                </a:solidFill>
                <a:latin typeface="+mj-lt"/>
                <a:ea typeface="+mj-ea"/>
                <a:cs typeface="+mj-cs"/>
              </a:rPr>
            </a:br>
            <a:r>
              <a:rPr lang="en-US" sz="2700" kern="1200" dirty="0">
                <a:solidFill>
                  <a:schemeClr val="bg1"/>
                </a:solidFill>
                <a:latin typeface="+mj-lt"/>
                <a:ea typeface="+mj-ea"/>
                <a:cs typeface="+mj-cs"/>
              </a:rPr>
              <a:t>Have you ever wondered what totally unrelated data might do when you run your machine learning program?</a:t>
            </a:r>
            <a:br>
              <a:rPr lang="en-US" sz="2700" kern="1200" dirty="0">
                <a:solidFill>
                  <a:schemeClr val="bg1"/>
                </a:solidFill>
                <a:latin typeface="+mj-lt"/>
                <a:ea typeface="+mj-ea"/>
                <a:cs typeface="+mj-cs"/>
              </a:rPr>
            </a:br>
            <a:endParaRPr lang="en-US" sz="2700" kern="1200" dirty="0">
              <a:solidFill>
                <a:schemeClr val="bg1"/>
              </a:solidFill>
              <a:latin typeface="+mj-lt"/>
              <a:ea typeface="+mj-ea"/>
              <a:cs typeface="+mj-cs"/>
            </a:endParaRPr>
          </a:p>
        </p:txBody>
      </p:sp>
      <p:grpSp>
        <p:nvGrpSpPr>
          <p:cNvPr id="61" name="Group 60">
            <a:extLst>
              <a:ext uri="{FF2B5EF4-FFF2-40B4-BE49-F238E27FC236}">
                <a16:creationId xmlns:a16="http://schemas.microsoft.com/office/drawing/2014/main" id="{91CD8CAA-4614-4393-ADD7-7FDFD8ABD7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62" name="Straight Connector 61">
              <a:extLst>
                <a:ext uri="{FF2B5EF4-FFF2-40B4-BE49-F238E27FC236}">
                  <a16:creationId xmlns:a16="http://schemas.microsoft.com/office/drawing/2014/main" id="{89F5BF84-4D12-40EB-B3CA-72B55341A8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CF91815-2B4A-44C8-BAC2-6732AD11A9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23960DB-F7E9-40C5-BDC7-9700C71B1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95623C8-E3C3-425E-B186-ADFF5B6702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24" name="Picture 23">
            <a:extLst>
              <a:ext uri="{FF2B5EF4-FFF2-40B4-BE49-F238E27FC236}">
                <a16:creationId xmlns:a16="http://schemas.microsoft.com/office/drawing/2014/main" id="{CA6DC92F-D5F9-6809-92D6-93BB358D3337}"/>
              </a:ext>
            </a:extLst>
          </p:cNvPr>
          <p:cNvPicPr>
            <a:picLocks noChangeAspect="1"/>
          </p:cNvPicPr>
          <p:nvPr/>
        </p:nvPicPr>
        <p:blipFill>
          <a:blip r:embed="rId2"/>
          <a:stretch>
            <a:fillRect/>
          </a:stretch>
        </p:blipFill>
        <p:spPr>
          <a:xfrm>
            <a:off x="841476" y="1488498"/>
            <a:ext cx="10356865" cy="1524000"/>
          </a:xfrm>
          <a:prstGeom prst="rect">
            <a:avLst/>
          </a:prstGeom>
        </p:spPr>
      </p:pic>
    </p:spTree>
    <p:extLst>
      <p:ext uri="{BB962C8B-B14F-4D97-AF65-F5344CB8AC3E}">
        <p14:creationId xmlns:p14="http://schemas.microsoft.com/office/powerpoint/2010/main" val="772293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23AFC9DA-A297-6DBE-D1A4-581365DA13D5}"/>
              </a:ext>
            </a:extLst>
          </p:cNvPr>
          <p:cNvSpPr>
            <a:spLocks noGrp="1"/>
          </p:cNvSpPr>
          <p:nvPr>
            <p:ph type="title"/>
          </p:nvPr>
        </p:nvSpPr>
        <p:spPr>
          <a:xfrm>
            <a:off x="230124" y="457200"/>
            <a:ext cx="11731752" cy="955040"/>
          </a:xfrm>
        </p:spPr>
        <p:txBody>
          <a:bodyPr/>
          <a:lstStyle/>
          <a:p>
            <a:r>
              <a:rPr lang="en-US" dirty="0"/>
              <a:t>FINAL PROJECT Road crossing</a:t>
            </a:r>
            <a:br>
              <a:rPr lang="en-US" dirty="0"/>
            </a:br>
            <a:r>
              <a:rPr lang="en-US" sz="2400" dirty="0">
                <a:solidFill>
                  <a:srgbClr val="00B0F0"/>
                </a:solidFill>
              </a:rPr>
              <a:t>SNEAKY score</a:t>
            </a:r>
            <a:endParaRPr lang="en-US" dirty="0"/>
          </a:p>
        </p:txBody>
      </p:sp>
      <p:sp>
        <p:nvSpPr>
          <p:cNvPr id="20" name="TextBox 19">
            <a:extLst>
              <a:ext uri="{FF2B5EF4-FFF2-40B4-BE49-F238E27FC236}">
                <a16:creationId xmlns:a16="http://schemas.microsoft.com/office/drawing/2014/main" id="{64E3AF81-F293-2943-FEEE-D651A5E33028}"/>
              </a:ext>
            </a:extLst>
          </p:cNvPr>
          <p:cNvSpPr txBox="1"/>
          <p:nvPr/>
        </p:nvSpPr>
        <p:spPr>
          <a:xfrm>
            <a:off x="3119120" y="1556881"/>
            <a:ext cx="6096000" cy="369332"/>
          </a:xfrm>
          <a:prstGeom prst="rect">
            <a:avLst/>
          </a:prstGeom>
          <a:noFill/>
        </p:spPr>
        <p:txBody>
          <a:bodyPr wrap="square">
            <a:spAutoFit/>
          </a:bodyPr>
          <a:lstStyle/>
          <a:p>
            <a:pPr algn="ctr"/>
            <a:r>
              <a:rPr lang="en-US" dirty="0">
                <a:solidFill>
                  <a:srgbClr val="D9A5E3"/>
                </a:solidFill>
              </a:rPr>
              <a:t>Creating Dummy Variables</a:t>
            </a:r>
          </a:p>
        </p:txBody>
      </p:sp>
      <p:sp>
        <p:nvSpPr>
          <p:cNvPr id="21" name="TextBox 20">
            <a:extLst>
              <a:ext uri="{FF2B5EF4-FFF2-40B4-BE49-F238E27FC236}">
                <a16:creationId xmlns:a16="http://schemas.microsoft.com/office/drawing/2014/main" id="{8806F1AE-1E7E-3F0E-8971-E7124BCF7ACA}"/>
              </a:ext>
            </a:extLst>
          </p:cNvPr>
          <p:cNvSpPr txBox="1"/>
          <p:nvPr/>
        </p:nvSpPr>
        <p:spPr>
          <a:xfrm>
            <a:off x="1117600" y="2184400"/>
            <a:ext cx="99568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6">
                    <a:lumMod val="75000"/>
                  </a:schemeClr>
                </a:solidFill>
              </a:rPr>
              <a:t>Additional changes (continue)</a:t>
            </a:r>
          </a:p>
          <a:p>
            <a:pPr marL="742950" lvl="1" indent="-285750">
              <a:buFont typeface="Arial" panose="020B0604020202020204" pitchFamily="34" charset="0"/>
              <a:buChar char="•"/>
            </a:pPr>
            <a:r>
              <a:rPr lang="en-US" dirty="0"/>
              <a:t>Year </a:t>
            </a:r>
            <a:r>
              <a:rPr lang="en-US" dirty="0" err="1"/>
              <a:t>dummyfied</a:t>
            </a:r>
            <a:r>
              <a:rPr lang="en-US" dirty="0"/>
              <a:t> (total 12 columns created)</a:t>
            </a:r>
          </a:p>
          <a:p>
            <a:pPr marL="742950" lvl="1" indent="-285750">
              <a:buFont typeface="Arial" panose="020B0604020202020204" pitchFamily="34" charset="0"/>
              <a:buChar char="•"/>
            </a:pPr>
            <a:r>
              <a:rPr lang="en-US" dirty="0"/>
              <a:t>Make </a:t>
            </a:r>
            <a:r>
              <a:rPr lang="en-US" dirty="0" err="1"/>
              <a:t>dummyfied</a:t>
            </a:r>
            <a:r>
              <a:rPr lang="en-US" dirty="0"/>
              <a:t>(total 15 columns created)</a:t>
            </a:r>
          </a:p>
          <a:p>
            <a:pPr marL="742950" lvl="1" indent="-285750">
              <a:buFont typeface="Arial" panose="020B0604020202020204" pitchFamily="34" charset="0"/>
              <a:buChar char="•"/>
            </a:pPr>
            <a:r>
              <a:rPr lang="en-US" dirty="0"/>
              <a:t>Model </a:t>
            </a:r>
            <a:r>
              <a:rPr lang="en-US" dirty="0" err="1"/>
              <a:t>dummyfied</a:t>
            </a:r>
            <a:r>
              <a:rPr lang="en-US" dirty="0"/>
              <a:t>(total 61 columns create, further abbreviated to reduce it to 61)</a:t>
            </a:r>
          </a:p>
          <a:p>
            <a:pPr lvl="1"/>
            <a:r>
              <a:rPr lang="en-US" dirty="0">
                <a:solidFill>
                  <a:schemeClr val="accent6">
                    <a:lumMod val="75000"/>
                  </a:schemeClr>
                </a:solidFill>
              </a:rPr>
              <a:t> </a:t>
            </a:r>
          </a:p>
          <a:p>
            <a:pPr marL="742950" lvl="1" indent="-285750">
              <a:buFont typeface="Arial" panose="020B0604020202020204" pitchFamily="34" charset="0"/>
              <a:buChar char="•"/>
            </a:pPr>
            <a:endParaRPr lang="en-US" dirty="0">
              <a:solidFill>
                <a:schemeClr val="accent6">
                  <a:lumMod val="75000"/>
                </a:schemeClr>
              </a:solidFill>
            </a:endParaRPr>
          </a:p>
          <a:p>
            <a:pPr marL="742950" lvl="1" indent="-285750">
              <a:buFont typeface="Arial" panose="020B0604020202020204" pitchFamily="34" charset="0"/>
              <a:buChar char="•"/>
            </a:pPr>
            <a:endParaRPr lang="en-US" dirty="0">
              <a:solidFill>
                <a:schemeClr val="accent6">
                  <a:lumMod val="75000"/>
                </a:schemeClr>
              </a:solidFill>
            </a:endParaRPr>
          </a:p>
          <a:p>
            <a:pPr lvl="1"/>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pic>
        <p:nvPicPr>
          <p:cNvPr id="3" name="Picture 2" descr="Text, letter&#10;&#10;Description automatically generated">
            <a:extLst>
              <a:ext uri="{FF2B5EF4-FFF2-40B4-BE49-F238E27FC236}">
                <a16:creationId xmlns:a16="http://schemas.microsoft.com/office/drawing/2014/main" id="{AE378464-86D2-C9D4-4A0F-8828FB24A6F5}"/>
              </a:ext>
            </a:extLst>
          </p:cNvPr>
          <p:cNvPicPr>
            <a:picLocks noChangeAspect="1"/>
          </p:cNvPicPr>
          <p:nvPr/>
        </p:nvPicPr>
        <p:blipFill>
          <a:blip r:embed="rId2"/>
          <a:stretch>
            <a:fillRect/>
          </a:stretch>
        </p:blipFill>
        <p:spPr>
          <a:xfrm>
            <a:off x="3159506" y="3442807"/>
            <a:ext cx="5852667" cy="2714154"/>
          </a:xfrm>
          <a:prstGeom prst="rect">
            <a:avLst/>
          </a:prstGeom>
        </p:spPr>
      </p:pic>
    </p:spTree>
    <p:extLst>
      <p:ext uri="{BB962C8B-B14F-4D97-AF65-F5344CB8AC3E}">
        <p14:creationId xmlns:p14="http://schemas.microsoft.com/office/powerpoint/2010/main" val="23760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8451A2DD-C624-BE51-E28E-C99004091C72}"/>
              </a:ext>
            </a:extLst>
          </p:cNvPr>
          <p:cNvSpPr>
            <a:spLocks noGrp="1"/>
          </p:cNvSpPr>
          <p:nvPr>
            <p:ph type="title"/>
          </p:nvPr>
        </p:nvSpPr>
        <p:spPr>
          <a:xfrm>
            <a:off x="230124" y="457200"/>
            <a:ext cx="11731752" cy="1005840"/>
          </a:xfrm>
        </p:spPr>
        <p:txBody>
          <a:bodyPr/>
          <a:lstStyle/>
          <a:p>
            <a:r>
              <a:rPr lang="en-US" dirty="0"/>
              <a:t>FINAL PROJECT Road crossing</a:t>
            </a:r>
            <a:br>
              <a:rPr lang="en-US" dirty="0"/>
            </a:br>
            <a:r>
              <a:rPr lang="en-US" sz="2400" dirty="0">
                <a:solidFill>
                  <a:srgbClr val="00B0F0"/>
                </a:solidFill>
              </a:rPr>
              <a:t>SNEAKY score</a:t>
            </a:r>
            <a:br>
              <a:rPr lang="en-US" sz="2400" dirty="0">
                <a:solidFill>
                  <a:srgbClr val="00B0F0"/>
                </a:solidFill>
              </a:rPr>
            </a:br>
            <a:br>
              <a:rPr lang="en-US" dirty="0"/>
            </a:br>
            <a:endParaRPr lang="en-US" dirty="0"/>
          </a:p>
        </p:txBody>
      </p:sp>
      <p:sp>
        <p:nvSpPr>
          <p:cNvPr id="21" name="TextBox 20">
            <a:extLst>
              <a:ext uri="{FF2B5EF4-FFF2-40B4-BE49-F238E27FC236}">
                <a16:creationId xmlns:a16="http://schemas.microsoft.com/office/drawing/2014/main" id="{2E44B57A-3C9B-CE20-EE65-596714D13F0F}"/>
              </a:ext>
            </a:extLst>
          </p:cNvPr>
          <p:cNvSpPr txBox="1"/>
          <p:nvPr/>
        </p:nvSpPr>
        <p:spPr>
          <a:xfrm>
            <a:off x="3789680" y="1381760"/>
            <a:ext cx="4734560" cy="369332"/>
          </a:xfrm>
          <a:prstGeom prst="rect">
            <a:avLst/>
          </a:prstGeom>
          <a:noFill/>
        </p:spPr>
        <p:txBody>
          <a:bodyPr wrap="square" rtlCol="0">
            <a:spAutoFit/>
          </a:bodyPr>
          <a:lstStyle/>
          <a:p>
            <a:pPr algn="ctr"/>
            <a:r>
              <a:rPr lang="en-US" dirty="0"/>
              <a:t>Removing Outliers</a:t>
            </a:r>
          </a:p>
        </p:txBody>
      </p:sp>
      <p:sp>
        <p:nvSpPr>
          <p:cNvPr id="22" name="TextBox 21">
            <a:extLst>
              <a:ext uri="{FF2B5EF4-FFF2-40B4-BE49-F238E27FC236}">
                <a16:creationId xmlns:a16="http://schemas.microsoft.com/office/drawing/2014/main" id="{8B005E1A-412C-916D-5640-369682176D8D}"/>
              </a:ext>
            </a:extLst>
          </p:cNvPr>
          <p:cNvSpPr txBox="1"/>
          <p:nvPr/>
        </p:nvSpPr>
        <p:spPr>
          <a:xfrm>
            <a:off x="1838960" y="1981200"/>
            <a:ext cx="2052320" cy="646331"/>
          </a:xfrm>
          <a:prstGeom prst="rect">
            <a:avLst/>
          </a:prstGeom>
          <a:noFill/>
        </p:spPr>
        <p:txBody>
          <a:bodyPr wrap="square" rtlCol="0">
            <a:spAutoFit/>
          </a:bodyPr>
          <a:lstStyle/>
          <a:p>
            <a:pPr algn="ctr"/>
            <a:r>
              <a:rPr lang="en-US" dirty="0"/>
              <a:t>Gender vs Credit Original</a:t>
            </a:r>
          </a:p>
        </p:txBody>
      </p:sp>
      <p:pic>
        <p:nvPicPr>
          <p:cNvPr id="24" name="Picture 23" descr="Chart&#10;&#10;Description automatically generated">
            <a:extLst>
              <a:ext uri="{FF2B5EF4-FFF2-40B4-BE49-F238E27FC236}">
                <a16:creationId xmlns:a16="http://schemas.microsoft.com/office/drawing/2014/main" id="{594ED6C2-3A68-9C82-2C66-8CC23501FA58}"/>
              </a:ext>
            </a:extLst>
          </p:cNvPr>
          <p:cNvPicPr>
            <a:picLocks noChangeAspect="1"/>
          </p:cNvPicPr>
          <p:nvPr/>
        </p:nvPicPr>
        <p:blipFill>
          <a:blip r:embed="rId2"/>
          <a:stretch>
            <a:fillRect/>
          </a:stretch>
        </p:blipFill>
        <p:spPr>
          <a:xfrm>
            <a:off x="1329512" y="2636411"/>
            <a:ext cx="4408748" cy="2682875"/>
          </a:xfrm>
          <a:prstGeom prst="rect">
            <a:avLst/>
          </a:prstGeom>
        </p:spPr>
      </p:pic>
      <p:pic>
        <p:nvPicPr>
          <p:cNvPr id="26" name="Picture 25">
            <a:extLst>
              <a:ext uri="{FF2B5EF4-FFF2-40B4-BE49-F238E27FC236}">
                <a16:creationId xmlns:a16="http://schemas.microsoft.com/office/drawing/2014/main" id="{52A29CD1-40FA-5F0E-B69A-F2ADF7561052}"/>
              </a:ext>
            </a:extLst>
          </p:cNvPr>
          <p:cNvPicPr>
            <a:picLocks noChangeAspect="1"/>
          </p:cNvPicPr>
          <p:nvPr/>
        </p:nvPicPr>
        <p:blipFill>
          <a:blip r:embed="rId3"/>
          <a:stretch>
            <a:fillRect/>
          </a:stretch>
        </p:blipFill>
        <p:spPr>
          <a:xfrm>
            <a:off x="6766560" y="2571749"/>
            <a:ext cx="4292600" cy="2682875"/>
          </a:xfrm>
          <a:prstGeom prst="rect">
            <a:avLst/>
          </a:prstGeom>
        </p:spPr>
      </p:pic>
      <p:sp>
        <p:nvSpPr>
          <p:cNvPr id="29" name="TextBox 28">
            <a:extLst>
              <a:ext uri="{FF2B5EF4-FFF2-40B4-BE49-F238E27FC236}">
                <a16:creationId xmlns:a16="http://schemas.microsoft.com/office/drawing/2014/main" id="{7921686F-2507-54F0-7BAB-B5C8654D50D9}"/>
              </a:ext>
            </a:extLst>
          </p:cNvPr>
          <p:cNvSpPr txBox="1"/>
          <p:nvPr/>
        </p:nvSpPr>
        <p:spPr>
          <a:xfrm>
            <a:off x="8229600" y="2011680"/>
            <a:ext cx="1962731" cy="923330"/>
          </a:xfrm>
          <a:prstGeom prst="rect">
            <a:avLst/>
          </a:prstGeom>
          <a:noFill/>
        </p:spPr>
        <p:txBody>
          <a:bodyPr wrap="square" rtlCol="0">
            <a:spAutoFit/>
          </a:bodyPr>
          <a:lstStyle/>
          <a:p>
            <a:pPr algn="ctr"/>
            <a:r>
              <a:rPr lang="en-US" dirty="0"/>
              <a:t>Removed the Zeros</a:t>
            </a:r>
          </a:p>
          <a:p>
            <a:endParaRPr lang="en-US" dirty="0"/>
          </a:p>
        </p:txBody>
      </p:sp>
      <p:sp>
        <p:nvSpPr>
          <p:cNvPr id="30" name="TextBox 29">
            <a:extLst>
              <a:ext uri="{FF2B5EF4-FFF2-40B4-BE49-F238E27FC236}">
                <a16:creationId xmlns:a16="http://schemas.microsoft.com/office/drawing/2014/main" id="{2E8FA741-7700-C3DD-B5AE-C68E39AFC64A}"/>
              </a:ext>
            </a:extLst>
          </p:cNvPr>
          <p:cNvSpPr txBox="1"/>
          <p:nvPr/>
        </p:nvSpPr>
        <p:spPr>
          <a:xfrm>
            <a:off x="2021840" y="5588000"/>
            <a:ext cx="9296400" cy="646331"/>
          </a:xfrm>
          <a:prstGeom prst="rect">
            <a:avLst/>
          </a:prstGeom>
          <a:noFill/>
        </p:spPr>
        <p:txBody>
          <a:bodyPr wrap="square" rtlCol="0">
            <a:spAutoFit/>
          </a:bodyPr>
          <a:lstStyle/>
          <a:p>
            <a:r>
              <a:rPr lang="en-US" dirty="0"/>
              <a:t>Some outliers are problematic and should be removed because they represent measurement errors, Data entry or processing errors, or poor sampling </a:t>
            </a:r>
          </a:p>
        </p:txBody>
      </p:sp>
    </p:spTree>
    <p:extLst>
      <p:ext uri="{BB962C8B-B14F-4D97-AF65-F5344CB8AC3E}">
        <p14:creationId xmlns:p14="http://schemas.microsoft.com/office/powerpoint/2010/main" val="2173513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A59423DA-0704-F518-10AE-2F032332EF14}"/>
              </a:ext>
            </a:extLst>
          </p:cNvPr>
          <p:cNvSpPr>
            <a:spLocks noGrp="1"/>
          </p:cNvSpPr>
          <p:nvPr>
            <p:ph type="title"/>
          </p:nvPr>
        </p:nvSpPr>
        <p:spPr>
          <a:xfrm>
            <a:off x="230124" y="457200"/>
            <a:ext cx="11731752" cy="843280"/>
          </a:xfrm>
        </p:spPr>
        <p:txBody>
          <a:bodyPr/>
          <a:lstStyle/>
          <a:p>
            <a:r>
              <a:rPr lang="en-US" dirty="0"/>
              <a:t>FINAL PROJECT Road crossing</a:t>
            </a:r>
            <a:br>
              <a:rPr lang="en-US" dirty="0"/>
            </a:br>
            <a:r>
              <a:rPr lang="en-US" sz="2400" dirty="0">
                <a:solidFill>
                  <a:srgbClr val="00B0F0"/>
                </a:solidFill>
              </a:rPr>
              <a:t>SNEAKY score</a:t>
            </a:r>
            <a:br>
              <a:rPr lang="en-US" sz="2400" dirty="0">
                <a:solidFill>
                  <a:srgbClr val="00B0F0"/>
                </a:solidFill>
              </a:rPr>
            </a:br>
            <a:br>
              <a:rPr lang="en-US" dirty="0"/>
            </a:br>
            <a:endParaRPr lang="en-US" dirty="0"/>
          </a:p>
        </p:txBody>
      </p:sp>
      <p:sp>
        <p:nvSpPr>
          <p:cNvPr id="19" name="TextBox 18">
            <a:extLst>
              <a:ext uri="{FF2B5EF4-FFF2-40B4-BE49-F238E27FC236}">
                <a16:creationId xmlns:a16="http://schemas.microsoft.com/office/drawing/2014/main" id="{59196517-F693-281B-D9EF-7E2537E3D2B4}"/>
              </a:ext>
            </a:extLst>
          </p:cNvPr>
          <p:cNvSpPr txBox="1"/>
          <p:nvPr/>
        </p:nvSpPr>
        <p:spPr>
          <a:xfrm>
            <a:off x="4541520" y="1330960"/>
            <a:ext cx="3291840" cy="646331"/>
          </a:xfrm>
          <a:prstGeom prst="rect">
            <a:avLst/>
          </a:prstGeom>
          <a:noFill/>
        </p:spPr>
        <p:txBody>
          <a:bodyPr wrap="square" rtlCol="0">
            <a:spAutoFit/>
          </a:bodyPr>
          <a:lstStyle/>
          <a:p>
            <a:pPr algn="ctr"/>
            <a:r>
              <a:rPr lang="en-US" dirty="0"/>
              <a:t>Data Analysis continued</a:t>
            </a:r>
          </a:p>
          <a:p>
            <a:pPr algn="ctr"/>
            <a:endParaRPr lang="en-US" dirty="0"/>
          </a:p>
        </p:txBody>
      </p:sp>
      <p:pic>
        <p:nvPicPr>
          <p:cNvPr id="21" name="Picture 20">
            <a:extLst>
              <a:ext uri="{FF2B5EF4-FFF2-40B4-BE49-F238E27FC236}">
                <a16:creationId xmlns:a16="http://schemas.microsoft.com/office/drawing/2014/main" id="{D172440E-DB83-978E-7F0E-075888A6D2E9}"/>
              </a:ext>
            </a:extLst>
          </p:cNvPr>
          <p:cNvPicPr>
            <a:picLocks noChangeAspect="1"/>
          </p:cNvPicPr>
          <p:nvPr/>
        </p:nvPicPr>
        <p:blipFill>
          <a:blip r:embed="rId2"/>
          <a:stretch>
            <a:fillRect/>
          </a:stretch>
        </p:blipFill>
        <p:spPr>
          <a:xfrm>
            <a:off x="1500187" y="2797492"/>
            <a:ext cx="4660102" cy="2983547"/>
          </a:xfrm>
          <a:prstGeom prst="rect">
            <a:avLst/>
          </a:prstGeom>
        </p:spPr>
      </p:pic>
      <p:sp>
        <p:nvSpPr>
          <p:cNvPr id="22" name="TextBox 21">
            <a:extLst>
              <a:ext uri="{FF2B5EF4-FFF2-40B4-BE49-F238E27FC236}">
                <a16:creationId xmlns:a16="http://schemas.microsoft.com/office/drawing/2014/main" id="{36974212-7CB2-83D9-147D-E06150450872}"/>
              </a:ext>
            </a:extLst>
          </p:cNvPr>
          <p:cNvSpPr txBox="1"/>
          <p:nvPr/>
        </p:nvSpPr>
        <p:spPr>
          <a:xfrm>
            <a:off x="2590800" y="2194560"/>
            <a:ext cx="2164080" cy="369332"/>
          </a:xfrm>
          <a:prstGeom prst="rect">
            <a:avLst/>
          </a:prstGeom>
          <a:noFill/>
        </p:spPr>
        <p:txBody>
          <a:bodyPr wrap="square" rtlCol="0">
            <a:spAutoFit/>
          </a:bodyPr>
          <a:lstStyle/>
          <a:p>
            <a:r>
              <a:rPr lang="en-US" dirty="0"/>
              <a:t>Age vs Credit</a:t>
            </a:r>
          </a:p>
        </p:txBody>
      </p:sp>
      <p:sp>
        <p:nvSpPr>
          <p:cNvPr id="23" name="TextBox 22">
            <a:extLst>
              <a:ext uri="{FF2B5EF4-FFF2-40B4-BE49-F238E27FC236}">
                <a16:creationId xmlns:a16="http://schemas.microsoft.com/office/drawing/2014/main" id="{DEC34B71-7298-5018-BF30-4A4E9EF8BF05}"/>
              </a:ext>
            </a:extLst>
          </p:cNvPr>
          <p:cNvSpPr txBox="1"/>
          <p:nvPr/>
        </p:nvSpPr>
        <p:spPr>
          <a:xfrm>
            <a:off x="6847840" y="2184400"/>
            <a:ext cx="2946400" cy="369332"/>
          </a:xfrm>
          <a:prstGeom prst="rect">
            <a:avLst/>
          </a:prstGeom>
          <a:noFill/>
        </p:spPr>
        <p:txBody>
          <a:bodyPr wrap="square" rtlCol="0">
            <a:spAutoFit/>
          </a:bodyPr>
          <a:lstStyle/>
          <a:p>
            <a:pPr algn="ctr"/>
            <a:r>
              <a:rPr lang="en-US" dirty="0"/>
              <a:t>Age &lt; 100</a:t>
            </a:r>
          </a:p>
        </p:txBody>
      </p:sp>
      <p:pic>
        <p:nvPicPr>
          <p:cNvPr id="25" name="Picture 24">
            <a:extLst>
              <a:ext uri="{FF2B5EF4-FFF2-40B4-BE49-F238E27FC236}">
                <a16:creationId xmlns:a16="http://schemas.microsoft.com/office/drawing/2014/main" id="{6216A9CE-73CC-93CE-4C8D-FBEE919B5563}"/>
              </a:ext>
            </a:extLst>
          </p:cNvPr>
          <p:cNvPicPr>
            <a:picLocks noChangeAspect="1"/>
          </p:cNvPicPr>
          <p:nvPr/>
        </p:nvPicPr>
        <p:blipFill>
          <a:blip r:embed="rId3"/>
          <a:stretch>
            <a:fillRect/>
          </a:stretch>
        </p:blipFill>
        <p:spPr>
          <a:xfrm>
            <a:off x="6340475" y="2816542"/>
            <a:ext cx="4805045" cy="2877747"/>
          </a:xfrm>
          <a:prstGeom prst="rect">
            <a:avLst/>
          </a:prstGeom>
        </p:spPr>
      </p:pic>
    </p:spTree>
    <p:extLst>
      <p:ext uri="{BB962C8B-B14F-4D97-AF65-F5344CB8AC3E}">
        <p14:creationId xmlns:p14="http://schemas.microsoft.com/office/powerpoint/2010/main" val="3374556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6CA7AC30-F5E7-CEB0-D904-90AC38CF2A44}"/>
              </a:ext>
            </a:extLst>
          </p:cNvPr>
          <p:cNvSpPr>
            <a:spLocks noGrp="1"/>
          </p:cNvSpPr>
          <p:nvPr>
            <p:ph type="title"/>
          </p:nvPr>
        </p:nvSpPr>
        <p:spPr/>
        <p:txBody>
          <a:bodyPr/>
          <a:lstStyle/>
          <a:p>
            <a:r>
              <a:rPr lang="en-US" dirty="0"/>
              <a:t>FINAL PROJECT Road Crossing</a:t>
            </a:r>
            <a:br>
              <a:rPr lang="en-US" dirty="0"/>
            </a:br>
            <a:r>
              <a:rPr lang="en-US" sz="2400" dirty="0">
                <a:solidFill>
                  <a:srgbClr val="00B0F0"/>
                </a:solidFill>
              </a:rPr>
              <a:t>SNEAKY score</a:t>
            </a:r>
            <a:br>
              <a:rPr lang="en-US" dirty="0"/>
            </a:br>
            <a:r>
              <a:rPr lang="en-US" sz="1800" u="sng" dirty="0"/>
              <a:t>Correlation plot</a:t>
            </a:r>
          </a:p>
        </p:txBody>
      </p:sp>
      <p:pic>
        <p:nvPicPr>
          <p:cNvPr id="24" name="Picture 23">
            <a:extLst>
              <a:ext uri="{FF2B5EF4-FFF2-40B4-BE49-F238E27FC236}">
                <a16:creationId xmlns:a16="http://schemas.microsoft.com/office/drawing/2014/main" id="{404F9C75-C346-4924-E7CC-40236111A77E}"/>
              </a:ext>
            </a:extLst>
          </p:cNvPr>
          <p:cNvPicPr>
            <a:picLocks noChangeAspect="1"/>
          </p:cNvPicPr>
          <p:nvPr/>
        </p:nvPicPr>
        <p:blipFill>
          <a:blip r:embed="rId2"/>
          <a:stretch>
            <a:fillRect/>
          </a:stretch>
        </p:blipFill>
        <p:spPr>
          <a:xfrm>
            <a:off x="6096000" y="1965753"/>
            <a:ext cx="5100320" cy="3476418"/>
          </a:xfrm>
          <a:prstGeom prst="rect">
            <a:avLst/>
          </a:prstGeom>
        </p:spPr>
      </p:pic>
      <p:sp>
        <p:nvSpPr>
          <p:cNvPr id="25" name="TextBox 24">
            <a:extLst>
              <a:ext uri="{FF2B5EF4-FFF2-40B4-BE49-F238E27FC236}">
                <a16:creationId xmlns:a16="http://schemas.microsoft.com/office/drawing/2014/main" id="{301C658A-8BA8-C809-0935-BC0685E05DA9}"/>
              </a:ext>
            </a:extLst>
          </p:cNvPr>
          <p:cNvSpPr txBox="1"/>
          <p:nvPr/>
        </p:nvSpPr>
        <p:spPr>
          <a:xfrm>
            <a:off x="1584960" y="5577840"/>
            <a:ext cx="9611360" cy="646331"/>
          </a:xfrm>
          <a:prstGeom prst="rect">
            <a:avLst/>
          </a:prstGeom>
          <a:noFill/>
        </p:spPr>
        <p:txBody>
          <a:bodyPr wrap="square" rtlCol="0">
            <a:spAutoFit/>
          </a:bodyPr>
          <a:lstStyle/>
          <a:p>
            <a:r>
              <a:rPr lang="en-US" dirty="0"/>
              <a:t>A correlation coefficient measures the strength of that relationship (The </a:t>
            </a:r>
            <a:r>
              <a:rPr lang="en-US" dirty="0" err="1"/>
              <a:t>geen</a:t>
            </a:r>
            <a:r>
              <a:rPr lang="en-US" dirty="0"/>
              <a:t> dots can be representing moderate relationship r = 0.5 &lt; r &lt;0.7)</a:t>
            </a:r>
          </a:p>
        </p:txBody>
      </p:sp>
      <p:pic>
        <p:nvPicPr>
          <p:cNvPr id="3" name="Picture 2">
            <a:extLst>
              <a:ext uri="{FF2B5EF4-FFF2-40B4-BE49-F238E27FC236}">
                <a16:creationId xmlns:a16="http://schemas.microsoft.com/office/drawing/2014/main" id="{0496E8EA-8121-7AFB-9BE7-BABB69B34AC0}"/>
              </a:ext>
            </a:extLst>
          </p:cNvPr>
          <p:cNvPicPr>
            <a:picLocks noChangeAspect="1"/>
          </p:cNvPicPr>
          <p:nvPr/>
        </p:nvPicPr>
        <p:blipFill>
          <a:blip r:embed="rId3"/>
          <a:stretch>
            <a:fillRect/>
          </a:stretch>
        </p:blipFill>
        <p:spPr>
          <a:xfrm>
            <a:off x="1400175" y="1965752"/>
            <a:ext cx="4394200" cy="3453973"/>
          </a:xfrm>
          <a:prstGeom prst="rect">
            <a:avLst/>
          </a:prstGeom>
        </p:spPr>
      </p:pic>
    </p:spTree>
    <p:extLst>
      <p:ext uri="{BB962C8B-B14F-4D97-AF65-F5344CB8AC3E}">
        <p14:creationId xmlns:p14="http://schemas.microsoft.com/office/powerpoint/2010/main" val="3219096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0790919A-F779-2C13-329F-F44DBD9A8515}"/>
              </a:ext>
            </a:extLst>
          </p:cNvPr>
          <p:cNvSpPr>
            <a:spLocks noGrp="1"/>
          </p:cNvSpPr>
          <p:nvPr>
            <p:ph type="title"/>
          </p:nvPr>
        </p:nvSpPr>
        <p:spPr>
          <a:xfrm>
            <a:off x="230124" y="457200"/>
            <a:ext cx="11731752" cy="934720"/>
          </a:xfrm>
        </p:spPr>
        <p:txBody>
          <a:bodyPr/>
          <a:lstStyle/>
          <a:p>
            <a:r>
              <a:rPr lang="en-US" dirty="0"/>
              <a:t>FINAL PROJECT Road crossing</a:t>
            </a:r>
            <a:br>
              <a:rPr lang="en-US" dirty="0"/>
            </a:br>
            <a:r>
              <a:rPr lang="en-US" sz="2400" dirty="0">
                <a:solidFill>
                  <a:srgbClr val="00B0F0"/>
                </a:solidFill>
              </a:rPr>
              <a:t>SNEAKY score</a:t>
            </a:r>
            <a:br>
              <a:rPr lang="en-US" dirty="0"/>
            </a:br>
            <a:endParaRPr lang="en-US" dirty="0"/>
          </a:p>
        </p:txBody>
      </p:sp>
      <p:sp>
        <p:nvSpPr>
          <p:cNvPr id="21" name="TextBox 20">
            <a:extLst>
              <a:ext uri="{FF2B5EF4-FFF2-40B4-BE49-F238E27FC236}">
                <a16:creationId xmlns:a16="http://schemas.microsoft.com/office/drawing/2014/main" id="{2D9FC6B2-107C-3130-97A0-0CED8B2B8BFA}"/>
              </a:ext>
            </a:extLst>
          </p:cNvPr>
          <p:cNvSpPr txBox="1"/>
          <p:nvPr/>
        </p:nvSpPr>
        <p:spPr>
          <a:xfrm>
            <a:off x="2824480" y="1524000"/>
            <a:ext cx="6136640" cy="369332"/>
          </a:xfrm>
          <a:prstGeom prst="rect">
            <a:avLst/>
          </a:prstGeom>
          <a:noFill/>
        </p:spPr>
        <p:txBody>
          <a:bodyPr wrap="square" rtlCol="0">
            <a:spAutoFit/>
          </a:bodyPr>
          <a:lstStyle/>
          <a:p>
            <a:pPr algn="ctr"/>
            <a:r>
              <a:rPr lang="en-US" sz="1800" b="1" i="0" dirty="0">
                <a:solidFill>
                  <a:srgbClr val="00B0F0"/>
                </a:solidFill>
                <a:effectLst/>
                <a:latin typeface="Tahoma" panose="020B0604030504040204" pitchFamily="34" charset="0"/>
                <a:ea typeface="Tahoma" panose="020B0604030504040204" pitchFamily="34" charset="0"/>
                <a:cs typeface="Tahoma" panose="020B0604030504040204" pitchFamily="34" charset="0"/>
              </a:rPr>
              <a:t>Population diagram (example FORD)</a:t>
            </a:r>
          </a:p>
        </p:txBody>
      </p:sp>
      <p:pic>
        <p:nvPicPr>
          <p:cNvPr id="23" name="Picture 22">
            <a:extLst>
              <a:ext uri="{FF2B5EF4-FFF2-40B4-BE49-F238E27FC236}">
                <a16:creationId xmlns:a16="http://schemas.microsoft.com/office/drawing/2014/main" id="{CE57075E-8835-1C3C-13BC-EE126A1B8506}"/>
              </a:ext>
            </a:extLst>
          </p:cNvPr>
          <p:cNvPicPr>
            <a:picLocks noChangeAspect="1"/>
          </p:cNvPicPr>
          <p:nvPr/>
        </p:nvPicPr>
        <p:blipFill>
          <a:blip r:embed="rId2"/>
          <a:stretch>
            <a:fillRect/>
          </a:stretch>
        </p:blipFill>
        <p:spPr>
          <a:xfrm>
            <a:off x="1016000" y="2065113"/>
            <a:ext cx="6440149" cy="4223928"/>
          </a:xfrm>
          <a:prstGeom prst="rect">
            <a:avLst/>
          </a:prstGeom>
        </p:spPr>
      </p:pic>
      <p:sp>
        <p:nvSpPr>
          <p:cNvPr id="24" name="TextBox 23">
            <a:extLst>
              <a:ext uri="{FF2B5EF4-FFF2-40B4-BE49-F238E27FC236}">
                <a16:creationId xmlns:a16="http://schemas.microsoft.com/office/drawing/2014/main" id="{9C6430AB-5BCE-CAC7-76C4-0DF1628BB317}"/>
              </a:ext>
            </a:extLst>
          </p:cNvPr>
          <p:cNvSpPr txBox="1"/>
          <p:nvPr/>
        </p:nvSpPr>
        <p:spPr>
          <a:xfrm>
            <a:off x="7975600" y="3088640"/>
            <a:ext cx="302768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Male population is slightly higher than female population</a:t>
            </a:r>
          </a:p>
          <a:p>
            <a:pPr marL="285750" indent="-285750">
              <a:buFont typeface="Arial" panose="020B0604020202020204" pitchFamily="34" charset="0"/>
              <a:buChar char="•"/>
            </a:pPr>
            <a:r>
              <a:rPr lang="en-US" dirty="0"/>
              <a:t>Credit Score is concentrated between 670 to 850</a:t>
            </a:r>
          </a:p>
          <a:p>
            <a:pPr marL="285750" indent="-285750">
              <a:buFont typeface="Arial" panose="020B0604020202020204" pitchFamily="34" charset="0"/>
              <a:buChar char="•"/>
            </a:pPr>
            <a:r>
              <a:rPr lang="en-US" dirty="0"/>
              <a:t>Age is between 18 to 80</a:t>
            </a:r>
          </a:p>
          <a:p>
            <a:pPr marL="285750" indent="-285750">
              <a:buFont typeface="Arial" panose="020B0604020202020204" pitchFamily="34" charset="0"/>
              <a:buChar char="•"/>
            </a:pPr>
            <a:r>
              <a:rPr lang="en-US" dirty="0"/>
              <a:t>About 50,000 sample for FORD</a:t>
            </a:r>
          </a:p>
        </p:txBody>
      </p:sp>
    </p:spTree>
    <p:extLst>
      <p:ext uri="{BB962C8B-B14F-4D97-AF65-F5344CB8AC3E}">
        <p14:creationId xmlns:p14="http://schemas.microsoft.com/office/powerpoint/2010/main" val="740068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C8FF8E9-F594-8725-E09E-1EC2F922E44B}"/>
              </a:ext>
            </a:extLst>
          </p:cNvPr>
          <p:cNvSpPr>
            <a:spLocks noGrp="1"/>
          </p:cNvSpPr>
          <p:nvPr>
            <p:ph type="body" sz="quarter" idx="11"/>
          </p:nvPr>
        </p:nvSpPr>
        <p:spPr>
          <a:xfrm>
            <a:off x="456182" y="1717040"/>
            <a:ext cx="11227818" cy="4389120"/>
          </a:xfrm>
        </p:spPr>
        <p:txBody>
          <a:bodyPr/>
          <a:lstStyle/>
          <a:p>
            <a:pPr algn="ctr"/>
            <a:r>
              <a:rPr lang="en-US" sz="2800" b="1" i="0" dirty="0">
                <a:solidFill>
                  <a:srgbClr val="00B0F0"/>
                </a:solidFill>
                <a:effectLst/>
                <a:latin typeface="Tahoma" panose="020B0604030504040204" pitchFamily="34" charset="0"/>
                <a:ea typeface="Tahoma" panose="020B0604030504040204" pitchFamily="34" charset="0"/>
                <a:cs typeface="Tahoma" panose="020B0604030504040204" pitchFamily="34" charset="0"/>
              </a:rPr>
              <a:t>K-means clustering</a:t>
            </a:r>
          </a:p>
          <a:p>
            <a:pPr algn="l">
              <a:buFont typeface="Arial" panose="020B0604020202020204" pitchFamily="34" charset="0"/>
              <a:buChar char="•"/>
            </a:pPr>
            <a:r>
              <a:rPr lang="en-US" sz="16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600" b="0" i="0" dirty="0">
                <a:solidFill>
                  <a:srgbClr val="D9A5E3"/>
                </a:solidFill>
                <a:effectLst/>
                <a:latin typeface="Tahoma" panose="020B0604030504040204" pitchFamily="34" charset="0"/>
                <a:ea typeface="Tahoma" panose="020B0604030504040204" pitchFamily="34" charset="0"/>
                <a:cs typeface="Tahoma" panose="020B0604030504040204" pitchFamily="34" charset="0"/>
              </a:rPr>
              <a:t>Why K-means?</a:t>
            </a:r>
          </a:p>
          <a:p>
            <a:pPr marL="742950" lvl="1" indent="-285750" algn="l">
              <a:buFont typeface="Arial" panose="020B0604020202020204" pitchFamily="34" charset="0"/>
              <a:buChar char="•"/>
            </a:pPr>
            <a:r>
              <a:rPr lang="en-US" sz="16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The most popular clustering algorithm in existence</a:t>
            </a:r>
          </a:p>
          <a:p>
            <a:pPr marL="742950" lvl="1" indent="-285750" algn="l">
              <a:buFont typeface="Arial" panose="020B0604020202020204" pitchFamily="34" charset="0"/>
              <a:buChar char="•"/>
            </a:pPr>
            <a:r>
              <a:rPr lang="en-US" sz="16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It’s relatively simple, intuitive, and easy to conceptualize some Machine learning concepts</a:t>
            </a:r>
          </a:p>
          <a:p>
            <a:pPr marL="742950" lvl="1" indent="-285750" algn="l">
              <a:buFont typeface="Arial" panose="020B0604020202020204" pitchFamily="34" charset="0"/>
              <a:buChar char="•"/>
            </a:pPr>
            <a:r>
              <a:rPr lang="en-US" sz="16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Choosing K can be done either intuitively, the Silhouette method, the Elbow method</a:t>
            </a:r>
          </a:p>
          <a:p>
            <a:pPr marL="742950" lvl="1" indent="-285750" algn="l">
              <a:buFont typeface="Arial" panose="020B0604020202020204" pitchFamily="34" charset="0"/>
              <a:buChar char="•"/>
            </a:pP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Elbow Method is selected</a:t>
            </a:r>
            <a:endParaRPr lang="en-US" sz="1600" b="0" i="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algn="l">
              <a:buFont typeface="Arial" panose="020B0604020202020204" pitchFamily="34" charset="0"/>
              <a:buChar char="•"/>
            </a:pPr>
            <a:r>
              <a:rPr lang="en-US" sz="1600" b="0" i="0" dirty="0">
                <a:solidFill>
                  <a:srgbClr val="D9A5E3"/>
                </a:solidFill>
                <a:effectLst/>
                <a:latin typeface="Tahoma" panose="020B0604030504040204" pitchFamily="34" charset="0"/>
                <a:ea typeface="Tahoma" panose="020B0604030504040204" pitchFamily="34" charset="0"/>
                <a:cs typeface="Tahoma" panose="020B0604030504040204" pitchFamily="34" charset="0"/>
              </a:rPr>
              <a:t> How it works?</a:t>
            </a:r>
          </a:p>
          <a:p>
            <a:pPr marL="742950" lvl="1" indent="-285750" algn="l">
              <a:buFont typeface="Arial" panose="020B0604020202020204" pitchFamily="34" charset="0"/>
              <a:buChar char="•"/>
            </a:pPr>
            <a:r>
              <a:rPr lang="en-US" sz="16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Once K (any random number) is determined we select K random points from out dataset and use these points as centroids.</a:t>
            </a:r>
          </a:p>
          <a:p>
            <a:pPr marL="742950" lvl="1" indent="-285750" algn="l">
              <a:buFont typeface="Arial" panose="020B0604020202020204" pitchFamily="34" charset="0"/>
              <a:buChar char="•"/>
            </a:pPr>
            <a:r>
              <a:rPr lang="en-US" sz="16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Compute the cost function of the distance from the centroid</a:t>
            </a:r>
          </a:p>
          <a:p>
            <a:pPr marL="742950" lvl="1" indent="-285750" algn="l">
              <a:buFont typeface="Arial" panose="020B0604020202020204" pitchFamily="34" charset="0"/>
              <a:buChar char="•"/>
            </a:pPr>
            <a:r>
              <a:rPr lang="en-US" sz="16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Choose closest and move the centroid to the point</a:t>
            </a:r>
          </a:p>
          <a:p>
            <a:pPr marL="742950" lvl="1" indent="-285750" algn="l">
              <a:buFont typeface="Arial" panose="020B0604020202020204" pitchFamily="34" charset="0"/>
              <a:buChar char="•"/>
            </a:pPr>
            <a:r>
              <a:rPr lang="en-US" sz="16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Repeat computing cost function of the distance / moving the centroid until centroid is no longer change</a:t>
            </a:r>
          </a:p>
          <a:p>
            <a:pPr marL="742950" lvl="1" indent="-285750" algn="l">
              <a:buFont typeface="Arial" panose="020B0604020202020204" pitchFamily="34" charset="0"/>
              <a:buChar char="•"/>
            </a:pPr>
            <a:r>
              <a:rPr lang="en-US" sz="16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The ideal number of cluster is obtained when the addition of new cluster doesn't significantly increases the cost function</a:t>
            </a:r>
          </a:p>
          <a:p>
            <a:endParaRPr lang="en-US" sz="1600" dirty="0">
              <a:latin typeface="Tahoma" panose="020B0604030504040204" pitchFamily="34" charset="0"/>
              <a:ea typeface="Tahoma" panose="020B0604030504040204" pitchFamily="34" charset="0"/>
              <a:cs typeface="Tahoma" panose="020B0604030504040204" pitchFamily="34" charset="0"/>
            </a:endParaRPr>
          </a:p>
        </p:txBody>
      </p:sp>
      <p:sp>
        <p:nvSpPr>
          <p:cNvPr id="18" name="Title 17">
            <a:extLst>
              <a:ext uri="{FF2B5EF4-FFF2-40B4-BE49-F238E27FC236}">
                <a16:creationId xmlns:a16="http://schemas.microsoft.com/office/drawing/2014/main" id="{39B2B282-6D0F-7401-3DA1-7FB1427D271F}"/>
              </a:ext>
            </a:extLst>
          </p:cNvPr>
          <p:cNvSpPr>
            <a:spLocks noGrp="1"/>
          </p:cNvSpPr>
          <p:nvPr>
            <p:ph type="title"/>
          </p:nvPr>
        </p:nvSpPr>
        <p:spPr>
          <a:xfrm>
            <a:off x="230124" y="457200"/>
            <a:ext cx="11731752" cy="1259840"/>
          </a:xfrm>
        </p:spPr>
        <p:txBody>
          <a:bodyPr/>
          <a:lstStyle/>
          <a:p>
            <a:r>
              <a:rPr lang="en-US" dirty="0"/>
              <a:t>FINAL PROJECT Road crossing</a:t>
            </a:r>
            <a:br>
              <a:rPr lang="en-US" dirty="0"/>
            </a:br>
            <a:r>
              <a:rPr lang="en-US" sz="2400" dirty="0">
                <a:solidFill>
                  <a:srgbClr val="00B0F0"/>
                </a:solidFill>
              </a:rPr>
              <a:t>SNEAKY score</a:t>
            </a:r>
            <a:br>
              <a:rPr lang="en-US" dirty="0"/>
            </a:br>
            <a:endParaRPr lang="en-US" sz="2000" u="sng" dirty="0"/>
          </a:p>
        </p:txBody>
      </p:sp>
    </p:spTree>
    <p:extLst>
      <p:ext uri="{BB962C8B-B14F-4D97-AF65-F5344CB8AC3E}">
        <p14:creationId xmlns:p14="http://schemas.microsoft.com/office/powerpoint/2010/main" val="3431295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C8FF8E9-F594-8725-E09E-1EC2F922E44B}"/>
              </a:ext>
            </a:extLst>
          </p:cNvPr>
          <p:cNvSpPr>
            <a:spLocks noGrp="1"/>
          </p:cNvSpPr>
          <p:nvPr>
            <p:ph type="body" sz="quarter" idx="11"/>
          </p:nvPr>
        </p:nvSpPr>
        <p:spPr>
          <a:xfrm>
            <a:off x="456182" y="1717040"/>
            <a:ext cx="11227818" cy="599440"/>
          </a:xfrm>
        </p:spPr>
        <p:txBody>
          <a:bodyPr/>
          <a:lstStyle/>
          <a:p>
            <a:pPr algn="ctr"/>
            <a:r>
              <a:rPr lang="en-US" sz="2800" b="1" i="0" dirty="0">
                <a:solidFill>
                  <a:srgbClr val="00B0F0"/>
                </a:solidFill>
                <a:effectLst/>
                <a:latin typeface="Tahoma" panose="020B0604030504040204" pitchFamily="34" charset="0"/>
                <a:ea typeface="Tahoma" panose="020B0604030504040204" pitchFamily="34" charset="0"/>
                <a:cs typeface="Tahoma" panose="020B0604030504040204" pitchFamily="34" charset="0"/>
              </a:rPr>
              <a:t>K-means clustering (</a:t>
            </a:r>
            <a:r>
              <a:rPr lang="en-US" sz="2800" b="1" i="0" dirty="0" err="1">
                <a:solidFill>
                  <a:srgbClr val="00B0F0"/>
                </a:solidFill>
                <a:effectLst/>
                <a:latin typeface="Tahoma" panose="020B0604030504040204" pitchFamily="34" charset="0"/>
                <a:ea typeface="Tahoma" panose="020B0604030504040204" pitchFamily="34" charset="0"/>
                <a:cs typeface="Tahoma" panose="020B0604030504040204" pitchFamily="34" charset="0"/>
              </a:rPr>
              <a:t>Cont</a:t>
            </a:r>
            <a:r>
              <a:rPr lang="en-US" sz="2800" b="1" i="0" dirty="0">
                <a:solidFill>
                  <a:srgbClr val="00B0F0"/>
                </a:solidFill>
                <a:effectLst/>
                <a:latin typeface="Tahoma" panose="020B0604030504040204" pitchFamily="34" charset="0"/>
                <a:ea typeface="Tahoma" panose="020B0604030504040204" pitchFamily="34" charset="0"/>
                <a:cs typeface="Tahoma" panose="020B0604030504040204" pitchFamily="34" charset="0"/>
              </a:rPr>
              <a:t>)</a:t>
            </a:r>
          </a:p>
          <a:p>
            <a:pPr algn="ctr"/>
            <a:endParaRPr lang="en-US" sz="2800" b="1" i="0" dirty="0">
              <a:solidFill>
                <a:srgbClr val="00B0F0"/>
              </a:solidFill>
              <a:effectLst/>
              <a:latin typeface="Tahoma" panose="020B0604030504040204" pitchFamily="34" charset="0"/>
              <a:ea typeface="Tahoma" panose="020B0604030504040204" pitchFamily="34" charset="0"/>
              <a:cs typeface="Tahoma" panose="020B0604030504040204" pitchFamily="34" charset="0"/>
            </a:endParaRPr>
          </a:p>
          <a:p>
            <a:pPr algn="l"/>
            <a:endParaRPr lang="en-US" sz="1600" dirty="0">
              <a:latin typeface="Tahoma" panose="020B0604030504040204" pitchFamily="34" charset="0"/>
              <a:ea typeface="Tahoma" panose="020B0604030504040204" pitchFamily="34" charset="0"/>
              <a:cs typeface="Tahoma" panose="020B0604030504040204" pitchFamily="34" charset="0"/>
            </a:endParaRPr>
          </a:p>
        </p:txBody>
      </p:sp>
      <p:sp>
        <p:nvSpPr>
          <p:cNvPr id="18" name="Title 17">
            <a:extLst>
              <a:ext uri="{FF2B5EF4-FFF2-40B4-BE49-F238E27FC236}">
                <a16:creationId xmlns:a16="http://schemas.microsoft.com/office/drawing/2014/main" id="{39B2B282-6D0F-7401-3DA1-7FB1427D271F}"/>
              </a:ext>
            </a:extLst>
          </p:cNvPr>
          <p:cNvSpPr>
            <a:spLocks noGrp="1"/>
          </p:cNvSpPr>
          <p:nvPr>
            <p:ph type="title"/>
          </p:nvPr>
        </p:nvSpPr>
        <p:spPr>
          <a:xfrm>
            <a:off x="230124" y="457200"/>
            <a:ext cx="11731752" cy="1259840"/>
          </a:xfrm>
        </p:spPr>
        <p:txBody>
          <a:bodyPr/>
          <a:lstStyle/>
          <a:p>
            <a:r>
              <a:rPr lang="en-US" dirty="0"/>
              <a:t>FINAL PROJECT Road crossing</a:t>
            </a:r>
            <a:br>
              <a:rPr lang="en-US" dirty="0"/>
            </a:br>
            <a:r>
              <a:rPr lang="en-US" sz="2400" dirty="0">
                <a:solidFill>
                  <a:srgbClr val="00B0F0"/>
                </a:solidFill>
              </a:rPr>
              <a:t>SNEAKY score</a:t>
            </a:r>
            <a:br>
              <a:rPr lang="en-US" dirty="0"/>
            </a:br>
            <a:endParaRPr lang="en-US" sz="2000" u="sng" dirty="0"/>
          </a:p>
        </p:txBody>
      </p:sp>
      <p:sp>
        <p:nvSpPr>
          <p:cNvPr id="5" name="TextBox 4">
            <a:extLst>
              <a:ext uri="{FF2B5EF4-FFF2-40B4-BE49-F238E27FC236}">
                <a16:creationId xmlns:a16="http://schemas.microsoft.com/office/drawing/2014/main" id="{391D6CAC-5D17-04A6-F36A-AB9FEE40C60C}"/>
              </a:ext>
            </a:extLst>
          </p:cNvPr>
          <p:cNvSpPr txBox="1"/>
          <p:nvPr/>
        </p:nvSpPr>
        <p:spPr>
          <a:xfrm>
            <a:off x="6524946" y="3749040"/>
            <a:ext cx="3756974" cy="2031325"/>
          </a:xfrm>
          <a:prstGeom prst="rect">
            <a:avLst/>
          </a:prstGeom>
          <a:noFill/>
        </p:spPr>
        <p:txBody>
          <a:bodyPr wrap="square" rtlCol="0">
            <a:spAutoFit/>
          </a:bodyPr>
          <a:lstStyle/>
          <a:p>
            <a:pPr marL="285750" indent="-285750">
              <a:buFont typeface="Arial" panose="020B0604020202020204" pitchFamily="34" charset="0"/>
              <a:buChar char="•"/>
            </a:pPr>
            <a:r>
              <a:rPr lang="en-US" sz="1800" b="0" i="0" dirty="0">
                <a:effectLst/>
                <a:latin typeface="Tahoma" panose="020B0604030504040204" pitchFamily="34" charset="0"/>
                <a:ea typeface="Tahoma" panose="020B0604030504040204" pitchFamily="34" charset="0"/>
                <a:cs typeface="Tahoma" panose="020B0604030504040204" pitchFamily="34" charset="0"/>
              </a:rPr>
              <a:t> Apply the Elbow Method using Sum Squared Distances</a:t>
            </a:r>
          </a:p>
          <a:p>
            <a:pPr marL="285750" indent="-285750">
              <a:buFont typeface="Arial" panose="020B0604020202020204" pitchFamily="34" charset="0"/>
              <a:buChar char="•"/>
            </a:pPr>
            <a:r>
              <a:rPr lang="en-US" sz="1800" b="0" i="0" dirty="0">
                <a:effectLst/>
                <a:latin typeface="Tahoma" panose="020B0604030504040204" pitchFamily="34" charset="0"/>
                <a:ea typeface="Tahoma" panose="020B0604030504040204" pitchFamily="34" charset="0"/>
                <a:cs typeface="Tahoma" panose="020B0604030504040204" pitchFamily="34" charset="0"/>
              </a:rPr>
              <a:t>In order to calculate K means given range of 1 ~15, calculate each distance for </a:t>
            </a:r>
            <a:r>
              <a:rPr lang="en-US" sz="1800" b="0" i="0" dirty="0" err="1">
                <a:effectLst/>
                <a:latin typeface="Tahoma" panose="020B0604030504040204" pitchFamily="34" charset="0"/>
                <a:ea typeface="Tahoma" panose="020B0604030504040204" pitchFamily="34" charset="0"/>
                <a:cs typeface="Tahoma" panose="020B0604030504040204" pitchFamily="34" charset="0"/>
              </a:rPr>
              <a:t>n_cluster</a:t>
            </a:r>
            <a:r>
              <a:rPr lang="en-US" sz="1800" b="0" i="0" dirty="0">
                <a:effectLst/>
                <a:latin typeface="Tahoma" panose="020B0604030504040204" pitchFamily="34" charset="0"/>
                <a:ea typeface="Tahoma" panose="020B0604030504040204" pitchFamily="34" charset="0"/>
                <a:cs typeface="Tahoma" panose="020B0604030504040204" pitchFamily="34" charset="0"/>
              </a:rPr>
              <a:t> K</a:t>
            </a:r>
          </a:p>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Deter</a:t>
            </a:r>
            <a:endParaRPr lang="en-US" sz="1800" b="0" i="0" dirty="0">
              <a:effectLst/>
              <a:latin typeface="Tahoma" panose="020B0604030504040204" pitchFamily="34" charset="0"/>
              <a:ea typeface="Tahoma" panose="020B0604030504040204" pitchFamily="34" charset="0"/>
              <a:cs typeface="Tahoma" panose="020B0604030504040204" pitchFamily="34" charset="0"/>
            </a:endParaRPr>
          </a:p>
          <a:p>
            <a:endParaRPr lang="en-US" dirty="0"/>
          </a:p>
        </p:txBody>
      </p:sp>
      <p:pic>
        <p:nvPicPr>
          <p:cNvPr id="7" name="Picture 6">
            <a:extLst>
              <a:ext uri="{FF2B5EF4-FFF2-40B4-BE49-F238E27FC236}">
                <a16:creationId xmlns:a16="http://schemas.microsoft.com/office/drawing/2014/main" id="{E87A3409-531B-3D03-6FB2-3903C57F28B5}"/>
              </a:ext>
            </a:extLst>
          </p:cNvPr>
          <p:cNvPicPr>
            <a:picLocks noChangeAspect="1"/>
          </p:cNvPicPr>
          <p:nvPr/>
        </p:nvPicPr>
        <p:blipFill>
          <a:blip r:embed="rId2"/>
          <a:stretch>
            <a:fillRect/>
          </a:stretch>
        </p:blipFill>
        <p:spPr>
          <a:xfrm>
            <a:off x="947102" y="2436812"/>
            <a:ext cx="5095875" cy="3305175"/>
          </a:xfrm>
          <a:prstGeom prst="rect">
            <a:avLst/>
          </a:prstGeom>
        </p:spPr>
      </p:pic>
    </p:spTree>
    <p:extLst>
      <p:ext uri="{BB962C8B-B14F-4D97-AF65-F5344CB8AC3E}">
        <p14:creationId xmlns:p14="http://schemas.microsoft.com/office/powerpoint/2010/main" val="1725317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C8FF8E9-F594-8725-E09E-1EC2F922E44B}"/>
              </a:ext>
            </a:extLst>
          </p:cNvPr>
          <p:cNvSpPr>
            <a:spLocks noGrp="1"/>
          </p:cNvSpPr>
          <p:nvPr>
            <p:ph type="body" sz="quarter" idx="11"/>
          </p:nvPr>
        </p:nvSpPr>
        <p:spPr>
          <a:xfrm>
            <a:off x="456182" y="1717040"/>
            <a:ext cx="11227818" cy="599440"/>
          </a:xfrm>
        </p:spPr>
        <p:txBody>
          <a:bodyPr/>
          <a:lstStyle/>
          <a:p>
            <a:pPr algn="ctr"/>
            <a:r>
              <a:rPr lang="en-US" sz="2800" b="1" i="0" dirty="0">
                <a:solidFill>
                  <a:srgbClr val="00B0F0"/>
                </a:solidFill>
                <a:effectLst/>
                <a:latin typeface="Tahoma" panose="020B0604030504040204" pitchFamily="34" charset="0"/>
                <a:ea typeface="Tahoma" panose="020B0604030504040204" pitchFamily="34" charset="0"/>
                <a:cs typeface="Tahoma" panose="020B0604030504040204" pitchFamily="34" charset="0"/>
              </a:rPr>
              <a:t>K-means clustering (</a:t>
            </a:r>
            <a:r>
              <a:rPr lang="en-US" sz="2800" b="1" i="0" dirty="0" err="1">
                <a:solidFill>
                  <a:srgbClr val="00B0F0"/>
                </a:solidFill>
                <a:effectLst/>
                <a:latin typeface="Tahoma" panose="020B0604030504040204" pitchFamily="34" charset="0"/>
                <a:ea typeface="Tahoma" panose="020B0604030504040204" pitchFamily="34" charset="0"/>
                <a:cs typeface="Tahoma" panose="020B0604030504040204" pitchFamily="34" charset="0"/>
              </a:rPr>
              <a:t>Cont</a:t>
            </a:r>
            <a:r>
              <a:rPr lang="en-US" sz="2800" b="1" i="0" dirty="0">
                <a:solidFill>
                  <a:srgbClr val="00B0F0"/>
                </a:solidFill>
                <a:effectLst/>
                <a:latin typeface="Tahoma" panose="020B0604030504040204" pitchFamily="34" charset="0"/>
                <a:ea typeface="Tahoma" panose="020B0604030504040204" pitchFamily="34" charset="0"/>
                <a:cs typeface="Tahoma" panose="020B0604030504040204" pitchFamily="34" charset="0"/>
              </a:rPr>
              <a:t>)</a:t>
            </a:r>
          </a:p>
          <a:p>
            <a:pPr algn="ctr"/>
            <a:endParaRPr lang="en-US" sz="2800" b="1" i="0" dirty="0">
              <a:solidFill>
                <a:srgbClr val="00B0F0"/>
              </a:solidFill>
              <a:effectLst/>
              <a:latin typeface="Tahoma" panose="020B0604030504040204" pitchFamily="34" charset="0"/>
              <a:ea typeface="Tahoma" panose="020B0604030504040204" pitchFamily="34" charset="0"/>
              <a:cs typeface="Tahoma" panose="020B0604030504040204" pitchFamily="34" charset="0"/>
            </a:endParaRPr>
          </a:p>
          <a:p>
            <a:pPr algn="l"/>
            <a:endParaRPr lang="en-US" sz="1600" dirty="0">
              <a:latin typeface="Tahoma" panose="020B0604030504040204" pitchFamily="34" charset="0"/>
              <a:ea typeface="Tahoma" panose="020B0604030504040204" pitchFamily="34" charset="0"/>
              <a:cs typeface="Tahoma" panose="020B0604030504040204" pitchFamily="34" charset="0"/>
            </a:endParaRPr>
          </a:p>
        </p:txBody>
      </p:sp>
      <p:sp>
        <p:nvSpPr>
          <p:cNvPr id="18" name="Title 17">
            <a:extLst>
              <a:ext uri="{FF2B5EF4-FFF2-40B4-BE49-F238E27FC236}">
                <a16:creationId xmlns:a16="http://schemas.microsoft.com/office/drawing/2014/main" id="{39B2B282-6D0F-7401-3DA1-7FB1427D271F}"/>
              </a:ext>
            </a:extLst>
          </p:cNvPr>
          <p:cNvSpPr>
            <a:spLocks noGrp="1"/>
          </p:cNvSpPr>
          <p:nvPr>
            <p:ph type="title"/>
          </p:nvPr>
        </p:nvSpPr>
        <p:spPr>
          <a:xfrm>
            <a:off x="230124" y="457200"/>
            <a:ext cx="11731752" cy="1259840"/>
          </a:xfrm>
        </p:spPr>
        <p:txBody>
          <a:bodyPr/>
          <a:lstStyle/>
          <a:p>
            <a:r>
              <a:rPr lang="en-US" dirty="0"/>
              <a:t>FINAL PROJECT Road crossing</a:t>
            </a:r>
            <a:br>
              <a:rPr lang="en-US" dirty="0"/>
            </a:br>
            <a:r>
              <a:rPr lang="en-US" sz="2400" dirty="0">
                <a:solidFill>
                  <a:srgbClr val="00B0F0"/>
                </a:solidFill>
              </a:rPr>
              <a:t>SNEAKY score</a:t>
            </a:r>
            <a:br>
              <a:rPr lang="en-US" dirty="0"/>
            </a:br>
            <a:endParaRPr lang="en-US" sz="2000" u="sng" dirty="0"/>
          </a:p>
        </p:txBody>
      </p:sp>
      <p:sp>
        <p:nvSpPr>
          <p:cNvPr id="5" name="TextBox 4">
            <a:extLst>
              <a:ext uri="{FF2B5EF4-FFF2-40B4-BE49-F238E27FC236}">
                <a16:creationId xmlns:a16="http://schemas.microsoft.com/office/drawing/2014/main" id="{391D6CAC-5D17-04A6-F36A-AB9FEE40C60C}"/>
              </a:ext>
            </a:extLst>
          </p:cNvPr>
          <p:cNvSpPr txBox="1"/>
          <p:nvPr/>
        </p:nvSpPr>
        <p:spPr>
          <a:xfrm>
            <a:off x="9042400" y="2580640"/>
            <a:ext cx="2529840" cy="1754326"/>
          </a:xfrm>
          <a:prstGeom prst="rect">
            <a:avLst/>
          </a:prstGeom>
          <a:noFill/>
        </p:spPr>
        <p:txBody>
          <a:bodyPr wrap="square" rtlCol="0">
            <a:spAutoFit/>
          </a:bodyPr>
          <a:lstStyle/>
          <a:p>
            <a:pPr marL="285750" indent="-285750">
              <a:buFont typeface="Arial" panose="020B0604020202020204" pitchFamily="34" charset="0"/>
              <a:buChar char="•"/>
            </a:pPr>
            <a:r>
              <a:rPr lang="en-US" sz="1800" b="0" i="0" dirty="0">
                <a:effectLst/>
                <a:latin typeface="Tahoma" panose="020B0604030504040204" pitchFamily="34" charset="0"/>
                <a:ea typeface="Tahoma" panose="020B0604030504040204" pitchFamily="34" charset="0"/>
                <a:cs typeface="Tahoma" panose="020B0604030504040204" pitchFamily="34" charset="0"/>
              </a:rPr>
              <a:t> Scored bucket showing nicely clustered scores</a:t>
            </a:r>
          </a:p>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An Example for Ford vs. age </a:t>
            </a:r>
            <a:endParaRPr lang="en-US" sz="1800" b="0" i="0" dirty="0">
              <a:effectLst/>
              <a:latin typeface="Tahoma" panose="020B0604030504040204" pitchFamily="34" charset="0"/>
              <a:ea typeface="Tahoma" panose="020B0604030504040204" pitchFamily="34" charset="0"/>
              <a:cs typeface="Tahoma" panose="020B0604030504040204" pitchFamily="34" charset="0"/>
            </a:endParaRPr>
          </a:p>
          <a:p>
            <a:endParaRPr lang="en-US" dirty="0"/>
          </a:p>
        </p:txBody>
      </p:sp>
      <p:pic>
        <p:nvPicPr>
          <p:cNvPr id="4" name="Picture 3">
            <a:extLst>
              <a:ext uri="{FF2B5EF4-FFF2-40B4-BE49-F238E27FC236}">
                <a16:creationId xmlns:a16="http://schemas.microsoft.com/office/drawing/2014/main" id="{1ADC8B94-18EE-0D06-022B-63461D56F90B}"/>
              </a:ext>
            </a:extLst>
          </p:cNvPr>
          <p:cNvPicPr>
            <a:picLocks noChangeAspect="1"/>
          </p:cNvPicPr>
          <p:nvPr/>
        </p:nvPicPr>
        <p:blipFill>
          <a:blip r:embed="rId2"/>
          <a:stretch>
            <a:fillRect/>
          </a:stretch>
        </p:blipFill>
        <p:spPr>
          <a:xfrm>
            <a:off x="965200" y="2414049"/>
            <a:ext cx="7802880" cy="3529551"/>
          </a:xfrm>
          <a:prstGeom prst="rect">
            <a:avLst/>
          </a:prstGeom>
        </p:spPr>
      </p:pic>
    </p:spTree>
    <p:extLst>
      <p:ext uri="{BB962C8B-B14F-4D97-AF65-F5344CB8AC3E}">
        <p14:creationId xmlns:p14="http://schemas.microsoft.com/office/powerpoint/2010/main" val="799191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3BA59D62-5741-985B-BD97-F3CDEF738AA4}"/>
              </a:ext>
            </a:extLst>
          </p:cNvPr>
          <p:cNvSpPr>
            <a:spLocks noGrp="1"/>
          </p:cNvSpPr>
          <p:nvPr>
            <p:ph type="title"/>
          </p:nvPr>
        </p:nvSpPr>
        <p:spPr>
          <a:xfrm>
            <a:off x="230124" y="457200"/>
            <a:ext cx="11731752" cy="904240"/>
          </a:xfrm>
        </p:spPr>
        <p:txBody>
          <a:bodyPr/>
          <a:lstStyle/>
          <a:p>
            <a:r>
              <a:rPr lang="en-US" dirty="0"/>
              <a:t>FINAL PROJECT Road crossing</a:t>
            </a:r>
            <a:br>
              <a:rPr lang="en-US" dirty="0"/>
            </a:br>
            <a:r>
              <a:rPr lang="en-US" sz="2400" dirty="0">
                <a:solidFill>
                  <a:srgbClr val="00B0F0"/>
                </a:solidFill>
              </a:rPr>
              <a:t>SNEAKY score</a:t>
            </a:r>
            <a:br>
              <a:rPr lang="en-US" dirty="0"/>
            </a:br>
            <a:endParaRPr lang="en-US" dirty="0"/>
          </a:p>
        </p:txBody>
      </p:sp>
      <p:sp>
        <p:nvSpPr>
          <p:cNvPr id="21" name="TextBox 20">
            <a:extLst>
              <a:ext uri="{FF2B5EF4-FFF2-40B4-BE49-F238E27FC236}">
                <a16:creationId xmlns:a16="http://schemas.microsoft.com/office/drawing/2014/main" id="{8630ABB2-DAD7-8047-5FA9-A5023F0E048C}"/>
              </a:ext>
            </a:extLst>
          </p:cNvPr>
          <p:cNvSpPr txBox="1"/>
          <p:nvPr/>
        </p:nvSpPr>
        <p:spPr>
          <a:xfrm>
            <a:off x="3942080" y="1412240"/>
            <a:ext cx="4043680" cy="369332"/>
          </a:xfrm>
          <a:prstGeom prst="rect">
            <a:avLst/>
          </a:prstGeom>
          <a:noFill/>
        </p:spPr>
        <p:txBody>
          <a:bodyPr wrap="square" rtlCol="0">
            <a:spAutoFit/>
          </a:bodyPr>
          <a:lstStyle/>
          <a:p>
            <a:pPr algn="ctr"/>
            <a:r>
              <a:rPr lang="en-US" sz="1800" b="1" i="0" dirty="0">
                <a:solidFill>
                  <a:srgbClr val="00B0F0"/>
                </a:solidFill>
                <a:effectLst/>
                <a:latin typeface="Tahoma" panose="020B0604030504040204" pitchFamily="34" charset="0"/>
                <a:ea typeface="Tahoma" panose="020B0604030504040204" pitchFamily="34" charset="0"/>
                <a:cs typeface="Tahoma" panose="020B0604030504040204" pitchFamily="34" charset="0"/>
              </a:rPr>
              <a:t>Modeling</a:t>
            </a:r>
            <a:endParaRPr lang="en-US" dirty="0"/>
          </a:p>
        </p:txBody>
      </p:sp>
      <p:sp>
        <p:nvSpPr>
          <p:cNvPr id="24" name="TextBox 23">
            <a:extLst>
              <a:ext uri="{FF2B5EF4-FFF2-40B4-BE49-F238E27FC236}">
                <a16:creationId xmlns:a16="http://schemas.microsoft.com/office/drawing/2014/main" id="{785B47AD-C167-B6DE-8511-55FC40325EB8}"/>
              </a:ext>
            </a:extLst>
          </p:cNvPr>
          <p:cNvSpPr txBox="1"/>
          <p:nvPr/>
        </p:nvSpPr>
        <p:spPr>
          <a:xfrm>
            <a:off x="1728787" y="2590800"/>
            <a:ext cx="4834573" cy="369332"/>
          </a:xfrm>
          <a:prstGeom prst="rect">
            <a:avLst/>
          </a:prstGeom>
          <a:noFill/>
        </p:spPr>
        <p:txBody>
          <a:bodyPr wrap="square" rtlCol="0">
            <a:spAutoFit/>
          </a:bodyPr>
          <a:lstStyle/>
          <a:p>
            <a:r>
              <a:rPr lang="en-US" dirty="0"/>
              <a:t>Quickly look at the data Statistics</a:t>
            </a:r>
          </a:p>
        </p:txBody>
      </p:sp>
      <p:pic>
        <p:nvPicPr>
          <p:cNvPr id="3" name="Picture 2">
            <a:extLst>
              <a:ext uri="{FF2B5EF4-FFF2-40B4-BE49-F238E27FC236}">
                <a16:creationId xmlns:a16="http://schemas.microsoft.com/office/drawing/2014/main" id="{AABFC79A-5AA9-3851-234C-AADCA4AEFE13}"/>
              </a:ext>
            </a:extLst>
          </p:cNvPr>
          <p:cNvPicPr>
            <a:picLocks noChangeAspect="1"/>
          </p:cNvPicPr>
          <p:nvPr/>
        </p:nvPicPr>
        <p:blipFill>
          <a:blip r:embed="rId2"/>
          <a:stretch>
            <a:fillRect/>
          </a:stretch>
        </p:blipFill>
        <p:spPr>
          <a:xfrm>
            <a:off x="1728787" y="3062287"/>
            <a:ext cx="8734425" cy="2867025"/>
          </a:xfrm>
          <a:prstGeom prst="rect">
            <a:avLst/>
          </a:prstGeom>
        </p:spPr>
      </p:pic>
    </p:spTree>
    <p:extLst>
      <p:ext uri="{BB962C8B-B14F-4D97-AF65-F5344CB8AC3E}">
        <p14:creationId xmlns:p14="http://schemas.microsoft.com/office/powerpoint/2010/main" val="3460866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3BA59D62-5741-985B-BD97-F3CDEF738AA4}"/>
              </a:ext>
            </a:extLst>
          </p:cNvPr>
          <p:cNvSpPr>
            <a:spLocks noGrp="1"/>
          </p:cNvSpPr>
          <p:nvPr>
            <p:ph type="title"/>
          </p:nvPr>
        </p:nvSpPr>
        <p:spPr>
          <a:xfrm>
            <a:off x="230124" y="457200"/>
            <a:ext cx="11731752" cy="904240"/>
          </a:xfrm>
        </p:spPr>
        <p:txBody>
          <a:bodyPr/>
          <a:lstStyle/>
          <a:p>
            <a:r>
              <a:rPr lang="en-US" dirty="0"/>
              <a:t>FINAL PROJECT Road crossing</a:t>
            </a:r>
            <a:br>
              <a:rPr lang="en-US" dirty="0"/>
            </a:br>
            <a:r>
              <a:rPr lang="en-US" sz="2400" dirty="0">
                <a:solidFill>
                  <a:srgbClr val="00B0F0"/>
                </a:solidFill>
              </a:rPr>
              <a:t>SNEAKY score</a:t>
            </a:r>
            <a:br>
              <a:rPr lang="en-US" dirty="0"/>
            </a:br>
            <a:endParaRPr lang="en-US" dirty="0"/>
          </a:p>
        </p:txBody>
      </p:sp>
      <p:sp>
        <p:nvSpPr>
          <p:cNvPr id="21" name="TextBox 20">
            <a:extLst>
              <a:ext uri="{FF2B5EF4-FFF2-40B4-BE49-F238E27FC236}">
                <a16:creationId xmlns:a16="http://schemas.microsoft.com/office/drawing/2014/main" id="{8630ABB2-DAD7-8047-5FA9-A5023F0E048C}"/>
              </a:ext>
            </a:extLst>
          </p:cNvPr>
          <p:cNvSpPr txBox="1"/>
          <p:nvPr/>
        </p:nvSpPr>
        <p:spPr>
          <a:xfrm>
            <a:off x="3942080" y="1412240"/>
            <a:ext cx="4043680" cy="369332"/>
          </a:xfrm>
          <a:prstGeom prst="rect">
            <a:avLst/>
          </a:prstGeom>
          <a:noFill/>
        </p:spPr>
        <p:txBody>
          <a:bodyPr wrap="square" rtlCol="0">
            <a:spAutoFit/>
          </a:bodyPr>
          <a:lstStyle/>
          <a:p>
            <a:pPr algn="ctr"/>
            <a:r>
              <a:rPr lang="en-US" sz="1800" b="1" i="0" dirty="0">
                <a:solidFill>
                  <a:srgbClr val="00B0F0"/>
                </a:solidFill>
                <a:effectLst/>
                <a:latin typeface="Tahoma" panose="020B0604030504040204" pitchFamily="34" charset="0"/>
                <a:ea typeface="Tahoma" panose="020B0604030504040204" pitchFamily="34" charset="0"/>
                <a:cs typeface="Tahoma" panose="020B0604030504040204" pitchFamily="34" charset="0"/>
              </a:rPr>
              <a:t>Modeling</a:t>
            </a:r>
            <a:endParaRPr lang="en-US" dirty="0"/>
          </a:p>
        </p:txBody>
      </p:sp>
      <p:sp>
        <p:nvSpPr>
          <p:cNvPr id="24" name="TextBox 23">
            <a:extLst>
              <a:ext uri="{FF2B5EF4-FFF2-40B4-BE49-F238E27FC236}">
                <a16:creationId xmlns:a16="http://schemas.microsoft.com/office/drawing/2014/main" id="{785B47AD-C167-B6DE-8511-55FC40325EB8}"/>
              </a:ext>
            </a:extLst>
          </p:cNvPr>
          <p:cNvSpPr txBox="1"/>
          <p:nvPr/>
        </p:nvSpPr>
        <p:spPr>
          <a:xfrm>
            <a:off x="1325466" y="2062480"/>
            <a:ext cx="5237894" cy="369332"/>
          </a:xfrm>
          <a:prstGeom prst="rect">
            <a:avLst/>
          </a:prstGeom>
          <a:noFill/>
        </p:spPr>
        <p:txBody>
          <a:bodyPr wrap="square" rtlCol="0">
            <a:spAutoFit/>
          </a:bodyPr>
          <a:lstStyle/>
          <a:p>
            <a:r>
              <a:rPr lang="en-US" dirty="0"/>
              <a:t>Quickly look at the features</a:t>
            </a:r>
          </a:p>
        </p:txBody>
      </p:sp>
      <p:pic>
        <p:nvPicPr>
          <p:cNvPr id="28" name="Picture 27">
            <a:extLst>
              <a:ext uri="{FF2B5EF4-FFF2-40B4-BE49-F238E27FC236}">
                <a16:creationId xmlns:a16="http://schemas.microsoft.com/office/drawing/2014/main" id="{FA807764-8A5A-9EA0-074D-65E624D8555F}"/>
              </a:ext>
            </a:extLst>
          </p:cNvPr>
          <p:cNvPicPr>
            <a:picLocks noChangeAspect="1"/>
          </p:cNvPicPr>
          <p:nvPr/>
        </p:nvPicPr>
        <p:blipFill>
          <a:blip r:embed="rId2"/>
          <a:stretch>
            <a:fillRect/>
          </a:stretch>
        </p:blipFill>
        <p:spPr>
          <a:xfrm>
            <a:off x="935037" y="2563177"/>
            <a:ext cx="10619379" cy="1786881"/>
          </a:xfrm>
          <a:prstGeom prst="rect">
            <a:avLst/>
          </a:prstGeom>
        </p:spPr>
      </p:pic>
      <p:sp>
        <p:nvSpPr>
          <p:cNvPr id="7" name="TextBox 6">
            <a:extLst>
              <a:ext uri="{FF2B5EF4-FFF2-40B4-BE49-F238E27FC236}">
                <a16:creationId xmlns:a16="http://schemas.microsoft.com/office/drawing/2014/main" id="{A786ED9D-A958-89A2-89BB-CC8DFDD11F9D}"/>
              </a:ext>
            </a:extLst>
          </p:cNvPr>
          <p:cNvSpPr txBox="1"/>
          <p:nvPr/>
        </p:nvSpPr>
        <p:spPr>
          <a:xfrm>
            <a:off x="1076414" y="4507146"/>
            <a:ext cx="6094520" cy="1754326"/>
          </a:xfrm>
          <a:prstGeom prst="rect">
            <a:avLst/>
          </a:prstGeom>
          <a:noFill/>
        </p:spPr>
        <p:txBody>
          <a:bodyPr wrap="square">
            <a:spAutoFit/>
          </a:bodyPr>
          <a:lstStyle/>
          <a:p>
            <a:r>
              <a:rPr lang="en-US" dirty="0"/>
              <a:t>Here, the </a:t>
            </a:r>
            <a:r>
              <a:rPr lang="en-US" u="sng" dirty="0"/>
              <a:t>Score</a:t>
            </a:r>
            <a:r>
              <a:rPr lang="en-US" dirty="0"/>
              <a:t> is the R2 Score, which varies between 0 and 100%.  It is the proportion of the variance in the dependent variable that is predictable from the independent variables: calculated ( total variance explained by the model) / total variance.  Basically, the correlation between test and predicted values.</a:t>
            </a:r>
          </a:p>
        </p:txBody>
      </p:sp>
    </p:spTree>
    <p:extLst>
      <p:ext uri="{BB962C8B-B14F-4D97-AF65-F5344CB8AC3E}">
        <p14:creationId xmlns:p14="http://schemas.microsoft.com/office/powerpoint/2010/main" val="4066929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3415C901-039D-4058-80C7-5ABA400CDB06}"/>
              </a:ext>
            </a:extLst>
          </p:cNvPr>
          <p:cNvSpPr/>
          <p:nvPr/>
        </p:nvSpPr>
        <p:spPr>
          <a:xfrm>
            <a:off x="3950562" y="2661651"/>
            <a:ext cx="1740023" cy="1160580"/>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4"/>
                </a:solidFill>
              </a:rPr>
              <a:t>Week</a:t>
            </a:r>
            <a:r>
              <a:rPr lang="en-US" sz="3200" dirty="0">
                <a:solidFill>
                  <a:schemeClr val="accent5"/>
                </a:solidFill>
              </a:rPr>
              <a:t> 2</a:t>
            </a:r>
          </a:p>
        </p:txBody>
      </p:sp>
      <p:sp>
        <p:nvSpPr>
          <p:cNvPr id="5" name="Oval 4">
            <a:extLst>
              <a:ext uri="{FF2B5EF4-FFF2-40B4-BE49-F238E27FC236}">
                <a16:creationId xmlns:a16="http://schemas.microsoft.com/office/drawing/2014/main" id="{966DA334-7569-42CB-95CD-419F4AC26092}"/>
              </a:ext>
            </a:extLst>
          </p:cNvPr>
          <p:cNvSpPr/>
          <p:nvPr/>
        </p:nvSpPr>
        <p:spPr>
          <a:xfrm>
            <a:off x="6365289" y="2661651"/>
            <a:ext cx="1740022" cy="1160580"/>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4"/>
                </a:solidFill>
              </a:rPr>
              <a:t>Week</a:t>
            </a:r>
            <a:r>
              <a:rPr lang="en-US" sz="3200" dirty="0">
                <a:solidFill>
                  <a:srgbClr val="00B0F0"/>
                </a:solidFill>
              </a:rPr>
              <a:t> 3</a:t>
            </a:r>
          </a:p>
        </p:txBody>
      </p:sp>
      <p:sp>
        <p:nvSpPr>
          <p:cNvPr id="6" name="Oval 5">
            <a:extLst>
              <a:ext uri="{FF2B5EF4-FFF2-40B4-BE49-F238E27FC236}">
                <a16:creationId xmlns:a16="http://schemas.microsoft.com/office/drawing/2014/main" id="{6D8E2964-D9A5-4A16-8604-F04921C189EB}"/>
              </a:ext>
            </a:extLst>
          </p:cNvPr>
          <p:cNvSpPr/>
          <p:nvPr/>
        </p:nvSpPr>
        <p:spPr>
          <a:xfrm>
            <a:off x="8686620" y="2661651"/>
            <a:ext cx="1740022" cy="1160580"/>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4"/>
                </a:solidFill>
              </a:rPr>
              <a:t>Week </a:t>
            </a:r>
            <a:r>
              <a:rPr lang="en-US" sz="3200" dirty="0">
                <a:solidFill>
                  <a:schemeClr val="accent3"/>
                </a:solidFill>
              </a:rPr>
              <a:t>4</a:t>
            </a:r>
          </a:p>
        </p:txBody>
      </p:sp>
      <p:sp>
        <p:nvSpPr>
          <p:cNvPr id="19" name="Oval 18">
            <a:extLst>
              <a:ext uri="{FF2B5EF4-FFF2-40B4-BE49-F238E27FC236}">
                <a16:creationId xmlns:a16="http://schemas.microsoft.com/office/drawing/2014/main" id="{FC17936A-EE2B-4C30-A31C-496282D48B87}"/>
              </a:ext>
            </a:extLst>
          </p:cNvPr>
          <p:cNvSpPr/>
          <p:nvPr/>
        </p:nvSpPr>
        <p:spPr>
          <a:xfrm>
            <a:off x="1695634" y="2661651"/>
            <a:ext cx="1740023" cy="1160580"/>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4"/>
                </a:solidFill>
              </a:rPr>
              <a:t>Week 1</a:t>
            </a:r>
          </a:p>
        </p:txBody>
      </p:sp>
      <p:sp>
        <p:nvSpPr>
          <p:cNvPr id="23" name="Freeform: Shape 22" descr="timeline ">
            <a:extLst>
              <a:ext uri="{FF2B5EF4-FFF2-40B4-BE49-F238E27FC236}">
                <a16:creationId xmlns:a16="http://schemas.microsoft.com/office/drawing/2014/main" id="{7889103E-B405-4427-BC20-A3CA893D099A}"/>
              </a:ext>
            </a:extLst>
          </p:cNvPr>
          <p:cNvSpPr/>
          <p:nvPr/>
        </p:nvSpPr>
        <p:spPr>
          <a:xfrm flipH="1" flipV="1">
            <a:off x="1392439" y="2020391"/>
            <a:ext cx="9252295" cy="2410190"/>
          </a:xfrm>
          <a:custGeom>
            <a:avLst/>
            <a:gdLst>
              <a:gd name="connsiteX0" fmla="*/ 1192508 w 9252295"/>
              <a:gd name="connsiteY0" fmla="*/ 2410190 h 2410190"/>
              <a:gd name="connsiteX1" fmla="*/ 0 w 9252295"/>
              <a:gd name="connsiteY1" fmla="*/ 1217682 h 2410190"/>
              <a:gd name="connsiteX2" fmla="*/ 1107 w 9252295"/>
              <a:gd name="connsiteY2" fmla="*/ 1206703 h 2410190"/>
              <a:gd name="connsiteX3" fmla="*/ 96158 w 9252295"/>
              <a:gd name="connsiteY3" fmla="*/ 1206703 h 2410190"/>
              <a:gd name="connsiteX4" fmla="*/ 95051 w 9252295"/>
              <a:gd name="connsiteY4" fmla="*/ 1217682 h 2410190"/>
              <a:gd name="connsiteX5" fmla="*/ 1192508 w 9252295"/>
              <a:gd name="connsiteY5" fmla="*/ 2315139 h 2410190"/>
              <a:gd name="connsiteX6" fmla="*/ 2289965 w 9252295"/>
              <a:gd name="connsiteY6" fmla="*/ 1217682 h 2410190"/>
              <a:gd name="connsiteX7" fmla="*/ 2289554 w 9252295"/>
              <a:gd name="connsiteY7" fmla="*/ 1209531 h 2410190"/>
              <a:gd name="connsiteX8" fmla="*/ 2290085 w 9252295"/>
              <a:gd name="connsiteY8" fmla="*/ 1209531 h 2410190"/>
              <a:gd name="connsiteX9" fmla="*/ 2295831 w 9252295"/>
              <a:gd name="connsiteY9" fmla="*/ 1095755 h 2410190"/>
              <a:gd name="connsiteX10" fmla="*/ 3482182 w 9252295"/>
              <a:gd name="connsiteY10" fmla="*/ 25174 h 2410190"/>
              <a:gd name="connsiteX11" fmla="*/ 4668533 w 9252295"/>
              <a:gd name="connsiteY11" fmla="*/ 1095755 h 2410190"/>
              <a:gd name="connsiteX12" fmla="*/ 4674278 w 9252295"/>
              <a:gd name="connsiteY12" fmla="*/ 1209531 h 2410190"/>
              <a:gd name="connsiteX13" fmla="*/ 4673516 w 9252295"/>
              <a:gd name="connsiteY13" fmla="*/ 1209531 h 2410190"/>
              <a:gd name="connsiteX14" fmla="*/ 4678322 w 9252295"/>
              <a:gd name="connsiteY14" fmla="*/ 1304717 h 2410190"/>
              <a:gd name="connsiteX15" fmla="*/ 5770114 w 9252295"/>
              <a:gd name="connsiteY15" fmla="*/ 2289966 h 2410190"/>
              <a:gd name="connsiteX16" fmla="*/ 6861904 w 9252295"/>
              <a:gd name="connsiteY16" fmla="*/ 1304717 h 2410190"/>
              <a:gd name="connsiteX17" fmla="*/ 6867159 w 9252295"/>
              <a:gd name="connsiteY17" fmla="*/ 1200660 h 2410190"/>
              <a:gd name="connsiteX18" fmla="*/ 6867690 w 9252295"/>
              <a:gd name="connsiteY18" fmla="*/ 1200660 h 2410190"/>
              <a:gd name="connsiteX19" fmla="*/ 6867279 w 9252295"/>
              <a:gd name="connsiteY19" fmla="*/ 1192508 h 2410190"/>
              <a:gd name="connsiteX20" fmla="*/ 8059787 w 9252295"/>
              <a:gd name="connsiteY20" fmla="*/ 0 h 2410190"/>
              <a:gd name="connsiteX21" fmla="*/ 9252295 w 9252295"/>
              <a:gd name="connsiteY21" fmla="*/ 1192508 h 2410190"/>
              <a:gd name="connsiteX22" fmla="*/ 9251964 w 9252295"/>
              <a:gd name="connsiteY22" fmla="*/ 1195794 h 2410190"/>
              <a:gd name="connsiteX23" fmla="*/ 9156913 w 9252295"/>
              <a:gd name="connsiteY23" fmla="*/ 1195794 h 2410190"/>
              <a:gd name="connsiteX24" fmla="*/ 9157244 w 9252295"/>
              <a:gd name="connsiteY24" fmla="*/ 1192508 h 2410190"/>
              <a:gd name="connsiteX25" fmla="*/ 8059787 w 9252295"/>
              <a:gd name="connsiteY25" fmla="*/ 95051 h 2410190"/>
              <a:gd name="connsiteX26" fmla="*/ 6962330 w 9252295"/>
              <a:gd name="connsiteY26" fmla="*/ 1192508 h 2410190"/>
              <a:gd name="connsiteX27" fmla="*/ 6962741 w 9252295"/>
              <a:gd name="connsiteY27" fmla="*/ 1200660 h 2410190"/>
              <a:gd name="connsiteX28" fmla="*/ 6962209 w 9252295"/>
              <a:gd name="connsiteY28" fmla="*/ 1200660 h 2410190"/>
              <a:gd name="connsiteX29" fmla="*/ 6956464 w 9252295"/>
              <a:gd name="connsiteY29" fmla="*/ 1314435 h 2410190"/>
              <a:gd name="connsiteX30" fmla="*/ 5770114 w 9252295"/>
              <a:gd name="connsiteY30" fmla="*/ 2385016 h 2410190"/>
              <a:gd name="connsiteX31" fmla="*/ 4583763 w 9252295"/>
              <a:gd name="connsiteY31" fmla="*/ 1314435 h 2410190"/>
              <a:gd name="connsiteX32" fmla="*/ 4578017 w 9252295"/>
              <a:gd name="connsiteY32" fmla="*/ 1200660 h 2410190"/>
              <a:gd name="connsiteX33" fmla="*/ 4578780 w 9252295"/>
              <a:gd name="connsiteY33" fmla="*/ 1200660 h 2410190"/>
              <a:gd name="connsiteX34" fmla="*/ 4573974 w 9252295"/>
              <a:gd name="connsiteY34" fmla="*/ 1105474 h 2410190"/>
              <a:gd name="connsiteX35" fmla="*/ 3482182 w 9252295"/>
              <a:gd name="connsiteY35" fmla="*/ 120225 h 2410190"/>
              <a:gd name="connsiteX36" fmla="*/ 2390391 w 9252295"/>
              <a:gd name="connsiteY36" fmla="*/ 1105474 h 2410190"/>
              <a:gd name="connsiteX37" fmla="*/ 2385136 w 9252295"/>
              <a:gd name="connsiteY37" fmla="*/ 1209531 h 2410190"/>
              <a:gd name="connsiteX38" fmla="*/ 2384604 w 9252295"/>
              <a:gd name="connsiteY38" fmla="*/ 1209531 h 2410190"/>
              <a:gd name="connsiteX39" fmla="*/ 2385016 w 9252295"/>
              <a:gd name="connsiteY39" fmla="*/ 1217682 h 2410190"/>
              <a:gd name="connsiteX40" fmla="*/ 1192508 w 9252295"/>
              <a:gd name="connsiteY40" fmla="*/ 2410190 h 24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252295" h="2410190">
                <a:moveTo>
                  <a:pt x="1192508" y="2410190"/>
                </a:moveTo>
                <a:cubicBezTo>
                  <a:pt x="533904" y="2410190"/>
                  <a:pt x="0" y="1876286"/>
                  <a:pt x="0" y="1217682"/>
                </a:cubicBezTo>
                <a:lnTo>
                  <a:pt x="1107" y="1206703"/>
                </a:lnTo>
                <a:lnTo>
                  <a:pt x="96158" y="1206703"/>
                </a:lnTo>
                <a:lnTo>
                  <a:pt x="95051" y="1217682"/>
                </a:lnTo>
                <a:cubicBezTo>
                  <a:pt x="95051" y="1823791"/>
                  <a:pt x="586400" y="2315139"/>
                  <a:pt x="1192508" y="2315139"/>
                </a:cubicBezTo>
                <a:cubicBezTo>
                  <a:pt x="1798616" y="2315139"/>
                  <a:pt x="2289965" y="1823791"/>
                  <a:pt x="2289965" y="1217682"/>
                </a:cubicBezTo>
                <a:lnTo>
                  <a:pt x="2289554" y="1209531"/>
                </a:lnTo>
                <a:lnTo>
                  <a:pt x="2290085" y="1209531"/>
                </a:lnTo>
                <a:lnTo>
                  <a:pt x="2295831" y="1095755"/>
                </a:lnTo>
                <a:cubicBezTo>
                  <a:pt x="2356899" y="494427"/>
                  <a:pt x="2864742" y="25174"/>
                  <a:pt x="3482182" y="25174"/>
                </a:cubicBezTo>
                <a:cubicBezTo>
                  <a:pt x="4099623" y="25174"/>
                  <a:pt x="4607465" y="494427"/>
                  <a:pt x="4668533" y="1095755"/>
                </a:cubicBezTo>
                <a:lnTo>
                  <a:pt x="4674278" y="1209531"/>
                </a:lnTo>
                <a:lnTo>
                  <a:pt x="4673516" y="1209531"/>
                </a:lnTo>
                <a:lnTo>
                  <a:pt x="4678322" y="1304717"/>
                </a:lnTo>
                <a:cubicBezTo>
                  <a:pt x="4734523" y="1858116"/>
                  <a:pt x="5201886" y="2289966"/>
                  <a:pt x="5770114" y="2289966"/>
                </a:cubicBezTo>
                <a:cubicBezTo>
                  <a:pt x="6338340" y="2289966"/>
                  <a:pt x="6805704" y="1858116"/>
                  <a:pt x="6861904" y="1304717"/>
                </a:cubicBezTo>
                <a:lnTo>
                  <a:pt x="6867159" y="1200660"/>
                </a:lnTo>
                <a:lnTo>
                  <a:pt x="6867690" y="1200660"/>
                </a:lnTo>
                <a:lnTo>
                  <a:pt x="6867279" y="1192508"/>
                </a:lnTo>
                <a:cubicBezTo>
                  <a:pt x="6867279" y="533905"/>
                  <a:pt x="7401183" y="0"/>
                  <a:pt x="8059787" y="0"/>
                </a:cubicBezTo>
                <a:cubicBezTo>
                  <a:pt x="8718390" y="0"/>
                  <a:pt x="9252295" y="533905"/>
                  <a:pt x="9252295" y="1192508"/>
                </a:cubicBezTo>
                <a:lnTo>
                  <a:pt x="9251964" y="1195794"/>
                </a:lnTo>
                <a:lnTo>
                  <a:pt x="9156913" y="1195794"/>
                </a:lnTo>
                <a:lnTo>
                  <a:pt x="9157244" y="1192508"/>
                </a:lnTo>
                <a:cubicBezTo>
                  <a:pt x="9157244" y="586400"/>
                  <a:pt x="8665895" y="95051"/>
                  <a:pt x="8059787" y="95051"/>
                </a:cubicBezTo>
                <a:cubicBezTo>
                  <a:pt x="7453679" y="95051"/>
                  <a:pt x="6962330" y="586400"/>
                  <a:pt x="6962330" y="1192508"/>
                </a:cubicBezTo>
                <a:lnTo>
                  <a:pt x="6962741" y="1200660"/>
                </a:lnTo>
                <a:lnTo>
                  <a:pt x="6962209" y="1200660"/>
                </a:lnTo>
                <a:lnTo>
                  <a:pt x="6956464" y="1314435"/>
                </a:lnTo>
                <a:cubicBezTo>
                  <a:pt x="6895396" y="1915764"/>
                  <a:pt x="6387554" y="2385016"/>
                  <a:pt x="5770114" y="2385016"/>
                </a:cubicBezTo>
                <a:cubicBezTo>
                  <a:pt x="5152672" y="2385016"/>
                  <a:pt x="4644831" y="1915764"/>
                  <a:pt x="4583763" y="1314435"/>
                </a:cubicBezTo>
                <a:lnTo>
                  <a:pt x="4578017" y="1200660"/>
                </a:lnTo>
                <a:lnTo>
                  <a:pt x="4578780" y="1200660"/>
                </a:lnTo>
                <a:lnTo>
                  <a:pt x="4573974" y="1105474"/>
                </a:lnTo>
                <a:cubicBezTo>
                  <a:pt x="4517772" y="552075"/>
                  <a:pt x="4050409" y="120225"/>
                  <a:pt x="3482182" y="120225"/>
                </a:cubicBezTo>
                <a:cubicBezTo>
                  <a:pt x="2913956" y="120225"/>
                  <a:pt x="2446592" y="552075"/>
                  <a:pt x="2390391" y="1105474"/>
                </a:cubicBezTo>
                <a:lnTo>
                  <a:pt x="2385136" y="1209531"/>
                </a:lnTo>
                <a:lnTo>
                  <a:pt x="2384604" y="1209531"/>
                </a:lnTo>
                <a:lnTo>
                  <a:pt x="2385016" y="1217682"/>
                </a:lnTo>
                <a:cubicBezTo>
                  <a:pt x="2385016" y="1876286"/>
                  <a:pt x="1851111" y="2410190"/>
                  <a:pt x="1192508" y="2410190"/>
                </a:cubicBezTo>
                <a:close/>
              </a:path>
            </a:pathLst>
          </a:custGeom>
          <a:gradFill flip="none" rotWithShape="1">
            <a:gsLst>
              <a:gs pos="61000">
                <a:srgbClr val="00B0F0"/>
              </a:gs>
              <a:gs pos="39000">
                <a:schemeClr val="accent5"/>
              </a:gs>
              <a:gs pos="18000">
                <a:schemeClr val="accent4"/>
              </a:gs>
              <a:gs pos="92000">
                <a:schemeClr val="accent3"/>
              </a:gs>
            </a:gsLst>
            <a:lin ang="10800000" scaled="0"/>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dirty="0">
              <a:solidFill>
                <a:schemeClr val="accent2"/>
              </a:solidFill>
            </a:endParaRPr>
          </a:p>
        </p:txBody>
      </p:sp>
      <p:sp>
        <p:nvSpPr>
          <p:cNvPr id="2" name="Oval 1" descr="timeline endpoints">
            <a:extLst>
              <a:ext uri="{FF2B5EF4-FFF2-40B4-BE49-F238E27FC236}">
                <a16:creationId xmlns:a16="http://schemas.microsoft.com/office/drawing/2014/main" id="{81AA7F01-98B3-49CE-A287-1B558536C306}"/>
              </a:ext>
            </a:extLst>
          </p:cNvPr>
          <p:cNvSpPr/>
          <p:nvPr/>
        </p:nvSpPr>
        <p:spPr>
          <a:xfrm>
            <a:off x="1320120" y="3149771"/>
            <a:ext cx="218092" cy="218092"/>
          </a:xfrm>
          <a:prstGeom prst="ellipse">
            <a:avLst/>
          </a:prstGeom>
          <a:solidFill>
            <a:schemeClr val="accent4"/>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descr="timeline endpoints">
            <a:extLst>
              <a:ext uri="{FF2B5EF4-FFF2-40B4-BE49-F238E27FC236}">
                <a16:creationId xmlns:a16="http://schemas.microsoft.com/office/drawing/2014/main" id="{491CCD59-030F-4F79-9A33-EBC86A2EC9FE}"/>
              </a:ext>
            </a:extLst>
          </p:cNvPr>
          <p:cNvSpPr/>
          <p:nvPr/>
        </p:nvSpPr>
        <p:spPr>
          <a:xfrm>
            <a:off x="10480529" y="3149771"/>
            <a:ext cx="218092" cy="218092"/>
          </a:xfrm>
          <a:prstGeom prst="ellipse">
            <a:avLst/>
          </a:prstGeom>
          <a:solidFill>
            <a:srgbClr val="20A472"/>
          </a:solidFill>
          <a:ln w="76200">
            <a:solidFill>
              <a:srgbClr val="20A4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0A472"/>
              </a:solidFill>
            </a:endParaRPr>
          </a:p>
        </p:txBody>
      </p:sp>
      <p:sp>
        <p:nvSpPr>
          <p:cNvPr id="16" name="Text Placeholder 15">
            <a:extLst>
              <a:ext uri="{FF2B5EF4-FFF2-40B4-BE49-F238E27FC236}">
                <a16:creationId xmlns:a16="http://schemas.microsoft.com/office/drawing/2014/main" id="{B6086B1F-4F6D-4493-AE84-2520E93642DE}"/>
              </a:ext>
            </a:extLst>
          </p:cNvPr>
          <p:cNvSpPr>
            <a:spLocks noGrp="1"/>
          </p:cNvSpPr>
          <p:nvPr>
            <p:ph type="body" sz="quarter" idx="10"/>
          </p:nvPr>
        </p:nvSpPr>
        <p:spPr/>
        <p:txBody>
          <a:bodyPr/>
          <a:lstStyle/>
          <a:p>
            <a:r>
              <a:rPr lang="en-US" dirty="0"/>
              <a:t>MILESTONE</a:t>
            </a:r>
          </a:p>
        </p:txBody>
      </p:sp>
      <p:sp>
        <p:nvSpPr>
          <p:cNvPr id="17" name="Text Placeholder 16">
            <a:extLst>
              <a:ext uri="{FF2B5EF4-FFF2-40B4-BE49-F238E27FC236}">
                <a16:creationId xmlns:a16="http://schemas.microsoft.com/office/drawing/2014/main" id="{6A44816B-378D-41B5-84D7-39CECE2E452E}"/>
              </a:ext>
            </a:extLst>
          </p:cNvPr>
          <p:cNvSpPr>
            <a:spLocks noGrp="1"/>
          </p:cNvSpPr>
          <p:nvPr>
            <p:ph type="body" sz="quarter" idx="11"/>
          </p:nvPr>
        </p:nvSpPr>
        <p:spPr/>
        <p:txBody>
          <a:bodyPr/>
          <a:lstStyle/>
          <a:p>
            <a:pPr marL="171450" indent="-171450">
              <a:buFont typeface="Arial" panose="020B0604020202020204" pitchFamily="34" charset="0"/>
              <a:buChar char="•"/>
            </a:pPr>
            <a:r>
              <a:rPr lang="en-US" dirty="0"/>
              <a:t>Gathering Data</a:t>
            </a:r>
          </a:p>
          <a:p>
            <a:pPr marL="171450" indent="-171450">
              <a:buFont typeface="Arial" panose="020B0604020202020204" pitchFamily="34" charset="0"/>
              <a:buChar char="•"/>
            </a:pPr>
            <a:r>
              <a:rPr lang="en-US" dirty="0"/>
              <a:t>Clean Data</a:t>
            </a:r>
          </a:p>
          <a:p>
            <a:endParaRPr lang="en-US" dirty="0"/>
          </a:p>
        </p:txBody>
      </p:sp>
      <p:sp>
        <p:nvSpPr>
          <p:cNvPr id="18" name="Text Placeholder 17">
            <a:extLst>
              <a:ext uri="{FF2B5EF4-FFF2-40B4-BE49-F238E27FC236}">
                <a16:creationId xmlns:a16="http://schemas.microsoft.com/office/drawing/2014/main" id="{2EFC63F8-23B1-4F22-9868-15EB446170F3}"/>
              </a:ext>
            </a:extLst>
          </p:cNvPr>
          <p:cNvSpPr>
            <a:spLocks noGrp="1"/>
          </p:cNvSpPr>
          <p:nvPr>
            <p:ph type="body" sz="quarter" idx="12"/>
          </p:nvPr>
        </p:nvSpPr>
        <p:spPr/>
        <p:txBody>
          <a:bodyPr/>
          <a:lstStyle/>
          <a:p>
            <a:r>
              <a:rPr lang="en-US" dirty="0"/>
              <a:t>MILESTONE</a:t>
            </a:r>
          </a:p>
        </p:txBody>
      </p:sp>
      <p:sp>
        <p:nvSpPr>
          <p:cNvPr id="20" name="Text Placeholder 19">
            <a:extLst>
              <a:ext uri="{FF2B5EF4-FFF2-40B4-BE49-F238E27FC236}">
                <a16:creationId xmlns:a16="http://schemas.microsoft.com/office/drawing/2014/main" id="{AA64E66E-DA3C-42CD-80D9-89BD3A8A401A}"/>
              </a:ext>
            </a:extLst>
          </p:cNvPr>
          <p:cNvSpPr>
            <a:spLocks noGrp="1"/>
          </p:cNvSpPr>
          <p:nvPr>
            <p:ph type="body" sz="quarter" idx="13"/>
          </p:nvPr>
        </p:nvSpPr>
        <p:spPr/>
        <p:txBody>
          <a:bodyPr/>
          <a:lstStyle/>
          <a:p>
            <a:pPr marL="171450" indent="-171450">
              <a:buFont typeface="Arial" panose="020B0604020202020204" pitchFamily="34" charset="0"/>
              <a:buChar char="•"/>
            </a:pPr>
            <a:r>
              <a:rPr lang="en-US" dirty="0"/>
              <a:t>Choose Model</a:t>
            </a:r>
          </a:p>
          <a:p>
            <a:pPr marL="171450" indent="-171450">
              <a:buFont typeface="Arial" panose="020B0604020202020204" pitchFamily="34" charset="0"/>
              <a:buChar char="•"/>
            </a:pPr>
            <a:r>
              <a:rPr lang="en-US" dirty="0"/>
              <a:t>Fit into the model</a:t>
            </a:r>
          </a:p>
          <a:p>
            <a:endParaRPr lang="en-US" dirty="0"/>
          </a:p>
        </p:txBody>
      </p:sp>
      <p:sp>
        <p:nvSpPr>
          <p:cNvPr id="21" name="Text Placeholder 20">
            <a:extLst>
              <a:ext uri="{FF2B5EF4-FFF2-40B4-BE49-F238E27FC236}">
                <a16:creationId xmlns:a16="http://schemas.microsoft.com/office/drawing/2014/main" id="{F5A6A695-5271-4895-88EF-663A3F593E59}"/>
              </a:ext>
            </a:extLst>
          </p:cNvPr>
          <p:cNvSpPr>
            <a:spLocks noGrp="1"/>
          </p:cNvSpPr>
          <p:nvPr>
            <p:ph type="body" sz="quarter" idx="14"/>
          </p:nvPr>
        </p:nvSpPr>
        <p:spPr/>
        <p:txBody>
          <a:bodyPr/>
          <a:lstStyle/>
          <a:p>
            <a:r>
              <a:rPr lang="en-US" dirty="0"/>
              <a:t>MILESTONE</a:t>
            </a:r>
          </a:p>
        </p:txBody>
      </p:sp>
      <p:sp>
        <p:nvSpPr>
          <p:cNvPr id="22" name="Text Placeholder 21">
            <a:extLst>
              <a:ext uri="{FF2B5EF4-FFF2-40B4-BE49-F238E27FC236}">
                <a16:creationId xmlns:a16="http://schemas.microsoft.com/office/drawing/2014/main" id="{93CA8393-83FA-4B7B-BF41-CB601BA16432}"/>
              </a:ext>
            </a:extLst>
          </p:cNvPr>
          <p:cNvSpPr>
            <a:spLocks noGrp="1"/>
          </p:cNvSpPr>
          <p:nvPr>
            <p:ph type="body" sz="quarter" idx="15"/>
          </p:nvPr>
        </p:nvSpPr>
        <p:spPr>
          <a:xfrm>
            <a:off x="6444238" y="5210962"/>
            <a:ext cx="1813567" cy="870241"/>
          </a:xfrm>
        </p:spPr>
        <p:txBody>
          <a:bodyPr/>
          <a:lstStyle/>
          <a:p>
            <a:pPr marL="171450" indent="-171450">
              <a:buFont typeface="Arial" panose="020B0604020202020204" pitchFamily="34" charset="0"/>
              <a:buChar char="•"/>
            </a:pPr>
            <a:r>
              <a:rPr lang="en-US" dirty="0"/>
              <a:t>Create a Web page</a:t>
            </a:r>
          </a:p>
          <a:p>
            <a:pPr marL="171450" indent="-171450">
              <a:buFont typeface="Arial" panose="020B0604020202020204" pitchFamily="34" charset="0"/>
              <a:buChar char="•"/>
            </a:pPr>
            <a:r>
              <a:rPr lang="en-US" dirty="0"/>
              <a:t>Create Pipe-line</a:t>
            </a:r>
          </a:p>
          <a:p>
            <a:pPr marL="171450" indent="-171450">
              <a:buFont typeface="Arial" panose="020B0604020202020204" pitchFamily="34" charset="0"/>
              <a:buChar char="•"/>
            </a:pPr>
            <a:r>
              <a:rPr lang="en-US" dirty="0"/>
              <a:t>Scheme User input</a:t>
            </a:r>
          </a:p>
          <a:p>
            <a:endParaRPr lang="en-US" dirty="0"/>
          </a:p>
        </p:txBody>
      </p:sp>
      <p:sp>
        <p:nvSpPr>
          <p:cNvPr id="24" name="Text Placeholder 23">
            <a:extLst>
              <a:ext uri="{FF2B5EF4-FFF2-40B4-BE49-F238E27FC236}">
                <a16:creationId xmlns:a16="http://schemas.microsoft.com/office/drawing/2014/main" id="{3CD04606-2C05-4AC9-9F6C-C0E9EDF1BC26}"/>
              </a:ext>
            </a:extLst>
          </p:cNvPr>
          <p:cNvSpPr>
            <a:spLocks noGrp="1"/>
          </p:cNvSpPr>
          <p:nvPr>
            <p:ph type="body" sz="quarter" idx="16"/>
          </p:nvPr>
        </p:nvSpPr>
        <p:spPr/>
        <p:txBody>
          <a:bodyPr/>
          <a:lstStyle/>
          <a:p>
            <a:r>
              <a:rPr lang="en-US" dirty="0"/>
              <a:t>MILESTONE</a:t>
            </a:r>
          </a:p>
        </p:txBody>
      </p:sp>
      <p:sp>
        <p:nvSpPr>
          <p:cNvPr id="25" name="Text Placeholder 24">
            <a:extLst>
              <a:ext uri="{FF2B5EF4-FFF2-40B4-BE49-F238E27FC236}">
                <a16:creationId xmlns:a16="http://schemas.microsoft.com/office/drawing/2014/main" id="{DA3309B0-9F41-47B2-8F25-109874864183}"/>
              </a:ext>
            </a:extLst>
          </p:cNvPr>
          <p:cNvSpPr>
            <a:spLocks noGrp="1"/>
          </p:cNvSpPr>
          <p:nvPr>
            <p:ph type="body" sz="quarter" idx="17"/>
          </p:nvPr>
        </p:nvSpPr>
        <p:spPr>
          <a:xfrm>
            <a:off x="8754400" y="5210963"/>
            <a:ext cx="2174012" cy="959018"/>
          </a:xfrm>
        </p:spPr>
        <p:txBody>
          <a:bodyPr/>
          <a:lstStyle/>
          <a:p>
            <a:pPr marL="171450" indent="-171450">
              <a:buFont typeface="Arial" panose="020B0604020202020204" pitchFamily="34" charset="0"/>
              <a:buChar char="•"/>
            </a:pPr>
            <a:r>
              <a:rPr lang="en-US" dirty="0"/>
              <a:t>Put all together</a:t>
            </a:r>
          </a:p>
          <a:p>
            <a:pPr marL="171450" indent="-171450">
              <a:buFont typeface="Arial" panose="020B0604020202020204" pitchFamily="34" charset="0"/>
              <a:buChar char="•"/>
            </a:pPr>
            <a:r>
              <a:rPr lang="en-US" dirty="0"/>
              <a:t>Run as a whole</a:t>
            </a:r>
          </a:p>
          <a:p>
            <a:pPr marL="171450" indent="-171450">
              <a:buFont typeface="Arial" panose="020B0604020202020204" pitchFamily="34" charset="0"/>
              <a:buChar char="•"/>
            </a:pPr>
            <a:r>
              <a:rPr lang="en-US" dirty="0"/>
              <a:t>Create presentation</a:t>
            </a:r>
          </a:p>
          <a:p>
            <a:endParaRPr lang="en-US" dirty="0"/>
          </a:p>
        </p:txBody>
      </p:sp>
      <p:sp>
        <p:nvSpPr>
          <p:cNvPr id="34" name="Title 33">
            <a:extLst>
              <a:ext uri="{FF2B5EF4-FFF2-40B4-BE49-F238E27FC236}">
                <a16:creationId xmlns:a16="http://schemas.microsoft.com/office/drawing/2014/main" id="{F28D01B5-A5BC-45A3-8718-13BDC694F21C}"/>
              </a:ext>
            </a:extLst>
          </p:cNvPr>
          <p:cNvSpPr>
            <a:spLocks noGrp="1"/>
          </p:cNvSpPr>
          <p:nvPr>
            <p:ph type="title"/>
          </p:nvPr>
        </p:nvSpPr>
        <p:spPr>
          <a:xfrm>
            <a:off x="230124" y="457199"/>
            <a:ext cx="11731752" cy="954841"/>
          </a:xfrm>
        </p:spPr>
        <p:txBody>
          <a:bodyPr/>
          <a:lstStyle/>
          <a:p>
            <a:r>
              <a:rPr lang="en-US" dirty="0"/>
              <a:t>FINAL PROJECT Roadmap</a:t>
            </a:r>
            <a:br>
              <a:rPr lang="en-US" dirty="0"/>
            </a:br>
            <a:r>
              <a:rPr lang="en-US" sz="2800" dirty="0">
                <a:solidFill>
                  <a:srgbClr val="00B0F0"/>
                </a:solidFill>
              </a:rPr>
              <a:t>SNEAKY </a:t>
            </a:r>
            <a:r>
              <a:rPr lang="en-US" sz="2800" dirty="0" err="1">
                <a:solidFill>
                  <a:srgbClr val="00B0F0"/>
                </a:solidFill>
              </a:rPr>
              <a:t>sCORE</a:t>
            </a:r>
            <a:endParaRPr lang="en-US" sz="2800" dirty="0">
              <a:solidFill>
                <a:srgbClr val="00B0F0"/>
              </a:solidFill>
            </a:endParaRPr>
          </a:p>
        </p:txBody>
      </p:sp>
    </p:spTree>
    <p:extLst>
      <p:ext uri="{BB962C8B-B14F-4D97-AF65-F5344CB8AC3E}">
        <p14:creationId xmlns:p14="http://schemas.microsoft.com/office/powerpoint/2010/main" val="2177196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3BA59D62-5741-985B-BD97-F3CDEF738AA4}"/>
              </a:ext>
            </a:extLst>
          </p:cNvPr>
          <p:cNvSpPr>
            <a:spLocks noGrp="1"/>
          </p:cNvSpPr>
          <p:nvPr>
            <p:ph type="title"/>
          </p:nvPr>
        </p:nvSpPr>
        <p:spPr>
          <a:xfrm>
            <a:off x="230124" y="457200"/>
            <a:ext cx="11731752" cy="904240"/>
          </a:xfrm>
        </p:spPr>
        <p:txBody>
          <a:bodyPr/>
          <a:lstStyle/>
          <a:p>
            <a:r>
              <a:rPr lang="en-US" dirty="0"/>
              <a:t>FINAL PROJECT Road crossing</a:t>
            </a:r>
            <a:br>
              <a:rPr lang="en-US" dirty="0"/>
            </a:br>
            <a:r>
              <a:rPr lang="en-US" sz="2400" dirty="0">
                <a:solidFill>
                  <a:srgbClr val="00B0F0"/>
                </a:solidFill>
              </a:rPr>
              <a:t>SNEAKY score</a:t>
            </a:r>
            <a:br>
              <a:rPr lang="en-US" dirty="0"/>
            </a:br>
            <a:endParaRPr lang="en-US" dirty="0"/>
          </a:p>
        </p:txBody>
      </p:sp>
      <p:sp>
        <p:nvSpPr>
          <p:cNvPr id="21" name="TextBox 20">
            <a:extLst>
              <a:ext uri="{FF2B5EF4-FFF2-40B4-BE49-F238E27FC236}">
                <a16:creationId xmlns:a16="http://schemas.microsoft.com/office/drawing/2014/main" id="{8630ABB2-DAD7-8047-5FA9-A5023F0E048C}"/>
              </a:ext>
            </a:extLst>
          </p:cNvPr>
          <p:cNvSpPr txBox="1"/>
          <p:nvPr/>
        </p:nvSpPr>
        <p:spPr>
          <a:xfrm>
            <a:off x="3942080" y="1412240"/>
            <a:ext cx="4043680" cy="369332"/>
          </a:xfrm>
          <a:prstGeom prst="rect">
            <a:avLst/>
          </a:prstGeom>
          <a:noFill/>
        </p:spPr>
        <p:txBody>
          <a:bodyPr wrap="square" rtlCol="0">
            <a:spAutoFit/>
          </a:bodyPr>
          <a:lstStyle/>
          <a:p>
            <a:pPr algn="ctr"/>
            <a:r>
              <a:rPr lang="en-US" b="1" dirty="0">
                <a:solidFill>
                  <a:srgbClr val="00B0F0"/>
                </a:solidFill>
                <a:latin typeface="Tahoma" panose="020B0604030504040204" pitchFamily="34" charset="0"/>
                <a:ea typeface="Tahoma" panose="020B0604030504040204" pitchFamily="34" charset="0"/>
                <a:cs typeface="Tahoma" panose="020B0604030504040204" pitchFamily="34" charset="0"/>
              </a:rPr>
              <a:t>Comparing Models</a:t>
            </a:r>
            <a:endParaRPr lang="en-US" dirty="0"/>
          </a:p>
        </p:txBody>
      </p:sp>
      <p:sp>
        <p:nvSpPr>
          <p:cNvPr id="24" name="TextBox 23">
            <a:extLst>
              <a:ext uri="{FF2B5EF4-FFF2-40B4-BE49-F238E27FC236}">
                <a16:creationId xmlns:a16="http://schemas.microsoft.com/office/drawing/2014/main" id="{785B47AD-C167-B6DE-8511-55FC40325EB8}"/>
              </a:ext>
            </a:extLst>
          </p:cNvPr>
          <p:cNvSpPr txBox="1"/>
          <p:nvPr/>
        </p:nvSpPr>
        <p:spPr>
          <a:xfrm>
            <a:off x="4778887" y="1858295"/>
            <a:ext cx="2181214" cy="369332"/>
          </a:xfrm>
          <a:prstGeom prst="rect">
            <a:avLst/>
          </a:prstGeom>
          <a:noFill/>
        </p:spPr>
        <p:txBody>
          <a:bodyPr wrap="square" rtlCol="0">
            <a:spAutoFit/>
          </a:bodyPr>
          <a:lstStyle/>
          <a:p>
            <a:pPr algn="ctr"/>
            <a:r>
              <a:rPr lang="en-US" dirty="0"/>
              <a:t> Decision Tree</a:t>
            </a:r>
          </a:p>
        </p:txBody>
      </p:sp>
      <p:sp>
        <p:nvSpPr>
          <p:cNvPr id="13" name="TextBox 12">
            <a:extLst>
              <a:ext uri="{FF2B5EF4-FFF2-40B4-BE49-F238E27FC236}">
                <a16:creationId xmlns:a16="http://schemas.microsoft.com/office/drawing/2014/main" id="{12E2AFD3-13E0-53A5-533C-AE1F8C96E7F7}"/>
              </a:ext>
            </a:extLst>
          </p:cNvPr>
          <p:cNvSpPr txBox="1"/>
          <p:nvPr/>
        </p:nvSpPr>
        <p:spPr>
          <a:xfrm>
            <a:off x="8327255" y="1882066"/>
            <a:ext cx="1802167" cy="369332"/>
          </a:xfrm>
          <a:prstGeom prst="rect">
            <a:avLst/>
          </a:prstGeom>
          <a:noFill/>
        </p:spPr>
        <p:txBody>
          <a:bodyPr wrap="square" rtlCol="0">
            <a:spAutoFit/>
          </a:bodyPr>
          <a:lstStyle/>
          <a:p>
            <a:r>
              <a:rPr lang="en-US"/>
              <a:t>RandomForest</a:t>
            </a:r>
            <a:endParaRPr lang="en-US" dirty="0"/>
          </a:p>
        </p:txBody>
      </p:sp>
      <p:sp>
        <p:nvSpPr>
          <p:cNvPr id="14" name="TextBox 13">
            <a:extLst>
              <a:ext uri="{FF2B5EF4-FFF2-40B4-BE49-F238E27FC236}">
                <a16:creationId xmlns:a16="http://schemas.microsoft.com/office/drawing/2014/main" id="{6D90975B-89F8-ACFA-DDEA-BB5757E42C12}"/>
              </a:ext>
            </a:extLst>
          </p:cNvPr>
          <p:cNvSpPr txBox="1"/>
          <p:nvPr/>
        </p:nvSpPr>
        <p:spPr>
          <a:xfrm>
            <a:off x="1754440" y="1882066"/>
            <a:ext cx="1300612" cy="369332"/>
          </a:xfrm>
          <a:prstGeom prst="rect">
            <a:avLst/>
          </a:prstGeom>
          <a:noFill/>
        </p:spPr>
        <p:txBody>
          <a:bodyPr wrap="none" rtlCol="0">
            <a:spAutoFit/>
          </a:bodyPr>
          <a:lstStyle/>
          <a:p>
            <a:r>
              <a:rPr lang="en-US" dirty="0"/>
              <a:t>Muti-linear</a:t>
            </a:r>
          </a:p>
        </p:txBody>
      </p:sp>
      <p:pic>
        <p:nvPicPr>
          <p:cNvPr id="16" name="Picture 15">
            <a:extLst>
              <a:ext uri="{FF2B5EF4-FFF2-40B4-BE49-F238E27FC236}">
                <a16:creationId xmlns:a16="http://schemas.microsoft.com/office/drawing/2014/main" id="{D1BFAE12-3C15-0967-73E2-99E30202D44E}"/>
              </a:ext>
            </a:extLst>
          </p:cNvPr>
          <p:cNvPicPr>
            <a:picLocks noChangeAspect="1"/>
          </p:cNvPicPr>
          <p:nvPr/>
        </p:nvPicPr>
        <p:blipFill>
          <a:blip r:embed="rId2"/>
          <a:stretch>
            <a:fillRect/>
          </a:stretch>
        </p:blipFill>
        <p:spPr>
          <a:xfrm>
            <a:off x="1308616" y="2363724"/>
            <a:ext cx="2419350" cy="4048125"/>
          </a:xfrm>
          <a:prstGeom prst="rect">
            <a:avLst/>
          </a:prstGeom>
        </p:spPr>
      </p:pic>
      <p:pic>
        <p:nvPicPr>
          <p:cNvPr id="18" name="Picture 17">
            <a:extLst>
              <a:ext uri="{FF2B5EF4-FFF2-40B4-BE49-F238E27FC236}">
                <a16:creationId xmlns:a16="http://schemas.microsoft.com/office/drawing/2014/main" id="{7FC99F2F-7EDD-D726-3386-608C98003BF1}"/>
              </a:ext>
            </a:extLst>
          </p:cNvPr>
          <p:cNvPicPr>
            <a:picLocks noChangeAspect="1"/>
          </p:cNvPicPr>
          <p:nvPr/>
        </p:nvPicPr>
        <p:blipFill>
          <a:blip r:embed="rId3"/>
          <a:stretch>
            <a:fillRect/>
          </a:stretch>
        </p:blipFill>
        <p:spPr>
          <a:xfrm>
            <a:off x="4744423" y="2251398"/>
            <a:ext cx="2181225" cy="4191000"/>
          </a:xfrm>
          <a:prstGeom prst="rect">
            <a:avLst/>
          </a:prstGeom>
        </p:spPr>
      </p:pic>
      <p:pic>
        <p:nvPicPr>
          <p:cNvPr id="22" name="Picture 21">
            <a:extLst>
              <a:ext uri="{FF2B5EF4-FFF2-40B4-BE49-F238E27FC236}">
                <a16:creationId xmlns:a16="http://schemas.microsoft.com/office/drawing/2014/main" id="{2A9F4F0A-1DCF-A6BB-E142-92067C6E81B6}"/>
              </a:ext>
            </a:extLst>
          </p:cNvPr>
          <p:cNvPicPr>
            <a:picLocks noChangeAspect="1"/>
          </p:cNvPicPr>
          <p:nvPr/>
        </p:nvPicPr>
        <p:blipFill>
          <a:blip r:embed="rId4"/>
          <a:stretch>
            <a:fillRect/>
          </a:stretch>
        </p:blipFill>
        <p:spPr>
          <a:xfrm>
            <a:off x="7942105" y="2227627"/>
            <a:ext cx="2200275" cy="4286250"/>
          </a:xfrm>
          <a:prstGeom prst="rect">
            <a:avLst/>
          </a:prstGeom>
        </p:spPr>
      </p:pic>
    </p:spTree>
    <p:extLst>
      <p:ext uri="{BB962C8B-B14F-4D97-AF65-F5344CB8AC3E}">
        <p14:creationId xmlns:p14="http://schemas.microsoft.com/office/powerpoint/2010/main" val="4143348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3BA59D62-5741-985B-BD97-F3CDEF738AA4}"/>
              </a:ext>
            </a:extLst>
          </p:cNvPr>
          <p:cNvSpPr>
            <a:spLocks noGrp="1"/>
          </p:cNvSpPr>
          <p:nvPr>
            <p:ph type="title"/>
          </p:nvPr>
        </p:nvSpPr>
        <p:spPr>
          <a:xfrm>
            <a:off x="230124" y="457200"/>
            <a:ext cx="11731752" cy="904240"/>
          </a:xfrm>
        </p:spPr>
        <p:txBody>
          <a:bodyPr/>
          <a:lstStyle/>
          <a:p>
            <a:r>
              <a:rPr lang="en-US" dirty="0"/>
              <a:t>FINAL PROJECT Road crossing</a:t>
            </a:r>
            <a:br>
              <a:rPr lang="en-US" dirty="0"/>
            </a:br>
            <a:r>
              <a:rPr lang="en-US" sz="2400" dirty="0">
                <a:solidFill>
                  <a:srgbClr val="00B0F0"/>
                </a:solidFill>
              </a:rPr>
              <a:t>SNEAKY score</a:t>
            </a:r>
            <a:br>
              <a:rPr lang="en-US" dirty="0"/>
            </a:br>
            <a:endParaRPr lang="en-US" dirty="0"/>
          </a:p>
        </p:txBody>
      </p:sp>
      <p:sp>
        <p:nvSpPr>
          <p:cNvPr id="21" name="TextBox 20">
            <a:extLst>
              <a:ext uri="{FF2B5EF4-FFF2-40B4-BE49-F238E27FC236}">
                <a16:creationId xmlns:a16="http://schemas.microsoft.com/office/drawing/2014/main" id="{8630ABB2-DAD7-8047-5FA9-A5023F0E048C}"/>
              </a:ext>
            </a:extLst>
          </p:cNvPr>
          <p:cNvSpPr txBox="1"/>
          <p:nvPr/>
        </p:nvSpPr>
        <p:spPr>
          <a:xfrm>
            <a:off x="3942080" y="1412240"/>
            <a:ext cx="4043680" cy="369332"/>
          </a:xfrm>
          <a:prstGeom prst="rect">
            <a:avLst/>
          </a:prstGeom>
          <a:noFill/>
        </p:spPr>
        <p:txBody>
          <a:bodyPr wrap="square" rtlCol="0">
            <a:spAutoFit/>
          </a:bodyPr>
          <a:lstStyle/>
          <a:p>
            <a:pPr algn="ctr"/>
            <a:r>
              <a:rPr lang="en-US" sz="1800" b="1" i="0" dirty="0">
                <a:solidFill>
                  <a:srgbClr val="00B0F0"/>
                </a:solidFill>
                <a:effectLst/>
                <a:latin typeface="Tahoma" panose="020B0604030504040204" pitchFamily="34" charset="0"/>
                <a:ea typeface="Tahoma" panose="020B0604030504040204" pitchFamily="34" charset="0"/>
                <a:cs typeface="Tahoma" panose="020B0604030504040204" pitchFamily="34" charset="0"/>
              </a:rPr>
              <a:t>Modeling</a:t>
            </a:r>
            <a:endParaRPr lang="en-US" dirty="0"/>
          </a:p>
        </p:txBody>
      </p:sp>
      <p:sp>
        <p:nvSpPr>
          <p:cNvPr id="24" name="TextBox 23">
            <a:extLst>
              <a:ext uri="{FF2B5EF4-FFF2-40B4-BE49-F238E27FC236}">
                <a16:creationId xmlns:a16="http://schemas.microsoft.com/office/drawing/2014/main" id="{785B47AD-C167-B6DE-8511-55FC40325EB8}"/>
              </a:ext>
            </a:extLst>
          </p:cNvPr>
          <p:cNvSpPr txBox="1"/>
          <p:nvPr/>
        </p:nvSpPr>
        <p:spPr>
          <a:xfrm>
            <a:off x="1168400" y="1911559"/>
            <a:ext cx="9845040" cy="1477328"/>
          </a:xfrm>
          <a:prstGeom prst="rect">
            <a:avLst/>
          </a:prstGeom>
          <a:noFill/>
        </p:spPr>
        <p:txBody>
          <a:bodyPr wrap="square" rtlCol="0">
            <a:spAutoFit/>
          </a:bodyPr>
          <a:lstStyle/>
          <a:p>
            <a:r>
              <a:rPr lang="en-US" dirty="0"/>
              <a:t>List of Models to Consider  - note mentioned :</a:t>
            </a:r>
          </a:p>
          <a:p>
            <a:pPr marL="742950" lvl="1" indent="-285750">
              <a:buFont typeface="Arial" panose="020B0604020202020204" pitchFamily="34" charset="0"/>
              <a:buChar char="•"/>
            </a:pPr>
            <a:r>
              <a:rPr lang="en-US" u="sng" dirty="0"/>
              <a:t>Linear Regression</a:t>
            </a:r>
          </a:p>
          <a:p>
            <a:pPr marL="742950" lvl="1" indent="-285750">
              <a:buFont typeface="Arial" panose="020B0604020202020204" pitchFamily="34" charset="0"/>
              <a:buChar char="•"/>
            </a:pPr>
            <a:r>
              <a:rPr lang="en-US" u="sng" dirty="0"/>
              <a:t>Decision Tree Regressor</a:t>
            </a:r>
          </a:p>
          <a:p>
            <a:pPr marL="742950" lvl="1" indent="-285750">
              <a:buFont typeface="Arial" panose="020B0604020202020204" pitchFamily="34" charset="0"/>
              <a:buChar char="•"/>
            </a:pPr>
            <a:r>
              <a:rPr lang="en-US" u="sng" dirty="0"/>
              <a:t>Random Forest Regressor – slow training, but reasonable</a:t>
            </a:r>
          </a:p>
          <a:p>
            <a:pPr marL="742950" lvl="1" indent="-285750">
              <a:buFont typeface="Arial" panose="020B0604020202020204" pitchFamily="34" charset="0"/>
              <a:buChar char="•"/>
            </a:pPr>
            <a:r>
              <a:rPr lang="en-US" u="sng" dirty="0"/>
              <a:t>Support Vector Regressor (SVR) – slow training – Omitted while testing</a:t>
            </a:r>
          </a:p>
        </p:txBody>
      </p:sp>
      <p:sp>
        <p:nvSpPr>
          <p:cNvPr id="2" name="TextBox 1">
            <a:extLst>
              <a:ext uri="{FF2B5EF4-FFF2-40B4-BE49-F238E27FC236}">
                <a16:creationId xmlns:a16="http://schemas.microsoft.com/office/drawing/2014/main" id="{0B33E70D-1815-1A64-B65B-CBC7DAB3D003}"/>
              </a:ext>
            </a:extLst>
          </p:cNvPr>
          <p:cNvSpPr txBox="1"/>
          <p:nvPr/>
        </p:nvSpPr>
        <p:spPr>
          <a:xfrm>
            <a:off x="1242874" y="5027228"/>
            <a:ext cx="8825686" cy="923330"/>
          </a:xfrm>
          <a:prstGeom prst="rect">
            <a:avLst/>
          </a:prstGeom>
          <a:noFill/>
        </p:spPr>
        <p:txBody>
          <a:bodyPr wrap="square" rtlCol="0">
            <a:spAutoFit/>
          </a:bodyPr>
          <a:lstStyle/>
          <a:p>
            <a:r>
              <a:rPr lang="en-US" dirty="0">
                <a:latin typeface="+mj-lt"/>
              </a:rPr>
              <a:t>NOTE: SVR is omitted since it was taking so long because  </a:t>
            </a:r>
            <a:r>
              <a:rPr lang="en-US" b="0" i="0" dirty="0">
                <a:solidFill>
                  <a:srgbClr val="232629"/>
                </a:solidFill>
                <a:effectLst/>
                <a:latin typeface="+mj-lt"/>
              </a:rPr>
              <a:t>SVMs are based around a </a:t>
            </a:r>
            <a:r>
              <a:rPr lang="en-US" u="sng" dirty="0">
                <a:solidFill>
                  <a:srgbClr val="232629"/>
                </a:solidFill>
                <a:latin typeface="+mj-lt"/>
              </a:rPr>
              <a:t>Kernel Method</a:t>
            </a:r>
            <a:r>
              <a:rPr lang="en-US" b="0" i="0" dirty="0">
                <a:solidFill>
                  <a:srgbClr val="232629"/>
                </a:solidFill>
                <a:effectLst/>
                <a:latin typeface="+mj-lt"/>
              </a:rPr>
              <a:t>. Most implementations explicitly store this as an </a:t>
            </a:r>
            <a:r>
              <a:rPr lang="en-US" b="0" i="0" dirty="0" err="1">
                <a:solidFill>
                  <a:srgbClr val="232629"/>
                </a:solidFill>
                <a:effectLst/>
                <a:latin typeface="+mj-lt"/>
              </a:rPr>
              <a:t>NxN</a:t>
            </a:r>
            <a:r>
              <a:rPr lang="en-US" b="0" i="0" dirty="0">
                <a:solidFill>
                  <a:srgbClr val="232629"/>
                </a:solidFill>
                <a:effectLst/>
                <a:latin typeface="+mj-lt"/>
              </a:rPr>
              <a:t> matrix of distances between the training points to avoid computing entries over and over again.  </a:t>
            </a:r>
            <a:endParaRPr lang="en-US" dirty="0">
              <a:latin typeface="+mj-lt"/>
            </a:endParaRPr>
          </a:p>
        </p:txBody>
      </p:sp>
      <p:pic>
        <p:nvPicPr>
          <p:cNvPr id="4" name="Picture 3">
            <a:extLst>
              <a:ext uri="{FF2B5EF4-FFF2-40B4-BE49-F238E27FC236}">
                <a16:creationId xmlns:a16="http://schemas.microsoft.com/office/drawing/2014/main" id="{324E3D1A-807B-677C-F25A-1D3D23D2AA99}"/>
              </a:ext>
            </a:extLst>
          </p:cNvPr>
          <p:cNvPicPr>
            <a:picLocks noChangeAspect="1"/>
          </p:cNvPicPr>
          <p:nvPr/>
        </p:nvPicPr>
        <p:blipFill>
          <a:blip r:embed="rId2"/>
          <a:stretch>
            <a:fillRect/>
          </a:stretch>
        </p:blipFill>
        <p:spPr>
          <a:xfrm>
            <a:off x="1329477" y="3712210"/>
            <a:ext cx="2221592" cy="1057275"/>
          </a:xfrm>
          <a:prstGeom prst="rect">
            <a:avLst/>
          </a:prstGeom>
        </p:spPr>
      </p:pic>
      <p:sp>
        <p:nvSpPr>
          <p:cNvPr id="5" name="TextBox 4">
            <a:extLst>
              <a:ext uri="{FF2B5EF4-FFF2-40B4-BE49-F238E27FC236}">
                <a16:creationId xmlns:a16="http://schemas.microsoft.com/office/drawing/2014/main" id="{906020FB-30A3-9349-59CD-6CD8DE444BFB}"/>
              </a:ext>
            </a:extLst>
          </p:cNvPr>
          <p:cNvSpPr txBox="1"/>
          <p:nvPr/>
        </p:nvSpPr>
        <p:spPr>
          <a:xfrm>
            <a:off x="3551069" y="3681553"/>
            <a:ext cx="7723572" cy="1569660"/>
          </a:xfrm>
          <a:prstGeom prst="rect">
            <a:avLst/>
          </a:prstGeom>
          <a:noFill/>
        </p:spPr>
        <p:txBody>
          <a:bodyPr wrap="square" rtlCol="0">
            <a:spAutoFit/>
          </a:bodyPr>
          <a:lstStyle/>
          <a:p>
            <a:r>
              <a:rPr lang="en-US" sz="1600" dirty="0"/>
              <a:t>Compared output: </a:t>
            </a:r>
          </a:p>
          <a:p>
            <a:pPr marL="285750" indent="-285750">
              <a:buFont typeface="Arial" panose="020B0604020202020204" pitchFamily="34" charset="0"/>
              <a:buChar char="•"/>
            </a:pPr>
            <a:r>
              <a:rPr lang="en-US" sz="1600" b="1" dirty="0"/>
              <a:t>Accuracy</a:t>
            </a:r>
            <a:r>
              <a:rPr lang="en-US" sz="1600" dirty="0"/>
              <a:t>: R Squared is one minus the sum of a predictor of the </a:t>
            </a:r>
            <a:r>
              <a:rPr lang="en-US" sz="1600" dirty="0" err="1"/>
              <a:t>i-th</a:t>
            </a:r>
            <a:r>
              <a:rPr lang="en-US" sz="1600" dirty="0"/>
              <a:t> observation divided by the sum of the mean of all observations</a:t>
            </a:r>
          </a:p>
          <a:p>
            <a:pPr marL="285750" indent="-285750">
              <a:buFont typeface="Arial" panose="020B0604020202020204" pitchFamily="34" charset="0"/>
              <a:buChar char="•"/>
            </a:pPr>
            <a:r>
              <a:rPr lang="en-US" sz="1600" b="1" dirty="0"/>
              <a:t>RMSE</a:t>
            </a:r>
            <a:r>
              <a:rPr lang="en-US" sz="1600" dirty="0"/>
              <a:t>: Root-mean-Square Error (explain next page)</a:t>
            </a:r>
          </a:p>
          <a:p>
            <a:pPr marL="285750" indent="-285750">
              <a:buFont typeface="Arial" panose="020B0604020202020204" pitchFamily="34" charset="0"/>
              <a:buChar char="•"/>
            </a:pPr>
            <a:r>
              <a:rPr lang="en-US" sz="1600" b="1" dirty="0"/>
              <a:t>10-Fold Score</a:t>
            </a:r>
            <a:r>
              <a:rPr lang="en-US" sz="1600" dirty="0"/>
              <a:t>: ten-ford cross-validation  (also explain next page)</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2383708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3BA59D62-5741-985B-BD97-F3CDEF738AA4}"/>
              </a:ext>
            </a:extLst>
          </p:cNvPr>
          <p:cNvSpPr>
            <a:spLocks noGrp="1"/>
          </p:cNvSpPr>
          <p:nvPr>
            <p:ph type="title"/>
          </p:nvPr>
        </p:nvSpPr>
        <p:spPr>
          <a:xfrm>
            <a:off x="230124" y="457200"/>
            <a:ext cx="11731752" cy="904240"/>
          </a:xfrm>
        </p:spPr>
        <p:txBody>
          <a:bodyPr/>
          <a:lstStyle/>
          <a:p>
            <a:r>
              <a:rPr lang="en-US" dirty="0"/>
              <a:t>FINAL PROJECT Road crossing</a:t>
            </a:r>
            <a:br>
              <a:rPr lang="en-US" dirty="0"/>
            </a:br>
            <a:r>
              <a:rPr lang="en-US" sz="2400" dirty="0">
                <a:solidFill>
                  <a:srgbClr val="00B0F0"/>
                </a:solidFill>
              </a:rPr>
              <a:t>SNEAKY score</a:t>
            </a:r>
            <a:br>
              <a:rPr lang="en-US" dirty="0"/>
            </a:br>
            <a:endParaRPr lang="en-US" dirty="0"/>
          </a:p>
        </p:txBody>
      </p:sp>
      <p:sp>
        <p:nvSpPr>
          <p:cNvPr id="21" name="TextBox 20">
            <a:extLst>
              <a:ext uri="{FF2B5EF4-FFF2-40B4-BE49-F238E27FC236}">
                <a16:creationId xmlns:a16="http://schemas.microsoft.com/office/drawing/2014/main" id="{8630ABB2-DAD7-8047-5FA9-A5023F0E048C}"/>
              </a:ext>
            </a:extLst>
          </p:cNvPr>
          <p:cNvSpPr txBox="1"/>
          <p:nvPr/>
        </p:nvSpPr>
        <p:spPr>
          <a:xfrm>
            <a:off x="3942080" y="1412240"/>
            <a:ext cx="4043680" cy="369332"/>
          </a:xfrm>
          <a:prstGeom prst="rect">
            <a:avLst/>
          </a:prstGeom>
          <a:noFill/>
        </p:spPr>
        <p:txBody>
          <a:bodyPr wrap="square" rtlCol="0">
            <a:spAutoFit/>
          </a:bodyPr>
          <a:lstStyle/>
          <a:p>
            <a:pPr algn="ctr"/>
            <a:r>
              <a:rPr lang="en-US" sz="1800" b="1" i="0" dirty="0">
                <a:solidFill>
                  <a:srgbClr val="00B0F0"/>
                </a:solidFill>
                <a:effectLst/>
                <a:latin typeface="Tahoma" panose="020B0604030504040204" pitchFamily="34" charset="0"/>
                <a:ea typeface="Tahoma" panose="020B0604030504040204" pitchFamily="34" charset="0"/>
                <a:cs typeface="Tahoma" panose="020B0604030504040204" pitchFamily="34" charset="0"/>
              </a:rPr>
              <a:t>Modeling</a:t>
            </a:r>
            <a:endParaRPr lang="en-US" dirty="0"/>
          </a:p>
        </p:txBody>
      </p:sp>
      <p:sp>
        <p:nvSpPr>
          <p:cNvPr id="24" name="TextBox 23">
            <a:extLst>
              <a:ext uri="{FF2B5EF4-FFF2-40B4-BE49-F238E27FC236}">
                <a16:creationId xmlns:a16="http://schemas.microsoft.com/office/drawing/2014/main" id="{785B47AD-C167-B6DE-8511-55FC40325EB8}"/>
              </a:ext>
            </a:extLst>
          </p:cNvPr>
          <p:cNvSpPr txBox="1"/>
          <p:nvPr/>
        </p:nvSpPr>
        <p:spPr>
          <a:xfrm>
            <a:off x="1074198" y="2062480"/>
            <a:ext cx="9939242" cy="646331"/>
          </a:xfrm>
          <a:prstGeom prst="rect">
            <a:avLst/>
          </a:prstGeom>
          <a:noFill/>
        </p:spPr>
        <p:txBody>
          <a:bodyPr wrap="square" rtlCol="0">
            <a:spAutoFit/>
          </a:bodyPr>
          <a:lstStyle/>
          <a:p>
            <a:r>
              <a:rPr lang="en-US" dirty="0"/>
              <a:t>List of Models to Compared Results:</a:t>
            </a:r>
          </a:p>
          <a:p>
            <a:endParaRPr lang="en-US" dirty="0"/>
          </a:p>
        </p:txBody>
      </p:sp>
      <p:sp>
        <p:nvSpPr>
          <p:cNvPr id="3" name="TextBox 2">
            <a:extLst>
              <a:ext uri="{FF2B5EF4-FFF2-40B4-BE49-F238E27FC236}">
                <a16:creationId xmlns:a16="http://schemas.microsoft.com/office/drawing/2014/main" id="{D12E83CC-B9AF-4488-0447-29537F4898B5}"/>
              </a:ext>
            </a:extLst>
          </p:cNvPr>
          <p:cNvSpPr txBox="1"/>
          <p:nvPr/>
        </p:nvSpPr>
        <p:spPr>
          <a:xfrm>
            <a:off x="831542" y="4305666"/>
            <a:ext cx="10528916" cy="1077218"/>
          </a:xfrm>
          <a:prstGeom prst="rect">
            <a:avLst/>
          </a:prstGeom>
          <a:noFill/>
        </p:spPr>
        <p:txBody>
          <a:bodyPr wrap="square" rtlCol="0">
            <a:spAutoFit/>
          </a:bodyPr>
          <a:lstStyle/>
          <a:p>
            <a:r>
              <a:rPr lang="en-US" sz="1600" b="1" dirty="0"/>
              <a:t>RMSE: </a:t>
            </a:r>
            <a:r>
              <a:rPr lang="en-US" sz="1600" dirty="0"/>
              <a:t>Root-mean-Square Error is the standard deviation of the residuals (prediction errors), residuals measure how far from the regression line data points are, and RMSE is a measure of how to spread out these residuals are</a:t>
            </a:r>
          </a:p>
          <a:p>
            <a:r>
              <a:rPr lang="en-US" sz="1600" b="1" dirty="0"/>
              <a:t>10-Fold Score</a:t>
            </a:r>
            <a:r>
              <a:rPr lang="en-US" sz="1600" dirty="0"/>
              <a:t>: Ten times ten-ford cross-validation (CV) is one of the techniques used to test the effectiveness of machine learning models.  It is also a re-sampling procedure used to evaluate a model if we have a limited data</a:t>
            </a:r>
          </a:p>
        </p:txBody>
      </p:sp>
      <p:sp>
        <p:nvSpPr>
          <p:cNvPr id="9" name="TextBox 8">
            <a:extLst>
              <a:ext uri="{FF2B5EF4-FFF2-40B4-BE49-F238E27FC236}">
                <a16:creationId xmlns:a16="http://schemas.microsoft.com/office/drawing/2014/main" id="{D9D488DC-FC81-E082-22EA-5309C2AD0DB7}"/>
              </a:ext>
            </a:extLst>
          </p:cNvPr>
          <p:cNvSpPr txBox="1"/>
          <p:nvPr/>
        </p:nvSpPr>
        <p:spPr>
          <a:xfrm>
            <a:off x="831542" y="5513033"/>
            <a:ext cx="10372078" cy="1107996"/>
          </a:xfrm>
          <a:prstGeom prst="rect">
            <a:avLst/>
          </a:prstGeom>
          <a:noFill/>
        </p:spPr>
        <p:txBody>
          <a:bodyPr wrap="square" rtlCol="0">
            <a:spAutoFit/>
          </a:bodyPr>
          <a:lstStyle/>
          <a:p>
            <a:r>
              <a:rPr lang="en-US" b="1" u="sng" dirty="0"/>
              <a:t>Decision:</a:t>
            </a:r>
            <a:r>
              <a:rPr lang="en-US" dirty="0"/>
              <a:t> </a:t>
            </a:r>
            <a:r>
              <a:rPr lang="en-US" sz="1600" dirty="0"/>
              <a:t>Both Decision Tree Regression and Random Forest Regression came out Training Testing perfectly ( I am not sure if it was possible, which means probably our data isn’t a good data set) however, Basic Linear testing earlier gave me about  70% accuracy, and Multiple Linear Regression isn’t shown a positive number in accuracy, a lot of Error rates, therefore the Decision Tree is the best, and it is our choice</a:t>
            </a:r>
            <a:endParaRPr lang="en-US" sz="1600" b="1" u="sng" dirty="0"/>
          </a:p>
        </p:txBody>
      </p:sp>
      <p:pic>
        <p:nvPicPr>
          <p:cNvPr id="7" name="Picture 6">
            <a:extLst>
              <a:ext uri="{FF2B5EF4-FFF2-40B4-BE49-F238E27FC236}">
                <a16:creationId xmlns:a16="http://schemas.microsoft.com/office/drawing/2014/main" id="{533595D5-2224-EBCC-8D6D-B238E19EAA93}"/>
              </a:ext>
            </a:extLst>
          </p:cNvPr>
          <p:cNvPicPr>
            <a:picLocks noChangeAspect="1"/>
          </p:cNvPicPr>
          <p:nvPr/>
        </p:nvPicPr>
        <p:blipFill>
          <a:blip r:embed="rId2"/>
          <a:stretch>
            <a:fillRect/>
          </a:stretch>
        </p:blipFill>
        <p:spPr>
          <a:xfrm>
            <a:off x="900112" y="2719387"/>
            <a:ext cx="10391775" cy="1419225"/>
          </a:xfrm>
          <a:prstGeom prst="rect">
            <a:avLst/>
          </a:prstGeom>
        </p:spPr>
      </p:pic>
    </p:spTree>
    <p:extLst>
      <p:ext uri="{BB962C8B-B14F-4D97-AF65-F5344CB8AC3E}">
        <p14:creationId xmlns:p14="http://schemas.microsoft.com/office/powerpoint/2010/main" val="2665008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17BD7CC6-2F7F-4587-8E92-D041AB2CE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E7ED1F4-19EF-4BC2-A6EA-DF1525142B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0EE7C14F-442F-4416-A4A9-6DA10263A4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2" name="Oval 31">
              <a:extLst>
                <a:ext uri="{FF2B5EF4-FFF2-40B4-BE49-F238E27FC236}">
                  <a16:creationId xmlns:a16="http://schemas.microsoft.com/office/drawing/2014/main" id="{97AC4CCD-70AA-4916-97EA-D9C12FED1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C5694289-EA59-4679-9DB4-0646321A8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2EDAD0A-6995-496D-9789-A34C66F5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BCBBB211-248C-4F94-900A-80CD8D52F3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48DCC953-87D5-419D-A529-94A946251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F67D0B7-A0F4-47EB-8DF7-2630C056AB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A3919D60-F174-4FEB-9E9D-5AF6BD659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98EF7474-F1F7-47A7-AF33-E38A86EBF6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2" name="Straight Connector 41">
              <a:extLst>
                <a:ext uri="{FF2B5EF4-FFF2-40B4-BE49-F238E27FC236}">
                  <a16:creationId xmlns:a16="http://schemas.microsoft.com/office/drawing/2014/main" id="{8B14C3B3-01E7-4DD2-80BC-D6605BDB3A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9E2ED25-9BE8-462A-BE54-D3E506DBA2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3E48329-07A0-4DBB-9D0C-0614AE372F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ED609B4-86D5-44D5-8511-42AE9B129B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C912E1BF-76C2-49D5-A5AC-1CE20255C4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8" name="Straight Connector 47">
              <a:extLst>
                <a:ext uri="{FF2B5EF4-FFF2-40B4-BE49-F238E27FC236}">
                  <a16:creationId xmlns:a16="http://schemas.microsoft.com/office/drawing/2014/main" id="{84E6722B-B0C0-4A43-91F6-6E2D6E2D7F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8EAB6DA-9741-4668-8E47-957CD51511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36EC6AA-9E44-4DD2-B718-EE04111414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38DE653-B3C7-49E5-A3B0-6C00B26083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3" name="Rectangle 52">
            <a:extLst>
              <a:ext uri="{FF2B5EF4-FFF2-40B4-BE49-F238E27FC236}">
                <a16:creationId xmlns:a16="http://schemas.microsoft.com/office/drawing/2014/main" id="{90AE89EB-4F51-4181-9475-7E1048FB3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B78285A0-9022-40FD-B520-91444BA163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6" name="Straight Connector 55">
              <a:extLst>
                <a:ext uri="{FF2B5EF4-FFF2-40B4-BE49-F238E27FC236}">
                  <a16:creationId xmlns:a16="http://schemas.microsoft.com/office/drawing/2014/main" id="{0E2EED1A-F137-41BB-A555-7CDFF9C33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E1EC980-DEDC-41BF-995C-1D471C90EC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A2F9486-DC13-4EDD-82CE-7FFC6F4846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46A2475-19E5-46B8-B7FE-C2CF42971F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0" name="Title 19">
            <a:extLst>
              <a:ext uri="{FF2B5EF4-FFF2-40B4-BE49-F238E27FC236}">
                <a16:creationId xmlns:a16="http://schemas.microsoft.com/office/drawing/2014/main" id="{9739AF1B-E5C4-7D15-2DB4-EC4DA1E4FF2B}"/>
              </a:ext>
            </a:extLst>
          </p:cNvPr>
          <p:cNvSpPr>
            <a:spLocks noGrp="1"/>
          </p:cNvSpPr>
          <p:nvPr>
            <p:ph type="title"/>
          </p:nvPr>
        </p:nvSpPr>
        <p:spPr>
          <a:xfrm>
            <a:off x="629639" y="4038037"/>
            <a:ext cx="6629661" cy="2087424"/>
          </a:xfrm>
          <a:noFill/>
        </p:spPr>
        <p:txBody>
          <a:bodyPr vert="horz" lIns="91440" tIns="45720" rIns="91440" bIns="45720" rtlCol="0" anchor="t">
            <a:normAutofit fontScale="90000"/>
          </a:bodyPr>
          <a:lstStyle/>
          <a:p>
            <a:pPr algn="l">
              <a:spcBef>
                <a:spcPct val="0"/>
              </a:spcBef>
            </a:pPr>
            <a:r>
              <a:rPr lang="en-US" sz="3400" kern="1200" dirty="0">
                <a:solidFill>
                  <a:schemeClr val="bg1"/>
                </a:solidFill>
                <a:latin typeface="+mj-lt"/>
                <a:ea typeface="+mj-ea"/>
                <a:cs typeface="+mj-cs"/>
              </a:rPr>
              <a:t>FINAL PROJECT – SNEAKY score</a:t>
            </a:r>
            <a:br>
              <a:rPr lang="en-US" sz="3400" kern="1200" dirty="0">
                <a:solidFill>
                  <a:schemeClr val="bg1"/>
                </a:solidFill>
                <a:latin typeface="+mj-lt"/>
                <a:ea typeface="+mj-ea"/>
                <a:cs typeface="+mj-cs"/>
              </a:rPr>
            </a:br>
            <a:br>
              <a:rPr lang="en-US" sz="3400" kern="1200" dirty="0">
                <a:solidFill>
                  <a:schemeClr val="bg1"/>
                </a:solidFill>
                <a:latin typeface="+mj-lt"/>
                <a:ea typeface="+mj-ea"/>
                <a:cs typeface="+mj-cs"/>
              </a:rPr>
            </a:br>
            <a:r>
              <a:rPr lang="en-US" sz="3400" kern="1200" dirty="0">
                <a:solidFill>
                  <a:schemeClr val="bg1"/>
                </a:solidFill>
                <a:latin typeface="+mj-lt"/>
                <a:ea typeface="+mj-ea"/>
                <a:cs typeface="+mj-cs"/>
              </a:rPr>
              <a:t>What is the cause of all this?  </a:t>
            </a:r>
            <a:br>
              <a:rPr lang="en-US" sz="3400" kern="1200" dirty="0">
                <a:solidFill>
                  <a:schemeClr val="bg1"/>
                </a:solidFill>
                <a:latin typeface="+mj-lt"/>
                <a:ea typeface="+mj-ea"/>
                <a:cs typeface="+mj-cs"/>
              </a:rPr>
            </a:br>
            <a:r>
              <a:rPr lang="en-US" sz="3400" kern="1200" dirty="0">
                <a:solidFill>
                  <a:schemeClr val="bg1"/>
                </a:solidFill>
                <a:latin typeface="+mj-lt"/>
                <a:ea typeface="+mj-ea"/>
                <a:cs typeface="+mj-cs"/>
              </a:rPr>
              <a:t>How do I present it?</a:t>
            </a:r>
            <a:br>
              <a:rPr lang="en-US" sz="3400" kern="1200" dirty="0">
                <a:solidFill>
                  <a:schemeClr val="bg1"/>
                </a:solidFill>
                <a:latin typeface="+mj-lt"/>
                <a:ea typeface="+mj-ea"/>
                <a:cs typeface="+mj-cs"/>
              </a:rPr>
            </a:br>
            <a:r>
              <a:rPr lang="en-US" sz="3400" dirty="0">
                <a:solidFill>
                  <a:schemeClr val="bg1"/>
                </a:solidFill>
              </a:rPr>
              <a:t>Do you see the destination</a:t>
            </a:r>
            <a:r>
              <a:rPr lang="en-US" sz="3400" kern="1200" dirty="0">
                <a:solidFill>
                  <a:schemeClr val="bg1"/>
                </a:solidFill>
                <a:latin typeface="+mj-lt"/>
                <a:ea typeface="+mj-ea"/>
                <a:cs typeface="+mj-cs"/>
              </a:rPr>
              <a:t>?</a:t>
            </a:r>
            <a:br>
              <a:rPr lang="en-US" sz="3400" kern="1200" dirty="0">
                <a:solidFill>
                  <a:schemeClr val="bg1"/>
                </a:solidFill>
                <a:latin typeface="+mj-lt"/>
                <a:ea typeface="+mj-ea"/>
                <a:cs typeface="+mj-cs"/>
              </a:rPr>
            </a:br>
            <a:endParaRPr lang="en-US" sz="3400" kern="1200" dirty="0">
              <a:solidFill>
                <a:schemeClr val="bg1"/>
              </a:solidFill>
              <a:latin typeface="+mj-lt"/>
              <a:ea typeface="+mj-ea"/>
              <a:cs typeface="+mj-cs"/>
            </a:endParaRPr>
          </a:p>
        </p:txBody>
      </p:sp>
      <p:grpSp>
        <p:nvGrpSpPr>
          <p:cNvPr id="61" name="Group 60">
            <a:extLst>
              <a:ext uri="{FF2B5EF4-FFF2-40B4-BE49-F238E27FC236}">
                <a16:creationId xmlns:a16="http://schemas.microsoft.com/office/drawing/2014/main" id="{91CD8CAA-4614-4393-ADD7-7FDFD8ABD7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62" name="Straight Connector 61">
              <a:extLst>
                <a:ext uri="{FF2B5EF4-FFF2-40B4-BE49-F238E27FC236}">
                  <a16:creationId xmlns:a16="http://schemas.microsoft.com/office/drawing/2014/main" id="{89F5BF84-4D12-40EB-B3CA-72B55341A8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CF91815-2B4A-44C8-BAC2-6732AD11A9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23960DB-F7E9-40C5-BDC7-9700C71B1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95623C8-E3C3-425E-B186-ADFF5B6702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5" name="Picture 4">
            <a:extLst>
              <a:ext uri="{FF2B5EF4-FFF2-40B4-BE49-F238E27FC236}">
                <a16:creationId xmlns:a16="http://schemas.microsoft.com/office/drawing/2014/main" id="{19918F4A-B1A2-591F-EBC8-92F74588CF86}"/>
              </a:ext>
            </a:extLst>
          </p:cNvPr>
          <p:cNvPicPr>
            <a:picLocks noChangeAspect="1"/>
          </p:cNvPicPr>
          <p:nvPr/>
        </p:nvPicPr>
        <p:blipFill>
          <a:blip r:embed="rId2"/>
          <a:stretch>
            <a:fillRect/>
          </a:stretch>
        </p:blipFill>
        <p:spPr>
          <a:xfrm>
            <a:off x="1123886" y="1120233"/>
            <a:ext cx="10135653" cy="1806344"/>
          </a:xfrm>
          <a:prstGeom prst="rect">
            <a:avLst/>
          </a:prstGeom>
        </p:spPr>
      </p:pic>
    </p:spTree>
    <p:extLst>
      <p:ext uri="{BB962C8B-B14F-4D97-AF65-F5344CB8AC3E}">
        <p14:creationId xmlns:p14="http://schemas.microsoft.com/office/powerpoint/2010/main" val="2274878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3BA59D62-5741-985B-BD97-F3CDEF738AA4}"/>
              </a:ext>
            </a:extLst>
          </p:cNvPr>
          <p:cNvSpPr>
            <a:spLocks noGrp="1"/>
          </p:cNvSpPr>
          <p:nvPr>
            <p:ph type="title"/>
          </p:nvPr>
        </p:nvSpPr>
        <p:spPr>
          <a:xfrm>
            <a:off x="230124" y="457200"/>
            <a:ext cx="11731752" cy="904240"/>
          </a:xfrm>
        </p:spPr>
        <p:txBody>
          <a:bodyPr/>
          <a:lstStyle/>
          <a:p>
            <a:r>
              <a:rPr lang="en-US" dirty="0"/>
              <a:t>FINAL PROJECT Show off</a:t>
            </a:r>
            <a:br>
              <a:rPr lang="en-US" dirty="0"/>
            </a:br>
            <a:r>
              <a:rPr lang="en-US" sz="2400" dirty="0">
                <a:solidFill>
                  <a:srgbClr val="00B0F0"/>
                </a:solidFill>
              </a:rPr>
              <a:t>SNEAKY score</a:t>
            </a:r>
            <a:br>
              <a:rPr lang="en-US" dirty="0"/>
            </a:br>
            <a:endParaRPr lang="en-US" dirty="0"/>
          </a:p>
        </p:txBody>
      </p:sp>
      <p:sp>
        <p:nvSpPr>
          <p:cNvPr id="21" name="TextBox 20">
            <a:extLst>
              <a:ext uri="{FF2B5EF4-FFF2-40B4-BE49-F238E27FC236}">
                <a16:creationId xmlns:a16="http://schemas.microsoft.com/office/drawing/2014/main" id="{8630ABB2-DAD7-8047-5FA9-A5023F0E048C}"/>
              </a:ext>
            </a:extLst>
          </p:cNvPr>
          <p:cNvSpPr txBox="1"/>
          <p:nvPr/>
        </p:nvSpPr>
        <p:spPr>
          <a:xfrm>
            <a:off x="3019426" y="1361440"/>
            <a:ext cx="6429374" cy="646331"/>
          </a:xfrm>
          <a:prstGeom prst="rect">
            <a:avLst/>
          </a:prstGeom>
          <a:noFill/>
        </p:spPr>
        <p:txBody>
          <a:bodyPr wrap="square" rtlCol="0">
            <a:spAutoFit/>
          </a:bodyPr>
          <a:lstStyle/>
          <a:p>
            <a:pPr algn="ctr"/>
            <a:r>
              <a:rPr lang="en-US" sz="1800" b="1" i="0" dirty="0">
                <a:solidFill>
                  <a:srgbClr val="00B0F0"/>
                </a:solidFill>
                <a:effectLst/>
                <a:latin typeface="Tahoma" panose="020B0604030504040204" pitchFamily="34" charset="0"/>
                <a:ea typeface="Tahoma" panose="020B0604030504040204" pitchFamily="34" charset="0"/>
                <a:cs typeface="Tahoma" panose="020B0604030504040204" pitchFamily="34" charset="0"/>
              </a:rPr>
              <a:t>Presenting</a:t>
            </a:r>
          </a:p>
          <a:p>
            <a:pPr algn="ctr"/>
            <a:r>
              <a:rPr lang="en-US" b="1" dirty="0">
                <a:solidFill>
                  <a:srgbClr val="00B0F0"/>
                </a:solidFill>
                <a:latin typeface="Tahoma" panose="020B0604030504040204" pitchFamily="34" charset="0"/>
                <a:ea typeface="Tahoma" panose="020B0604030504040204" pitchFamily="34" charset="0"/>
                <a:cs typeface="Tahoma" panose="020B0604030504040204" pitchFamily="34" charset="0"/>
              </a:rPr>
              <a:t>The Score using </a:t>
            </a:r>
            <a:r>
              <a:rPr lang="en-US" b="1" dirty="0" err="1">
                <a:solidFill>
                  <a:srgbClr val="00B0F0"/>
                </a:solidFill>
                <a:latin typeface="Tahoma" panose="020B0604030504040204" pitchFamily="34" charset="0"/>
                <a:ea typeface="Tahoma" panose="020B0604030504040204" pitchFamily="34" charset="0"/>
                <a:cs typeface="Tahoma" panose="020B0604030504040204" pitchFamily="34" charset="0"/>
              </a:rPr>
              <a:t>StreamLit</a:t>
            </a:r>
            <a:r>
              <a:rPr lang="en-US" b="1" dirty="0">
                <a:solidFill>
                  <a:srgbClr val="00B0F0"/>
                </a:solidFill>
                <a:latin typeface="Tahoma" panose="020B0604030504040204" pitchFamily="34" charset="0"/>
                <a:ea typeface="Tahoma" panose="020B0604030504040204" pitchFamily="34" charset="0"/>
                <a:cs typeface="Tahoma" panose="020B0604030504040204" pitchFamily="34" charset="0"/>
              </a:rPr>
              <a:t> - Demo</a:t>
            </a:r>
            <a:endParaRPr lang="en-US" dirty="0"/>
          </a:p>
        </p:txBody>
      </p:sp>
      <p:pic>
        <p:nvPicPr>
          <p:cNvPr id="3" name="Picture 2">
            <a:extLst>
              <a:ext uri="{FF2B5EF4-FFF2-40B4-BE49-F238E27FC236}">
                <a16:creationId xmlns:a16="http://schemas.microsoft.com/office/drawing/2014/main" id="{20E1036F-E5D1-0335-8EEF-790E924DD365}"/>
              </a:ext>
            </a:extLst>
          </p:cNvPr>
          <p:cNvPicPr>
            <a:picLocks noChangeAspect="1"/>
          </p:cNvPicPr>
          <p:nvPr/>
        </p:nvPicPr>
        <p:blipFill>
          <a:blip r:embed="rId2"/>
          <a:stretch>
            <a:fillRect/>
          </a:stretch>
        </p:blipFill>
        <p:spPr>
          <a:xfrm>
            <a:off x="1991682" y="2114550"/>
            <a:ext cx="8019093" cy="3713286"/>
          </a:xfrm>
          <a:prstGeom prst="rect">
            <a:avLst/>
          </a:prstGeom>
        </p:spPr>
      </p:pic>
    </p:spTree>
    <p:extLst>
      <p:ext uri="{BB962C8B-B14F-4D97-AF65-F5344CB8AC3E}">
        <p14:creationId xmlns:p14="http://schemas.microsoft.com/office/powerpoint/2010/main" val="3447324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3BA59D62-5741-985B-BD97-F3CDEF738AA4}"/>
              </a:ext>
            </a:extLst>
          </p:cNvPr>
          <p:cNvSpPr>
            <a:spLocks noGrp="1"/>
          </p:cNvSpPr>
          <p:nvPr>
            <p:ph type="title"/>
          </p:nvPr>
        </p:nvSpPr>
        <p:spPr>
          <a:xfrm>
            <a:off x="230124" y="457200"/>
            <a:ext cx="11731752" cy="904240"/>
          </a:xfrm>
        </p:spPr>
        <p:txBody>
          <a:bodyPr/>
          <a:lstStyle/>
          <a:p>
            <a:r>
              <a:rPr lang="en-US" dirty="0"/>
              <a:t>FINAL PROJECT Show off</a:t>
            </a:r>
            <a:br>
              <a:rPr lang="en-US" dirty="0"/>
            </a:br>
            <a:r>
              <a:rPr lang="en-US" sz="2400" dirty="0">
                <a:solidFill>
                  <a:srgbClr val="00B0F0"/>
                </a:solidFill>
              </a:rPr>
              <a:t>SNEAKY score</a:t>
            </a:r>
            <a:br>
              <a:rPr lang="en-US" dirty="0"/>
            </a:br>
            <a:endParaRPr lang="en-US" dirty="0"/>
          </a:p>
        </p:txBody>
      </p:sp>
      <p:sp>
        <p:nvSpPr>
          <p:cNvPr id="21" name="TextBox 20">
            <a:extLst>
              <a:ext uri="{FF2B5EF4-FFF2-40B4-BE49-F238E27FC236}">
                <a16:creationId xmlns:a16="http://schemas.microsoft.com/office/drawing/2014/main" id="{8630ABB2-DAD7-8047-5FA9-A5023F0E048C}"/>
              </a:ext>
            </a:extLst>
          </p:cNvPr>
          <p:cNvSpPr txBox="1"/>
          <p:nvPr/>
        </p:nvSpPr>
        <p:spPr>
          <a:xfrm>
            <a:off x="2971800" y="1361440"/>
            <a:ext cx="5905500" cy="646331"/>
          </a:xfrm>
          <a:prstGeom prst="rect">
            <a:avLst/>
          </a:prstGeom>
          <a:noFill/>
        </p:spPr>
        <p:txBody>
          <a:bodyPr wrap="square" rtlCol="0">
            <a:spAutoFit/>
          </a:bodyPr>
          <a:lstStyle/>
          <a:p>
            <a:pPr algn="ctr"/>
            <a:r>
              <a:rPr lang="en-US" sz="1800" b="1" i="0" dirty="0">
                <a:solidFill>
                  <a:srgbClr val="00B0F0"/>
                </a:solidFill>
                <a:effectLst/>
                <a:latin typeface="Tahoma" panose="020B0604030504040204" pitchFamily="34" charset="0"/>
                <a:ea typeface="Tahoma" panose="020B0604030504040204" pitchFamily="34" charset="0"/>
                <a:cs typeface="Tahoma" panose="020B0604030504040204" pitchFamily="34" charset="0"/>
              </a:rPr>
              <a:t>Presenting</a:t>
            </a:r>
          </a:p>
          <a:p>
            <a:pPr algn="ctr"/>
            <a:r>
              <a:rPr lang="en-US" b="1" dirty="0">
                <a:solidFill>
                  <a:srgbClr val="00B0F0"/>
                </a:solidFill>
                <a:latin typeface="Tahoma" panose="020B0604030504040204" pitchFamily="34" charset="0"/>
                <a:ea typeface="Tahoma" panose="020B0604030504040204" pitchFamily="34" charset="0"/>
                <a:cs typeface="Tahoma" panose="020B0604030504040204" pitchFamily="34" charset="0"/>
              </a:rPr>
              <a:t>The Score using </a:t>
            </a:r>
            <a:r>
              <a:rPr lang="en-US" b="1" dirty="0" err="1">
                <a:solidFill>
                  <a:srgbClr val="00B0F0"/>
                </a:solidFill>
                <a:latin typeface="Tahoma" panose="020B0604030504040204" pitchFamily="34" charset="0"/>
                <a:ea typeface="Tahoma" panose="020B0604030504040204" pitchFamily="34" charset="0"/>
                <a:cs typeface="Tahoma" panose="020B0604030504040204" pitchFamily="34" charset="0"/>
              </a:rPr>
              <a:t>StreamLit</a:t>
            </a:r>
            <a:endParaRPr lang="en-US" dirty="0"/>
          </a:p>
        </p:txBody>
      </p:sp>
      <p:pic>
        <p:nvPicPr>
          <p:cNvPr id="4" name="Picture 3">
            <a:extLst>
              <a:ext uri="{FF2B5EF4-FFF2-40B4-BE49-F238E27FC236}">
                <a16:creationId xmlns:a16="http://schemas.microsoft.com/office/drawing/2014/main" id="{A3711E2A-8438-93A6-C355-D346DEF29393}"/>
              </a:ext>
            </a:extLst>
          </p:cNvPr>
          <p:cNvPicPr>
            <a:picLocks noChangeAspect="1"/>
          </p:cNvPicPr>
          <p:nvPr/>
        </p:nvPicPr>
        <p:blipFill>
          <a:blip r:embed="rId2"/>
          <a:stretch>
            <a:fillRect/>
          </a:stretch>
        </p:blipFill>
        <p:spPr>
          <a:xfrm>
            <a:off x="2295525" y="2253516"/>
            <a:ext cx="7196137" cy="3810840"/>
          </a:xfrm>
          <a:prstGeom prst="rect">
            <a:avLst/>
          </a:prstGeom>
        </p:spPr>
      </p:pic>
    </p:spTree>
    <p:extLst>
      <p:ext uri="{BB962C8B-B14F-4D97-AF65-F5344CB8AC3E}">
        <p14:creationId xmlns:p14="http://schemas.microsoft.com/office/powerpoint/2010/main" val="2565080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descr="timeline ">
            <a:extLst>
              <a:ext uri="{FF2B5EF4-FFF2-40B4-BE49-F238E27FC236}">
                <a16:creationId xmlns:a16="http://schemas.microsoft.com/office/drawing/2014/main" id="{8D4775DE-A457-470F-9215-52C254BEA12F}"/>
              </a:ext>
            </a:extLst>
          </p:cNvPr>
          <p:cNvSpPr/>
          <p:nvPr/>
        </p:nvSpPr>
        <p:spPr>
          <a:xfrm rot="10800000" flipV="1">
            <a:off x="340122" y="2331273"/>
            <a:ext cx="5431542" cy="1392649"/>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66000">
                <a:schemeClr val="accent6"/>
              </a:gs>
              <a:gs pos="42000">
                <a:schemeClr val="accent5"/>
              </a:gs>
              <a:gs pos="8000">
                <a:schemeClr val="accent4"/>
              </a:gs>
              <a:gs pos="90000">
                <a:schemeClr val="accent3"/>
              </a:gs>
            </a:gsLst>
            <a:lin ang="10800000" scaled="0"/>
          </a:gra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dirty="0">
              <a:solidFill>
                <a:schemeClr val="bg1"/>
              </a:solidFill>
            </a:endParaRPr>
          </a:p>
        </p:txBody>
      </p:sp>
      <p:sp>
        <p:nvSpPr>
          <p:cNvPr id="4" name="Oval 3">
            <a:extLst>
              <a:ext uri="{FF2B5EF4-FFF2-40B4-BE49-F238E27FC236}">
                <a16:creationId xmlns:a16="http://schemas.microsoft.com/office/drawing/2014/main" id="{3415C901-039D-4058-80C7-5ABA400CDB06}"/>
              </a:ext>
            </a:extLst>
          </p:cNvPr>
          <p:cNvSpPr/>
          <p:nvPr/>
        </p:nvSpPr>
        <p:spPr>
          <a:xfrm>
            <a:off x="1944208" y="2585092"/>
            <a:ext cx="879845" cy="879845"/>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5"/>
                </a:solidFill>
              </a:rPr>
              <a:t>D2</a:t>
            </a:r>
          </a:p>
        </p:txBody>
      </p:sp>
      <p:sp>
        <p:nvSpPr>
          <p:cNvPr id="5" name="Oval 4">
            <a:extLst>
              <a:ext uri="{FF2B5EF4-FFF2-40B4-BE49-F238E27FC236}">
                <a16:creationId xmlns:a16="http://schemas.microsoft.com/office/drawing/2014/main" id="{966DA334-7569-42CB-95CD-419F4AC26092}"/>
              </a:ext>
            </a:extLst>
          </p:cNvPr>
          <p:cNvSpPr/>
          <p:nvPr/>
        </p:nvSpPr>
        <p:spPr>
          <a:xfrm>
            <a:off x="3296537" y="2585092"/>
            <a:ext cx="879845" cy="879845"/>
          </a:xfrm>
          <a:prstGeom prst="ellipse">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rPr>
              <a:t>D3</a:t>
            </a:r>
          </a:p>
        </p:txBody>
      </p:sp>
      <p:sp>
        <p:nvSpPr>
          <p:cNvPr id="6" name="Oval 5">
            <a:extLst>
              <a:ext uri="{FF2B5EF4-FFF2-40B4-BE49-F238E27FC236}">
                <a16:creationId xmlns:a16="http://schemas.microsoft.com/office/drawing/2014/main" id="{6D8E2964-D9A5-4A16-8604-F04921C189EB}"/>
              </a:ext>
            </a:extLst>
          </p:cNvPr>
          <p:cNvSpPr/>
          <p:nvPr/>
        </p:nvSpPr>
        <p:spPr>
          <a:xfrm>
            <a:off x="4648865" y="2585092"/>
            <a:ext cx="879845" cy="879845"/>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3"/>
                </a:solidFill>
              </a:rPr>
              <a:t>D4</a:t>
            </a:r>
          </a:p>
        </p:txBody>
      </p:sp>
      <p:sp>
        <p:nvSpPr>
          <p:cNvPr id="19" name="Oval 18">
            <a:extLst>
              <a:ext uri="{FF2B5EF4-FFF2-40B4-BE49-F238E27FC236}">
                <a16:creationId xmlns:a16="http://schemas.microsoft.com/office/drawing/2014/main" id="{FC17936A-EE2B-4C30-A31C-496282D48B87}"/>
              </a:ext>
            </a:extLst>
          </p:cNvPr>
          <p:cNvSpPr/>
          <p:nvPr/>
        </p:nvSpPr>
        <p:spPr>
          <a:xfrm>
            <a:off x="591879" y="2585092"/>
            <a:ext cx="879845" cy="879845"/>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4"/>
                </a:solidFill>
              </a:rPr>
              <a:t>D1</a:t>
            </a:r>
          </a:p>
        </p:txBody>
      </p:sp>
      <p:sp>
        <p:nvSpPr>
          <p:cNvPr id="51" name="Oval 50" descr="timeline endpoints">
            <a:extLst>
              <a:ext uri="{FF2B5EF4-FFF2-40B4-BE49-F238E27FC236}">
                <a16:creationId xmlns:a16="http://schemas.microsoft.com/office/drawing/2014/main" id="{FEB42CF1-3717-49C1-AB83-60AC16555486}"/>
              </a:ext>
            </a:extLst>
          </p:cNvPr>
          <p:cNvSpPr/>
          <p:nvPr/>
        </p:nvSpPr>
        <p:spPr>
          <a:xfrm>
            <a:off x="259701" y="2929878"/>
            <a:ext cx="190273" cy="190273"/>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descr="timeline endpoints">
            <a:extLst>
              <a:ext uri="{FF2B5EF4-FFF2-40B4-BE49-F238E27FC236}">
                <a16:creationId xmlns:a16="http://schemas.microsoft.com/office/drawing/2014/main" id="{ADA048D0-8338-452D-AF0D-7D6C9C599BD4}"/>
              </a:ext>
            </a:extLst>
          </p:cNvPr>
          <p:cNvSpPr/>
          <p:nvPr/>
        </p:nvSpPr>
        <p:spPr>
          <a:xfrm>
            <a:off x="5666452" y="2934612"/>
            <a:ext cx="180805" cy="180805"/>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descr="timeline ">
            <a:extLst>
              <a:ext uri="{FF2B5EF4-FFF2-40B4-BE49-F238E27FC236}">
                <a16:creationId xmlns:a16="http://schemas.microsoft.com/office/drawing/2014/main" id="{7B3DF975-73CD-42C6-9B78-C3FF40C352F1}"/>
              </a:ext>
            </a:extLst>
          </p:cNvPr>
          <p:cNvSpPr/>
          <p:nvPr/>
        </p:nvSpPr>
        <p:spPr>
          <a:xfrm rot="10800000" flipV="1">
            <a:off x="6434370" y="2331273"/>
            <a:ext cx="5431542" cy="1392649"/>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66000">
                <a:schemeClr val="accent6"/>
              </a:gs>
              <a:gs pos="42000">
                <a:schemeClr val="accent5"/>
              </a:gs>
              <a:gs pos="8000">
                <a:schemeClr val="accent4"/>
              </a:gs>
              <a:gs pos="90000">
                <a:schemeClr val="accent3"/>
              </a:gs>
            </a:gsLst>
            <a:lin ang="10800000" scaled="0"/>
          </a:gra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dirty="0">
              <a:solidFill>
                <a:schemeClr val="bg1"/>
              </a:solidFill>
            </a:endParaRPr>
          </a:p>
        </p:txBody>
      </p:sp>
      <p:sp>
        <p:nvSpPr>
          <p:cNvPr id="34" name="Oval 33">
            <a:extLst>
              <a:ext uri="{FF2B5EF4-FFF2-40B4-BE49-F238E27FC236}">
                <a16:creationId xmlns:a16="http://schemas.microsoft.com/office/drawing/2014/main" id="{8F57FC2D-CA42-4C0C-9FE9-BC02A85CA6CC}"/>
              </a:ext>
            </a:extLst>
          </p:cNvPr>
          <p:cNvSpPr/>
          <p:nvPr/>
        </p:nvSpPr>
        <p:spPr>
          <a:xfrm>
            <a:off x="8038456" y="2585092"/>
            <a:ext cx="879845" cy="879845"/>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5"/>
                </a:solidFill>
              </a:rPr>
              <a:t>D2</a:t>
            </a:r>
          </a:p>
        </p:txBody>
      </p:sp>
      <p:sp>
        <p:nvSpPr>
          <p:cNvPr id="35" name="Oval 34">
            <a:extLst>
              <a:ext uri="{FF2B5EF4-FFF2-40B4-BE49-F238E27FC236}">
                <a16:creationId xmlns:a16="http://schemas.microsoft.com/office/drawing/2014/main" id="{BCBB380A-D7CA-44B2-9AFF-F5B137339529}"/>
              </a:ext>
            </a:extLst>
          </p:cNvPr>
          <p:cNvSpPr/>
          <p:nvPr/>
        </p:nvSpPr>
        <p:spPr>
          <a:xfrm>
            <a:off x="9390785" y="2585092"/>
            <a:ext cx="879845" cy="879845"/>
          </a:xfrm>
          <a:prstGeom prst="ellipse">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rPr>
              <a:t>D3</a:t>
            </a:r>
          </a:p>
        </p:txBody>
      </p:sp>
      <p:sp>
        <p:nvSpPr>
          <p:cNvPr id="36" name="Oval 35">
            <a:extLst>
              <a:ext uri="{FF2B5EF4-FFF2-40B4-BE49-F238E27FC236}">
                <a16:creationId xmlns:a16="http://schemas.microsoft.com/office/drawing/2014/main" id="{6EBE3DB8-3294-4B4E-8DA5-18607EEBBF08}"/>
              </a:ext>
            </a:extLst>
          </p:cNvPr>
          <p:cNvSpPr/>
          <p:nvPr/>
        </p:nvSpPr>
        <p:spPr>
          <a:xfrm>
            <a:off x="10743113" y="2585092"/>
            <a:ext cx="879845" cy="879845"/>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3"/>
                </a:solidFill>
              </a:rPr>
              <a:t>D4</a:t>
            </a:r>
          </a:p>
        </p:txBody>
      </p:sp>
      <p:sp>
        <p:nvSpPr>
          <p:cNvPr id="69" name="Oval 68">
            <a:extLst>
              <a:ext uri="{FF2B5EF4-FFF2-40B4-BE49-F238E27FC236}">
                <a16:creationId xmlns:a16="http://schemas.microsoft.com/office/drawing/2014/main" id="{67109255-4AA7-4D58-A34F-284BA675F71A}"/>
              </a:ext>
            </a:extLst>
          </p:cNvPr>
          <p:cNvSpPr/>
          <p:nvPr/>
        </p:nvSpPr>
        <p:spPr>
          <a:xfrm>
            <a:off x="6686127" y="2585092"/>
            <a:ext cx="879845" cy="879845"/>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4"/>
                </a:solidFill>
              </a:rPr>
              <a:t>D1</a:t>
            </a:r>
          </a:p>
        </p:txBody>
      </p:sp>
      <p:sp>
        <p:nvSpPr>
          <p:cNvPr id="70" name="Oval 69" descr="timeline endpoints">
            <a:extLst>
              <a:ext uri="{FF2B5EF4-FFF2-40B4-BE49-F238E27FC236}">
                <a16:creationId xmlns:a16="http://schemas.microsoft.com/office/drawing/2014/main" id="{96AFF1A5-C326-45A3-9DDD-4193AFEF1A15}"/>
              </a:ext>
            </a:extLst>
          </p:cNvPr>
          <p:cNvSpPr/>
          <p:nvPr/>
        </p:nvSpPr>
        <p:spPr>
          <a:xfrm>
            <a:off x="6353949" y="2929878"/>
            <a:ext cx="190273" cy="190273"/>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descr="timeline endpoints">
            <a:extLst>
              <a:ext uri="{FF2B5EF4-FFF2-40B4-BE49-F238E27FC236}">
                <a16:creationId xmlns:a16="http://schemas.microsoft.com/office/drawing/2014/main" id="{77EBB638-4BD1-47AC-94FB-DCD6B28116F6}"/>
              </a:ext>
            </a:extLst>
          </p:cNvPr>
          <p:cNvSpPr/>
          <p:nvPr/>
        </p:nvSpPr>
        <p:spPr>
          <a:xfrm>
            <a:off x="11760700" y="2934612"/>
            <a:ext cx="180805" cy="180805"/>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3C24A58D-AA17-4F67-83B7-7CCA21DB5AEC}"/>
              </a:ext>
            </a:extLst>
          </p:cNvPr>
          <p:cNvSpPr>
            <a:spLocks noGrp="1"/>
          </p:cNvSpPr>
          <p:nvPr>
            <p:ph type="body" sz="quarter" idx="10"/>
          </p:nvPr>
        </p:nvSpPr>
        <p:spPr/>
        <p:txBody>
          <a:bodyPr/>
          <a:lstStyle/>
          <a:p>
            <a:r>
              <a:rPr lang="en-US" dirty="0"/>
              <a:t>MILESTONE</a:t>
            </a:r>
          </a:p>
        </p:txBody>
      </p:sp>
      <p:sp>
        <p:nvSpPr>
          <p:cNvPr id="26" name="Text Placeholder 25">
            <a:extLst>
              <a:ext uri="{FF2B5EF4-FFF2-40B4-BE49-F238E27FC236}">
                <a16:creationId xmlns:a16="http://schemas.microsoft.com/office/drawing/2014/main" id="{BFF8A845-42A9-4A35-96F2-1B02ED530AAA}"/>
              </a:ext>
            </a:extLst>
          </p:cNvPr>
          <p:cNvSpPr>
            <a:spLocks noGrp="1"/>
          </p:cNvSpPr>
          <p:nvPr>
            <p:ph type="body" sz="quarter" idx="11"/>
          </p:nvPr>
        </p:nvSpPr>
        <p:spPr>
          <a:xfrm>
            <a:off x="456182" y="4486178"/>
            <a:ext cx="1182118" cy="1914622"/>
          </a:xfrm>
        </p:spPr>
        <p:txBody>
          <a:bodyPr/>
          <a:lstStyle/>
          <a:p>
            <a:pPr marL="171450" indent="-171450">
              <a:buFont typeface="Arial" panose="020B0604020202020204" pitchFamily="34" charset="0"/>
              <a:buChar char="•"/>
            </a:pPr>
            <a:r>
              <a:rPr lang="en-US" dirty="0"/>
              <a:t>Select topic</a:t>
            </a:r>
          </a:p>
          <a:p>
            <a:pPr marL="171450" indent="-171450">
              <a:buFont typeface="Arial" panose="020B0604020202020204" pitchFamily="34" charset="0"/>
              <a:buChar char="•"/>
            </a:pPr>
            <a:r>
              <a:rPr lang="en-US" dirty="0"/>
              <a:t>Reason</a:t>
            </a:r>
          </a:p>
          <a:p>
            <a:pPr marL="171450" indent="-171450">
              <a:buFont typeface="Arial" panose="020B0604020202020204" pitchFamily="34" charset="0"/>
              <a:buChar char="•"/>
            </a:pPr>
            <a:r>
              <a:rPr lang="en-US" dirty="0"/>
              <a:t>Describe the source data</a:t>
            </a:r>
          </a:p>
          <a:p>
            <a:pPr marL="171450" indent="-171450">
              <a:buFont typeface="Arial" panose="020B0604020202020204" pitchFamily="34" charset="0"/>
              <a:buChar char="•"/>
            </a:pPr>
            <a:r>
              <a:rPr lang="en-US" dirty="0"/>
              <a:t>Technology </a:t>
            </a:r>
          </a:p>
          <a:p>
            <a:pPr marL="171450" indent="-171450">
              <a:buFont typeface="Arial" panose="020B0604020202020204" pitchFamily="34" charset="0"/>
              <a:buChar char="•"/>
            </a:pPr>
            <a:r>
              <a:rPr lang="en-US" dirty="0"/>
              <a:t>Tools and algos</a:t>
            </a:r>
          </a:p>
          <a:p>
            <a:pPr marL="171450" indent="-171450">
              <a:buFont typeface="Arial" panose="020B0604020202020204" pitchFamily="34" charset="0"/>
              <a:buChar char="•"/>
            </a:pPr>
            <a:r>
              <a:rPr lang="en-US" dirty="0"/>
              <a:t>Basic Analysis</a:t>
            </a:r>
          </a:p>
          <a:p>
            <a:pPr marL="171450" indent="-171450">
              <a:buFont typeface="Arial" panose="020B0604020202020204" pitchFamily="34" charset="0"/>
              <a:buChar char="•"/>
            </a:pPr>
            <a:endParaRPr lang="en-US" dirty="0"/>
          </a:p>
          <a:p>
            <a:endParaRPr lang="en-US" dirty="0"/>
          </a:p>
        </p:txBody>
      </p:sp>
      <p:sp>
        <p:nvSpPr>
          <p:cNvPr id="11" name="Text Placeholder 10">
            <a:extLst>
              <a:ext uri="{FF2B5EF4-FFF2-40B4-BE49-F238E27FC236}">
                <a16:creationId xmlns:a16="http://schemas.microsoft.com/office/drawing/2014/main" id="{08C3D9F9-4837-4F86-BA47-07FC8380F1B5}"/>
              </a:ext>
            </a:extLst>
          </p:cNvPr>
          <p:cNvSpPr>
            <a:spLocks noGrp="1"/>
          </p:cNvSpPr>
          <p:nvPr>
            <p:ph type="body" sz="quarter" idx="32"/>
          </p:nvPr>
        </p:nvSpPr>
        <p:spPr/>
        <p:txBody>
          <a:bodyPr/>
          <a:lstStyle/>
          <a:p>
            <a:r>
              <a:rPr lang="en-US" dirty="0"/>
              <a:t>MILESTONE</a:t>
            </a:r>
          </a:p>
        </p:txBody>
      </p:sp>
      <p:sp>
        <p:nvSpPr>
          <p:cNvPr id="27" name="Text Placeholder 26">
            <a:extLst>
              <a:ext uri="{FF2B5EF4-FFF2-40B4-BE49-F238E27FC236}">
                <a16:creationId xmlns:a16="http://schemas.microsoft.com/office/drawing/2014/main" id="{0C35B328-B64E-4876-8FF0-5F1BBD21C7C3}"/>
              </a:ext>
            </a:extLst>
          </p:cNvPr>
          <p:cNvSpPr>
            <a:spLocks noGrp="1"/>
          </p:cNvSpPr>
          <p:nvPr>
            <p:ph type="body" sz="quarter" idx="33"/>
          </p:nvPr>
        </p:nvSpPr>
        <p:spPr/>
        <p:txBody>
          <a:bodyPr/>
          <a:lstStyle/>
          <a:p>
            <a:pPr marL="171450" indent="-171450">
              <a:buFont typeface="Arial" panose="020B0604020202020204" pitchFamily="34" charset="0"/>
              <a:buChar char="•"/>
            </a:pPr>
            <a:r>
              <a:rPr lang="en-US" dirty="0"/>
              <a:t>Create a branch</a:t>
            </a:r>
          </a:p>
          <a:p>
            <a:pPr marL="171450" indent="-171450">
              <a:buFont typeface="Arial" panose="020B0604020202020204" pitchFamily="34" charset="0"/>
              <a:buChar char="•"/>
            </a:pPr>
            <a:r>
              <a:rPr lang="en-US" dirty="0"/>
              <a:t>Necessary Data analysis</a:t>
            </a:r>
          </a:p>
          <a:p>
            <a:pPr marL="171450" indent="-171450">
              <a:buFont typeface="Arial" panose="020B0604020202020204" pitchFamily="34" charset="0"/>
              <a:buChar char="•"/>
            </a:pPr>
            <a:r>
              <a:rPr lang="en-US" dirty="0"/>
              <a:t>Images (at least 3)</a:t>
            </a:r>
          </a:p>
          <a:p>
            <a:pPr marL="171450" indent="-171450">
              <a:buFont typeface="Arial" panose="020B0604020202020204" pitchFamily="34" charset="0"/>
              <a:buChar char="•"/>
            </a:pPr>
            <a:r>
              <a:rPr lang="en-US" dirty="0"/>
              <a:t>ReadMe</a:t>
            </a:r>
          </a:p>
          <a:p>
            <a:pPr marL="171450" indent="-171450">
              <a:buFont typeface="Arial" panose="020B0604020202020204" pitchFamily="34" charset="0"/>
              <a:buChar char="•"/>
            </a:pPr>
            <a:r>
              <a:rPr lang="en-US" dirty="0"/>
              <a:t>Link to Google Slide Presentation</a:t>
            </a:r>
          </a:p>
          <a:p>
            <a:endParaRPr lang="en-US" dirty="0"/>
          </a:p>
        </p:txBody>
      </p:sp>
      <p:sp>
        <p:nvSpPr>
          <p:cNvPr id="13" name="Text Placeholder 12">
            <a:extLst>
              <a:ext uri="{FF2B5EF4-FFF2-40B4-BE49-F238E27FC236}">
                <a16:creationId xmlns:a16="http://schemas.microsoft.com/office/drawing/2014/main" id="{5296BD85-425B-4958-88CA-45CA44C80370}"/>
              </a:ext>
            </a:extLst>
          </p:cNvPr>
          <p:cNvSpPr>
            <a:spLocks noGrp="1"/>
          </p:cNvSpPr>
          <p:nvPr>
            <p:ph type="body" sz="quarter" idx="34"/>
          </p:nvPr>
        </p:nvSpPr>
        <p:spPr/>
        <p:txBody>
          <a:bodyPr/>
          <a:lstStyle/>
          <a:p>
            <a:r>
              <a:rPr lang="en-US" dirty="0"/>
              <a:t>MILESTONE</a:t>
            </a:r>
          </a:p>
        </p:txBody>
      </p:sp>
      <p:sp>
        <p:nvSpPr>
          <p:cNvPr id="28" name="Text Placeholder 27">
            <a:extLst>
              <a:ext uri="{FF2B5EF4-FFF2-40B4-BE49-F238E27FC236}">
                <a16:creationId xmlns:a16="http://schemas.microsoft.com/office/drawing/2014/main" id="{F89F2451-1186-4C3F-A493-A04E51E7B08A}"/>
              </a:ext>
            </a:extLst>
          </p:cNvPr>
          <p:cNvSpPr>
            <a:spLocks noGrp="1"/>
          </p:cNvSpPr>
          <p:nvPr>
            <p:ph type="body" sz="quarter" idx="35"/>
          </p:nvPr>
        </p:nvSpPr>
        <p:spPr>
          <a:xfrm>
            <a:off x="3222024" y="4486178"/>
            <a:ext cx="1182118" cy="1823182"/>
          </a:xfrm>
        </p:spPr>
        <p:txBody>
          <a:bodyPr/>
          <a:lstStyle/>
          <a:p>
            <a:pPr marL="171450" indent="-171450">
              <a:buFont typeface="Arial" panose="020B0604020202020204" pitchFamily="34" charset="0"/>
              <a:buChar char="•"/>
            </a:pPr>
            <a:r>
              <a:rPr lang="en-US" dirty="0"/>
              <a:t>Desc of Data processing</a:t>
            </a:r>
          </a:p>
          <a:p>
            <a:pPr marL="171450" indent="-171450">
              <a:buFont typeface="Arial" panose="020B0604020202020204" pitchFamily="34" charset="0"/>
              <a:buChar char="•"/>
            </a:pPr>
            <a:r>
              <a:rPr lang="en-US" dirty="0"/>
              <a:t>Feature engineering</a:t>
            </a:r>
          </a:p>
          <a:p>
            <a:pPr marL="171450" indent="-171450">
              <a:buFont typeface="Arial" panose="020B0604020202020204" pitchFamily="34" charset="0"/>
              <a:buChar char="•"/>
            </a:pPr>
            <a:r>
              <a:rPr lang="en-US" dirty="0"/>
              <a:t>Feature selection</a:t>
            </a:r>
          </a:p>
          <a:p>
            <a:pPr marL="171450" indent="-171450">
              <a:buFont typeface="Arial" panose="020B0604020202020204" pitchFamily="34" charset="0"/>
              <a:buChar char="•"/>
            </a:pPr>
            <a:r>
              <a:rPr lang="en-US" dirty="0"/>
              <a:t>Testing sets</a:t>
            </a:r>
          </a:p>
          <a:p>
            <a:pPr marL="171450" indent="-171450">
              <a:buFont typeface="Arial" panose="020B0604020202020204" pitchFamily="34" charset="0"/>
              <a:buChar char="•"/>
            </a:pPr>
            <a:endParaRPr lang="en-US" dirty="0"/>
          </a:p>
          <a:p>
            <a:endParaRPr lang="en-US" dirty="0"/>
          </a:p>
        </p:txBody>
      </p:sp>
      <p:sp>
        <p:nvSpPr>
          <p:cNvPr id="15" name="Text Placeholder 14">
            <a:extLst>
              <a:ext uri="{FF2B5EF4-FFF2-40B4-BE49-F238E27FC236}">
                <a16:creationId xmlns:a16="http://schemas.microsoft.com/office/drawing/2014/main" id="{F04DBBF1-EF80-43E1-B3CC-E7287929142E}"/>
              </a:ext>
            </a:extLst>
          </p:cNvPr>
          <p:cNvSpPr>
            <a:spLocks noGrp="1"/>
          </p:cNvSpPr>
          <p:nvPr>
            <p:ph type="body" sz="quarter" idx="36"/>
          </p:nvPr>
        </p:nvSpPr>
        <p:spPr/>
        <p:txBody>
          <a:bodyPr/>
          <a:lstStyle/>
          <a:p>
            <a:r>
              <a:rPr lang="en-US" dirty="0"/>
              <a:t>MILESTONE</a:t>
            </a:r>
          </a:p>
        </p:txBody>
      </p:sp>
      <p:sp>
        <p:nvSpPr>
          <p:cNvPr id="29" name="Text Placeholder 28">
            <a:extLst>
              <a:ext uri="{FF2B5EF4-FFF2-40B4-BE49-F238E27FC236}">
                <a16:creationId xmlns:a16="http://schemas.microsoft.com/office/drawing/2014/main" id="{93D68865-5E04-4E48-9C59-307470D709C2}"/>
              </a:ext>
            </a:extLst>
          </p:cNvPr>
          <p:cNvSpPr>
            <a:spLocks noGrp="1"/>
          </p:cNvSpPr>
          <p:nvPr>
            <p:ph type="body" sz="quarter" idx="37"/>
          </p:nvPr>
        </p:nvSpPr>
        <p:spPr>
          <a:xfrm>
            <a:off x="4604943" y="4486178"/>
            <a:ext cx="1242313" cy="1914622"/>
          </a:xfrm>
        </p:spPr>
        <p:txBody>
          <a:bodyPr/>
          <a:lstStyle/>
          <a:p>
            <a:pPr marL="171450" indent="-171450">
              <a:buFont typeface="Arial" panose="020B0604020202020204" pitchFamily="34" charset="0"/>
              <a:buChar char="•"/>
            </a:pPr>
            <a:r>
              <a:rPr lang="en-US" dirty="0"/>
              <a:t>Model Mockup</a:t>
            </a:r>
          </a:p>
          <a:p>
            <a:pPr marL="171450" indent="-171450">
              <a:buFont typeface="Arial" panose="020B0604020202020204" pitchFamily="34" charset="0"/>
              <a:buChar char="•"/>
            </a:pPr>
            <a:r>
              <a:rPr lang="en-US" dirty="0"/>
              <a:t>Importing data</a:t>
            </a:r>
          </a:p>
          <a:p>
            <a:pPr marL="171450" indent="-171450">
              <a:buFont typeface="Arial" panose="020B0604020202020204" pitchFamily="34" charset="0"/>
              <a:buChar char="•"/>
            </a:pPr>
            <a:r>
              <a:rPr lang="en-US" dirty="0"/>
              <a:t>Exporting data</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Write procedures </a:t>
            </a:r>
          </a:p>
          <a:p>
            <a:pPr marL="171450" indent="-171450">
              <a:buFont typeface="Arial" panose="020B0604020202020204" pitchFamily="34" charset="0"/>
              <a:buChar char="•"/>
            </a:pPr>
            <a:r>
              <a:rPr lang="en-US" dirty="0"/>
              <a:t>Create images</a:t>
            </a:r>
          </a:p>
          <a:p>
            <a:endParaRPr lang="en-US" dirty="0"/>
          </a:p>
        </p:txBody>
      </p:sp>
      <p:sp>
        <p:nvSpPr>
          <p:cNvPr id="17" name="Text Placeholder 16">
            <a:extLst>
              <a:ext uri="{FF2B5EF4-FFF2-40B4-BE49-F238E27FC236}">
                <a16:creationId xmlns:a16="http://schemas.microsoft.com/office/drawing/2014/main" id="{41E481CA-8BE8-4318-84EE-4F88A61BE57F}"/>
              </a:ext>
            </a:extLst>
          </p:cNvPr>
          <p:cNvSpPr>
            <a:spLocks noGrp="1"/>
          </p:cNvSpPr>
          <p:nvPr>
            <p:ph type="body" sz="quarter" idx="38"/>
          </p:nvPr>
        </p:nvSpPr>
        <p:spPr/>
        <p:txBody>
          <a:bodyPr/>
          <a:lstStyle/>
          <a:p>
            <a:r>
              <a:rPr lang="en-US" dirty="0"/>
              <a:t>MILESTONE</a:t>
            </a:r>
          </a:p>
        </p:txBody>
      </p:sp>
      <p:sp>
        <p:nvSpPr>
          <p:cNvPr id="30" name="Text Placeholder 29">
            <a:extLst>
              <a:ext uri="{FF2B5EF4-FFF2-40B4-BE49-F238E27FC236}">
                <a16:creationId xmlns:a16="http://schemas.microsoft.com/office/drawing/2014/main" id="{6AB27524-4451-4AC5-964C-0F705B6368D7}"/>
              </a:ext>
            </a:extLst>
          </p:cNvPr>
          <p:cNvSpPr>
            <a:spLocks noGrp="1"/>
          </p:cNvSpPr>
          <p:nvPr>
            <p:ph type="body" sz="quarter" idx="39"/>
          </p:nvPr>
        </p:nvSpPr>
        <p:spPr/>
        <p:txBody>
          <a:bodyPr/>
          <a:lstStyle/>
          <a:p>
            <a:pPr marL="171450" indent="-171450">
              <a:buFont typeface="Arial" panose="020B0604020202020204" pitchFamily="34" charset="0"/>
              <a:buChar char="•"/>
            </a:pPr>
            <a:r>
              <a:rPr lang="en-US" dirty="0"/>
              <a:t>Train a model</a:t>
            </a:r>
          </a:p>
          <a:p>
            <a:pPr marL="171450" indent="-171450">
              <a:buFont typeface="Arial" panose="020B0604020202020204" pitchFamily="34" charset="0"/>
              <a:buChar char="•"/>
            </a:pPr>
            <a:r>
              <a:rPr lang="en-US" dirty="0"/>
              <a:t>Working with data (database)</a:t>
            </a:r>
          </a:p>
          <a:p>
            <a:endParaRPr lang="en-US" dirty="0"/>
          </a:p>
          <a:p>
            <a:endParaRPr lang="en-US" dirty="0"/>
          </a:p>
        </p:txBody>
      </p:sp>
      <p:sp>
        <p:nvSpPr>
          <p:cNvPr id="20" name="Text Placeholder 19">
            <a:extLst>
              <a:ext uri="{FF2B5EF4-FFF2-40B4-BE49-F238E27FC236}">
                <a16:creationId xmlns:a16="http://schemas.microsoft.com/office/drawing/2014/main" id="{AFEC3A38-7684-4BBF-AFAD-87409B0E6BDC}"/>
              </a:ext>
            </a:extLst>
          </p:cNvPr>
          <p:cNvSpPr>
            <a:spLocks noGrp="1"/>
          </p:cNvSpPr>
          <p:nvPr>
            <p:ph type="body" sz="quarter" idx="40"/>
          </p:nvPr>
        </p:nvSpPr>
        <p:spPr/>
        <p:txBody>
          <a:bodyPr/>
          <a:lstStyle/>
          <a:p>
            <a:r>
              <a:rPr lang="en-US" dirty="0"/>
              <a:t>MILESTONE</a:t>
            </a:r>
          </a:p>
        </p:txBody>
      </p:sp>
      <p:sp>
        <p:nvSpPr>
          <p:cNvPr id="32" name="Text Placeholder 31">
            <a:extLst>
              <a:ext uri="{FF2B5EF4-FFF2-40B4-BE49-F238E27FC236}">
                <a16:creationId xmlns:a16="http://schemas.microsoft.com/office/drawing/2014/main" id="{2C82D1BF-3352-4868-9C3D-613EB8D084C5}"/>
              </a:ext>
            </a:extLst>
          </p:cNvPr>
          <p:cNvSpPr>
            <a:spLocks noGrp="1"/>
          </p:cNvSpPr>
          <p:nvPr>
            <p:ph type="body" sz="quarter" idx="41"/>
          </p:nvPr>
        </p:nvSpPr>
        <p:spPr>
          <a:xfrm>
            <a:off x="7938151" y="4486178"/>
            <a:ext cx="1182118" cy="1498062"/>
          </a:xfrm>
        </p:spPr>
        <p:txBody>
          <a:bodyPr/>
          <a:lstStyle/>
          <a:p>
            <a:pPr marL="171450" indent="-171450">
              <a:buFont typeface="Arial" panose="020B0604020202020204" pitchFamily="34" charset="0"/>
              <a:buChar char="•"/>
            </a:pPr>
            <a:r>
              <a:rPr lang="en-US" dirty="0"/>
              <a:t>Collect real data</a:t>
            </a:r>
          </a:p>
          <a:p>
            <a:pPr marL="171450" indent="-171450">
              <a:buFont typeface="Arial" panose="020B0604020202020204" pitchFamily="34" charset="0"/>
              <a:buChar char="•"/>
            </a:pPr>
            <a:r>
              <a:rPr lang="en-US" dirty="0"/>
              <a:t>Clean as necessary</a:t>
            </a:r>
          </a:p>
          <a:p>
            <a:pPr marL="171450" indent="-171450">
              <a:buFont typeface="Arial" panose="020B0604020202020204" pitchFamily="34" charset="0"/>
              <a:buChar char="•"/>
            </a:pPr>
            <a:r>
              <a:rPr lang="en-US" dirty="0"/>
              <a:t>Determine the database to use</a:t>
            </a:r>
          </a:p>
          <a:p>
            <a:r>
              <a:rPr lang="en-US" dirty="0"/>
              <a:t> </a:t>
            </a:r>
          </a:p>
          <a:p>
            <a:endParaRPr lang="en-US" dirty="0"/>
          </a:p>
        </p:txBody>
      </p:sp>
      <p:sp>
        <p:nvSpPr>
          <p:cNvPr id="22" name="Text Placeholder 21">
            <a:extLst>
              <a:ext uri="{FF2B5EF4-FFF2-40B4-BE49-F238E27FC236}">
                <a16:creationId xmlns:a16="http://schemas.microsoft.com/office/drawing/2014/main" id="{FE9BE32E-27C4-48FC-81C3-3D6F67418E34}"/>
              </a:ext>
            </a:extLst>
          </p:cNvPr>
          <p:cNvSpPr>
            <a:spLocks noGrp="1"/>
          </p:cNvSpPr>
          <p:nvPr>
            <p:ph type="body" sz="quarter" idx="42"/>
          </p:nvPr>
        </p:nvSpPr>
        <p:spPr/>
        <p:txBody>
          <a:bodyPr/>
          <a:lstStyle/>
          <a:p>
            <a:r>
              <a:rPr lang="en-US" dirty="0"/>
              <a:t>MILESTONE</a:t>
            </a:r>
          </a:p>
        </p:txBody>
      </p:sp>
      <p:sp>
        <p:nvSpPr>
          <p:cNvPr id="38" name="Text Placeholder 37">
            <a:extLst>
              <a:ext uri="{FF2B5EF4-FFF2-40B4-BE49-F238E27FC236}">
                <a16:creationId xmlns:a16="http://schemas.microsoft.com/office/drawing/2014/main" id="{D611DE91-B76B-4361-A001-E52AEAAD8774}"/>
              </a:ext>
            </a:extLst>
          </p:cNvPr>
          <p:cNvSpPr>
            <a:spLocks noGrp="1"/>
          </p:cNvSpPr>
          <p:nvPr>
            <p:ph type="body" sz="quarter" idx="43"/>
          </p:nvPr>
        </p:nvSpPr>
        <p:spPr/>
        <p:txBody>
          <a:bodyPr/>
          <a:lstStyle/>
          <a:p>
            <a:pPr marL="171450" indent="-171450">
              <a:buFont typeface="Arial" panose="020B0604020202020204" pitchFamily="34" charset="0"/>
              <a:buChar char="•"/>
            </a:pPr>
            <a:r>
              <a:rPr lang="en-US" dirty="0"/>
              <a:t>Stored the cleaned data</a:t>
            </a:r>
          </a:p>
          <a:p>
            <a:pPr marL="171450" indent="-171450">
              <a:buFont typeface="Arial" panose="020B0604020202020204" pitchFamily="34" charset="0"/>
              <a:buChar char="•"/>
            </a:pPr>
            <a:r>
              <a:rPr lang="en-US" dirty="0"/>
              <a:t>Test it with sample models</a:t>
            </a:r>
          </a:p>
          <a:p>
            <a:pPr marL="171450" indent="-171450">
              <a:buFont typeface="Arial" panose="020B0604020202020204" pitchFamily="34" charset="0"/>
              <a:buChar char="•"/>
            </a:pPr>
            <a:endParaRPr lang="en-US" dirty="0"/>
          </a:p>
          <a:p>
            <a:endParaRPr lang="en-US" dirty="0"/>
          </a:p>
        </p:txBody>
      </p:sp>
      <p:sp>
        <p:nvSpPr>
          <p:cNvPr id="24" name="Text Placeholder 23">
            <a:extLst>
              <a:ext uri="{FF2B5EF4-FFF2-40B4-BE49-F238E27FC236}">
                <a16:creationId xmlns:a16="http://schemas.microsoft.com/office/drawing/2014/main" id="{058A900D-B4DE-4CA7-B31B-EF43F275DE2D}"/>
              </a:ext>
            </a:extLst>
          </p:cNvPr>
          <p:cNvSpPr>
            <a:spLocks noGrp="1"/>
          </p:cNvSpPr>
          <p:nvPr>
            <p:ph type="body" sz="quarter" idx="44"/>
          </p:nvPr>
        </p:nvSpPr>
        <p:spPr/>
        <p:txBody>
          <a:bodyPr/>
          <a:lstStyle/>
          <a:p>
            <a:r>
              <a:rPr lang="en-US" dirty="0"/>
              <a:t>MILESTONE</a:t>
            </a:r>
          </a:p>
        </p:txBody>
      </p:sp>
      <p:sp>
        <p:nvSpPr>
          <p:cNvPr id="39" name="Text Placeholder 38">
            <a:extLst>
              <a:ext uri="{FF2B5EF4-FFF2-40B4-BE49-F238E27FC236}">
                <a16:creationId xmlns:a16="http://schemas.microsoft.com/office/drawing/2014/main" id="{9CB9ACC2-C176-402F-99F5-FE146A30A09B}"/>
              </a:ext>
            </a:extLst>
          </p:cNvPr>
          <p:cNvSpPr>
            <a:spLocks noGrp="1"/>
          </p:cNvSpPr>
          <p:nvPr>
            <p:ph type="body" sz="quarter" idx="45"/>
          </p:nvPr>
        </p:nvSpPr>
        <p:spPr/>
        <p:txBody>
          <a:bodyPr/>
          <a:lstStyle/>
          <a:p>
            <a:pPr marL="171450" indent="-171450">
              <a:buFont typeface="Arial" panose="020B0604020202020204" pitchFamily="34" charset="0"/>
              <a:buChar char="•"/>
            </a:pPr>
            <a:r>
              <a:rPr lang="en-US" dirty="0"/>
              <a:t>Create images</a:t>
            </a:r>
          </a:p>
          <a:p>
            <a:pPr marL="171450" indent="-171450">
              <a:buFont typeface="Arial" panose="020B0604020202020204" pitchFamily="34" charset="0"/>
              <a:buChar char="•"/>
            </a:pPr>
            <a:r>
              <a:rPr lang="en-US" dirty="0"/>
              <a:t>Create presentation materials</a:t>
            </a:r>
          </a:p>
          <a:p>
            <a:pPr marL="171450" indent="-171450">
              <a:buFont typeface="Arial" panose="020B0604020202020204" pitchFamily="34" charset="0"/>
              <a:buChar char="•"/>
            </a:pPr>
            <a:r>
              <a:rPr lang="en-US" dirty="0"/>
              <a:t>Write description of work so far</a:t>
            </a:r>
          </a:p>
          <a:p>
            <a:pPr marL="171450" indent="-171450">
              <a:buFont typeface="Arial" panose="020B0604020202020204" pitchFamily="34" charset="0"/>
              <a:buChar char="•"/>
            </a:pPr>
            <a:endParaRPr lang="en-US" dirty="0"/>
          </a:p>
          <a:p>
            <a:endParaRPr lang="en-US" dirty="0"/>
          </a:p>
          <a:p>
            <a:endParaRPr lang="en-US" dirty="0"/>
          </a:p>
        </p:txBody>
      </p:sp>
      <p:sp>
        <p:nvSpPr>
          <p:cNvPr id="45" name="Title 44">
            <a:extLst>
              <a:ext uri="{FF2B5EF4-FFF2-40B4-BE49-F238E27FC236}">
                <a16:creationId xmlns:a16="http://schemas.microsoft.com/office/drawing/2014/main" id="{CE9001BD-04C4-40D0-98EB-088BE1EF0E65}"/>
              </a:ext>
            </a:extLst>
          </p:cNvPr>
          <p:cNvSpPr>
            <a:spLocks noGrp="1"/>
          </p:cNvSpPr>
          <p:nvPr>
            <p:ph type="title"/>
          </p:nvPr>
        </p:nvSpPr>
        <p:spPr>
          <a:xfrm>
            <a:off x="230124" y="457199"/>
            <a:ext cx="11731752" cy="974969"/>
          </a:xfrm>
        </p:spPr>
        <p:txBody>
          <a:bodyPr/>
          <a:lstStyle/>
          <a:p>
            <a:r>
              <a:rPr lang="en-US" dirty="0"/>
              <a:t>FINAL PROJECT Roadmap</a:t>
            </a:r>
            <a:br>
              <a:rPr lang="en-US" dirty="0"/>
            </a:br>
            <a:r>
              <a:rPr lang="en-US" sz="2800" dirty="0">
                <a:solidFill>
                  <a:srgbClr val="00B0F0"/>
                </a:solidFill>
              </a:rPr>
              <a:t>SNEAKY score</a:t>
            </a:r>
            <a:endParaRPr lang="en-US" sz="2800" dirty="0"/>
          </a:p>
        </p:txBody>
      </p:sp>
      <p:sp>
        <p:nvSpPr>
          <p:cNvPr id="37" name="TextBox 36">
            <a:extLst>
              <a:ext uri="{FF2B5EF4-FFF2-40B4-BE49-F238E27FC236}">
                <a16:creationId xmlns:a16="http://schemas.microsoft.com/office/drawing/2014/main" id="{2AC5AE90-362B-6DB2-BFA1-65D52E716E9E}"/>
              </a:ext>
            </a:extLst>
          </p:cNvPr>
          <p:cNvSpPr txBox="1"/>
          <p:nvPr/>
        </p:nvSpPr>
        <p:spPr>
          <a:xfrm>
            <a:off x="1027282" y="1323208"/>
            <a:ext cx="3268221" cy="923330"/>
          </a:xfrm>
          <a:prstGeom prst="rect">
            <a:avLst/>
          </a:prstGeom>
          <a:noFill/>
        </p:spPr>
        <p:txBody>
          <a:bodyPr wrap="square">
            <a:spAutoFit/>
          </a:bodyPr>
          <a:lstStyle/>
          <a:p>
            <a:pPr algn="ctr"/>
            <a:r>
              <a:rPr lang="en-US" dirty="0"/>
              <a:t>WEEK 1</a:t>
            </a:r>
          </a:p>
          <a:p>
            <a:pPr marL="285750" indent="-285750" algn="ctr">
              <a:buFont typeface="Arial" panose="020B0604020202020204" pitchFamily="34" charset="0"/>
              <a:buChar char="•"/>
            </a:pPr>
            <a:r>
              <a:rPr lang="en-US" dirty="0"/>
              <a:t>Model Mockup</a:t>
            </a:r>
          </a:p>
          <a:p>
            <a:pPr marL="285750" indent="-285750" algn="ctr">
              <a:buFont typeface="Arial" panose="020B0604020202020204" pitchFamily="34" charset="0"/>
              <a:buChar char="•"/>
            </a:pPr>
            <a:r>
              <a:rPr lang="en-US" dirty="0"/>
              <a:t>Import/export Data</a:t>
            </a:r>
          </a:p>
        </p:txBody>
      </p:sp>
      <p:sp>
        <p:nvSpPr>
          <p:cNvPr id="40" name="TextBox 39">
            <a:extLst>
              <a:ext uri="{FF2B5EF4-FFF2-40B4-BE49-F238E27FC236}">
                <a16:creationId xmlns:a16="http://schemas.microsoft.com/office/drawing/2014/main" id="{D7F05448-926E-EBD8-15CB-D8194039A400}"/>
              </a:ext>
            </a:extLst>
          </p:cNvPr>
          <p:cNvSpPr txBox="1"/>
          <p:nvPr/>
        </p:nvSpPr>
        <p:spPr>
          <a:xfrm>
            <a:off x="7169988" y="1271963"/>
            <a:ext cx="3268221" cy="923330"/>
          </a:xfrm>
          <a:prstGeom prst="rect">
            <a:avLst/>
          </a:prstGeom>
          <a:noFill/>
        </p:spPr>
        <p:txBody>
          <a:bodyPr wrap="square">
            <a:spAutoFit/>
          </a:bodyPr>
          <a:lstStyle/>
          <a:p>
            <a:pPr algn="ctr"/>
            <a:r>
              <a:rPr lang="en-US" dirty="0"/>
              <a:t>WEEK 2</a:t>
            </a:r>
          </a:p>
          <a:p>
            <a:pPr marL="285750" indent="-285750" algn="ctr">
              <a:buFont typeface="Arial" panose="020B0604020202020204" pitchFamily="34" charset="0"/>
              <a:buChar char="•"/>
            </a:pPr>
            <a:r>
              <a:rPr lang="en-US" dirty="0"/>
              <a:t>Train a Model</a:t>
            </a:r>
          </a:p>
          <a:p>
            <a:pPr marL="285750" indent="-285750" algn="ctr">
              <a:buFont typeface="Arial" panose="020B0604020202020204" pitchFamily="34" charset="0"/>
              <a:buChar char="•"/>
            </a:pPr>
            <a:r>
              <a:rPr lang="en-US" dirty="0"/>
              <a:t>Working with Data</a:t>
            </a:r>
          </a:p>
        </p:txBody>
      </p:sp>
    </p:spTree>
    <p:extLst>
      <p:ext uri="{BB962C8B-B14F-4D97-AF65-F5344CB8AC3E}">
        <p14:creationId xmlns:p14="http://schemas.microsoft.com/office/powerpoint/2010/main" val="46239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descr="timeline ">
            <a:extLst>
              <a:ext uri="{FF2B5EF4-FFF2-40B4-BE49-F238E27FC236}">
                <a16:creationId xmlns:a16="http://schemas.microsoft.com/office/drawing/2014/main" id="{8D4775DE-A457-470F-9215-52C254BEA12F}"/>
              </a:ext>
            </a:extLst>
          </p:cNvPr>
          <p:cNvSpPr/>
          <p:nvPr/>
        </p:nvSpPr>
        <p:spPr>
          <a:xfrm rot="10800000" flipV="1">
            <a:off x="340122" y="2331273"/>
            <a:ext cx="5431542" cy="1392649"/>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66000">
                <a:schemeClr val="accent6"/>
              </a:gs>
              <a:gs pos="42000">
                <a:schemeClr val="accent5"/>
              </a:gs>
              <a:gs pos="8000">
                <a:schemeClr val="accent4"/>
              </a:gs>
              <a:gs pos="90000">
                <a:schemeClr val="accent3"/>
              </a:gs>
            </a:gsLst>
            <a:lin ang="10800000" scaled="0"/>
          </a:gra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dirty="0">
              <a:solidFill>
                <a:schemeClr val="bg1"/>
              </a:solidFill>
            </a:endParaRPr>
          </a:p>
        </p:txBody>
      </p:sp>
      <p:sp>
        <p:nvSpPr>
          <p:cNvPr id="4" name="Oval 3">
            <a:extLst>
              <a:ext uri="{FF2B5EF4-FFF2-40B4-BE49-F238E27FC236}">
                <a16:creationId xmlns:a16="http://schemas.microsoft.com/office/drawing/2014/main" id="{3415C901-039D-4058-80C7-5ABA400CDB06}"/>
              </a:ext>
            </a:extLst>
          </p:cNvPr>
          <p:cNvSpPr/>
          <p:nvPr/>
        </p:nvSpPr>
        <p:spPr>
          <a:xfrm>
            <a:off x="1944208" y="2585092"/>
            <a:ext cx="879845" cy="879845"/>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5"/>
                </a:solidFill>
              </a:rPr>
              <a:t>D2</a:t>
            </a:r>
          </a:p>
        </p:txBody>
      </p:sp>
      <p:sp>
        <p:nvSpPr>
          <p:cNvPr id="5" name="Oval 4">
            <a:extLst>
              <a:ext uri="{FF2B5EF4-FFF2-40B4-BE49-F238E27FC236}">
                <a16:creationId xmlns:a16="http://schemas.microsoft.com/office/drawing/2014/main" id="{966DA334-7569-42CB-95CD-419F4AC26092}"/>
              </a:ext>
            </a:extLst>
          </p:cNvPr>
          <p:cNvSpPr/>
          <p:nvPr/>
        </p:nvSpPr>
        <p:spPr>
          <a:xfrm>
            <a:off x="3296537" y="2585092"/>
            <a:ext cx="879845" cy="879845"/>
          </a:xfrm>
          <a:prstGeom prst="ellipse">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rPr>
              <a:t>D3</a:t>
            </a:r>
          </a:p>
        </p:txBody>
      </p:sp>
      <p:sp>
        <p:nvSpPr>
          <p:cNvPr id="6" name="Oval 5">
            <a:extLst>
              <a:ext uri="{FF2B5EF4-FFF2-40B4-BE49-F238E27FC236}">
                <a16:creationId xmlns:a16="http://schemas.microsoft.com/office/drawing/2014/main" id="{6D8E2964-D9A5-4A16-8604-F04921C189EB}"/>
              </a:ext>
            </a:extLst>
          </p:cNvPr>
          <p:cNvSpPr/>
          <p:nvPr/>
        </p:nvSpPr>
        <p:spPr>
          <a:xfrm>
            <a:off x="4648865" y="2585092"/>
            <a:ext cx="879845" cy="879845"/>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3"/>
                </a:solidFill>
              </a:rPr>
              <a:t>D4</a:t>
            </a:r>
          </a:p>
        </p:txBody>
      </p:sp>
      <p:sp>
        <p:nvSpPr>
          <p:cNvPr id="19" name="Oval 18">
            <a:extLst>
              <a:ext uri="{FF2B5EF4-FFF2-40B4-BE49-F238E27FC236}">
                <a16:creationId xmlns:a16="http://schemas.microsoft.com/office/drawing/2014/main" id="{FC17936A-EE2B-4C30-A31C-496282D48B87}"/>
              </a:ext>
            </a:extLst>
          </p:cNvPr>
          <p:cNvSpPr/>
          <p:nvPr/>
        </p:nvSpPr>
        <p:spPr>
          <a:xfrm>
            <a:off x="591879" y="2585092"/>
            <a:ext cx="879845" cy="879845"/>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4"/>
                </a:solidFill>
              </a:rPr>
              <a:t>D1</a:t>
            </a:r>
          </a:p>
        </p:txBody>
      </p:sp>
      <p:sp>
        <p:nvSpPr>
          <p:cNvPr id="51" name="Oval 50" descr="timeline endpoints">
            <a:extLst>
              <a:ext uri="{FF2B5EF4-FFF2-40B4-BE49-F238E27FC236}">
                <a16:creationId xmlns:a16="http://schemas.microsoft.com/office/drawing/2014/main" id="{FEB42CF1-3717-49C1-AB83-60AC16555486}"/>
              </a:ext>
            </a:extLst>
          </p:cNvPr>
          <p:cNvSpPr/>
          <p:nvPr/>
        </p:nvSpPr>
        <p:spPr>
          <a:xfrm>
            <a:off x="259701" y="2929878"/>
            <a:ext cx="190273" cy="190273"/>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descr="timeline endpoints">
            <a:extLst>
              <a:ext uri="{FF2B5EF4-FFF2-40B4-BE49-F238E27FC236}">
                <a16:creationId xmlns:a16="http://schemas.microsoft.com/office/drawing/2014/main" id="{ADA048D0-8338-452D-AF0D-7D6C9C599BD4}"/>
              </a:ext>
            </a:extLst>
          </p:cNvPr>
          <p:cNvSpPr/>
          <p:nvPr/>
        </p:nvSpPr>
        <p:spPr>
          <a:xfrm>
            <a:off x="5666452" y="2934612"/>
            <a:ext cx="180805" cy="180805"/>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descr="timeline ">
            <a:extLst>
              <a:ext uri="{FF2B5EF4-FFF2-40B4-BE49-F238E27FC236}">
                <a16:creationId xmlns:a16="http://schemas.microsoft.com/office/drawing/2014/main" id="{7B3DF975-73CD-42C6-9B78-C3FF40C352F1}"/>
              </a:ext>
            </a:extLst>
          </p:cNvPr>
          <p:cNvSpPr/>
          <p:nvPr/>
        </p:nvSpPr>
        <p:spPr>
          <a:xfrm rot="10800000" flipV="1">
            <a:off x="6434370" y="2331273"/>
            <a:ext cx="5431542" cy="1392649"/>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66000">
                <a:schemeClr val="accent6"/>
              </a:gs>
              <a:gs pos="42000">
                <a:schemeClr val="accent5"/>
              </a:gs>
              <a:gs pos="8000">
                <a:schemeClr val="accent4"/>
              </a:gs>
              <a:gs pos="90000">
                <a:schemeClr val="accent3"/>
              </a:gs>
            </a:gsLst>
            <a:lin ang="10800000" scaled="0"/>
          </a:gra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dirty="0">
              <a:solidFill>
                <a:schemeClr val="bg1"/>
              </a:solidFill>
            </a:endParaRPr>
          </a:p>
        </p:txBody>
      </p:sp>
      <p:sp>
        <p:nvSpPr>
          <p:cNvPr id="34" name="Oval 33">
            <a:extLst>
              <a:ext uri="{FF2B5EF4-FFF2-40B4-BE49-F238E27FC236}">
                <a16:creationId xmlns:a16="http://schemas.microsoft.com/office/drawing/2014/main" id="{8F57FC2D-CA42-4C0C-9FE9-BC02A85CA6CC}"/>
              </a:ext>
            </a:extLst>
          </p:cNvPr>
          <p:cNvSpPr/>
          <p:nvPr/>
        </p:nvSpPr>
        <p:spPr>
          <a:xfrm>
            <a:off x="8038456" y="2585092"/>
            <a:ext cx="879845" cy="879845"/>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5"/>
                </a:solidFill>
              </a:rPr>
              <a:t>D2</a:t>
            </a:r>
          </a:p>
        </p:txBody>
      </p:sp>
      <p:sp>
        <p:nvSpPr>
          <p:cNvPr id="35" name="Oval 34">
            <a:extLst>
              <a:ext uri="{FF2B5EF4-FFF2-40B4-BE49-F238E27FC236}">
                <a16:creationId xmlns:a16="http://schemas.microsoft.com/office/drawing/2014/main" id="{BCBB380A-D7CA-44B2-9AFF-F5B137339529}"/>
              </a:ext>
            </a:extLst>
          </p:cNvPr>
          <p:cNvSpPr/>
          <p:nvPr/>
        </p:nvSpPr>
        <p:spPr>
          <a:xfrm>
            <a:off x="9390785" y="2585092"/>
            <a:ext cx="879845" cy="879845"/>
          </a:xfrm>
          <a:prstGeom prst="ellipse">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rPr>
              <a:t>D3</a:t>
            </a:r>
          </a:p>
        </p:txBody>
      </p:sp>
      <p:sp>
        <p:nvSpPr>
          <p:cNvPr id="36" name="Oval 35">
            <a:extLst>
              <a:ext uri="{FF2B5EF4-FFF2-40B4-BE49-F238E27FC236}">
                <a16:creationId xmlns:a16="http://schemas.microsoft.com/office/drawing/2014/main" id="{6EBE3DB8-3294-4B4E-8DA5-18607EEBBF08}"/>
              </a:ext>
            </a:extLst>
          </p:cNvPr>
          <p:cNvSpPr/>
          <p:nvPr/>
        </p:nvSpPr>
        <p:spPr>
          <a:xfrm>
            <a:off x="10743113" y="2585092"/>
            <a:ext cx="879845" cy="879845"/>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3"/>
                </a:solidFill>
              </a:rPr>
              <a:t>D4</a:t>
            </a:r>
          </a:p>
        </p:txBody>
      </p:sp>
      <p:sp>
        <p:nvSpPr>
          <p:cNvPr id="69" name="Oval 68">
            <a:extLst>
              <a:ext uri="{FF2B5EF4-FFF2-40B4-BE49-F238E27FC236}">
                <a16:creationId xmlns:a16="http://schemas.microsoft.com/office/drawing/2014/main" id="{67109255-4AA7-4D58-A34F-284BA675F71A}"/>
              </a:ext>
            </a:extLst>
          </p:cNvPr>
          <p:cNvSpPr/>
          <p:nvPr/>
        </p:nvSpPr>
        <p:spPr>
          <a:xfrm>
            <a:off x="6686127" y="2585092"/>
            <a:ext cx="879845" cy="879845"/>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4"/>
                </a:solidFill>
              </a:rPr>
              <a:t>D1</a:t>
            </a:r>
          </a:p>
        </p:txBody>
      </p:sp>
      <p:sp>
        <p:nvSpPr>
          <p:cNvPr id="70" name="Oval 69" descr="timeline endpoints">
            <a:extLst>
              <a:ext uri="{FF2B5EF4-FFF2-40B4-BE49-F238E27FC236}">
                <a16:creationId xmlns:a16="http://schemas.microsoft.com/office/drawing/2014/main" id="{96AFF1A5-C326-45A3-9DDD-4193AFEF1A15}"/>
              </a:ext>
            </a:extLst>
          </p:cNvPr>
          <p:cNvSpPr/>
          <p:nvPr/>
        </p:nvSpPr>
        <p:spPr>
          <a:xfrm>
            <a:off x="6353949" y="2929878"/>
            <a:ext cx="190273" cy="190273"/>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descr="timeline endpoints">
            <a:extLst>
              <a:ext uri="{FF2B5EF4-FFF2-40B4-BE49-F238E27FC236}">
                <a16:creationId xmlns:a16="http://schemas.microsoft.com/office/drawing/2014/main" id="{77EBB638-4BD1-47AC-94FB-DCD6B28116F6}"/>
              </a:ext>
            </a:extLst>
          </p:cNvPr>
          <p:cNvSpPr/>
          <p:nvPr/>
        </p:nvSpPr>
        <p:spPr>
          <a:xfrm>
            <a:off x="11760700" y="2934612"/>
            <a:ext cx="180805" cy="180805"/>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3C24A58D-AA17-4F67-83B7-7CCA21DB5AEC}"/>
              </a:ext>
            </a:extLst>
          </p:cNvPr>
          <p:cNvSpPr>
            <a:spLocks noGrp="1"/>
          </p:cNvSpPr>
          <p:nvPr>
            <p:ph type="body" sz="quarter" idx="10"/>
          </p:nvPr>
        </p:nvSpPr>
        <p:spPr/>
        <p:txBody>
          <a:bodyPr/>
          <a:lstStyle/>
          <a:p>
            <a:r>
              <a:rPr lang="en-US" dirty="0"/>
              <a:t>MILESTONE</a:t>
            </a:r>
          </a:p>
        </p:txBody>
      </p:sp>
      <p:sp>
        <p:nvSpPr>
          <p:cNvPr id="26" name="Text Placeholder 25">
            <a:extLst>
              <a:ext uri="{FF2B5EF4-FFF2-40B4-BE49-F238E27FC236}">
                <a16:creationId xmlns:a16="http://schemas.microsoft.com/office/drawing/2014/main" id="{BFF8A845-42A9-4A35-96F2-1B02ED530AAA}"/>
              </a:ext>
            </a:extLst>
          </p:cNvPr>
          <p:cNvSpPr>
            <a:spLocks noGrp="1"/>
          </p:cNvSpPr>
          <p:nvPr>
            <p:ph type="body" sz="quarter" idx="11"/>
          </p:nvPr>
        </p:nvSpPr>
        <p:spPr/>
        <p:txBody>
          <a:bodyPr/>
          <a:lstStyle/>
          <a:p>
            <a:pPr marL="171450" indent="-171450">
              <a:buFont typeface="Arial" panose="020B0604020202020204" pitchFamily="34" charset="0"/>
              <a:buChar char="•"/>
            </a:pPr>
            <a:r>
              <a:rPr lang="en-US" dirty="0"/>
              <a:t>Data</a:t>
            </a:r>
          </a:p>
          <a:p>
            <a:pPr marL="171450" indent="-171450">
              <a:buFont typeface="Arial" panose="020B0604020202020204" pitchFamily="34" charset="0"/>
              <a:buChar char="•"/>
            </a:pPr>
            <a:r>
              <a:rPr lang="en-US" dirty="0"/>
              <a:t>Static data</a:t>
            </a:r>
          </a:p>
          <a:p>
            <a:pPr marL="171450" indent="-171450">
              <a:buFont typeface="Arial" panose="020B0604020202020204" pitchFamily="34" charset="0"/>
              <a:buChar char="•"/>
            </a:pPr>
            <a:r>
              <a:rPr lang="en-US" dirty="0"/>
              <a:t>Drivers /Vehicles</a:t>
            </a:r>
          </a:p>
          <a:p>
            <a:pPr marL="171450" indent="-171450">
              <a:buFont typeface="Arial" panose="020B0604020202020204" pitchFamily="34" charset="0"/>
              <a:buChar char="•"/>
            </a:pPr>
            <a:r>
              <a:rPr lang="en-US" dirty="0"/>
              <a:t>Join to get Vehicles</a:t>
            </a:r>
          </a:p>
          <a:p>
            <a:endParaRPr lang="en-US" dirty="0"/>
          </a:p>
        </p:txBody>
      </p:sp>
      <p:sp>
        <p:nvSpPr>
          <p:cNvPr id="11" name="Text Placeholder 10">
            <a:extLst>
              <a:ext uri="{FF2B5EF4-FFF2-40B4-BE49-F238E27FC236}">
                <a16:creationId xmlns:a16="http://schemas.microsoft.com/office/drawing/2014/main" id="{08C3D9F9-4837-4F86-BA47-07FC8380F1B5}"/>
              </a:ext>
            </a:extLst>
          </p:cNvPr>
          <p:cNvSpPr>
            <a:spLocks noGrp="1"/>
          </p:cNvSpPr>
          <p:nvPr>
            <p:ph type="body" sz="quarter" idx="32"/>
          </p:nvPr>
        </p:nvSpPr>
        <p:spPr/>
        <p:txBody>
          <a:bodyPr/>
          <a:lstStyle/>
          <a:p>
            <a:r>
              <a:rPr lang="en-US" dirty="0"/>
              <a:t>MILESTONE</a:t>
            </a:r>
          </a:p>
        </p:txBody>
      </p:sp>
      <p:sp>
        <p:nvSpPr>
          <p:cNvPr id="27" name="Text Placeholder 26">
            <a:extLst>
              <a:ext uri="{FF2B5EF4-FFF2-40B4-BE49-F238E27FC236}">
                <a16:creationId xmlns:a16="http://schemas.microsoft.com/office/drawing/2014/main" id="{0C35B328-B64E-4876-8FF0-5F1BBD21C7C3}"/>
              </a:ext>
            </a:extLst>
          </p:cNvPr>
          <p:cNvSpPr>
            <a:spLocks noGrp="1"/>
          </p:cNvSpPr>
          <p:nvPr>
            <p:ph type="body" sz="quarter" idx="33"/>
          </p:nvPr>
        </p:nvSpPr>
        <p:spPr/>
        <p:txBody>
          <a:bodyPr/>
          <a:lstStyle/>
          <a:p>
            <a:pPr marL="171450" indent="-171450">
              <a:buFont typeface="Arial" panose="020B0604020202020204" pitchFamily="34" charset="0"/>
              <a:buChar char="•"/>
            </a:pPr>
            <a:r>
              <a:rPr lang="en-US" dirty="0"/>
              <a:t>Use real data</a:t>
            </a:r>
          </a:p>
          <a:p>
            <a:pPr marL="171450" indent="-171450">
              <a:buFont typeface="Arial" panose="020B0604020202020204" pitchFamily="34" charset="0"/>
              <a:buChar char="•"/>
            </a:pPr>
            <a:r>
              <a:rPr lang="en-US" dirty="0"/>
              <a:t>Gather the results from the models</a:t>
            </a:r>
          </a:p>
          <a:p>
            <a:endParaRPr lang="en-US" dirty="0"/>
          </a:p>
        </p:txBody>
      </p:sp>
      <p:sp>
        <p:nvSpPr>
          <p:cNvPr id="13" name="Text Placeholder 12">
            <a:extLst>
              <a:ext uri="{FF2B5EF4-FFF2-40B4-BE49-F238E27FC236}">
                <a16:creationId xmlns:a16="http://schemas.microsoft.com/office/drawing/2014/main" id="{5296BD85-425B-4958-88CA-45CA44C80370}"/>
              </a:ext>
            </a:extLst>
          </p:cNvPr>
          <p:cNvSpPr>
            <a:spLocks noGrp="1"/>
          </p:cNvSpPr>
          <p:nvPr>
            <p:ph type="body" sz="quarter" idx="34"/>
          </p:nvPr>
        </p:nvSpPr>
        <p:spPr/>
        <p:txBody>
          <a:bodyPr/>
          <a:lstStyle/>
          <a:p>
            <a:r>
              <a:rPr lang="en-US" dirty="0"/>
              <a:t>MILESTONE</a:t>
            </a:r>
          </a:p>
        </p:txBody>
      </p:sp>
      <p:sp>
        <p:nvSpPr>
          <p:cNvPr id="28" name="Text Placeholder 27">
            <a:extLst>
              <a:ext uri="{FF2B5EF4-FFF2-40B4-BE49-F238E27FC236}">
                <a16:creationId xmlns:a16="http://schemas.microsoft.com/office/drawing/2014/main" id="{F89F2451-1186-4C3F-A493-A04E51E7B08A}"/>
              </a:ext>
            </a:extLst>
          </p:cNvPr>
          <p:cNvSpPr>
            <a:spLocks noGrp="1"/>
          </p:cNvSpPr>
          <p:nvPr>
            <p:ph type="body" sz="quarter" idx="35"/>
          </p:nvPr>
        </p:nvSpPr>
        <p:spPr/>
        <p:txBody>
          <a:bodyPr/>
          <a:lstStyle/>
          <a:p>
            <a:pPr marL="171450" indent="-171450">
              <a:buFont typeface="Arial" panose="020B0604020202020204" pitchFamily="34" charset="0"/>
              <a:buChar char="•"/>
            </a:pPr>
            <a:r>
              <a:rPr lang="en-US" dirty="0"/>
              <a:t>Think of the efficiency</a:t>
            </a:r>
          </a:p>
          <a:p>
            <a:pPr marL="171450" indent="-171450">
              <a:buFont typeface="Arial" panose="020B0604020202020204" pitchFamily="34" charset="0"/>
              <a:buChar char="•"/>
            </a:pPr>
            <a:r>
              <a:rPr lang="en-US" dirty="0"/>
              <a:t>Think of optimization analyzing the results</a:t>
            </a:r>
          </a:p>
          <a:p>
            <a:endParaRPr lang="en-US" dirty="0"/>
          </a:p>
        </p:txBody>
      </p:sp>
      <p:sp>
        <p:nvSpPr>
          <p:cNvPr id="15" name="Text Placeholder 14">
            <a:extLst>
              <a:ext uri="{FF2B5EF4-FFF2-40B4-BE49-F238E27FC236}">
                <a16:creationId xmlns:a16="http://schemas.microsoft.com/office/drawing/2014/main" id="{F04DBBF1-EF80-43E1-B3CC-E7287929142E}"/>
              </a:ext>
            </a:extLst>
          </p:cNvPr>
          <p:cNvSpPr>
            <a:spLocks noGrp="1"/>
          </p:cNvSpPr>
          <p:nvPr>
            <p:ph type="body" sz="quarter" idx="36"/>
          </p:nvPr>
        </p:nvSpPr>
        <p:spPr/>
        <p:txBody>
          <a:bodyPr/>
          <a:lstStyle/>
          <a:p>
            <a:r>
              <a:rPr lang="en-US" dirty="0"/>
              <a:t>MILESTONE</a:t>
            </a:r>
          </a:p>
        </p:txBody>
      </p:sp>
      <p:sp>
        <p:nvSpPr>
          <p:cNvPr id="29" name="Text Placeholder 28">
            <a:extLst>
              <a:ext uri="{FF2B5EF4-FFF2-40B4-BE49-F238E27FC236}">
                <a16:creationId xmlns:a16="http://schemas.microsoft.com/office/drawing/2014/main" id="{93D68865-5E04-4E48-9C59-307470D709C2}"/>
              </a:ext>
            </a:extLst>
          </p:cNvPr>
          <p:cNvSpPr>
            <a:spLocks noGrp="1"/>
          </p:cNvSpPr>
          <p:nvPr>
            <p:ph type="body" sz="quarter" idx="37"/>
          </p:nvPr>
        </p:nvSpPr>
        <p:spPr/>
        <p:txBody>
          <a:bodyPr/>
          <a:lstStyle/>
          <a:p>
            <a:pPr marL="171450" indent="-171450">
              <a:buFont typeface="Arial" panose="020B0604020202020204" pitchFamily="34" charset="0"/>
              <a:buChar char="•"/>
            </a:pPr>
            <a:r>
              <a:rPr lang="en-US" dirty="0"/>
              <a:t>Run a model</a:t>
            </a:r>
          </a:p>
          <a:p>
            <a:pPr marL="171450" indent="-171450">
              <a:buFont typeface="Arial" panose="020B0604020202020204" pitchFamily="34" charset="0"/>
              <a:buChar char="•"/>
            </a:pPr>
            <a:r>
              <a:rPr lang="en-US" dirty="0"/>
              <a:t>Choose a final model to present</a:t>
            </a:r>
          </a:p>
          <a:p>
            <a:pPr marL="171450" indent="-171450">
              <a:buFont typeface="Arial" panose="020B0604020202020204" pitchFamily="34" charset="0"/>
              <a:buChar char="•"/>
            </a:pPr>
            <a:r>
              <a:rPr lang="en-US" dirty="0"/>
              <a:t>Gather images of testing results</a:t>
            </a:r>
          </a:p>
          <a:p>
            <a:pPr marL="171450" indent="-171450">
              <a:buFont typeface="Arial" panose="020B0604020202020204" pitchFamily="34" charset="0"/>
              <a:buChar char="•"/>
            </a:pPr>
            <a:endParaRPr lang="en-US" dirty="0"/>
          </a:p>
        </p:txBody>
      </p:sp>
      <p:sp>
        <p:nvSpPr>
          <p:cNvPr id="17" name="Text Placeholder 16">
            <a:extLst>
              <a:ext uri="{FF2B5EF4-FFF2-40B4-BE49-F238E27FC236}">
                <a16:creationId xmlns:a16="http://schemas.microsoft.com/office/drawing/2014/main" id="{41E481CA-8BE8-4318-84EE-4F88A61BE57F}"/>
              </a:ext>
            </a:extLst>
          </p:cNvPr>
          <p:cNvSpPr>
            <a:spLocks noGrp="1"/>
          </p:cNvSpPr>
          <p:nvPr>
            <p:ph type="body" sz="quarter" idx="38"/>
          </p:nvPr>
        </p:nvSpPr>
        <p:spPr/>
        <p:txBody>
          <a:bodyPr/>
          <a:lstStyle/>
          <a:p>
            <a:r>
              <a:rPr lang="en-US" dirty="0"/>
              <a:t>MILESTONE</a:t>
            </a:r>
          </a:p>
        </p:txBody>
      </p:sp>
      <p:sp>
        <p:nvSpPr>
          <p:cNvPr id="30" name="Text Placeholder 29">
            <a:extLst>
              <a:ext uri="{FF2B5EF4-FFF2-40B4-BE49-F238E27FC236}">
                <a16:creationId xmlns:a16="http://schemas.microsoft.com/office/drawing/2014/main" id="{6AB27524-4451-4AC5-964C-0F705B6368D7}"/>
              </a:ext>
            </a:extLst>
          </p:cNvPr>
          <p:cNvSpPr>
            <a:spLocks noGrp="1"/>
          </p:cNvSpPr>
          <p:nvPr>
            <p:ph type="body" sz="quarter" idx="39"/>
          </p:nvPr>
        </p:nvSpPr>
        <p:spPr/>
        <p:txBody>
          <a:bodyPr/>
          <a:lstStyle/>
          <a:p>
            <a:pPr marL="171450" indent="-171450">
              <a:buFont typeface="Arial" panose="020B0604020202020204" pitchFamily="34" charset="0"/>
              <a:buChar char="•"/>
            </a:pPr>
            <a:r>
              <a:rPr lang="en-US" dirty="0"/>
              <a:t>Description of data processing</a:t>
            </a:r>
          </a:p>
          <a:p>
            <a:pPr marL="171450" indent="-171450">
              <a:buFont typeface="Arial" panose="020B0604020202020204" pitchFamily="34" charset="0"/>
              <a:buChar char="•"/>
            </a:pPr>
            <a:r>
              <a:rPr lang="en-US" dirty="0"/>
              <a:t>Feature engineering</a:t>
            </a:r>
          </a:p>
          <a:p>
            <a:pPr marL="171450" indent="-171450">
              <a:buFont typeface="Arial" panose="020B0604020202020204" pitchFamily="34" charset="0"/>
              <a:buChar char="•"/>
            </a:pPr>
            <a:r>
              <a:rPr lang="en-US" dirty="0"/>
              <a:t>Feature selection</a:t>
            </a:r>
          </a:p>
          <a:p>
            <a:endParaRPr lang="en-US" dirty="0"/>
          </a:p>
        </p:txBody>
      </p:sp>
      <p:sp>
        <p:nvSpPr>
          <p:cNvPr id="20" name="Text Placeholder 19">
            <a:extLst>
              <a:ext uri="{FF2B5EF4-FFF2-40B4-BE49-F238E27FC236}">
                <a16:creationId xmlns:a16="http://schemas.microsoft.com/office/drawing/2014/main" id="{AFEC3A38-7684-4BBF-AFAD-87409B0E6BDC}"/>
              </a:ext>
            </a:extLst>
          </p:cNvPr>
          <p:cNvSpPr>
            <a:spLocks noGrp="1"/>
          </p:cNvSpPr>
          <p:nvPr>
            <p:ph type="body" sz="quarter" idx="40"/>
          </p:nvPr>
        </p:nvSpPr>
        <p:spPr/>
        <p:txBody>
          <a:bodyPr/>
          <a:lstStyle/>
          <a:p>
            <a:r>
              <a:rPr lang="en-US" dirty="0"/>
              <a:t>MILESTONE</a:t>
            </a:r>
          </a:p>
        </p:txBody>
      </p:sp>
      <p:sp>
        <p:nvSpPr>
          <p:cNvPr id="32" name="Text Placeholder 31">
            <a:extLst>
              <a:ext uri="{FF2B5EF4-FFF2-40B4-BE49-F238E27FC236}">
                <a16:creationId xmlns:a16="http://schemas.microsoft.com/office/drawing/2014/main" id="{2C82D1BF-3352-4868-9C3D-613EB8D084C5}"/>
              </a:ext>
            </a:extLst>
          </p:cNvPr>
          <p:cNvSpPr>
            <a:spLocks noGrp="1"/>
          </p:cNvSpPr>
          <p:nvPr>
            <p:ph type="body" sz="quarter" idx="41"/>
          </p:nvPr>
        </p:nvSpPr>
        <p:spPr/>
        <p:txBody>
          <a:bodyPr/>
          <a:lstStyle/>
          <a:p>
            <a:pPr marL="171450" indent="-171450">
              <a:buFont typeface="Arial" panose="020B0604020202020204" pitchFamily="34" charset="0"/>
              <a:buChar char="•"/>
            </a:pPr>
            <a:r>
              <a:rPr lang="en-US" dirty="0"/>
              <a:t>How data was split</a:t>
            </a:r>
          </a:p>
          <a:p>
            <a:pPr marL="171450" indent="-171450">
              <a:buFont typeface="Arial" panose="020B0604020202020204" pitchFamily="34" charset="0"/>
              <a:buChar char="•"/>
            </a:pPr>
            <a:r>
              <a:rPr lang="en-US" dirty="0"/>
              <a:t>Training</a:t>
            </a:r>
          </a:p>
          <a:p>
            <a:pPr marL="171450" indent="-171450">
              <a:buFont typeface="Arial" panose="020B0604020202020204" pitchFamily="34" charset="0"/>
              <a:buChar char="•"/>
            </a:pPr>
            <a:r>
              <a:rPr lang="en-US" dirty="0"/>
              <a:t>Testing sets</a:t>
            </a:r>
          </a:p>
          <a:p>
            <a:endParaRPr lang="en-US" dirty="0"/>
          </a:p>
        </p:txBody>
      </p:sp>
      <p:sp>
        <p:nvSpPr>
          <p:cNvPr id="22" name="Text Placeholder 21">
            <a:extLst>
              <a:ext uri="{FF2B5EF4-FFF2-40B4-BE49-F238E27FC236}">
                <a16:creationId xmlns:a16="http://schemas.microsoft.com/office/drawing/2014/main" id="{FE9BE32E-27C4-48FC-81C3-3D6F67418E34}"/>
              </a:ext>
            </a:extLst>
          </p:cNvPr>
          <p:cNvSpPr>
            <a:spLocks noGrp="1"/>
          </p:cNvSpPr>
          <p:nvPr>
            <p:ph type="body" sz="quarter" idx="42"/>
          </p:nvPr>
        </p:nvSpPr>
        <p:spPr/>
        <p:txBody>
          <a:bodyPr/>
          <a:lstStyle/>
          <a:p>
            <a:r>
              <a:rPr lang="en-US" dirty="0"/>
              <a:t>MILESTONE</a:t>
            </a:r>
          </a:p>
        </p:txBody>
      </p:sp>
      <p:sp>
        <p:nvSpPr>
          <p:cNvPr id="38" name="Text Placeholder 37">
            <a:extLst>
              <a:ext uri="{FF2B5EF4-FFF2-40B4-BE49-F238E27FC236}">
                <a16:creationId xmlns:a16="http://schemas.microsoft.com/office/drawing/2014/main" id="{D611DE91-B76B-4361-A001-E52AEAAD8774}"/>
              </a:ext>
            </a:extLst>
          </p:cNvPr>
          <p:cNvSpPr>
            <a:spLocks noGrp="1"/>
          </p:cNvSpPr>
          <p:nvPr>
            <p:ph type="body" sz="quarter" idx="43"/>
          </p:nvPr>
        </p:nvSpPr>
        <p:spPr/>
        <p:txBody>
          <a:bodyPr/>
          <a:lstStyle/>
          <a:p>
            <a:pPr marL="171450" indent="-171450">
              <a:buFont typeface="Arial" panose="020B0604020202020204" pitchFamily="34" charset="0"/>
              <a:buChar char="•"/>
            </a:pPr>
            <a:r>
              <a:rPr lang="en-US" dirty="0"/>
              <a:t>Model Choice</a:t>
            </a:r>
          </a:p>
          <a:p>
            <a:pPr marL="171450" indent="-171450">
              <a:buFont typeface="Arial" panose="020B0604020202020204" pitchFamily="34" charset="0"/>
              <a:buChar char="•"/>
            </a:pPr>
            <a:r>
              <a:rPr lang="en-US" dirty="0"/>
              <a:t>Benefit of model</a:t>
            </a:r>
          </a:p>
          <a:p>
            <a:pPr marL="171450" indent="-171450">
              <a:buFont typeface="Arial" panose="020B0604020202020204" pitchFamily="34" charset="0"/>
              <a:buChar char="•"/>
            </a:pPr>
            <a:r>
              <a:rPr lang="en-US" dirty="0"/>
              <a:t>Changes Occur in process</a:t>
            </a:r>
          </a:p>
          <a:p>
            <a:endParaRPr lang="en-US" dirty="0"/>
          </a:p>
        </p:txBody>
      </p:sp>
      <p:sp>
        <p:nvSpPr>
          <p:cNvPr id="24" name="Text Placeholder 23">
            <a:extLst>
              <a:ext uri="{FF2B5EF4-FFF2-40B4-BE49-F238E27FC236}">
                <a16:creationId xmlns:a16="http://schemas.microsoft.com/office/drawing/2014/main" id="{058A900D-B4DE-4CA7-B31B-EF43F275DE2D}"/>
              </a:ext>
            </a:extLst>
          </p:cNvPr>
          <p:cNvSpPr>
            <a:spLocks noGrp="1"/>
          </p:cNvSpPr>
          <p:nvPr>
            <p:ph type="body" sz="quarter" idx="44"/>
          </p:nvPr>
        </p:nvSpPr>
        <p:spPr/>
        <p:txBody>
          <a:bodyPr/>
          <a:lstStyle/>
          <a:p>
            <a:r>
              <a:rPr lang="en-US" dirty="0"/>
              <a:t>MILESTONE</a:t>
            </a:r>
          </a:p>
        </p:txBody>
      </p:sp>
      <p:sp>
        <p:nvSpPr>
          <p:cNvPr id="39" name="Text Placeholder 38">
            <a:extLst>
              <a:ext uri="{FF2B5EF4-FFF2-40B4-BE49-F238E27FC236}">
                <a16:creationId xmlns:a16="http://schemas.microsoft.com/office/drawing/2014/main" id="{9CB9ACC2-C176-402F-99F5-FE146A30A09B}"/>
              </a:ext>
            </a:extLst>
          </p:cNvPr>
          <p:cNvSpPr>
            <a:spLocks noGrp="1"/>
          </p:cNvSpPr>
          <p:nvPr>
            <p:ph type="body" sz="quarter" idx="45"/>
          </p:nvPr>
        </p:nvSpPr>
        <p:spPr/>
        <p:txBody>
          <a:bodyPr/>
          <a:lstStyle/>
          <a:p>
            <a:pPr marL="171450" indent="-171450">
              <a:buFont typeface="Arial" panose="020B0604020202020204" pitchFamily="34" charset="0"/>
              <a:buChar char="•"/>
            </a:pPr>
            <a:r>
              <a:rPr lang="en-US" dirty="0"/>
              <a:t>How the model was trained</a:t>
            </a:r>
          </a:p>
          <a:p>
            <a:pPr marL="171450" indent="-171450">
              <a:buFont typeface="Arial" panose="020B0604020202020204" pitchFamily="34" charset="0"/>
              <a:buChar char="•"/>
            </a:pPr>
            <a:r>
              <a:rPr lang="en-US" dirty="0"/>
              <a:t>Confusion Matrix</a:t>
            </a:r>
          </a:p>
          <a:p>
            <a:pPr marL="171450" indent="-171450">
              <a:buFont typeface="Arial" panose="020B0604020202020204" pitchFamily="34" charset="0"/>
              <a:buChar char="•"/>
            </a:pPr>
            <a:r>
              <a:rPr lang="en-US" dirty="0"/>
              <a:t>Accuracy Score</a:t>
            </a:r>
          </a:p>
          <a:p>
            <a:endParaRPr lang="en-US" dirty="0"/>
          </a:p>
        </p:txBody>
      </p:sp>
      <p:sp>
        <p:nvSpPr>
          <p:cNvPr id="45" name="Title 44">
            <a:extLst>
              <a:ext uri="{FF2B5EF4-FFF2-40B4-BE49-F238E27FC236}">
                <a16:creationId xmlns:a16="http://schemas.microsoft.com/office/drawing/2014/main" id="{CE9001BD-04C4-40D0-98EB-088BE1EF0E65}"/>
              </a:ext>
            </a:extLst>
          </p:cNvPr>
          <p:cNvSpPr>
            <a:spLocks noGrp="1"/>
          </p:cNvSpPr>
          <p:nvPr>
            <p:ph type="title"/>
          </p:nvPr>
        </p:nvSpPr>
        <p:spPr>
          <a:xfrm>
            <a:off x="230124" y="457200"/>
            <a:ext cx="11731752" cy="1111818"/>
          </a:xfrm>
        </p:spPr>
        <p:txBody>
          <a:bodyPr/>
          <a:lstStyle/>
          <a:p>
            <a:r>
              <a:rPr lang="en-US" dirty="0"/>
              <a:t>FINAL PROJECT Roadmap</a:t>
            </a:r>
            <a:br>
              <a:rPr lang="en-US" dirty="0"/>
            </a:br>
            <a:r>
              <a:rPr lang="en-US" sz="2800" dirty="0">
                <a:solidFill>
                  <a:srgbClr val="00B0F0"/>
                </a:solidFill>
              </a:rPr>
              <a:t>SNEAKY score</a:t>
            </a:r>
            <a:endParaRPr lang="en-US" sz="2800" dirty="0"/>
          </a:p>
        </p:txBody>
      </p:sp>
      <p:sp>
        <p:nvSpPr>
          <p:cNvPr id="37" name="TextBox 36">
            <a:extLst>
              <a:ext uri="{FF2B5EF4-FFF2-40B4-BE49-F238E27FC236}">
                <a16:creationId xmlns:a16="http://schemas.microsoft.com/office/drawing/2014/main" id="{35D31219-4AF3-D54E-079E-A17B9D834C44}"/>
              </a:ext>
            </a:extLst>
          </p:cNvPr>
          <p:cNvSpPr txBox="1"/>
          <p:nvPr/>
        </p:nvSpPr>
        <p:spPr>
          <a:xfrm>
            <a:off x="1186199" y="1201735"/>
            <a:ext cx="3268221" cy="1200329"/>
          </a:xfrm>
          <a:prstGeom prst="rect">
            <a:avLst/>
          </a:prstGeom>
          <a:noFill/>
        </p:spPr>
        <p:txBody>
          <a:bodyPr wrap="square">
            <a:spAutoFit/>
          </a:bodyPr>
          <a:lstStyle/>
          <a:p>
            <a:pPr algn="ctr"/>
            <a:r>
              <a:rPr lang="en-US" dirty="0"/>
              <a:t>WEELK 3</a:t>
            </a:r>
          </a:p>
          <a:p>
            <a:pPr marL="285750" indent="-285750" algn="ctr">
              <a:buFont typeface="Arial" panose="020B0604020202020204" pitchFamily="34" charset="0"/>
              <a:buChar char="•"/>
            </a:pPr>
            <a:r>
              <a:rPr lang="en-US" dirty="0"/>
              <a:t>Machine Learning Model</a:t>
            </a:r>
          </a:p>
          <a:p>
            <a:pPr marL="285750" indent="-285750" algn="ctr">
              <a:buFont typeface="Arial" panose="020B0604020202020204" pitchFamily="34" charset="0"/>
              <a:buChar char="•"/>
            </a:pPr>
            <a:r>
              <a:rPr lang="en-US" dirty="0"/>
              <a:t>Create images /diagrams</a:t>
            </a:r>
          </a:p>
          <a:p>
            <a:pPr marL="285750" indent="-285750" algn="ctr">
              <a:buFont typeface="Arial" panose="020B0604020202020204" pitchFamily="34" charset="0"/>
              <a:buChar char="•"/>
            </a:pPr>
            <a:r>
              <a:rPr lang="en-US" dirty="0"/>
              <a:t>Database interactions </a:t>
            </a:r>
          </a:p>
        </p:txBody>
      </p:sp>
      <p:sp>
        <p:nvSpPr>
          <p:cNvPr id="40" name="TextBox 39">
            <a:extLst>
              <a:ext uri="{FF2B5EF4-FFF2-40B4-BE49-F238E27FC236}">
                <a16:creationId xmlns:a16="http://schemas.microsoft.com/office/drawing/2014/main" id="{DB9C12E3-1ED4-34CA-1160-F375F66045E3}"/>
              </a:ext>
            </a:extLst>
          </p:cNvPr>
          <p:cNvSpPr txBox="1"/>
          <p:nvPr/>
        </p:nvSpPr>
        <p:spPr>
          <a:xfrm>
            <a:off x="7126049" y="1188721"/>
            <a:ext cx="3268221" cy="1200329"/>
          </a:xfrm>
          <a:prstGeom prst="rect">
            <a:avLst/>
          </a:prstGeom>
          <a:noFill/>
        </p:spPr>
        <p:txBody>
          <a:bodyPr wrap="square">
            <a:spAutoFit/>
          </a:bodyPr>
          <a:lstStyle/>
          <a:p>
            <a:pPr algn="ctr"/>
            <a:r>
              <a:rPr lang="en-US" dirty="0"/>
              <a:t>WEEK 4</a:t>
            </a:r>
          </a:p>
          <a:p>
            <a:pPr marL="285750" indent="-285750" algn="ctr">
              <a:buFont typeface="Arial" panose="020B0604020202020204" pitchFamily="34" charset="0"/>
              <a:buChar char="•"/>
            </a:pPr>
            <a:r>
              <a:rPr lang="en-US" dirty="0"/>
              <a:t>Design Presentation</a:t>
            </a:r>
          </a:p>
          <a:p>
            <a:pPr marL="285750" indent="-285750" algn="ctr">
              <a:buFont typeface="Arial" panose="020B0604020202020204" pitchFamily="34" charset="0"/>
              <a:buChar char="•"/>
            </a:pPr>
            <a:r>
              <a:rPr lang="en-US" dirty="0"/>
              <a:t>Dashboard</a:t>
            </a:r>
          </a:p>
          <a:p>
            <a:pPr marL="285750" indent="-285750" algn="ctr">
              <a:buFont typeface="Arial" panose="020B0604020202020204" pitchFamily="34" charset="0"/>
              <a:buChar char="•"/>
            </a:pPr>
            <a:r>
              <a:rPr lang="en-US" dirty="0"/>
              <a:t>Interactive Elements</a:t>
            </a:r>
          </a:p>
        </p:txBody>
      </p:sp>
    </p:spTree>
    <p:extLst>
      <p:ext uri="{BB962C8B-B14F-4D97-AF65-F5344CB8AC3E}">
        <p14:creationId xmlns:p14="http://schemas.microsoft.com/office/powerpoint/2010/main" val="4216796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17BD7CC6-2F7F-4587-8E92-D041AB2CE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E7ED1F4-19EF-4BC2-A6EA-DF1525142B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0EE7C14F-442F-4416-A4A9-6DA10263A4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2" name="Oval 31">
              <a:extLst>
                <a:ext uri="{FF2B5EF4-FFF2-40B4-BE49-F238E27FC236}">
                  <a16:creationId xmlns:a16="http://schemas.microsoft.com/office/drawing/2014/main" id="{97AC4CCD-70AA-4916-97EA-D9C12FED1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C5694289-EA59-4679-9DB4-0646321A8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2EDAD0A-6995-496D-9789-A34C66F5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BCBBB211-248C-4F94-900A-80CD8D52F3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48DCC953-87D5-419D-A529-94A946251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F67D0B7-A0F4-47EB-8DF7-2630C056AB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A3919D60-F174-4FEB-9E9D-5AF6BD659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98EF7474-F1F7-47A7-AF33-E38A86EBF6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2" name="Straight Connector 41">
              <a:extLst>
                <a:ext uri="{FF2B5EF4-FFF2-40B4-BE49-F238E27FC236}">
                  <a16:creationId xmlns:a16="http://schemas.microsoft.com/office/drawing/2014/main" id="{8B14C3B3-01E7-4DD2-80BC-D6605BDB3A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9E2ED25-9BE8-462A-BE54-D3E506DBA2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3E48329-07A0-4DBB-9D0C-0614AE372F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ED609B4-86D5-44D5-8511-42AE9B129B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C912E1BF-76C2-49D5-A5AC-1CE20255C4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8" name="Straight Connector 47">
              <a:extLst>
                <a:ext uri="{FF2B5EF4-FFF2-40B4-BE49-F238E27FC236}">
                  <a16:creationId xmlns:a16="http://schemas.microsoft.com/office/drawing/2014/main" id="{84E6722B-B0C0-4A43-91F6-6E2D6E2D7F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8EAB6DA-9741-4668-8E47-957CD51511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36EC6AA-9E44-4DD2-B718-EE04111414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38DE653-B3C7-49E5-A3B0-6C00B26083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3" name="Rectangle 52">
            <a:extLst>
              <a:ext uri="{FF2B5EF4-FFF2-40B4-BE49-F238E27FC236}">
                <a16:creationId xmlns:a16="http://schemas.microsoft.com/office/drawing/2014/main" id="{90AE89EB-4F51-4181-9475-7E1048FB3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B78285A0-9022-40FD-B520-91444BA163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6" name="Straight Connector 55">
              <a:extLst>
                <a:ext uri="{FF2B5EF4-FFF2-40B4-BE49-F238E27FC236}">
                  <a16:creationId xmlns:a16="http://schemas.microsoft.com/office/drawing/2014/main" id="{0E2EED1A-F137-41BB-A555-7CDFF9C33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E1EC980-DEDC-41BF-995C-1D471C90EC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A2F9486-DC13-4EDD-82CE-7FFC6F4846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46A2475-19E5-46B8-B7FE-C2CF42971F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0" name="Title 19">
            <a:extLst>
              <a:ext uri="{FF2B5EF4-FFF2-40B4-BE49-F238E27FC236}">
                <a16:creationId xmlns:a16="http://schemas.microsoft.com/office/drawing/2014/main" id="{9739AF1B-E5C4-7D15-2DB4-EC4DA1E4FF2B}"/>
              </a:ext>
            </a:extLst>
          </p:cNvPr>
          <p:cNvSpPr>
            <a:spLocks noGrp="1"/>
          </p:cNvSpPr>
          <p:nvPr>
            <p:ph type="title"/>
          </p:nvPr>
        </p:nvSpPr>
        <p:spPr>
          <a:xfrm>
            <a:off x="629639" y="4038037"/>
            <a:ext cx="6629661" cy="2087424"/>
          </a:xfrm>
          <a:noFill/>
        </p:spPr>
        <p:txBody>
          <a:bodyPr vert="horz" lIns="91440" tIns="45720" rIns="91440" bIns="45720" rtlCol="0" anchor="t">
            <a:normAutofit fontScale="90000"/>
          </a:bodyPr>
          <a:lstStyle/>
          <a:p>
            <a:pPr algn="l">
              <a:spcBef>
                <a:spcPct val="0"/>
              </a:spcBef>
            </a:pPr>
            <a:r>
              <a:rPr lang="en-US" sz="3400" kern="1200" dirty="0">
                <a:solidFill>
                  <a:schemeClr val="bg1"/>
                </a:solidFill>
                <a:latin typeface="+mj-lt"/>
                <a:ea typeface="+mj-ea"/>
                <a:cs typeface="+mj-cs"/>
              </a:rPr>
              <a:t>FINAL PROJECT – SNEAKY score</a:t>
            </a:r>
            <a:br>
              <a:rPr lang="en-US" sz="3400" kern="1200" dirty="0">
                <a:solidFill>
                  <a:schemeClr val="bg1"/>
                </a:solidFill>
                <a:latin typeface="+mj-lt"/>
                <a:ea typeface="+mj-ea"/>
                <a:cs typeface="+mj-cs"/>
              </a:rPr>
            </a:br>
            <a:br>
              <a:rPr lang="en-US" sz="3400" kern="1200" dirty="0">
                <a:solidFill>
                  <a:schemeClr val="bg1"/>
                </a:solidFill>
                <a:latin typeface="+mj-lt"/>
                <a:ea typeface="+mj-ea"/>
                <a:cs typeface="+mj-cs"/>
              </a:rPr>
            </a:br>
            <a:r>
              <a:rPr lang="en-US" sz="3400" kern="1200" dirty="0">
                <a:solidFill>
                  <a:schemeClr val="bg1"/>
                </a:solidFill>
                <a:latin typeface="+mj-lt"/>
                <a:ea typeface="+mj-ea"/>
                <a:cs typeface="+mj-cs"/>
              </a:rPr>
              <a:t>Which way to cross?  </a:t>
            </a:r>
            <a:br>
              <a:rPr lang="en-US" sz="3400" kern="1200" dirty="0">
                <a:solidFill>
                  <a:schemeClr val="bg1"/>
                </a:solidFill>
                <a:latin typeface="+mj-lt"/>
                <a:ea typeface="+mj-ea"/>
                <a:cs typeface="+mj-cs"/>
              </a:rPr>
            </a:br>
            <a:r>
              <a:rPr lang="en-US" sz="3400" kern="1200" dirty="0">
                <a:solidFill>
                  <a:schemeClr val="bg1"/>
                </a:solidFill>
                <a:latin typeface="+mj-lt"/>
                <a:ea typeface="+mj-ea"/>
                <a:cs typeface="+mj-cs"/>
              </a:rPr>
              <a:t>Any obstacles?</a:t>
            </a:r>
            <a:br>
              <a:rPr lang="en-US" sz="3400" kern="1200" dirty="0">
                <a:solidFill>
                  <a:schemeClr val="bg1"/>
                </a:solidFill>
                <a:latin typeface="+mj-lt"/>
                <a:ea typeface="+mj-ea"/>
                <a:cs typeface="+mj-cs"/>
              </a:rPr>
            </a:br>
            <a:r>
              <a:rPr lang="en-US" sz="3400" dirty="0">
                <a:solidFill>
                  <a:schemeClr val="bg1"/>
                </a:solidFill>
              </a:rPr>
              <a:t>How to handle the obstacles</a:t>
            </a:r>
            <a:r>
              <a:rPr lang="en-US" sz="3400" kern="1200" dirty="0">
                <a:solidFill>
                  <a:schemeClr val="bg1"/>
                </a:solidFill>
                <a:latin typeface="+mj-lt"/>
                <a:ea typeface="+mj-ea"/>
                <a:cs typeface="+mj-cs"/>
              </a:rPr>
              <a:t>?</a:t>
            </a:r>
            <a:br>
              <a:rPr lang="en-US" sz="3400" kern="1200" dirty="0">
                <a:solidFill>
                  <a:schemeClr val="bg1"/>
                </a:solidFill>
                <a:latin typeface="+mj-lt"/>
                <a:ea typeface="+mj-ea"/>
                <a:cs typeface="+mj-cs"/>
              </a:rPr>
            </a:br>
            <a:endParaRPr lang="en-US" sz="3400" kern="1200" dirty="0">
              <a:solidFill>
                <a:schemeClr val="bg1"/>
              </a:solidFill>
              <a:latin typeface="+mj-lt"/>
              <a:ea typeface="+mj-ea"/>
              <a:cs typeface="+mj-cs"/>
            </a:endParaRPr>
          </a:p>
        </p:txBody>
      </p:sp>
      <p:pic>
        <p:nvPicPr>
          <p:cNvPr id="22" name="Picture 21" descr="Map&#10;&#10;Description automatically generated">
            <a:extLst>
              <a:ext uri="{FF2B5EF4-FFF2-40B4-BE49-F238E27FC236}">
                <a16:creationId xmlns:a16="http://schemas.microsoft.com/office/drawing/2014/main" id="{F3C731C0-182D-56D0-BEA2-D3DE157025CF}"/>
              </a:ext>
            </a:extLst>
          </p:cNvPr>
          <p:cNvPicPr>
            <a:picLocks noChangeAspect="1"/>
          </p:cNvPicPr>
          <p:nvPr/>
        </p:nvPicPr>
        <p:blipFill>
          <a:blip r:embed="rId2"/>
          <a:stretch>
            <a:fillRect/>
          </a:stretch>
        </p:blipFill>
        <p:spPr>
          <a:xfrm>
            <a:off x="631359" y="1138989"/>
            <a:ext cx="10843065" cy="2222828"/>
          </a:xfrm>
          <a:prstGeom prst="rect">
            <a:avLst/>
          </a:prstGeom>
        </p:spPr>
      </p:pic>
      <p:grpSp>
        <p:nvGrpSpPr>
          <p:cNvPr id="61" name="Group 60">
            <a:extLst>
              <a:ext uri="{FF2B5EF4-FFF2-40B4-BE49-F238E27FC236}">
                <a16:creationId xmlns:a16="http://schemas.microsoft.com/office/drawing/2014/main" id="{91CD8CAA-4614-4393-ADD7-7FDFD8ABD7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62" name="Straight Connector 61">
              <a:extLst>
                <a:ext uri="{FF2B5EF4-FFF2-40B4-BE49-F238E27FC236}">
                  <a16:creationId xmlns:a16="http://schemas.microsoft.com/office/drawing/2014/main" id="{89F5BF84-4D12-40EB-B3CA-72B55341A8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CF91815-2B4A-44C8-BAC2-6732AD11A9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23960DB-F7E9-40C5-BDC7-9700C71B1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95623C8-E3C3-425E-B186-ADFF5B6702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66131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F28D01B5-A5BC-45A3-8718-13BDC694F21C}"/>
              </a:ext>
            </a:extLst>
          </p:cNvPr>
          <p:cNvSpPr>
            <a:spLocks noGrp="1"/>
          </p:cNvSpPr>
          <p:nvPr>
            <p:ph type="title"/>
          </p:nvPr>
        </p:nvSpPr>
        <p:spPr>
          <a:xfrm>
            <a:off x="230124" y="457199"/>
            <a:ext cx="11731752" cy="954841"/>
          </a:xfrm>
        </p:spPr>
        <p:txBody>
          <a:bodyPr/>
          <a:lstStyle/>
          <a:p>
            <a:r>
              <a:rPr lang="en-US" dirty="0"/>
              <a:t>FINAL PROJECT Roadmap</a:t>
            </a:r>
            <a:br>
              <a:rPr lang="en-US" dirty="0"/>
            </a:br>
            <a:r>
              <a:rPr lang="en-US" sz="2800" dirty="0">
                <a:solidFill>
                  <a:srgbClr val="00B0F0"/>
                </a:solidFill>
              </a:rPr>
              <a:t>SNEAKY </a:t>
            </a:r>
            <a:r>
              <a:rPr lang="en-US" sz="2800" dirty="0" err="1">
                <a:solidFill>
                  <a:srgbClr val="00B0F0"/>
                </a:solidFill>
              </a:rPr>
              <a:t>sCORE</a:t>
            </a:r>
            <a:endParaRPr lang="en-US" sz="2800" dirty="0">
              <a:solidFill>
                <a:srgbClr val="00B0F0"/>
              </a:solidFill>
            </a:endParaRPr>
          </a:p>
        </p:txBody>
      </p:sp>
      <p:sp>
        <p:nvSpPr>
          <p:cNvPr id="33" name="TextBox 32">
            <a:extLst>
              <a:ext uri="{FF2B5EF4-FFF2-40B4-BE49-F238E27FC236}">
                <a16:creationId xmlns:a16="http://schemas.microsoft.com/office/drawing/2014/main" id="{53983670-8738-9C34-A588-9F02B592B43A}"/>
              </a:ext>
            </a:extLst>
          </p:cNvPr>
          <p:cNvSpPr txBox="1"/>
          <p:nvPr/>
        </p:nvSpPr>
        <p:spPr>
          <a:xfrm>
            <a:off x="1595120" y="1493520"/>
            <a:ext cx="9469120" cy="3877985"/>
          </a:xfrm>
          <a:prstGeom prst="rect">
            <a:avLst/>
          </a:prstGeom>
          <a:noFill/>
        </p:spPr>
        <p:txBody>
          <a:bodyPr wrap="square" rtlCol="0">
            <a:spAutoFit/>
          </a:bodyPr>
          <a:lstStyle/>
          <a:p>
            <a:r>
              <a:rPr lang="en-US" sz="2400" b="1" dirty="0"/>
              <a:t>Predicting the Credit Score with Machine Learning</a:t>
            </a:r>
          </a:p>
          <a:p>
            <a:pPr marL="285750" indent="-285750">
              <a:buFont typeface="Arial" panose="020B0604020202020204" pitchFamily="34" charset="0"/>
              <a:buChar char="•"/>
            </a:pPr>
            <a:r>
              <a:rPr lang="en-US" b="1" dirty="0"/>
              <a:t>Aim: to predict the outcome of the Credit score of the car owner</a:t>
            </a:r>
          </a:p>
          <a:p>
            <a:pPr marL="285750" indent="-285750">
              <a:buFont typeface="Arial" panose="020B0604020202020204" pitchFamily="34" charset="0"/>
              <a:buChar char="•"/>
            </a:pPr>
            <a:r>
              <a:rPr lang="en-US" b="1" dirty="0"/>
              <a:t>Method:</a:t>
            </a:r>
          </a:p>
          <a:p>
            <a:pPr marL="742950" lvl="1" indent="-285750">
              <a:buFont typeface="Arial" panose="020B0604020202020204" pitchFamily="34" charset="0"/>
              <a:buChar char="•"/>
            </a:pPr>
            <a:r>
              <a:rPr lang="en-US" sz="1400" b="1" dirty="0"/>
              <a:t>Use data from Car Insurance Company to model outcome of certain pairing between Cars and Credit Scores, given its rank, points, and weighted point differences of the history the given data</a:t>
            </a:r>
          </a:p>
          <a:p>
            <a:pPr marL="742950" lvl="1" indent="-285750">
              <a:buFont typeface="Arial" panose="020B0604020202020204" pitchFamily="34" charset="0"/>
              <a:buChar char="•"/>
            </a:pPr>
            <a:r>
              <a:rPr lang="en-US" sz="1400" b="1" dirty="0"/>
              <a:t>Use this model to predict the new unknow input from the user</a:t>
            </a:r>
          </a:p>
          <a:p>
            <a:pPr marL="742950" lvl="1" indent="-285750">
              <a:buFont typeface="Arial" panose="020B0604020202020204" pitchFamily="34" charset="0"/>
              <a:buChar char="•"/>
            </a:pPr>
            <a:r>
              <a:rPr lang="en-US" sz="1400" b="1" dirty="0"/>
              <a:t>Data</a:t>
            </a:r>
          </a:p>
          <a:p>
            <a:pPr marL="1200150" lvl="2" indent="-285750">
              <a:buFont typeface="Arial" panose="020B0604020202020204" pitchFamily="34" charset="0"/>
              <a:buChar char="•"/>
            </a:pPr>
            <a:r>
              <a:rPr lang="en-US" sz="1400" b="1" dirty="0"/>
              <a:t>Vehicles between 2010 ~ 2023 – Resourced from HLDI data service</a:t>
            </a:r>
          </a:p>
          <a:p>
            <a:pPr marL="1200150" lvl="2" indent="-285750">
              <a:buFont typeface="Arial" panose="020B0604020202020204" pitchFamily="34" charset="0"/>
              <a:buChar char="•"/>
            </a:pPr>
            <a:r>
              <a:rPr lang="en-US" sz="1400" b="1" dirty="0"/>
              <a:t>Drivers owns the vehicle 2010 – 2023 Randomly selected over 1 million data</a:t>
            </a:r>
          </a:p>
          <a:p>
            <a:pPr marL="1200150" lvl="2" indent="-285750">
              <a:buFont typeface="Arial" panose="020B0604020202020204" pitchFamily="34" charset="0"/>
              <a:buChar char="•"/>
            </a:pPr>
            <a:r>
              <a:rPr lang="en-US" sz="1400" b="1" dirty="0"/>
              <a:t>AGE, CREDIT SCORE, VEHICLE OWNED, GENDER is selected as a feature</a:t>
            </a:r>
          </a:p>
          <a:p>
            <a:pPr marL="1200150" lvl="2" indent="-285750">
              <a:buFont typeface="Arial" panose="020B0604020202020204" pitchFamily="34" charset="0"/>
              <a:buChar char="•"/>
            </a:pPr>
            <a:r>
              <a:rPr lang="en-US" sz="1400" b="1" dirty="0"/>
              <a:t>NULL, NA, and group count &lt; 1000 is dropped</a:t>
            </a:r>
          </a:p>
          <a:p>
            <a:pPr marL="1200150" lvl="2" indent="-285750">
              <a:buFont typeface="Arial" panose="020B0604020202020204" pitchFamily="34" charset="0"/>
              <a:buChar char="•"/>
            </a:pPr>
            <a:r>
              <a:rPr lang="en-US" sz="1400" b="1" dirty="0"/>
              <a:t>Convert categorical values to predictable values using Dummy function</a:t>
            </a:r>
          </a:p>
          <a:p>
            <a:pPr marL="1200150" lvl="2" indent="-285750">
              <a:buFont typeface="Arial" panose="020B0604020202020204" pitchFamily="34" charset="0"/>
              <a:buChar char="•"/>
            </a:pPr>
            <a:r>
              <a:rPr lang="en-US" sz="1400" b="1" dirty="0"/>
              <a:t>Ran K-Means to determine the K.</a:t>
            </a:r>
          </a:p>
          <a:p>
            <a:pPr marL="1200150" lvl="2" indent="-285750">
              <a:buFont typeface="Arial" panose="020B0604020202020204" pitchFamily="34" charset="0"/>
              <a:buChar char="•"/>
            </a:pPr>
            <a:r>
              <a:rPr lang="en-US" sz="1400" b="1" dirty="0"/>
              <a:t>Trend</a:t>
            </a:r>
          </a:p>
          <a:p>
            <a:pPr marL="742950" lvl="1" indent="-285750">
              <a:buFont typeface="Arial" panose="020B0604020202020204" pitchFamily="34" charset="0"/>
              <a:buChar char="•"/>
            </a:pPr>
            <a:endParaRPr lang="en-US" sz="1400" b="1" dirty="0"/>
          </a:p>
          <a:p>
            <a:pPr marL="742950" lvl="1"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4230622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912E61FB-F3E8-4848-6D5A-39171C980108}"/>
              </a:ext>
            </a:extLst>
          </p:cNvPr>
          <p:cNvSpPr>
            <a:spLocks noGrp="1"/>
          </p:cNvSpPr>
          <p:nvPr>
            <p:ph type="body" sz="quarter" idx="10"/>
          </p:nvPr>
        </p:nvSpPr>
        <p:spPr>
          <a:xfrm>
            <a:off x="1823914" y="1485236"/>
            <a:ext cx="1796396" cy="706438"/>
          </a:xfrm>
        </p:spPr>
        <p:txBody>
          <a:bodyPr/>
          <a:lstStyle/>
          <a:p>
            <a:pPr algn="ctr"/>
            <a:r>
              <a:rPr lang="en-US" dirty="0"/>
              <a:t>Drivers Table</a:t>
            </a:r>
          </a:p>
          <a:p>
            <a:pPr algn="ctr"/>
            <a:r>
              <a:rPr lang="en-US" sz="1400" dirty="0"/>
              <a:t>From DB2</a:t>
            </a:r>
          </a:p>
        </p:txBody>
      </p:sp>
      <p:sp>
        <p:nvSpPr>
          <p:cNvPr id="21" name="Text Placeholder 20">
            <a:extLst>
              <a:ext uri="{FF2B5EF4-FFF2-40B4-BE49-F238E27FC236}">
                <a16:creationId xmlns:a16="http://schemas.microsoft.com/office/drawing/2014/main" id="{53AA48FB-F133-E3A9-B2A8-5F419321F797}"/>
              </a:ext>
            </a:extLst>
          </p:cNvPr>
          <p:cNvSpPr>
            <a:spLocks noGrp="1"/>
          </p:cNvSpPr>
          <p:nvPr>
            <p:ph type="body" sz="quarter" idx="11"/>
          </p:nvPr>
        </p:nvSpPr>
        <p:spPr/>
        <p:txBody>
          <a:bodyPr/>
          <a:lstStyle/>
          <a:p>
            <a:endParaRPr lang="en-US"/>
          </a:p>
        </p:txBody>
      </p:sp>
      <p:sp>
        <p:nvSpPr>
          <p:cNvPr id="22" name="Text Placeholder 21">
            <a:extLst>
              <a:ext uri="{FF2B5EF4-FFF2-40B4-BE49-F238E27FC236}">
                <a16:creationId xmlns:a16="http://schemas.microsoft.com/office/drawing/2014/main" id="{F5DD627F-206C-E736-E7BC-125CEA21BE13}"/>
              </a:ext>
            </a:extLst>
          </p:cNvPr>
          <p:cNvSpPr>
            <a:spLocks noGrp="1"/>
          </p:cNvSpPr>
          <p:nvPr>
            <p:ph type="body" sz="quarter" idx="12"/>
          </p:nvPr>
        </p:nvSpPr>
        <p:spPr>
          <a:xfrm>
            <a:off x="7948887" y="1483930"/>
            <a:ext cx="1796396" cy="720790"/>
          </a:xfrm>
        </p:spPr>
        <p:txBody>
          <a:bodyPr/>
          <a:lstStyle/>
          <a:p>
            <a:r>
              <a:rPr lang="en-US" dirty="0"/>
              <a:t>Vehicles Table</a:t>
            </a:r>
          </a:p>
          <a:p>
            <a:pPr algn="ctr"/>
            <a:r>
              <a:rPr lang="en-US" sz="1400" dirty="0"/>
              <a:t>From DB2</a:t>
            </a:r>
          </a:p>
        </p:txBody>
      </p:sp>
      <p:sp>
        <p:nvSpPr>
          <p:cNvPr id="23" name="Text Placeholder 22">
            <a:extLst>
              <a:ext uri="{FF2B5EF4-FFF2-40B4-BE49-F238E27FC236}">
                <a16:creationId xmlns:a16="http://schemas.microsoft.com/office/drawing/2014/main" id="{A771A622-223F-B48E-6EB1-33E1CD445278}"/>
              </a:ext>
            </a:extLst>
          </p:cNvPr>
          <p:cNvSpPr>
            <a:spLocks noGrp="1"/>
          </p:cNvSpPr>
          <p:nvPr>
            <p:ph type="body" sz="quarter" idx="13"/>
          </p:nvPr>
        </p:nvSpPr>
        <p:spPr/>
        <p:txBody>
          <a:bodyPr/>
          <a:lstStyle/>
          <a:p>
            <a:endParaRPr lang="en-US"/>
          </a:p>
        </p:txBody>
      </p:sp>
      <p:sp>
        <p:nvSpPr>
          <p:cNvPr id="25" name="Text Placeholder 24">
            <a:extLst>
              <a:ext uri="{FF2B5EF4-FFF2-40B4-BE49-F238E27FC236}">
                <a16:creationId xmlns:a16="http://schemas.microsoft.com/office/drawing/2014/main" id="{F53DCD1C-51DF-27CD-47B3-25216BF9F500}"/>
              </a:ext>
            </a:extLst>
          </p:cNvPr>
          <p:cNvSpPr>
            <a:spLocks noGrp="1"/>
          </p:cNvSpPr>
          <p:nvPr>
            <p:ph type="body" sz="quarter" idx="15"/>
          </p:nvPr>
        </p:nvSpPr>
        <p:spPr/>
        <p:txBody>
          <a:bodyPr/>
          <a:lstStyle/>
          <a:p>
            <a:endParaRPr lang="en-US"/>
          </a:p>
        </p:txBody>
      </p:sp>
      <p:sp>
        <p:nvSpPr>
          <p:cNvPr id="27" name="Text Placeholder 26">
            <a:extLst>
              <a:ext uri="{FF2B5EF4-FFF2-40B4-BE49-F238E27FC236}">
                <a16:creationId xmlns:a16="http://schemas.microsoft.com/office/drawing/2014/main" id="{BD422DE4-84E4-969D-7FEE-00A6F9A6BDBA}"/>
              </a:ext>
            </a:extLst>
          </p:cNvPr>
          <p:cNvSpPr>
            <a:spLocks noGrp="1"/>
          </p:cNvSpPr>
          <p:nvPr>
            <p:ph type="body" sz="quarter" idx="17"/>
          </p:nvPr>
        </p:nvSpPr>
        <p:spPr/>
        <p:txBody>
          <a:bodyPr/>
          <a:lstStyle/>
          <a:p>
            <a:endParaRPr lang="en-US"/>
          </a:p>
        </p:txBody>
      </p:sp>
      <p:sp>
        <p:nvSpPr>
          <p:cNvPr id="19" name="Title 18">
            <a:extLst>
              <a:ext uri="{FF2B5EF4-FFF2-40B4-BE49-F238E27FC236}">
                <a16:creationId xmlns:a16="http://schemas.microsoft.com/office/drawing/2014/main" id="{5E3B5F30-E333-8F05-E36E-3A8C4F701905}"/>
              </a:ext>
            </a:extLst>
          </p:cNvPr>
          <p:cNvSpPr>
            <a:spLocks noGrp="1"/>
          </p:cNvSpPr>
          <p:nvPr>
            <p:ph type="title"/>
          </p:nvPr>
        </p:nvSpPr>
        <p:spPr/>
        <p:txBody>
          <a:bodyPr/>
          <a:lstStyle/>
          <a:p>
            <a:r>
              <a:rPr lang="en-US" dirty="0"/>
              <a:t>FINAL PROJECT </a:t>
            </a:r>
            <a:r>
              <a:rPr lang="en-US" dirty="0" err="1"/>
              <a:t>RoaD</a:t>
            </a:r>
            <a:r>
              <a:rPr lang="en-US" dirty="0"/>
              <a:t> Crossing</a:t>
            </a:r>
            <a:br>
              <a:rPr lang="en-US" dirty="0"/>
            </a:br>
            <a:r>
              <a:rPr lang="en-US" sz="2800" dirty="0">
                <a:solidFill>
                  <a:srgbClr val="00B0F0"/>
                </a:solidFill>
              </a:rPr>
              <a:t>SNEAKY score</a:t>
            </a:r>
            <a:br>
              <a:rPr lang="en-US" dirty="0"/>
            </a:br>
            <a:endParaRPr lang="en-US" dirty="0"/>
          </a:p>
        </p:txBody>
      </p:sp>
      <p:sp>
        <p:nvSpPr>
          <p:cNvPr id="31" name="Text Placeholder 30">
            <a:extLst>
              <a:ext uri="{FF2B5EF4-FFF2-40B4-BE49-F238E27FC236}">
                <a16:creationId xmlns:a16="http://schemas.microsoft.com/office/drawing/2014/main" id="{D09D00FE-AB22-8AF9-A694-60EF66CBC6E0}"/>
              </a:ext>
            </a:extLst>
          </p:cNvPr>
          <p:cNvSpPr>
            <a:spLocks noGrp="1"/>
          </p:cNvSpPr>
          <p:nvPr>
            <p:ph type="body" sz="quarter" idx="16"/>
          </p:nvPr>
        </p:nvSpPr>
        <p:spPr/>
        <p:txBody>
          <a:bodyPr/>
          <a:lstStyle/>
          <a:p>
            <a:endParaRPr lang="en-US"/>
          </a:p>
        </p:txBody>
      </p:sp>
      <p:sp>
        <p:nvSpPr>
          <p:cNvPr id="33" name="Text Placeholder 32">
            <a:extLst>
              <a:ext uri="{FF2B5EF4-FFF2-40B4-BE49-F238E27FC236}">
                <a16:creationId xmlns:a16="http://schemas.microsoft.com/office/drawing/2014/main" id="{B4389753-89E7-5AB3-8A85-C505F023FC58}"/>
              </a:ext>
            </a:extLst>
          </p:cNvPr>
          <p:cNvSpPr>
            <a:spLocks noGrp="1"/>
          </p:cNvSpPr>
          <p:nvPr>
            <p:ph type="body" sz="quarter" idx="14"/>
          </p:nvPr>
        </p:nvSpPr>
        <p:spPr/>
        <p:txBody>
          <a:bodyPr/>
          <a:lstStyle/>
          <a:p>
            <a:endParaRPr lang="en-US" dirty="0"/>
          </a:p>
        </p:txBody>
      </p:sp>
      <p:pic>
        <p:nvPicPr>
          <p:cNvPr id="35" name="Picture 34" descr="Table&#10;&#10;Description automatically generated with low confidence">
            <a:extLst>
              <a:ext uri="{FF2B5EF4-FFF2-40B4-BE49-F238E27FC236}">
                <a16:creationId xmlns:a16="http://schemas.microsoft.com/office/drawing/2014/main" id="{71A070DE-E2B3-DD6C-B76C-578B5C6C857D}"/>
              </a:ext>
            </a:extLst>
          </p:cNvPr>
          <p:cNvPicPr>
            <a:picLocks noChangeAspect="1"/>
          </p:cNvPicPr>
          <p:nvPr/>
        </p:nvPicPr>
        <p:blipFill>
          <a:blip r:embed="rId2"/>
          <a:stretch>
            <a:fillRect/>
          </a:stretch>
        </p:blipFill>
        <p:spPr>
          <a:xfrm>
            <a:off x="6342844" y="2508656"/>
            <a:ext cx="5432596" cy="3408745"/>
          </a:xfrm>
          <a:prstGeom prst="rect">
            <a:avLst/>
          </a:prstGeom>
        </p:spPr>
      </p:pic>
      <p:pic>
        <p:nvPicPr>
          <p:cNvPr id="37" name="Picture 36" descr="Table&#10;&#10;Description automatically generated">
            <a:extLst>
              <a:ext uri="{FF2B5EF4-FFF2-40B4-BE49-F238E27FC236}">
                <a16:creationId xmlns:a16="http://schemas.microsoft.com/office/drawing/2014/main" id="{D6279EDF-4DA1-7E9A-A026-D61D8374A278}"/>
              </a:ext>
            </a:extLst>
          </p:cNvPr>
          <p:cNvPicPr>
            <a:picLocks noChangeAspect="1"/>
          </p:cNvPicPr>
          <p:nvPr/>
        </p:nvPicPr>
        <p:blipFill>
          <a:blip r:embed="rId3"/>
          <a:stretch>
            <a:fillRect/>
          </a:stretch>
        </p:blipFill>
        <p:spPr>
          <a:xfrm>
            <a:off x="1382330" y="2588773"/>
            <a:ext cx="4762913" cy="3328627"/>
          </a:xfrm>
          <a:prstGeom prst="rect">
            <a:avLst/>
          </a:prstGeom>
        </p:spPr>
      </p:pic>
      <p:sp>
        <p:nvSpPr>
          <p:cNvPr id="38" name="TextBox 37">
            <a:extLst>
              <a:ext uri="{FF2B5EF4-FFF2-40B4-BE49-F238E27FC236}">
                <a16:creationId xmlns:a16="http://schemas.microsoft.com/office/drawing/2014/main" id="{5319C31E-567B-A94C-F671-741ACE816FD6}"/>
              </a:ext>
            </a:extLst>
          </p:cNvPr>
          <p:cNvSpPr txBox="1"/>
          <p:nvPr/>
        </p:nvSpPr>
        <p:spPr>
          <a:xfrm>
            <a:off x="4134075" y="1717040"/>
            <a:ext cx="3814811" cy="369332"/>
          </a:xfrm>
          <a:prstGeom prst="rect">
            <a:avLst/>
          </a:prstGeom>
          <a:noFill/>
        </p:spPr>
        <p:txBody>
          <a:bodyPr wrap="square" rtlCol="0">
            <a:spAutoFit/>
          </a:bodyPr>
          <a:lstStyle/>
          <a:p>
            <a:r>
              <a:rPr lang="en-US" b="1" dirty="0">
                <a:solidFill>
                  <a:srgbClr val="00B0F0"/>
                </a:solidFill>
              </a:rPr>
              <a:t>Raw Data from Insurance company</a:t>
            </a:r>
          </a:p>
        </p:txBody>
      </p:sp>
    </p:spTree>
    <p:extLst>
      <p:ext uri="{BB962C8B-B14F-4D97-AF65-F5344CB8AC3E}">
        <p14:creationId xmlns:p14="http://schemas.microsoft.com/office/powerpoint/2010/main" val="3565047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912E61FB-F3E8-4848-6D5A-39171C980108}"/>
              </a:ext>
            </a:extLst>
          </p:cNvPr>
          <p:cNvSpPr>
            <a:spLocks noGrp="1"/>
          </p:cNvSpPr>
          <p:nvPr>
            <p:ph type="body" sz="quarter" idx="10"/>
          </p:nvPr>
        </p:nvSpPr>
        <p:spPr>
          <a:xfrm>
            <a:off x="1823914" y="1485236"/>
            <a:ext cx="1796396" cy="706438"/>
          </a:xfrm>
        </p:spPr>
        <p:txBody>
          <a:bodyPr/>
          <a:lstStyle/>
          <a:p>
            <a:pPr algn="ctr"/>
            <a:r>
              <a:rPr lang="en-US" dirty="0"/>
              <a:t>Drivers Table</a:t>
            </a:r>
          </a:p>
          <a:p>
            <a:pPr algn="ctr"/>
            <a:endParaRPr lang="en-US" sz="1400" dirty="0"/>
          </a:p>
        </p:txBody>
      </p:sp>
      <p:sp>
        <p:nvSpPr>
          <p:cNvPr id="22" name="Text Placeholder 21">
            <a:extLst>
              <a:ext uri="{FF2B5EF4-FFF2-40B4-BE49-F238E27FC236}">
                <a16:creationId xmlns:a16="http://schemas.microsoft.com/office/drawing/2014/main" id="{F5DD627F-206C-E736-E7BC-125CEA21BE13}"/>
              </a:ext>
            </a:extLst>
          </p:cNvPr>
          <p:cNvSpPr>
            <a:spLocks noGrp="1"/>
          </p:cNvSpPr>
          <p:nvPr>
            <p:ph type="body" sz="quarter" idx="12"/>
          </p:nvPr>
        </p:nvSpPr>
        <p:spPr>
          <a:xfrm>
            <a:off x="7948887" y="1483930"/>
            <a:ext cx="1796396" cy="720790"/>
          </a:xfrm>
        </p:spPr>
        <p:txBody>
          <a:bodyPr/>
          <a:lstStyle/>
          <a:p>
            <a:r>
              <a:rPr lang="en-US" dirty="0"/>
              <a:t>Vehicles Table</a:t>
            </a:r>
          </a:p>
          <a:p>
            <a:pPr algn="ctr"/>
            <a:endParaRPr lang="en-US" sz="1400" dirty="0"/>
          </a:p>
        </p:txBody>
      </p:sp>
      <p:sp>
        <p:nvSpPr>
          <p:cNvPr id="19" name="Title 18">
            <a:extLst>
              <a:ext uri="{FF2B5EF4-FFF2-40B4-BE49-F238E27FC236}">
                <a16:creationId xmlns:a16="http://schemas.microsoft.com/office/drawing/2014/main" id="{5E3B5F30-E333-8F05-E36E-3A8C4F701905}"/>
              </a:ext>
            </a:extLst>
          </p:cNvPr>
          <p:cNvSpPr>
            <a:spLocks noGrp="1"/>
          </p:cNvSpPr>
          <p:nvPr>
            <p:ph type="title"/>
          </p:nvPr>
        </p:nvSpPr>
        <p:spPr>
          <a:xfrm>
            <a:off x="230124" y="457199"/>
            <a:ext cx="11731752" cy="880561"/>
          </a:xfrm>
        </p:spPr>
        <p:txBody>
          <a:bodyPr/>
          <a:lstStyle/>
          <a:p>
            <a:r>
              <a:rPr lang="en-US" dirty="0"/>
              <a:t>FINAL PROJECT Road Crossing</a:t>
            </a:r>
            <a:br>
              <a:rPr lang="en-US" dirty="0"/>
            </a:br>
            <a:r>
              <a:rPr lang="en-US" sz="2400" dirty="0">
                <a:solidFill>
                  <a:srgbClr val="00B0F0"/>
                </a:solidFill>
              </a:rPr>
              <a:t>SNEAKY Score</a:t>
            </a:r>
            <a:br>
              <a:rPr lang="en-US" dirty="0"/>
            </a:br>
            <a:endParaRPr lang="en-US" dirty="0"/>
          </a:p>
        </p:txBody>
      </p:sp>
      <p:sp>
        <p:nvSpPr>
          <p:cNvPr id="2" name="TextBox 1">
            <a:extLst>
              <a:ext uri="{FF2B5EF4-FFF2-40B4-BE49-F238E27FC236}">
                <a16:creationId xmlns:a16="http://schemas.microsoft.com/office/drawing/2014/main" id="{B695BE0D-59B2-57A4-DF81-35931EC9CB50}"/>
              </a:ext>
            </a:extLst>
          </p:cNvPr>
          <p:cNvSpPr txBox="1"/>
          <p:nvPr/>
        </p:nvSpPr>
        <p:spPr>
          <a:xfrm>
            <a:off x="4243114" y="1653788"/>
            <a:ext cx="2879046" cy="369332"/>
          </a:xfrm>
          <a:prstGeom prst="rect">
            <a:avLst/>
          </a:prstGeom>
          <a:noFill/>
        </p:spPr>
        <p:txBody>
          <a:bodyPr wrap="square" rtlCol="0">
            <a:spAutoFit/>
          </a:bodyPr>
          <a:lstStyle/>
          <a:p>
            <a:r>
              <a:rPr lang="en-US" b="1" dirty="0">
                <a:solidFill>
                  <a:srgbClr val="00B0F0"/>
                </a:solidFill>
              </a:rPr>
              <a:t>Cleaned/Converted  Data</a:t>
            </a:r>
          </a:p>
        </p:txBody>
      </p:sp>
      <p:pic>
        <p:nvPicPr>
          <p:cNvPr id="4" name="Picture 3" descr="Table&#10;&#10;Description automatically generated">
            <a:extLst>
              <a:ext uri="{FF2B5EF4-FFF2-40B4-BE49-F238E27FC236}">
                <a16:creationId xmlns:a16="http://schemas.microsoft.com/office/drawing/2014/main" id="{EE9323E9-D418-741F-59E0-5B0433F7BE1B}"/>
              </a:ext>
            </a:extLst>
          </p:cNvPr>
          <p:cNvPicPr>
            <a:picLocks noChangeAspect="1"/>
          </p:cNvPicPr>
          <p:nvPr/>
        </p:nvPicPr>
        <p:blipFill>
          <a:blip r:embed="rId2"/>
          <a:stretch>
            <a:fillRect/>
          </a:stretch>
        </p:blipFill>
        <p:spPr>
          <a:xfrm>
            <a:off x="1738480" y="2503090"/>
            <a:ext cx="3452159" cy="2068910"/>
          </a:xfrm>
          <a:prstGeom prst="rect">
            <a:avLst/>
          </a:prstGeom>
        </p:spPr>
      </p:pic>
      <p:pic>
        <p:nvPicPr>
          <p:cNvPr id="8" name="Picture 7" descr="Graphical user interface, application, table, Excel&#10;&#10;Description automatically generated">
            <a:extLst>
              <a:ext uri="{FF2B5EF4-FFF2-40B4-BE49-F238E27FC236}">
                <a16:creationId xmlns:a16="http://schemas.microsoft.com/office/drawing/2014/main" id="{1F509D30-B2ED-08E2-1483-E88710023070}"/>
              </a:ext>
            </a:extLst>
          </p:cNvPr>
          <p:cNvPicPr>
            <a:picLocks noChangeAspect="1"/>
          </p:cNvPicPr>
          <p:nvPr/>
        </p:nvPicPr>
        <p:blipFill>
          <a:blip r:embed="rId3"/>
          <a:stretch>
            <a:fillRect/>
          </a:stretch>
        </p:blipFill>
        <p:spPr>
          <a:xfrm>
            <a:off x="6096000" y="2339147"/>
            <a:ext cx="4557155" cy="2232853"/>
          </a:xfrm>
          <a:prstGeom prst="rect">
            <a:avLst/>
          </a:prstGeom>
        </p:spPr>
      </p:pic>
      <p:sp>
        <p:nvSpPr>
          <p:cNvPr id="9" name="TextBox 8">
            <a:extLst>
              <a:ext uri="{FF2B5EF4-FFF2-40B4-BE49-F238E27FC236}">
                <a16:creationId xmlns:a16="http://schemas.microsoft.com/office/drawing/2014/main" id="{C3120E05-5748-D2AC-B5AA-53FD9CA1A557}"/>
              </a:ext>
            </a:extLst>
          </p:cNvPr>
          <p:cNvSpPr txBox="1"/>
          <p:nvPr/>
        </p:nvSpPr>
        <p:spPr>
          <a:xfrm>
            <a:off x="1534160" y="5120640"/>
            <a:ext cx="435863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Re-indexed driver’s identification</a:t>
            </a:r>
          </a:p>
          <a:p>
            <a:pPr marL="285750" indent="-285750">
              <a:buFont typeface="Arial" panose="020B0604020202020204" pitchFamily="34" charset="0"/>
              <a:buChar char="•"/>
            </a:pPr>
            <a:r>
              <a:rPr lang="en-US" dirty="0"/>
              <a:t>Removed hidden space issues with column names (nature of migration)</a:t>
            </a:r>
          </a:p>
          <a:p>
            <a:pPr marL="285750" indent="-285750">
              <a:buFont typeface="Arial" panose="020B0604020202020204" pitchFamily="34" charset="0"/>
              <a:buChar char="•"/>
            </a:pPr>
            <a:r>
              <a:rPr lang="en-US" dirty="0"/>
              <a:t>Renamed columns for consistency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0" name="TextBox 9">
            <a:extLst>
              <a:ext uri="{FF2B5EF4-FFF2-40B4-BE49-F238E27FC236}">
                <a16:creationId xmlns:a16="http://schemas.microsoft.com/office/drawing/2014/main" id="{7BB5BEE0-2D11-6F4A-55F4-78611EDCCD4F}"/>
              </a:ext>
            </a:extLst>
          </p:cNvPr>
          <p:cNvSpPr txBox="1"/>
          <p:nvPr/>
        </p:nvSpPr>
        <p:spPr>
          <a:xfrm>
            <a:off x="6532880" y="5136035"/>
            <a:ext cx="4557155" cy="1200329"/>
          </a:xfrm>
          <a:prstGeom prst="rect">
            <a:avLst/>
          </a:prstGeom>
          <a:noFill/>
        </p:spPr>
        <p:txBody>
          <a:bodyPr wrap="square" rtlCol="0">
            <a:spAutoFit/>
          </a:bodyPr>
          <a:lstStyle/>
          <a:p>
            <a:pPr marL="285750" indent="-285750">
              <a:buFont typeface="Arial" panose="020B0604020202020204" pitchFamily="34" charset="0"/>
              <a:buChar char="•"/>
            </a:pPr>
            <a:r>
              <a:rPr lang="en-US" dirty="0"/>
              <a:t>Renamed columns easy to read</a:t>
            </a:r>
          </a:p>
          <a:p>
            <a:pPr marL="285750" indent="-285750">
              <a:buFont typeface="Arial" panose="020B0604020202020204" pitchFamily="34" charset="0"/>
              <a:buChar char="•"/>
            </a:pPr>
            <a:r>
              <a:rPr lang="en-US" dirty="0"/>
              <a:t>Converted gender to numeric</a:t>
            </a:r>
          </a:p>
          <a:p>
            <a:pPr marL="285750" indent="-285750">
              <a:buFont typeface="Arial" panose="020B0604020202020204" pitchFamily="34" charset="0"/>
              <a:buChar char="•"/>
            </a:pPr>
            <a:r>
              <a:rPr lang="en-US" dirty="0"/>
              <a:t>Calculated age from Birth Date</a:t>
            </a:r>
          </a:p>
          <a:p>
            <a:pPr marL="285750" indent="-285750">
              <a:buFont typeface="Arial" panose="020B0604020202020204" pitchFamily="34" charset="0"/>
              <a:buChar char="•"/>
            </a:pPr>
            <a:r>
              <a:rPr lang="en-US" dirty="0"/>
              <a:t>Removed the default Credit Score</a:t>
            </a:r>
          </a:p>
        </p:txBody>
      </p:sp>
    </p:spTree>
    <p:extLst>
      <p:ext uri="{BB962C8B-B14F-4D97-AF65-F5344CB8AC3E}">
        <p14:creationId xmlns:p14="http://schemas.microsoft.com/office/powerpoint/2010/main" val="3865217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23AFC9DA-A297-6DBE-D1A4-581365DA13D5}"/>
              </a:ext>
            </a:extLst>
          </p:cNvPr>
          <p:cNvSpPr>
            <a:spLocks noGrp="1"/>
          </p:cNvSpPr>
          <p:nvPr>
            <p:ph type="title"/>
          </p:nvPr>
        </p:nvSpPr>
        <p:spPr>
          <a:xfrm>
            <a:off x="230124" y="457200"/>
            <a:ext cx="11731752" cy="955040"/>
          </a:xfrm>
        </p:spPr>
        <p:txBody>
          <a:bodyPr/>
          <a:lstStyle/>
          <a:p>
            <a:r>
              <a:rPr lang="en-US" dirty="0"/>
              <a:t>FINAL PROJECT Road Crossing</a:t>
            </a:r>
            <a:br>
              <a:rPr lang="en-US" dirty="0"/>
            </a:br>
            <a:r>
              <a:rPr lang="en-US" sz="2400" dirty="0">
                <a:solidFill>
                  <a:srgbClr val="00B0F0"/>
                </a:solidFill>
              </a:rPr>
              <a:t>SNEAKY score</a:t>
            </a:r>
            <a:endParaRPr lang="en-US" dirty="0"/>
          </a:p>
        </p:txBody>
      </p:sp>
      <p:sp>
        <p:nvSpPr>
          <p:cNvPr id="20" name="TextBox 19">
            <a:extLst>
              <a:ext uri="{FF2B5EF4-FFF2-40B4-BE49-F238E27FC236}">
                <a16:creationId xmlns:a16="http://schemas.microsoft.com/office/drawing/2014/main" id="{64E3AF81-F293-2943-FEEE-D651A5E33028}"/>
              </a:ext>
            </a:extLst>
          </p:cNvPr>
          <p:cNvSpPr txBox="1"/>
          <p:nvPr/>
        </p:nvSpPr>
        <p:spPr>
          <a:xfrm>
            <a:off x="3119120" y="1556881"/>
            <a:ext cx="6096000" cy="369332"/>
          </a:xfrm>
          <a:prstGeom prst="rect">
            <a:avLst/>
          </a:prstGeom>
          <a:noFill/>
        </p:spPr>
        <p:txBody>
          <a:bodyPr wrap="square">
            <a:spAutoFit/>
          </a:bodyPr>
          <a:lstStyle/>
          <a:p>
            <a:pPr algn="ctr"/>
            <a:r>
              <a:rPr lang="en-US" dirty="0">
                <a:solidFill>
                  <a:srgbClr val="D9A5E3"/>
                </a:solidFill>
              </a:rPr>
              <a:t>Creating Dummy Variables</a:t>
            </a:r>
          </a:p>
        </p:txBody>
      </p:sp>
      <p:sp>
        <p:nvSpPr>
          <p:cNvPr id="21" name="TextBox 20">
            <a:extLst>
              <a:ext uri="{FF2B5EF4-FFF2-40B4-BE49-F238E27FC236}">
                <a16:creationId xmlns:a16="http://schemas.microsoft.com/office/drawing/2014/main" id="{8806F1AE-1E7E-3F0E-8971-E7124BCF7ACA}"/>
              </a:ext>
            </a:extLst>
          </p:cNvPr>
          <p:cNvSpPr txBox="1"/>
          <p:nvPr/>
        </p:nvSpPr>
        <p:spPr>
          <a:xfrm>
            <a:off x="1107440" y="2184400"/>
            <a:ext cx="9956800" cy="507831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6">
                    <a:lumMod val="75000"/>
                  </a:schemeClr>
                </a:solidFill>
              </a:rPr>
              <a:t>Why needed Dummy Variables?</a:t>
            </a:r>
          </a:p>
          <a:p>
            <a:pPr marL="742950" lvl="1" indent="-285750">
              <a:buFont typeface="Arial" panose="020B0604020202020204" pitchFamily="34" charset="0"/>
              <a:buChar char="•"/>
            </a:pPr>
            <a:r>
              <a:rPr lang="en-US" dirty="0"/>
              <a:t>Dummy variables are useful because they enable us to use a single regression equation to represent multiple groups.</a:t>
            </a:r>
          </a:p>
          <a:p>
            <a:pPr marL="742950" lvl="1" indent="-285750">
              <a:buFont typeface="Arial" panose="020B0604020202020204" pitchFamily="34" charset="0"/>
              <a:buChar char="•"/>
            </a:pPr>
            <a:r>
              <a:rPr lang="en-US" dirty="0"/>
              <a:t>We don’t need to write out separate equation models for each subgroup</a:t>
            </a:r>
          </a:p>
          <a:p>
            <a:pPr marL="742950" lvl="1" indent="-285750">
              <a:buFont typeface="Arial" panose="020B0604020202020204" pitchFamily="34" charset="0"/>
              <a:buChar char="•"/>
            </a:pPr>
            <a:r>
              <a:rPr lang="en-US" dirty="0"/>
              <a:t>It  is more flexible and allows multiple comparisons to be made</a:t>
            </a:r>
          </a:p>
          <a:p>
            <a:pPr marL="742950" lvl="1" indent="-285750">
              <a:buFont typeface="Arial" panose="020B0604020202020204" pitchFamily="34" charset="0"/>
              <a:buChar char="•"/>
            </a:pPr>
            <a:r>
              <a:rPr lang="en-US" dirty="0"/>
              <a:t>Used when categorical variables to covert as predictor variables</a:t>
            </a:r>
          </a:p>
          <a:p>
            <a:pPr marL="742950" lvl="1" indent="-285750">
              <a:buFont typeface="Arial" panose="020B0604020202020204" pitchFamily="34" charset="0"/>
              <a:buChar char="•"/>
            </a:pPr>
            <a:r>
              <a:rPr lang="en-US" dirty="0"/>
              <a:t>Dummy count should be K-1 (Omit the most common appeared value)</a:t>
            </a:r>
          </a:p>
          <a:p>
            <a:pPr lvl="1"/>
            <a:endParaRPr lang="en-US" dirty="0"/>
          </a:p>
          <a:p>
            <a:pPr lvl="1"/>
            <a:r>
              <a:rPr lang="en-US" dirty="0">
                <a:solidFill>
                  <a:schemeClr val="accent6">
                    <a:lumMod val="75000"/>
                  </a:schemeClr>
                </a:solidFill>
              </a:rPr>
              <a:t>Additional changes : </a:t>
            </a:r>
          </a:p>
          <a:p>
            <a:pPr marL="742950" lvl="1" indent="-285750">
              <a:buFont typeface="Arial" panose="020B0604020202020204" pitchFamily="34" charset="0"/>
              <a:buChar char="•"/>
            </a:pPr>
            <a:r>
              <a:rPr lang="en-US" dirty="0">
                <a:solidFill>
                  <a:srgbClr val="002060"/>
                </a:solidFill>
              </a:rPr>
              <a:t>Filter the most used MAKE</a:t>
            </a:r>
          </a:p>
          <a:p>
            <a:pPr marL="742950" lvl="1" indent="-285750">
              <a:buFont typeface="Arial" panose="020B0604020202020204" pitchFamily="34" charset="0"/>
              <a:buChar char="•"/>
            </a:pPr>
            <a:r>
              <a:rPr lang="en-US" dirty="0">
                <a:solidFill>
                  <a:srgbClr val="002060"/>
                </a:solidFill>
              </a:rPr>
              <a:t>Create a table name “Vehicle_keep.csv” which will be used filtering Driver’s data to keep only drivers who owns the popular cars (1048575 rows reduced to 263310 rows)</a:t>
            </a:r>
          </a:p>
          <a:p>
            <a:pPr marL="742950" lvl="1" indent="-285750">
              <a:buFont typeface="Arial" panose="020B0604020202020204" pitchFamily="34" charset="0"/>
              <a:buChar char="•"/>
            </a:pPr>
            <a:r>
              <a:rPr lang="en-US" dirty="0">
                <a:solidFill>
                  <a:srgbClr val="002060"/>
                </a:solidFill>
              </a:rPr>
              <a:t>Make </a:t>
            </a:r>
            <a:r>
              <a:rPr lang="en-US" dirty="0" err="1">
                <a:solidFill>
                  <a:srgbClr val="002060"/>
                </a:solidFill>
              </a:rPr>
              <a:t>dummyfied</a:t>
            </a:r>
            <a:r>
              <a:rPr lang="en-US" dirty="0">
                <a:solidFill>
                  <a:srgbClr val="002060"/>
                </a:solidFill>
              </a:rPr>
              <a:t> /Model </a:t>
            </a:r>
            <a:r>
              <a:rPr lang="en-US" dirty="0" err="1">
                <a:solidFill>
                  <a:srgbClr val="002060"/>
                </a:solidFill>
              </a:rPr>
              <a:t>dummyfied</a:t>
            </a:r>
            <a:r>
              <a:rPr lang="en-US" dirty="0">
                <a:solidFill>
                  <a:srgbClr val="002060"/>
                </a:solidFill>
              </a:rPr>
              <a:t> (60 to 16 MAKEs and 4395 to 126 MODELs)</a:t>
            </a:r>
          </a:p>
          <a:p>
            <a:pPr marL="742950" lvl="1" indent="-285750">
              <a:buFont typeface="Arial" panose="020B0604020202020204" pitchFamily="34" charset="0"/>
              <a:buChar char="•"/>
            </a:pPr>
            <a:r>
              <a:rPr lang="en-US" dirty="0">
                <a:solidFill>
                  <a:srgbClr val="002060"/>
                </a:solidFill>
              </a:rPr>
              <a:t>Dropped temporary used columns kept only ones will be used.</a:t>
            </a:r>
          </a:p>
          <a:p>
            <a:pPr marL="742950" lvl="1" indent="-285750">
              <a:buFont typeface="Arial" panose="020B0604020202020204" pitchFamily="34" charset="0"/>
              <a:buChar char="•"/>
            </a:pPr>
            <a:endParaRPr lang="en-US" dirty="0">
              <a:solidFill>
                <a:schemeClr val="accent6">
                  <a:lumMod val="75000"/>
                </a:schemeClr>
              </a:solidFill>
            </a:endParaRPr>
          </a:p>
          <a:p>
            <a:pPr lvl="1"/>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534704670"/>
      </p:ext>
    </p:extLst>
  </p:cSld>
  <p:clrMapOvr>
    <a:masterClrMapping/>
  </p:clrMapOvr>
</p:sld>
</file>

<file path=ppt/theme/theme1.xml><?xml version="1.0" encoding="utf-8"?>
<a:theme xmlns:a="http://schemas.openxmlformats.org/drawingml/2006/main" name="2_Office Theme">
  <a:themeElements>
    <a:clrScheme name="Custom 11">
      <a:dk1>
        <a:srgbClr val="000000"/>
      </a:dk1>
      <a:lt1>
        <a:srgbClr val="FFFFFF"/>
      </a:lt1>
      <a:dk2>
        <a:srgbClr val="8439BD"/>
      </a:dk2>
      <a:lt2>
        <a:srgbClr val="EBEBEB"/>
      </a:lt2>
      <a:accent1>
        <a:srgbClr val="0EABB7"/>
      </a:accent1>
      <a:accent2>
        <a:srgbClr val="4868E5"/>
      </a:accent2>
      <a:accent3>
        <a:srgbClr val="20A472"/>
      </a:accent3>
      <a:accent4>
        <a:srgbClr val="B13DC8"/>
      </a:accent4>
      <a:accent5>
        <a:srgbClr val="172DA6"/>
      </a:accent5>
      <a:accent6>
        <a:srgbClr val="00B0F0"/>
      </a:accent6>
      <a:hlink>
        <a:srgbClr val="00B0F0"/>
      </a:hlink>
      <a:folHlink>
        <a:srgbClr val="B13DC8"/>
      </a:folHlink>
    </a:clrScheme>
    <a:fontScheme name="Custom 11">
      <a:majorFont>
        <a:latin typeface="Speak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duct Timeline_WAC_LH - v2" id="{C490F22C-BCE6-4049-96E9-DC11EF4DCC46}" vid="{AA5619E9-B2EB-4B47-8E48-7B1F4A347B9C}"/>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C1DAB8B-23BA-4827-9CE8-505DD4A39F0A}">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55BC56-8FA3-435B-ACDD-0E8E6241EF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211B2B9-8CE5-4E5A-B70F-6B056FE844E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66BA265-3C9C-41FF-80C6-61A7F961C0D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{DB9A5EF9-5CE0-40B8-91CA-F371645B27D7}tf16411242_win32</Template>
  <TotalTime>3435</TotalTime>
  <Words>1587</Words>
  <Application>Microsoft Office PowerPoint</Application>
  <PresentationFormat>Widescreen</PresentationFormat>
  <Paragraphs>258</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Avenir Next LT Pro Light</vt:lpstr>
      <vt:lpstr>Speak Pro</vt:lpstr>
      <vt:lpstr>Tahoma</vt:lpstr>
      <vt:lpstr>2_Office Theme</vt:lpstr>
      <vt:lpstr>FINAL PROJECT - SNEAKY score  Unknown world – is the new world?  Have you ever wondered what totally unrelated data might do when you run your machine learning program? </vt:lpstr>
      <vt:lpstr>FINAL PROJECT Roadmap SNEAKY sCORE</vt:lpstr>
      <vt:lpstr>FINAL PROJECT Roadmap SNEAKY score</vt:lpstr>
      <vt:lpstr>FINAL PROJECT Roadmap SNEAKY score</vt:lpstr>
      <vt:lpstr>FINAL PROJECT – SNEAKY score  Which way to cross?   Any obstacles? How to handle the obstacles? </vt:lpstr>
      <vt:lpstr>FINAL PROJECT Roadmap SNEAKY sCORE</vt:lpstr>
      <vt:lpstr>FINAL PROJECT RoaD Crossing SNEAKY score </vt:lpstr>
      <vt:lpstr>FINAL PROJECT Road Crossing SNEAKY Score </vt:lpstr>
      <vt:lpstr>FINAL PROJECT Road Crossing SNEAKY score</vt:lpstr>
      <vt:lpstr>FINAL PROJECT Road crossing SNEAKY score</vt:lpstr>
      <vt:lpstr>FINAL PROJECT Road crossing SNEAKY score  </vt:lpstr>
      <vt:lpstr>FINAL PROJECT Road crossing SNEAKY score  </vt:lpstr>
      <vt:lpstr>FINAL PROJECT Road Crossing SNEAKY score Correlation plot</vt:lpstr>
      <vt:lpstr>FINAL PROJECT Road crossing SNEAKY score </vt:lpstr>
      <vt:lpstr>FINAL PROJECT Road crossing SNEAKY score </vt:lpstr>
      <vt:lpstr>FINAL PROJECT Road crossing SNEAKY score </vt:lpstr>
      <vt:lpstr>FINAL PROJECT Road crossing SNEAKY score </vt:lpstr>
      <vt:lpstr>FINAL PROJECT Road crossing SNEAKY score </vt:lpstr>
      <vt:lpstr>FINAL PROJECT Road crossing SNEAKY score </vt:lpstr>
      <vt:lpstr>FINAL PROJECT Road crossing SNEAKY score </vt:lpstr>
      <vt:lpstr>FINAL PROJECT Road crossing SNEAKY score </vt:lpstr>
      <vt:lpstr>FINAL PROJECT Road crossing SNEAKY score </vt:lpstr>
      <vt:lpstr>FINAL PROJECT – SNEAKY score  What is the cause of all this?   How do I present it? Do you see the destination? </vt:lpstr>
      <vt:lpstr>FINAL PROJECT Show off SNEAKY score </vt:lpstr>
      <vt:lpstr>FINAL PROJECT Show off SNEAKY score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Roadmap</dc:title>
  <dc:creator>Kim, Sonmi</dc:creator>
  <cp:lastModifiedBy>Kim, Sonmi</cp:lastModifiedBy>
  <cp:revision>54</cp:revision>
  <dcterms:created xsi:type="dcterms:W3CDTF">2022-08-04T22:32:01Z</dcterms:created>
  <dcterms:modified xsi:type="dcterms:W3CDTF">2022-08-08T02:22:37Z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