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6"/>
  </p:notesMasterIdLst>
  <p:sldIdLst>
    <p:sldId id="256" r:id="rId2"/>
    <p:sldId id="265" r:id="rId3"/>
    <p:sldId id="266" r:id="rId4"/>
    <p:sldId id="267" r:id="rId5"/>
    <p:sldId id="268" r:id="rId6"/>
    <p:sldId id="279" r:id="rId7"/>
    <p:sldId id="270" r:id="rId8"/>
    <p:sldId id="278" r:id="rId9"/>
    <p:sldId id="272" r:id="rId10"/>
    <p:sldId id="273" r:id="rId11"/>
    <p:sldId id="274" r:id="rId12"/>
    <p:sldId id="276" r:id="rId13"/>
    <p:sldId id="277" r:id="rId14"/>
    <p:sldId id="263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EE8E00"/>
    <a:srgbClr val="DE7400"/>
    <a:srgbClr val="4E863A"/>
    <a:srgbClr val="6BA42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19498" autoAdjust="0"/>
    <p:restoredTop sz="94660"/>
  </p:normalViewPr>
  <p:slideViewPr>
    <p:cSldViewPr>
      <p:cViewPr>
        <p:scale>
          <a:sx n="72" d="100"/>
          <a:sy n="72" d="100"/>
        </p:scale>
        <p:origin x="-1350" y="-3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5B8DFF-3B96-41A0-9B28-6E55A2E48E01}" type="datetimeFigureOut">
              <a:rPr lang="en-US" smtClean="0"/>
              <a:pPr/>
              <a:t>5/9/2018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AC6CA-E053-4EC7-B801-A64BBB9841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32717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fld id="{0A53C477-038F-4BB3-ABF6-9AC96926A5C7}" type="slidenum">
              <a:rPr lang="en-GB" altLang="en-US" sz="1200" b="0">
                <a:solidFill>
                  <a:schemeClr val="tx1"/>
                </a:solidFill>
              </a:rPr>
              <a:pPr/>
              <a:t>2</a:t>
            </a:fld>
            <a:endParaRPr lang="en-GB" altLang="en-US" sz="1200" b="0">
              <a:solidFill>
                <a:schemeClr val="tx1"/>
              </a:solidFill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25333288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fld id="{0A53C477-038F-4BB3-ABF6-9AC96926A5C7}" type="slidenum">
              <a:rPr lang="en-GB" altLang="en-US" sz="1200" b="0">
                <a:solidFill>
                  <a:schemeClr val="tx1"/>
                </a:solidFill>
              </a:rPr>
              <a:pPr/>
              <a:t>3</a:t>
            </a:fld>
            <a:endParaRPr lang="en-GB" altLang="en-US" sz="1200" b="0">
              <a:solidFill>
                <a:schemeClr val="tx1"/>
              </a:solidFill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25333288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fld id="{0A53C477-038F-4BB3-ABF6-9AC96926A5C7}" type="slidenum">
              <a:rPr lang="en-GB" altLang="en-US" sz="1200" b="0">
                <a:solidFill>
                  <a:schemeClr val="tx1"/>
                </a:solidFill>
              </a:rPr>
              <a:pPr/>
              <a:t>4</a:t>
            </a:fld>
            <a:endParaRPr lang="en-GB" altLang="en-US" sz="1200" b="0">
              <a:solidFill>
                <a:schemeClr val="tx1"/>
              </a:solidFill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25333288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fld id="{0A53C477-038F-4BB3-ABF6-9AC96926A5C7}" type="slidenum">
              <a:rPr lang="en-GB" altLang="en-US" sz="1200" b="0">
                <a:solidFill>
                  <a:schemeClr val="tx1"/>
                </a:solidFill>
              </a:rPr>
              <a:pPr/>
              <a:t>5</a:t>
            </a:fld>
            <a:endParaRPr lang="en-GB" altLang="en-US" sz="1200" b="0">
              <a:solidFill>
                <a:schemeClr val="tx1"/>
              </a:solidFill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25333288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fld id="{0A53C477-038F-4BB3-ABF6-9AC96926A5C7}" type="slidenum">
              <a:rPr lang="en-GB" altLang="en-US" sz="1200" b="0">
                <a:solidFill>
                  <a:schemeClr val="tx1"/>
                </a:solidFill>
              </a:rPr>
              <a:pPr/>
              <a:t>6</a:t>
            </a:fld>
            <a:endParaRPr lang="en-GB" altLang="en-US" sz="1200" b="0">
              <a:solidFill>
                <a:schemeClr val="tx1"/>
              </a:solidFill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25333288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fld id="{0A53C477-038F-4BB3-ABF6-9AC96926A5C7}" type="slidenum">
              <a:rPr lang="en-GB" altLang="en-US" sz="1200" b="0">
                <a:solidFill>
                  <a:schemeClr val="tx1"/>
                </a:solidFill>
              </a:rPr>
              <a:pPr/>
              <a:t>7</a:t>
            </a:fld>
            <a:endParaRPr lang="en-GB" altLang="en-US" sz="1200" b="0">
              <a:solidFill>
                <a:schemeClr val="tx1"/>
              </a:solidFill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25333288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fld id="{0A53C477-038F-4BB3-ABF6-9AC96926A5C7}" type="slidenum">
              <a:rPr lang="en-GB" altLang="en-US" sz="1200" b="0">
                <a:solidFill>
                  <a:schemeClr val="tx1"/>
                </a:solidFill>
              </a:rPr>
              <a:pPr/>
              <a:t>8</a:t>
            </a:fld>
            <a:endParaRPr lang="en-GB" altLang="en-US" sz="1200" b="0">
              <a:solidFill>
                <a:schemeClr val="tx1"/>
              </a:solidFill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2533328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70000" y="2362200"/>
            <a:ext cx="6578600" cy="1066800"/>
          </a:xfrm>
        </p:spPr>
        <p:txBody>
          <a:bodyPr>
            <a:normAutofit/>
          </a:bodyPr>
          <a:lstStyle>
            <a:lvl1pPr algn="ctr">
              <a:defRPr sz="4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 smtClean="0"/>
              <a:t>Your Master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5400" y="3505200"/>
            <a:ext cx="3987800" cy="762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8130"/>
            <a:ext cx="8229600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443835"/>
            <a:ext cx="8229600" cy="4525963"/>
          </a:xfrm>
        </p:spPr>
        <p:txBody>
          <a:bodyPr/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51234" y="148130"/>
            <a:ext cx="7535565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142999" y="1443835"/>
            <a:ext cx="7535565" cy="5261765"/>
          </a:xfrm>
        </p:spPr>
        <p:txBody>
          <a:bodyPr/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514725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014538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8130"/>
            <a:ext cx="8229600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3835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73697"/>
            <a:ext cx="4040188" cy="3798583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43835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073697"/>
            <a:ext cx="4041775" cy="3798583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5/9/2018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b="1" kern="1200">
          <a:solidFill>
            <a:schemeClr val="tx1">
              <a:lumMod val="85000"/>
              <a:lumOff val="1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Microsoft New Tai Lue" pitchFamily="34" charset="0"/>
          <a:ea typeface="Microsoft Himalaya" pitchFamily="2" charset="0"/>
          <a:cs typeface="Microsoft New Tai Lue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Microsoft New Tai Lue" pitchFamily="34" charset="0"/>
          <a:ea typeface="+mn-ea"/>
          <a:cs typeface="Microsoft New Tai Lue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>
              <a:lumMod val="75000"/>
              <a:lumOff val="25000"/>
            </a:schemeClr>
          </a:solidFill>
          <a:latin typeface="Microsoft New Tai Lue" pitchFamily="34" charset="0"/>
          <a:ea typeface="+mn-ea"/>
          <a:cs typeface="Microsoft New Tai Lue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Microsoft New Tai Lue" pitchFamily="34" charset="0"/>
          <a:ea typeface="+mn-ea"/>
          <a:cs typeface="Microsoft New Tai Lue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>
              <a:lumMod val="75000"/>
              <a:lumOff val="25000"/>
            </a:schemeClr>
          </a:solidFill>
          <a:latin typeface="Microsoft New Tai Lue" pitchFamily="34" charset="0"/>
          <a:ea typeface="+mn-ea"/>
          <a:cs typeface="Microsoft New Tai Lue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>
              <a:lumMod val="75000"/>
              <a:lumOff val="25000"/>
            </a:schemeClr>
          </a:solidFill>
          <a:latin typeface="Microsoft New Tai Lue" pitchFamily="34" charset="0"/>
          <a:ea typeface="+mn-ea"/>
          <a:cs typeface="Microsoft New Tai Lue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Spring Locale , Etc 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68144" y="4221088"/>
            <a:ext cx="3123704" cy="432048"/>
          </a:xfrm>
        </p:spPr>
        <p:txBody>
          <a:bodyPr/>
          <a:lstStyle/>
          <a:p>
            <a:r>
              <a:rPr lang="ko-KR" altLang="en-US" dirty="0" smtClean="0"/>
              <a:t>자바 </a:t>
            </a:r>
            <a:r>
              <a:rPr lang="en-US" altLang="ko-KR" dirty="0" smtClean="0"/>
              <a:t>104</a:t>
            </a:r>
            <a:r>
              <a:rPr lang="ko-KR" altLang="en-US" dirty="0" smtClean="0"/>
              <a:t>기  </a:t>
            </a:r>
            <a:r>
              <a:rPr lang="en-US" altLang="ko-KR" dirty="0" smtClean="0"/>
              <a:t>3</a:t>
            </a:r>
            <a:r>
              <a:rPr lang="ko-KR" altLang="en-US" dirty="0" smtClean="0"/>
              <a:t>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err="1" smtClean="0"/>
              <a:t>LocaleResolver</a:t>
            </a:r>
            <a:r>
              <a:rPr lang="ko-KR" altLang="en-US" dirty="0" smtClean="0"/>
              <a:t> </a:t>
            </a:r>
            <a:r>
              <a:rPr lang="ko-KR" altLang="en-US" sz="3600" dirty="0" smtClean="0"/>
              <a:t>종류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sz="2400" dirty="0" err="1" smtClean="0"/>
              <a:t>AcceptHeaderLocaleResolver</a:t>
            </a:r>
            <a:endParaRPr lang="en-US" altLang="ko-KR" sz="2400" dirty="0" smtClean="0"/>
          </a:p>
          <a:p>
            <a:pPr>
              <a:buNone/>
            </a:pPr>
            <a:r>
              <a:rPr lang="en-US" altLang="ko-KR" sz="2400" dirty="0"/>
              <a:t>	</a:t>
            </a:r>
            <a:r>
              <a:rPr lang="en-US" altLang="ko-KR" sz="2000" dirty="0" smtClean="0"/>
              <a:t>-</a:t>
            </a:r>
            <a:r>
              <a:rPr lang="ko-KR" altLang="en-US" sz="2000" dirty="0" smtClean="0"/>
              <a:t>헤더로부터 </a:t>
            </a:r>
            <a:r>
              <a:rPr lang="en-US" altLang="ko-KR" sz="2000" smtClean="0"/>
              <a:t>Locale </a:t>
            </a:r>
            <a:r>
              <a:rPr lang="ko-KR" altLang="en-US" sz="2000" smtClean="0"/>
              <a:t>정보를 </a:t>
            </a:r>
            <a:r>
              <a:rPr lang="ko-KR" altLang="en-US" sz="2000" dirty="0" smtClean="0"/>
              <a:t>선택한다</a:t>
            </a:r>
            <a:r>
              <a:rPr lang="en-US" altLang="ko-KR" sz="2000" dirty="0" smtClean="0"/>
              <a:t>.</a:t>
            </a:r>
          </a:p>
          <a:p>
            <a:pPr>
              <a:buNone/>
            </a:pPr>
            <a:endParaRPr lang="en-US" altLang="ko-KR" sz="2400" dirty="0"/>
          </a:p>
          <a:p>
            <a:r>
              <a:rPr lang="en-US" altLang="ko-KR" sz="2400" dirty="0" err="1" smtClean="0"/>
              <a:t>CookieLocaleResolver</a:t>
            </a:r>
            <a:endParaRPr lang="en-US" altLang="ko-KR" sz="2400" dirty="0" smtClean="0"/>
          </a:p>
          <a:p>
            <a:pPr>
              <a:buNone/>
            </a:pPr>
            <a:r>
              <a:rPr lang="en-US" altLang="ko-KR" sz="2000" dirty="0" smtClean="0"/>
              <a:t>	- </a:t>
            </a:r>
            <a:r>
              <a:rPr lang="ko-KR" altLang="en-US" sz="2000" dirty="0" smtClean="0"/>
              <a:t>쿠키를 이용해서 </a:t>
            </a:r>
            <a:r>
              <a:rPr lang="en-US" altLang="ko-KR" sz="2000" dirty="0" smtClean="0"/>
              <a:t>Locale </a:t>
            </a:r>
            <a:r>
              <a:rPr lang="ko-KR" altLang="en-US" sz="2000" dirty="0" smtClean="0"/>
              <a:t>정보를 저장한다</a:t>
            </a:r>
            <a:r>
              <a:rPr lang="en-US" altLang="ko-KR" sz="2000" dirty="0" smtClean="0"/>
              <a:t>.</a:t>
            </a:r>
          </a:p>
          <a:p>
            <a:pPr>
              <a:buNone/>
            </a:pPr>
            <a:endParaRPr lang="en-US" altLang="ko-KR" sz="2400" dirty="0" smtClean="0"/>
          </a:p>
          <a:p>
            <a:r>
              <a:rPr lang="en-US" altLang="ko-KR" sz="2400" dirty="0" err="1" smtClean="0"/>
              <a:t>SessionLocaleResolver</a:t>
            </a:r>
            <a:endParaRPr lang="en-US" altLang="ko-KR" sz="2400" dirty="0" smtClean="0"/>
          </a:p>
          <a:p>
            <a:pPr>
              <a:buNone/>
            </a:pPr>
            <a:r>
              <a:rPr lang="en-US" altLang="ko-KR" sz="2400" dirty="0"/>
              <a:t>	</a:t>
            </a:r>
            <a:r>
              <a:rPr lang="en-US" altLang="ko-KR" sz="2000" dirty="0" smtClean="0"/>
              <a:t>- </a:t>
            </a:r>
            <a:r>
              <a:rPr lang="ko-KR" altLang="en-US" sz="2000" dirty="0" smtClean="0"/>
              <a:t>세션으로부터 </a:t>
            </a:r>
            <a:r>
              <a:rPr lang="en-US" altLang="ko-KR" sz="2000" dirty="0" smtClean="0"/>
              <a:t>Locale</a:t>
            </a:r>
            <a:r>
              <a:rPr lang="ko-KR" altLang="en-US" sz="2000" dirty="0" smtClean="0"/>
              <a:t>정보를 저장한다</a:t>
            </a:r>
            <a:r>
              <a:rPr lang="en-US" altLang="ko-KR" sz="2000" dirty="0"/>
              <a:t>.</a:t>
            </a:r>
            <a:endParaRPr lang="en-US" altLang="ko-KR" sz="2000" dirty="0" smtClean="0"/>
          </a:p>
          <a:p>
            <a:pPr>
              <a:buNone/>
            </a:pPr>
            <a:endParaRPr lang="en-US" altLang="ko-KR" sz="2400" dirty="0" smtClean="0"/>
          </a:p>
          <a:p>
            <a:r>
              <a:rPr lang="en-US" altLang="ko-KR" sz="2400" dirty="0" err="1" smtClean="0"/>
              <a:t>FixedLocalResolver</a:t>
            </a:r>
            <a:endParaRPr lang="en-US" altLang="ko-KR" sz="2400" dirty="0" smtClean="0"/>
          </a:p>
          <a:p>
            <a:pPr>
              <a:buNone/>
            </a:pPr>
            <a:r>
              <a:rPr lang="en-US" altLang="ko-KR" sz="2400" dirty="0" smtClean="0"/>
              <a:t>	</a:t>
            </a:r>
            <a:r>
              <a:rPr lang="en-US" altLang="ko-KR" sz="2000" dirty="0" smtClean="0"/>
              <a:t>-</a:t>
            </a:r>
            <a:r>
              <a:rPr lang="ko-KR" altLang="en-US" sz="2000" dirty="0" smtClean="0"/>
              <a:t>웹 요청에 상관없이 특정한 </a:t>
            </a:r>
            <a:r>
              <a:rPr lang="en-US" altLang="ko-KR" sz="2000" dirty="0" smtClean="0"/>
              <a:t>Locale</a:t>
            </a:r>
            <a:r>
              <a:rPr lang="ko-KR" altLang="en-US" sz="2000" dirty="0" smtClean="0"/>
              <a:t>로 설정한다</a:t>
            </a:r>
            <a:r>
              <a:rPr lang="en-US" altLang="ko-KR" sz="2000" dirty="0" smtClean="0"/>
              <a:t>.</a:t>
            </a:r>
          </a:p>
          <a:p>
            <a:pPr>
              <a:buNone/>
            </a:pPr>
            <a:endParaRPr lang="ko-KR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LocaleResolver</a:t>
            </a:r>
            <a:r>
              <a:rPr lang="ko-KR" altLang="en-US" dirty="0"/>
              <a:t>를 이용한 </a:t>
            </a:r>
            <a:r>
              <a:rPr lang="en-US" altLang="ko-KR" dirty="0" smtClean="0"/>
              <a:t>Bean</a:t>
            </a:r>
            <a:r>
              <a:rPr lang="ko-KR" altLang="en-US" dirty="0"/>
              <a:t>등록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altLang="ko-KR" sz="2000" dirty="0" err="1" smtClean="0"/>
              <a:t>LocaleResolver</a:t>
            </a:r>
            <a:r>
              <a:rPr lang="ko-KR" altLang="en-US" sz="2000" dirty="0"/>
              <a:t>를 빈으로 </a:t>
            </a:r>
            <a:r>
              <a:rPr lang="ko-KR" altLang="en-US" sz="2000" dirty="0" smtClean="0"/>
              <a:t>등록한 후에 </a:t>
            </a:r>
            <a:r>
              <a:rPr lang="en-US" altLang="ko-KR" sz="2000" dirty="0" smtClean="0"/>
              <a:t>, </a:t>
            </a:r>
          </a:p>
          <a:p>
            <a:pPr>
              <a:buFontTx/>
              <a:buChar char="-"/>
            </a:pPr>
            <a:r>
              <a:rPr lang="ko-KR" altLang="en-US" sz="2000" dirty="0" smtClean="0"/>
              <a:t>컨트롤러에 </a:t>
            </a:r>
            <a:r>
              <a:rPr lang="en-US" altLang="ko-KR" sz="2000" dirty="0" err="1" smtClean="0"/>
              <a:t>LocaleResolver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를 참조시킨다</a:t>
            </a:r>
            <a:r>
              <a:rPr lang="en-US" altLang="ko-KR" sz="2000" dirty="0" smtClean="0"/>
              <a:t>. </a:t>
            </a:r>
          </a:p>
          <a:p>
            <a:pPr>
              <a:buNone/>
            </a:pPr>
            <a:endParaRPr lang="en-US" altLang="ko-KR" sz="2000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2719180"/>
            <a:ext cx="7961538" cy="2942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LocaleResolver</a:t>
            </a:r>
            <a:r>
              <a:rPr lang="en-US" sz="3600" dirty="0" smtClean="0"/>
              <a:t>- </a:t>
            </a:r>
            <a:r>
              <a:rPr lang="en-US" altLang="ko-KR" sz="3600" dirty="0" smtClean="0"/>
              <a:t>Locale </a:t>
            </a:r>
            <a:r>
              <a:rPr lang="ko-KR" altLang="en-US" sz="3600" dirty="0" smtClean="0"/>
              <a:t>변경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ko-KR" sz="2000" dirty="0" err="1"/>
              <a:t>LocaleResolver</a:t>
            </a:r>
            <a:r>
              <a:rPr lang="ko-KR" altLang="en-US" sz="2000" dirty="0"/>
              <a:t>를 빈으로 등록했다면</a:t>
            </a:r>
            <a:r>
              <a:rPr lang="en-US" altLang="ko-KR" sz="2000" dirty="0"/>
              <a:t>, </a:t>
            </a:r>
            <a:r>
              <a:rPr lang="ko-KR" altLang="en-US" sz="2000" dirty="0" smtClean="0"/>
              <a:t>컨트롤러에서 </a:t>
            </a:r>
            <a:r>
              <a:rPr lang="en-US" altLang="ko-KR" sz="2000" dirty="0" err="1" smtClean="0"/>
              <a:t>setLocale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함수를 </a:t>
            </a:r>
            <a:endParaRPr lang="en-US" altLang="ko-KR" sz="2000" dirty="0" smtClean="0"/>
          </a:p>
          <a:p>
            <a:pPr>
              <a:buNone/>
            </a:pPr>
            <a:r>
              <a:rPr lang="ko-KR" altLang="en-US" sz="2000" dirty="0" smtClean="0"/>
              <a:t>호</a:t>
            </a:r>
            <a:r>
              <a:rPr lang="ko-KR" altLang="en-US" sz="2000" dirty="0"/>
              <a:t>출</a:t>
            </a:r>
            <a:r>
              <a:rPr lang="ko-KR" altLang="en-US" sz="2000" dirty="0" smtClean="0"/>
              <a:t>해서 </a:t>
            </a:r>
            <a:r>
              <a:rPr lang="en-US" altLang="ko-KR" sz="2000" dirty="0" smtClean="0"/>
              <a:t>Locale</a:t>
            </a:r>
            <a:r>
              <a:rPr lang="ko-KR" altLang="en-US" sz="2000" dirty="0" smtClean="0"/>
              <a:t>을 변경할 수 있게 된다</a:t>
            </a:r>
            <a:endParaRPr lang="en-US" altLang="ko-KR" sz="2000" dirty="0" smtClean="0"/>
          </a:p>
          <a:p>
            <a:endParaRPr lang="en-US" altLang="ko-KR" sz="2000" dirty="0" smtClean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2428868"/>
            <a:ext cx="7429552" cy="364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LocalechangeInterceptor</a:t>
            </a:r>
            <a:r>
              <a:rPr lang="en-US" altLang="ko-KR" dirty="0"/>
              <a:t>- Locale </a:t>
            </a:r>
            <a:r>
              <a:rPr lang="ko-KR" altLang="en-US" dirty="0"/>
              <a:t>변경</a:t>
            </a:r>
            <a:endParaRPr lang="ko-KR" altLang="en-US" sz="36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endParaRPr lang="en-US" altLang="ko-KR" sz="2900" dirty="0" smtClean="0"/>
          </a:p>
          <a:p>
            <a:r>
              <a:rPr lang="ko-KR" altLang="en-US" sz="7400" dirty="0" smtClean="0"/>
              <a:t> </a:t>
            </a:r>
            <a:r>
              <a:rPr lang="en-US" altLang="ko-KR" sz="7400" dirty="0" err="1" smtClean="0"/>
              <a:t>LocaleChangeInterceptor</a:t>
            </a:r>
            <a:r>
              <a:rPr lang="en-US" altLang="ko-KR" sz="7400" dirty="0" smtClean="0"/>
              <a:t> </a:t>
            </a:r>
            <a:r>
              <a:rPr lang="ko-KR" altLang="en-US" sz="7400" dirty="0"/>
              <a:t>클래스를 사용하면 웹 요청 </a:t>
            </a:r>
            <a:r>
              <a:rPr lang="ko-KR" altLang="en-US" sz="7400" dirty="0" err="1"/>
              <a:t>파라미터를</a:t>
            </a:r>
            <a:r>
              <a:rPr lang="ko-KR" altLang="en-US" sz="7400" dirty="0"/>
              <a:t> 이용해서 </a:t>
            </a:r>
            <a:r>
              <a:rPr lang="ko-KR" altLang="en-US" sz="7400" dirty="0" smtClean="0"/>
              <a:t>손쉽게 </a:t>
            </a:r>
            <a:r>
              <a:rPr lang="en-US" altLang="ko-KR" sz="7400" dirty="0"/>
              <a:t>Locale</a:t>
            </a:r>
            <a:r>
              <a:rPr lang="ko-KR" altLang="en-US" sz="7400" dirty="0"/>
              <a:t>을 변경할 수 있다</a:t>
            </a:r>
            <a:r>
              <a:rPr lang="en-US" altLang="ko-KR" sz="7400" dirty="0" smtClean="0"/>
              <a:t>.</a:t>
            </a:r>
          </a:p>
          <a:p>
            <a:pPr>
              <a:buNone/>
            </a:pPr>
            <a:endParaRPr lang="en-US" altLang="ko-KR" sz="7400" dirty="0" smtClean="0"/>
          </a:p>
          <a:p>
            <a:pPr lvl="1">
              <a:buNone/>
            </a:pPr>
            <a:r>
              <a:rPr lang="en-US" altLang="ko-KR" sz="7400" dirty="0" smtClean="0"/>
              <a:t>&lt;</a:t>
            </a:r>
            <a:r>
              <a:rPr lang="en-US" altLang="ko-KR" sz="7400" dirty="0" err="1" smtClean="0"/>
              <a:t>mvc:interceptors</a:t>
            </a:r>
            <a:r>
              <a:rPr lang="en-US" altLang="ko-KR" sz="7400" dirty="0" smtClean="0"/>
              <a:t>&gt;	</a:t>
            </a:r>
          </a:p>
          <a:p>
            <a:pPr lvl="1">
              <a:buNone/>
            </a:pPr>
            <a:r>
              <a:rPr lang="en-US" altLang="ko-KR" sz="7400" dirty="0" smtClean="0"/>
              <a:t>&lt;bean class="org.springframework.web.servlet.i18n.LocaleChangeInterceptor"&gt;</a:t>
            </a:r>
          </a:p>
          <a:p>
            <a:pPr lvl="1">
              <a:buNone/>
            </a:pPr>
            <a:r>
              <a:rPr lang="en-US" altLang="ko-KR" sz="7400" dirty="0" smtClean="0"/>
              <a:t>		&lt;property name="</a:t>
            </a:r>
            <a:r>
              <a:rPr lang="en-US" altLang="ko-KR" sz="7400" dirty="0" err="1" smtClean="0">
                <a:solidFill>
                  <a:srgbClr val="FF0000"/>
                </a:solidFill>
              </a:rPr>
              <a:t>paramName</a:t>
            </a:r>
            <a:r>
              <a:rPr lang="en-US" altLang="ko-KR" sz="7400" dirty="0" smtClean="0"/>
              <a:t>" value="</a:t>
            </a:r>
            <a:r>
              <a:rPr lang="en-US" altLang="ko-KR" sz="7400" dirty="0" smtClean="0">
                <a:solidFill>
                  <a:srgbClr val="FF0000"/>
                </a:solidFill>
              </a:rPr>
              <a:t>language</a:t>
            </a:r>
            <a:r>
              <a:rPr lang="en-US" altLang="ko-KR" sz="7400" dirty="0" smtClean="0"/>
              <a:t>"/&gt;</a:t>
            </a:r>
          </a:p>
          <a:p>
            <a:pPr lvl="1">
              <a:buNone/>
            </a:pPr>
            <a:r>
              <a:rPr lang="en-US" altLang="ko-KR" sz="7400" dirty="0" smtClean="0"/>
              <a:t>	&lt;/bean&gt;</a:t>
            </a:r>
          </a:p>
          <a:p>
            <a:pPr lvl="1">
              <a:buNone/>
            </a:pPr>
            <a:r>
              <a:rPr lang="en-US" altLang="ko-KR" sz="7400" dirty="0" smtClean="0"/>
              <a:t>&lt;/</a:t>
            </a:r>
            <a:r>
              <a:rPr lang="en-US" altLang="ko-KR" sz="7400" dirty="0" err="1" smtClean="0"/>
              <a:t>mvc:interceptors</a:t>
            </a:r>
            <a:r>
              <a:rPr lang="en-US" altLang="ko-KR" sz="7400" dirty="0" smtClean="0"/>
              <a:t>&gt;</a:t>
            </a:r>
            <a:endParaRPr lang="en-US" altLang="ko-KR" sz="7400" dirty="0"/>
          </a:p>
          <a:p>
            <a:pPr lvl="1">
              <a:buNone/>
            </a:pPr>
            <a:endParaRPr lang="en-US" altLang="ko-KR" sz="7400" dirty="0" smtClean="0"/>
          </a:p>
          <a:p>
            <a:r>
              <a:rPr lang="en-US" altLang="ko-KR" sz="7400" dirty="0" err="1" smtClean="0"/>
              <a:t>paramName</a:t>
            </a:r>
            <a:r>
              <a:rPr lang="en-US" altLang="ko-KR" sz="7400" dirty="0" smtClean="0"/>
              <a:t> </a:t>
            </a:r>
            <a:r>
              <a:rPr lang="ko-KR" altLang="en-US" sz="7400" dirty="0" err="1" smtClean="0"/>
              <a:t>프로퍼티의</a:t>
            </a:r>
            <a:r>
              <a:rPr lang="ko-KR" altLang="en-US" sz="7400" dirty="0" smtClean="0"/>
              <a:t> </a:t>
            </a:r>
            <a:r>
              <a:rPr lang="en-US" altLang="ko-KR" sz="7400" dirty="0" smtClean="0"/>
              <a:t>value </a:t>
            </a:r>
            <a:r>
              <a:rPr lang="ko-KR" altLang="en-US" sz="7400" dirty="0" smtClean="0"/>
              <a:t>값으로 </a:t>
            </a:r>
            <a:r>
              <a:rPr lang="en-US" altLang="ko-KR" sz="7400" dirty="0" smtClean="0"/>
              <a:t>language</a:t>
            </a:r>
            <a:r>
              <a:rPr lang="ko-KR" altLang="en-US" sz="7400" dirty="0" smtClean="0"/>
              <a:t>를 설정했는데 이 경우 </a:t>
            </a:r>
            <a:endParaRPr lang="en-US" altLang="ko-KR" sz="7400" dirty="0" smtClean="0"/>
          </a:p>
          <a:p>
            <a:pPr>
              <a:buNone/>
            </a:pPr>
            <a:r>
              <a:rPr lang="en-US" altLang="ko-KR" sz="7400" dirty="0" smtClean="0"/>
              <a:t>	- language</a:t>
            </a:r>
            <a:r>
              <a:rPr lang="ko-KR" altLang="en-US" sz="7400" dirty="0" err="1" smtClean="0"/>
              <a:t>요청시</a:t>
            </a:r>
            <a:r>
              <a:rPr lang="ko-KR" altLang="en-US" sz="7400" dirty="0" smtClean="0"/>
              <a:t> </a:t>
            </a:r>
            <a:r>
              <a:rPr lang="ko-KR" altLang="en-US" sz="7400" dirty="0" err="1" smtClean="0"/>
              <a:t>파라미터를</a:t>
            </a:r>
            <a:r>
              <a:rPr lang="ko-KR" altLang="en-US" sz="7400" dirty="0" smtClean="0"/>
              <a:t> 사용해서 </a:t>
            </a:r>
            <a:r>
              <a:rPr lang="en-US" altLang="ko-KR" sz="7400" dirty="0" smtClean="0"/>
              <a:t>local</a:t>
            </a:r>
            <a:r>
              <a:rPr lang="ko-KR" altLang="en-US" sz="7400" dirty="0" smtClean="0"/>
              <a:t>을 변경할수있다</a:t>
            </a:r>
            <a:r>
              <a:rPr lang="en-US" altLang="ko-KR" sz="7400" dirty="0" smtClean="0"/>
              <a:t>.</a:t>
            </a:r>
          </a:p>
          <a:p>
            <a:pPr>
              <a:buNone/>
            </a:pPr>
            <a:endParaRPr lang="en-US" altLang="ko-KR" sz="7400" dirty="0" smtClean="0"/>
          </a:p>
          <a:p>
            <a:pPr>
              <a:buNone/>
            </a:pPr>
            <a:endParaRPr lang="en-US" altLang="ko-KR" sz="7400" dirty="0"/>
          </a:p>
          <a:p>
            <a:pPr>
              <a:buNone/>
            </a:pPr>
            <a:r>
              <a:rPr lang="en-US" altLang="ko-KR" sz="7400" dirty="0" smtClean="0"/>
              <a:t>	</a:t>
            </a:r>
            <a:r>
              <a:rPr lang="ko-KR" altLang="en-US" sz="7400" dirty="0" smtClean="0"/>
              <a:t/>
            </a:r>
            <a:br>
              <a:rPr lang="ko-KR" altLang="en-US" sz="7400" dirty="0" smtClean="0"/>
            </a:br>
            <a:r>
              <a:rPr lang="ko-KR" altLang="en-US" dirty="0" smtClean="0"/>
              <a:t/>
            </a:r>
            <a:br>
              <a:rPr lang="ko-KR" altLang="en-US" dirty="0" smtClean="0"/>
            </a:b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5445224"/>
            <a:ext cx="5786478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/>
            </a:gs>
            <a:gs pos="50000">
              <a:schemeClr val="accent1"/>
            </a:gs>
            <a:gs pos="100000">
              <a:schemeClr val="tx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3629" y="2207360"/>
            <a:ext cx="9144000" cy="1040914"/>
            <a:chOff x="-3629" y="2998906"/>
            <a:chExt cx="9144000" cy="1040914"/>
          </a:xfrm>
        </p:grpSpPr>
        <p:sp>
          <p:nvSpPr>
            <p:cNvPr id="8" name="Rectangle 7"/>
            <p:cNvSpPr/>
            <p:nvPr/>
          </p:nvSpPr>
          <p:spPr>
            <a:xfrm>
              <a:off x="-3629" y="3041313"/>
              <a:ext cx="9144000" cy="956100"/>
            </a:xfrm>
            <a:prstGeom prst="rect">
              <a:avLst/>
            </a:prstGeom>
            <a:gradFill flip="none" rotWithShape="1">
              <a:gsLst>
                <a:gs pos="71000">
                  <a:schemeClr val="bg1"/>
                </a:gs>
                <a:gs pos="0">
                  <a:schemeClr val="bg1">
                    <a:lumMod val="75000"/>
                  </a:schemeClr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457200" y="2998906"/>
              <a:ext cx="853973" cy="1040914"/>
              <a:chOff x="6522100" y="381000"/>
              <a:chExt cx="1250303" cy="1524000"/>
            </a:xfrm>
          </p:grpSpPr>
          <p:sp>
            <p:nvSpPr>
              <p:cNvPr id="10" name="Freeform 9"/>
              <p:cNvSpPr/>
              <p:nvPr/>
            </p:nvSpPr>
            <p:spPr>
              <a:xfrm>
                <a:off x="7695030" y="381116"/>
                <a:ext cx="77370" cy="61971"/>
              </a:xfrm>
              <a:custGeom>
                <a:avLst/>
                <a:gdLst/>
                <a:ahLst/>
                <a:cxnLst/>
                <a:rect l="l" t="t" r="r" b="b"/>
                <a:pathLst>
                  <a:path w="242596" h="194310">
                    <a:moveTo>
                      <a:pt x="150495" y="0"/>
                    </a:moveTo>
                    <a:lnTo>
                      <a:pt x="152682" y="2754"/>
                    </a:lnTo>
                    <a:lnTo>
                      <a:pt x="242596" y="194310"/>
                    </a:lnTo>
                    <a:lnTo>
                      <a:pt x="0" y="194310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/>
              </a:p>
            </p:txBody>
          </p:sp>
          <p:sp>
            <p:nvSpPr>
              <p:cNvPr id="11" name="Isosceles Triangle 10"/>
              <p:cNvSpPr/>
              <p:nvPr/>
            </p:nvSpPr>
            <p:spPr>
              <a:xfrm flipV="1">
                <a:off x="6550567" y="381000"/>
                <a:ext cx="1193067" cy="762000"/>
              </a:xfrm>
              <a:prstGeom prst="triangle">
                <a:avLst/>
              </a:prstGeom>
              <a:solidFill>
                <a:srgbClr val="00B0F0">
                  <a:alpha val="86667"/>
                </a:srgbClr>
              </a:solidFill>
              <a:ln>
                <a:noFill/>
              </a:ln>
              <a:effectLst>
                <a:outerShdw blurRad="889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/>
              </a:p>
            </p:txBody>
          </p:sp>
          <p:sp>
            <p:nvSpPr>
              <p:cNvPr id="12" name="Freeform 11"/>
              <p:cNvSpPr/>
              <p:nvPr/>
            </p:nvSpPr>
            <p:spPr>
              <a:xfrm flipH="1">
                <a:off x="6522100" y="381116"/>
                <a:ext cx="77370" cy="61971"/>
              </a:xfrm>
              <a:custGeom>
                <a:avLst/>
                <a:gdLst/>
                <a:ahLst/>
                <a:cxnLst/>
                <a:rect l="l" t="t" r="r" b="b"/>
                <a:pathLst>
                  <a:path w="242596" h="194310">
                    <a:moveTo>
                      <a:pt x="150495" y="0"/>
                    </a:moveTo>
                    <a:lnTo>
                      <a:pt x="152682" y="2754"/>
                    </a:lnTo>
                    <a:lnTo>
                      <a:pt x="242596" y="194310"/>
                    </a:lnTo>
                    <a:lnTo>
                      <a:pt x="0" y="194310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/>
              </a:p>
            </p:txBody>
          </p:sp>
          <p:sp>
            <p:nvSpPr>
              <p:cNvPr id="13" name="Freeform 12"/>
              <p:cNvSpPr/>
              <p:nvPr/>
            </p:nvSpPr>
            <p:spPr>
              <a:xfrm flipV="1">
                <a:off x="7695033" y="1843029"/>
                <a:ext cx="77370" cy="61971"/>
              </a:xfrm>
              <a:custGeom>
                <a:avLst/>
                <a:gdLst/>
                <a:ahLst/>
                <a:cxnLst/>
                <a:rect l="l" t="t" r="r" b="b"/>
                <a:pathLst>
                  <a:path w="242596" h="194310">
                    <a:moveTo>
                      <a:pt x="150495" y="0"/>
                    </a:moveTo>
                    <a:lnTo>
                      <a:pt x="152682" y="2754"/>
                    </a:lnTo>
                    <a:lnTo>
                      <a:pt x="242596" y="194310"/>
                    </a:lnTo>
                    <a:lnTo>
                      <a:pt x="0" y="194310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/>
              </a:p>
            </p:txBody>
          </p:sp>
          <p:sp>
            <p:nvSpPr>
              <p:cNvPr id="14" name="Freeform 13"/>
              <p:cNvSpPr/>
              <p:nvPr/>
            </p:nvSpPr>
            <p:spPr>
              <a:xfrm flipH="1" flipV="1">
                <a:off x="6522100" y="1843029"/>
                <a:ext cx="77370" cy="61971"/>
              </a:xfrm>
              <a:custGeom>
                <a:avLst/>
                <a:gdLst/>
                <a:ahLst/>
                <a:cxnLst/>
                <a:rect l="l" t="t" r="r" b="b"/>
                <a:pathLst>
                  <a:path w="242596" h="194310">
                    <a:moveTo>
                      <a:pt x="150495" y="0"/>
                    </a:moveTo>
                    <a:lnTo>
                      <a:pt x="152682" y="2754"/>
                    </a:lnTo>
                    <a:lnTo>
                      <a:pt x="242596" y="194310"/>
                    </a:lnTo>
                    <a:lnTo>
                      <a:pt x="0" y="194310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/>
              </a:p>
            </p:txBody>
          </p:sp>
          <p:sp>
            <p:nvSpPr>
              <p:cNvPr id="15" name="Isosceles Triangle 14"/>
              <p:cNvSpPr/>
              <p:nvPr/>
            </p:nvSpPr>
            <p:spPr>
              <a:xfrm>
                <a:off x="6550567" y="1143000"/>
                <a:ext cx="1193067" cy="762000"/>
              </a:xfrm>
              <a:prstGeom prst="triangle">
                <a:avLst/>
              </a:prstGeom>
              <a:solidFill>
                <a:srgbClr val="00B0F0">
                  <a:alpha val="86667"/>
                </a:srgbClr>
              </a:solidFill>
              <a:ln>
                <a:noFill/>
              </a:ln>
              <a:effectLst>
                <a:outerShdw blurRad="88900" dist="38100" dir="16200000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/>
              </a:p>
            </p:txBody>
          </p:sp>
        </p:grpSp>
      </p:grpSp>
      <p:sp>
        <p:nvSpPr>
          <p:cNvPr id="19" name="TextBox 18"/>
          <p:cNvSpPr txBox="1"/>
          <p:nvPr/>
        </p:nvSpPr>
        <p:spPr>
          <a:xfrm>
            <a:off x="2771800" y="2348880"/>
            <a:ext cx="31683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 smtClean="0"/>
              <a:t>감사합니다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xmlns="" val="11217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INDEX</a:t>
            </a:r>
            <a:endParaRPr lang="en-US" altLang="en-US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파일 다운로드 </a:t>
            </a:r>
            <a:r>
              <a:rPr lang="ko-KR" altLang="en-US" dirty="0" err="1" smtClean="0"/>
              <a:t>커스텀</a:t>
            </a:r>
            <a:r>
              <a:rPr lang="ko-KR" altLang="en-US" dirty="0" smtClean="0"/>
              <a:t> </a:t>
            </a:r>
            <a:r>
              <a:rPr lang="en-US" altLang="ko-KR" dirty="0" smtClean="0"/>
              <a:t>View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AbstractExcelView</a:t>
            </a:r>
            <a:r>
              <a:rPr lang="en-US" altLang="ko-KR" dirty="0" smtClean="0"/>
              <a:t> (</a:t>
            </a:r>
            <a:r>
              <a:rPr lang="ko-KR" altLang="en-US" dirty="0" smtClean="0"/>
              <a:t>엑셀 다운로드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AbstractPdfView</a:t>
            </a:r>
            <a:r>
              <a:rPr lang="en-US" altLang="ko-KR" dirty="0" smtClean="0"/>
              <a:t> (PDF </a:t>
            </a:r>
            <a:r>
              <a:rPr lang="ko-KR" altLang="en-US" dirty="0" smtClean="0"/>
              <a:t>다운로드</a:t>
            </a:r>
            <a:r>
              <a:rPr lang="en-US" altLang="ko-KR" dirty="0" smtClean="0"/>
              <a:t>)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Locale </a:t>
            </a:r>
            <a:r>
              <a:rPr lang="ko-KR" altLang="en-US" dirty="0" smtClean="0"/>
              <a:t>처리</a:t>
            </a:r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HTML </a:t>
            </a:r>
            <a:r>
              <a:rPr lang="ko-KR" altLang="en-US" dirty="0" smtClean="0"/>
              <a:t>이외의 </a:t>
            </a:r>
            <a:r>
              <a:rPr lang="en-US" altLang="ko-KR" dirty="0" smtClean="0"/>
              <a:t>VIEW</a:t>
            </a:r>
            <a:r>
              <a:rPr lang="ko-KR" altLang="en-US" dirty="0" smtClean="0"/>
              <a:t> 구현</a:t>
            </a:r>
            <a:endParaRPr lang="en-US" altLang="en-US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웹 어플리케이션은 사용자의 요청에 대해 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   </a:t>
            </a:r>
            <a:r>
              <a:rPr lang="ko-KR" altLang="en-US" dirty="0" smtClean="0"/>
              <a:t>일반적으로 </a:t>
            </a:r>
            <a:r>
              <a:rPr lang="en-US" altLang="ko-KR" dirty="0" smtClean="0"/>
              <a:t>HTML</a:t>
            </a:r>
            <a:r>
              <a:rPr lang="ko-KR" altLang="en-US" dirty="0" smtClean="0"/>
              <a:t>을 통해 응답을 생성한다</a:t>
            </a:r>
            <a:r>
              <a:rPr lang="en-US" altLang="ko-KR" dirty="0" smtClean="0"/>
              <a:t>. </a:t>
            </a:r>
          </a:p>
          <a:p>
            <a:pPr>
              <a:buNone/>
            </a:pPr>
            <a:endParaRPr lang="en-US" altLang="ko-KR" dirty="0" smtClean="0"/>
          </a:p>
          <a:p>
            <a:r>
              <a:rPr lang="ko-KR" altLang="en-US" dirty="0" smtClean="0"/>
              <a:t>하지만 때에 따라 파일 다운로드나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동적으로</a:t>
            </a:r>
            <a:endParaRPr lang="en-US" altLang="ko-KR" dirty="0" smtClean="0"/>
          </a:p>
          <a:p>
            <a:pPr>
              <a:buNone/>
            </a:pPr>
            <a:r>
              <a:rPr lang="en-US" altLang="en-US" dirty="0" smtClean="0"/>
              <a:t>    </a:t>
            </a:r>
            <a:r>
              <a:rPr lang="ko-KR" altLang="en-US" dirty="0" smtClean="0"/>
              <a:t>엑셀이나 </a:t>
            </a:r>
            <a:r>
              <a:rPr lang="en-US" altLang="ko-KR" dirty="0" smtClean="0"/>
              <a:t>PDF </a:t>
            </a:r>
            <a:r>
              <a:rPr lang="ko-KR" altLang="en-US" dirty="0" smtClean="0"/>
              <a:t>파일을 생성 하는 경우도 있다</a:t>
            </a:r>
            <a:r>
              <a:rPr lang="en-US" altLang="ko-KR" dirty="0" smtClean="0"/>
              <a:t>.</a:t>
            </a: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파일다운 </a:t>
            </a:r>
            <a:r>
              <a:rPr lang="en-US" altLang="ko-KR" dirty="0" smtClean="0"/>
              <a:t>Custom View</a:t>
            </a:r>
            <a:endParaRPr lang="en-US" altLang="en-US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8965" y="1443835"/>
            <a:ext cx="8229600" cy="4937493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파일다운로드를 구현하는 컨트롤러 클래스는 다운로드 받을 파일과 관련된 정보를 생성해서 </a:t>
            </a:r>
            <a:r>
              <a:rPr lang="ko-KR" altLang="en-US" sz="2400" dirty="0" err="1" smtClean="0"/>
              <a:t>뷰에</a:t>
            </a:r>
            <a:r>
              <a:rPr lang="ko-KR" altLang="en-US" sz="2400" dirty="0" smtClean="0"/>
              <a:t> 전달한다</a:t>
            </a:r>
            <a:r>
              <a:rPr lang="en-US" altLang="ko-KR" sz="2400" dirty="0" smtClean="0"/>
              <a:t>.</a:t>
            </a:r>
          </a:p>
          <a:p>
            <a:endParaRPr lang="en-US" altLang="ko-KR" sz="2400" dirty="0" smtClean="0"/>
          </a:p>
          <a:p>
            <a:r>
              <a:rPr lang="ko-KR" altLang="en-US" sz="2400" dirty="0" smtClean="0"/>
              <a:t>보통 </a:t>
            </a:r>
            <a:r>
              <a:rPr lang="en-US" altLang="ko-KR" sz="2400" dirty="0" smtClean="0"/>
              <a:t>html </a:t>
            </a:r>
            <a:r>
              <a:rPr lang="ko-KR" altLang="en-US" sz="2400" dirty="0" smtClean="0"/>
              <a:t>응답이 아닌 경우 그에 알맞은 전용 </a:t>
            </a:r>
            <a:r>
              <a:rPr lang="ko-KR" altLang="en-US" sz="2400" dirty="0" err="1" smtClean="0"/>
              <a:t>뷰클래스를</a:t>
            </a:r>
            <a:r>
              <a:rPr lang="ko-KR" altLang="en-US" sz="2400" dirty="0" smtClean="0"/>
              <a:t> 구현하고</a:t>
            </a:r>
            <a:r>
              <a:rPr lang="en-US" altLang="ko-KR" sz="2400" dirty="0" smtClean="0"/>
              <a:t>, </a:t>
            </a:r>
            <a:r>
              <a:rPr lang="en-US" altLang="ko-KR" sz="2400" dirty="0" err="1" smtClean="0"/>
              <a:t>BeanNameViewResolver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를 이용해서 </a:t>
            </a:r>
            <a:r>
              <a:rPr lang="ko-KR" altLang="en-US" sz="2400" dirty="0" err="1" smtClean="0"/>
              <a:t>커스텀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뷰</a:t>
            </a:r>
            <a:r>
              <a:rPr lang="ko-KR" altLang="en-US" sz="2400" dirty="0" smtClean="0"/>
              <a:t> 클래스를 </a:t>
            </a:r>
            <a:r>
              <a:rPr lang="ko-KR" altLang="en-US" sz="2400" dirty="0" err="1" smtClean="0"/>
              <a:t>사용할수</a:t>
            </a:r>
            <a:r>
              <a:rPr lang="ko-KR" altLang="en-US" sz="2400" dirty="0" smtClean="0"/>
              <a:t> 있도록 설정해야 한다</a:t>
            </a:r>
            <a:r>
              <a:rPr lang="en-US" altLang="ko-KR" sz="2400" dirty="0" smtClean="0"/>
              <a:t>.</a:t>
            </a:r>
          </a:p>
          <a:p>
            <a:endParaRPr lang="en-US" altLang="ko-KR" sz="2400" dirty="0" smtClean="0"/>
          </a:p>
          <a:p>
            <a:r>
              <a:rPr lang="ko-KR" altLang="en-US" sz="2400" dirty="0" smtClean="0"/>
              <a:t>파일 다운로드를 위한 </a:t>
            </a:r>
            <a:r>
              <a:rPr lang="en-US" altLang="ko-KR" sz="2400" dirty="0" smtClean="0"/>
              <a:t>View </a:t>
            </a:r>
            <a:r>
              <a:rPr lang="ko-KR" altLang="en-US" sz="2400" dirty="0" smtClean="0"/>
              <a:t>클래스</a:t>
            </a:r>
            <a:endParaRPr lang="en-US" altLang="ko-KR" sz="2400" dirty="0" smtClean="0"/>
          </a:p>
          <a:p>
            <a:pPr>
              <a:buNone/>
            </a:pPr>
            <a:r>
              <a:rPr lang="en-US" altLang="en-US" sz="2400" dirty="0" smtClean="0"/>
              <a:t>    - </a:t>
            </a:r>
            <a:r>
              <a:rPr lang="ko-KR" altLang="en-US" sz="2400" dirty="0" err="1" smtClean="0"/>
              <a:t>컨텐트</a:t>
            </a:r>
            <a:r>
              <a:rPr lang="ko-KR" altLang="en-US" sz="2400" dirty="0" smtClean="0"/>
              <a:t> 타입을 </a:t>
            </a:r>
            <a:r>
              <a:rPr lang="en-US" altLang="ko-KR" sz="2400" dirty="0" smtClean="0"/>
              <a:t>“application/octet-stream” </a:t>
            </a:r>
            <a:r>
              <a:rPr lang="ko-KR" altLang="en-US" sz="2400" dirty="0" smtClean="0"/>
              <a:t>으로 설정</a:t>
            </a:r>
            <a:endParaRPr lang="en-US" altLang="ko-KR" sz="2400" dirty="0" smtClean="0"/>
          </a:p>
          <a:p>
            <a:pPr>
              <a:buNone/>
            </a:pPr>
            <a:r>
              <a:rPr lang="en-US" altLang="en-US" sz="2400" dirty="0" smtClean="0"/>
              <a:t>    - </a:t>
            </a:r>
            <a:r>
              <a:rPr lang="ko-KR" altLang="en-US" sz="2400" dirty="0" smtClean="0"/>
              <a:t>다운로드 받는 파일이름을 알맞게 설정하기 위해 </a:t>
            </a:r>
            <a:endParaRPr lang="en-US" altLang="ko-KR" sz="2400" dirty="0" smtClean="0"/>
          </a:p>
          <a:p>
            <a:pPr>
              <a:buNone/>
            </a:pPr>
            <a:r>
              <a:rPr lang="en-US" altLang="en-US" sz="2400" dirty="0" smtClean="0"/>
              <a:t>       Content-Disposition </a:t>
            </a:r>
            <a:r>
              <a:rPr lang="ko-KR" altLang="en-US" sz="2400" dirty="0" smtClean="0"/>
              <a:t>헤더의 값 설정</a:t>
            </a:r>
            <a:endParaRPr lang="en-US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파일다운 </a:t>
            </a:r>
            <a:r>
              <a:rPr lang="en-US" altLang="ko-KR" dirty="0" smtClean="0"/>
              <a:t>View </a:t>
            </a:r>
            <a:r>
              <a:rPr lang="ko-KR" altLang="en-US" dirty="0" smtClean="0"/>
              <a:t>핵심코드</a:t>
            </a:r>
            <a:endParaRPr lang="en-US" altLang="en-US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8965" y="1443835"/>
            <a:ext cx="8229600" cy="4649461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altLang="ko-KR" dirty="0" smtClean="0"/>
              <a:t>File </a:t>
            </a:r>
            <a:r>
              <a:rPr lang="en-US" altLang="ko-KR" dirty="0" err="1" smtClean="0"/>
              <a:t>file</a:t>
            </a:r>
            <a:r>
              <a:rPr lang="en-US" altLang="ko-KR" dirty="0" smtClean="0"/>
              <a:t> = (File)</a:t>
            </a:r>
            <a:r>
              <a:rPr lang="en-US" altLang="ko-KR" dirty="0" err="1" smtClean="0"/>
              <a:t>model.get</a:t>
            </a:r>
            <a:r>
              <a:rPr lang="en-US" altLang="ko-KR" dirty="0" smtClean="0"/>
              <a:t>("</a:t>
            </a:r>
            <a:r>
              <a:rPr lang="en-US" altLang="ko-KR" dirty="0" err="1" smtClean="0"/>
              <a:t>downloadFile</a:t>
            </a:r>
            <a:r>
              <a:rPr lang="en-US" altLang="ko-KR" dirty="0" smtClean="0"/>
              <a:t>");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        </a:t>
            </a:r>
            <a:r>
              <a:rPr lang="en-US" altLang="ko-KR" dirty="0" smtClean="0">
                <a:solidFill>
                  <a:srgbClr val="00B050"/>
                </a:solidFill>
              </a:rPr>
              <a:t>// </a:t>
            </a:r>
            <a:r>
              <a:rPr lang="ko-KR" altLang="en-US" dirty="0" smtClean="0">
                <a:solidFill>
                  <a:srgbClr val="00B050"/>
                </a:solidFill>
              </a:rPr>
              <a:t>파일 다운로드를 위한 </a:t>
            </a:r>
            <a:r>
              <a:rPr lang="ko-KR" altLang="en-US" dirty="0" err="1" smtClean="0">
                <a:solidFill>
                  <a:srgbClr val="00B050"/>
                </a:solidFill>
              </a:rPr>
              <a:t>컨텐트</a:t>
            </a:r>
            <a:r>
              <a:rPr lang="ko-KR" altLang="en-US" dirty="0" smtClean="0">
                <a:solidFill>
                  <a:srgbClr val="00B050"/>
                </a:solidFill>
              </a:rPr>
              <a:t> 타입 설정</a:t>
            </a:r>
            <a:r>
              <a:rPr lang="en-US" altLang="ko-KR" dirty="0" smtClean="0">
                <a:solidFill>
                  <a:srgbClr val="00B050"/>
                </a:solidFill>
              </a:rPr>
              <a:t>.</a:t>
            </a:r>
            <a:r>
              <a:rPr lang="ko-KR" altLang="en-US" dirty="0" smtClean="0">
                <a:solidFill>
                  <a:srgbClr val="00B050"/>
                </a:solidFill>
              </a:rPr>
              <a:t/>
            </a:r>
            <a:br>
              <a:rPr lang="ko-KR" altLang="en-US" dirty="0" smtClean="0">
                <a:solidFill>
                  <a:srgbClr val="00B050"/>
                </a:solidFill>
              </a:rPr>
            </a:br>
            <a:r>
              <a:rPr lang="ko-KR" altLang="en-US" dirty="0" smtClean="0"/>
              <a:t>        </a:t>
            </a:r>
            <a:r>
              <a:rPr lang="en-US" altLang="ko-KR" dirty="0" err="1" smtClean="0"/>
              <a:t>response.setContentType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getContentType</a:t>
            </a:r>
            <a:r>
              <a:rPr lang="en-US" altLang="ko-KR" dirty="0" smtClean="0"/>
              <a:t>());</a:t>
            </a:r>
            <a:br>
              <a:rPr lang="en-US" altLang="ko-KR" dirty="0" smtClean="0"/>
            </a:br>
            <a:r>
              <a:rPr lang="en-US" altLang="ko-KR" dirty="0" smtClean="0"/>
              <a:t>        </a:t>
            </a:r>
            <a:r>
              <a:rPr lang="en-US" altLang="ko-KR" dirty="0" smtClean="0">
                <a:solidFill>
                  <a:srgbClr val="00B050"/>
                </a:solidFill>
              </a:rPr>
              <a:t>// </a:t>
            </a:r>
            <a:r>
              <a:rPr lang="ko-KR" altLang="en-US" dirty="0" smtClean="0">
                <a:solidFill>
                  <a:srgbClr val="00B050"/>
                </a:solidFill>
              </a:rPr>
              <a:t>다운로드 되는 파일의 크기 설정</a:t>
            </a:r>
            <a:r>
              <a:rPr lang="en-US" altLang="ko-KR" dirty="0" smtClean="0">
                <a:solidFill>
                  <a:srgbClr val="00B050"/>
                </a:solidFill>
              </a:rPr>
              <a:t>.</a:t>
            </a:r>
            <a:r>
              <a:rPr lang="ko-KR" altLang="en-US" dirty="0" smtClean="0">
                <a:solidFill>
                  <a:srgbClr val="00B050"/>
                </a:solidFill>
              </a:rPr>
              <a:t/>
            </a:r>
            <a:br>
              <a:rPr lang="ko-KR" altLang="en-US" dirty="0" smtClean="0">
                <a:solidFill>
                  <a:srgbClr val="00B050"/>
                </a:solidFill>
              </a:rPr>
            </a:br>
            <a:r>
              <a:rPr lang="ko-KR" altLang="en-US" dirty="0" smtClean="0"/>
              <a:t>        </a:t>
            </a:r>
            <a:r>
              <a:rPr lang="en-US" altLang="ko-KR" dirty="0" err="1" smtClean="0"/>
              <a:t>response.setContentLength</a:t>
            </a:r>
            <a:r>
              <a:rPr lang="en-US" altLang="ko-KR" dirty="0" smtClean="0"/>
              <a:t>((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file.length</a:t>
            </a:r>
            <a:r>
              <a:rPr lang="en-US" altLang="ko-KR" dirty="0" smtClean="0"/>
              <a:t>());</a:t>
            </a:r>
            <a:br>
              <a:rPr lang="en-US" altLang="ko-KR" dirty="0" smtClean="0"/>
            </a:br>
            <a:r>
              <a:rPr lang="en-US" altLang="ko-KR" dirty="0" smtClean="0"/>
              <a:t>        </a:t>
            </a:r>
            <a:r>
              <a:rPr lang="en-US" altLang="ko-KR" dirty="0" smtClean="0">
                <a:solidFill>
                  <a:srgbClr val="00B050"/>
                </a:solidFill>
              </a:rPr>
              <a:t>// Content-Disposition </a:t>
            </a:r>
            <a:r>
              <a:rPr lang="ko-KR" altLang="en-US" dirty="0" smtClean="0">
                <a:solidFill>
                  <a:srgbClr val="00B050"/>
                </a:solidFill>
              </a:rPr>
              <a:t>헤더를 이용해서 전송되는 파일의 이름 명시</a:t>
            </a:r>
            <a:r>
              <a:rPr lang="en-US" altLang="ko-KR" dirty="0" smtClean="0">
                <a:solidFill>
                  <a:srgbClr val="00B050"/>
                </a:solidFill>
              </a:rPr>
              <a:t>.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 smtClean="0"/>
              <a:t>        </a:t>
            </a:r>
            <a:r>
              <a:rPr lang="en-US" altLang="ko-KR" dirty="0" err="1" smtClean="0"/>
              <a:t>response.setHeader</a:t>
            </a:r>
            <a:r>
              <a:rPr lang="en-US" altLang="ko-KR" dirty="0" smtClean="0"/>
              <a:t>("Content-Disposition", "attachment: </a:t>
            </a:r>
            <a:r>
              <a:rPr lang="en-US" altLang="ko-KR" dirty="0" err="1" smtClean="0"/>
              <a:t>fileName</a:t>
            </a:r>
            <a:r>
              <a:rPr lang="en-US" altLang="ko-KR" dirty="0" smtClean="0"/>
              <a:t>=\"" </a:t>
            </a:r>
            <a:br>
              <a:rPr lang="en-US" altLang="ko-KR" dirty="0" smtClean="0"/>
            </a:br>
            <a:r>
              <a:rPr lang="en-US" altLang="ko-KR" dirty="0" smtClean="0"/>
              <a:t>            + </a:t>
            </a:r>
            <a:r>
              <a:rPr lang="en-US" altLang="ko-KR" dirty="0" err="1" smtClean="0"/>
              <a:t>file.getNAme</a:t>
            </a:r>
            <a:r>
              <a:rPr lang="en-US" altLang="ko-KR" dirty="0" smtClean="0"/>
              <a:t>() + "\";");</a:t>
            </a:r>
            <a:br>
              <a:rPr lang="en-US" altLang="ko-KR" dirty="0" smtClean="0"/>
            </a:br>
            <a:r>
              <a:rPr lang="en-US" altLang="ko-KR" dirty="0" smtClean="0"/>
              <a:t>       </a:t>
            </a:r>
            <a:r>
              <a:rPr lang="en-US" altLang="ko-KR" dirty="0" smtClean="0">
                <a:solidFill>
                  <a:srgbClr val="00B050"/>
                </a:solidFill>
              </a:rPr>
              <a:t> // </a:t>
            </a:r>
            <a:r>
              <a:rPr lang="ko-KR" altLang="en-US" dirty="0" smtClean="0">
                <a:solidFill>
                  <a:srgbClr val="00B050"/>
                </a:solidFill>
              </a:rPr>
              <a:t>전송되는 데이터의 </a:t>
            </a:r>
            <a:r>
              <a:rPr lang="ko-KR" altLang="en-US" dirty="0" err="1" smtClean="0">
                <a:solidFill>
                  <a:srgbClr val="00B050"/>
                </a:solidFill>
              </a:rPr>
              <a:t>인코딩이</a:t>
            </a:r>
            <a:r>
              <a:rPr lang="ko-KR" altLang="en-US" dirty="0" smtClean="0">
                <a:solidFill>
                  <a:srgbClr val="00B050"/>
                </a:solidFill>
              </a:rPr>
              <a:t> 바이너리 타입이라는 것을 명시</a:t>
            </a:r>
            <a:r>
              <a:rPr lang="en-US" altLang="ko-KR" dirty="0" smtClean="0">
                <a:solidFill>
                  <a:srgbClr val="00B050"/>
                </a:solidFill>
              </a:rPr>
              <a:t>.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 smtClean="0"/>
              <a:t>        </a:t>
            </a:r>
            <a:r>
              <a:rPr lang="en-US" altLang="ko-KR" dirty="0" err="1" smtClean="0"/>
              <a:t>response.setHeader</a:t>
            </a:r>
            <a:r>
              <a:rPr lang="en-US" altLang="ko-KR" dirty="0" smtClean="0"/>
              <a:t>("Content-Transfer-Encoding", "binary");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       </a:t>
            </a:r>
            <a:r>
              <a:rPr lang="en-US" altLang="ko-KR" dirty="0" smtClean="0">
                <a:solidFill>
                  <a:srgbClr val="00B050"/>
                </a:solidFill>
              </a:rPr>
              <a:t> //  </a:t>
            </a:r>
            <a:r>
              <a:rPr lang="ko-KR" altLang="en-US" dirty="0" smtClean="0">
                <a:solidFill>
                  <a:srgbClr val="00B050"/>
                </a:solidFill>
              </a:rPr>
              <a:t>헤더 설정 후 </a:t>
            </a:r>
            <a:r>
              <a:rPr lang="en-US" altLang="ko-KR" dirty="0" smtClean="0">
                <a:solidFill>
                  <a:srgbClr val="00B050"/>
                </a:solidFill>
              </a:rPr>
              <a:t>response</a:t>
            </a:r>
            <a:r>
              <a:rPr lang="ko-KR" altLang="en-US" dirty="0" smtClean="0">
                <a:solidFill>
                  <a:srgbClr val="00B050"/>
                </a:solidFill>
              </a:rPr>
              <a:t>의 </a:t>
            </a:r>
            <a:r>
              <a:rPr lang="en-US" altLang="ko-KR" dirty="0" err="1" smtClean="0">
                <a:solidFill>
                  <a:srgbClr val="00B050"/>
                </a:solidFill>
              </a:rPr>
              <a:t>OutputStream</a:t>
            </a:r>
            <a:r>
              <a:rPr lang="ko-KR" altLang="en-US" dirty="0" smtClean="0">
                <a:solidFill>
                  <a:srgbClr val="00B050"/>
                </a:solidFill>
              </a:rPr>
              <a:t>에 파일을 전송</a:t>
            </a:r>
            <a:r>
              <a:rPr lang="en-US" altLang="ko-KR" dirty="0" smtClean="0">
                <a:solidFill>
                  <a:srgbClr val="00B050"/>
                </a:solidFill>
              </a:rPr>
              <a:t>.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 smtClean="0"/>
              <a:t>        </a:t>
            </a:r>
            <a:r>
              <a:rPr lang="en-US" altLang="ko-KR" dirty="0" err="1" smtClean="0"/>
              <a:t>OutputStream</a:t>
            </a:r>
            <a:r>
              <a:rPr lang="en-US" altLang="ko-KR" dirty="0" smtClean="0"/>
              <a:t> out = </a:t>
            </a:r>
            <a:r>
              <a:rPr lang="en-US" altLang="ko-KR" dirty="0" err="1" smtClean="0"/>
              <a:t>response.getOutputStream</a:t>
            </a:r>
            <a:r>
              <a:rPr lang="en-US" altLang="ko-KR" dirty="0" smtClean="0"/>
              <a:t>();</a:t>
            </a:r>
            <a:br>
              <a:rPr lang="en-US" altLang="ko-KR" dirty="0" smtClean="0"/>
            </a:br>
            <a:r>
              <a:rPr lang="en-US" altLang="ko-KR" dirty="0" smtClean="0"/>
              <a:t>        </a:t>
            </a:r>
            <a:r>
              <a:rPr lang="en-US" altLang="ko-KR" dirty="0" err="1" smtClean="0"/>
              <a:t>FileInputStream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fis</a:t>
            </a:r>
            <a:r>
              <a:rPr lang="en-US" altLang="ko-KR" dirty="0" smtClean="0"/>
              <a:t> = null;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        try {</a:t>
            </a:r>
            <a:br>
              <a:rPr lang="en-US" altLang="ko-KR" dirty="0" smtClean="0"/>
            </a:br>
            <a:r>
              <a:rPr lang="en-US" altLang="ko-KR" dirty="0" smtClean="0"/>
              <a:t>            </a:t>
            </a:r>
            <a:r>
              <a:rPr lang="en-US" altLang="ko-KR" dirty="0" err="1" smtClean="0"/>
              <a:t>fis</a:t>
            </a:r>
            <a:r>
              <a:rPr lang="en-US" altLang="ko-KR" dirty="0" smtClean="0"/>
              <a:t> = new </a:t>
            </a:r>
            <a:r>
              <a:rPr lang="en-US" altLang="ko-KR" dirty="0" err="1" smtClean="0"/>
              <a:t>FileInputStream</a:t>
            </a:r>
            <a:r>
              <a:rPr lang="en-US" altLang="ko-KR" dirty="0" smtClean="0"/>
              <a:t>(file);</a:t>
            </a:r>
            <a:br>
              <a:rPr lang="en-US" altLang="ko-KR" dirty="0" smtClean="0"/>
            </a:br>
            <a:r>
              <a:rPr lang="en-US" altLang="ko-KR" dirty="0" smtClean="0"/>
              <a:t>            </a:t>
            </a:r>
            <a:r>
              <a:rPr lang="en-US" altLang="ko-KR" dirty="0" err="1" smtClean="0"/>
              <a:t>FileCopyUtils.copy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fis</a:t>
            </a:r>
            <a:r>
              <a:rPr lang="en-US" altLang="ko-KR" dirty="0" smtClean="0"/>
              <a:t>, out);</a:t>
            </a:r>
            <a:endParaRPr lang="ko-KR" altLang="en-US" dirty="0" smtClean="0"/>
          </a:p>
          <a:p>
            <a:pPr>
              <a:buNone/>
            </a:pP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Pom.xml (excel, </a:t>
            </a:r>
            <a:r>
              <a:rPr lang="en-US" altLang="en-US" dirty="0" err="1" smtClean="0"/>
              <a:t>pdf</a:t>
            </a:r>
            <a:r>
              <a:rPr lang="en-US" altLang="en-US" dirty="0" smtClean="0"/>
              <a:t> )</a:t>
            </a:r>
            <a:r>
              <a:rPr lang="en-US" altLang="en-US" dirty="0" smtClean="0"/>
              <a:t> </a:t>
            </a:r>
            <a:endParaRPr lang="en-US" altLang="en-US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5229200"/>
            <a:ext cx="8964488" cy="1409101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Apache </a:t>
            </a:r>
            <a:r>
              <a:rPr lang="en-US" altLang="ko-KR" sz="2400" dirty="0" smtClean="0"/>
              <a:t> POI API : MS </a:t>
            </a:r>
            <a:r>
              <a:rPr lang="ko-KR" altLang="en-US" sz="2400" dirty="0" smtClean="0"/>
              <a:t>오피스 파일을 자바로 읽고 쓰기 가능</a:t>
            </a:r>
            <a:endParaRPr lang="en-US" altLang="ko-KR" sz="2400" dirty="0" smtClean="0"/>
          </a:p>
          <a:p>
            <a:r>
              <a:rPr lang="en-US" altLang="ko-KR" sz="2400" dirty="0" err="1" smtClean="0"/>
              <a:t>iText</a:t>
            </a:r>
            <a:r>
              <a:rPr lang="en-US" altLang="ko-KR" sz="2400" dirty="0" smtClean="0"/>
              <a:t> API : </a:t>
            </a:r>
            <a:r>
              <a:rPr lang="ko-KR" altLang="en-US" sz="2400" dirty="0" smtClean="0"/>
              <a:t>자바에서 </a:t>
            </a:r>
            <a:r>
              <a:rPr lang="en-US" altLang="ko-KR" sz="2400" dirty="0" smtClean="0"/>
              <a:t>PDF </a:t>
            </a:r>
            <a:r>
              <a:rPr lang="ko-KR" altLang="en-US" sz="2400" dirty="0" smtClean="0"/>
              <a:t>파일을 읽고 쓰기 가능</a:t>
            </a:r>
            <a:endParaRPr lang="en-US" altLang="ko-KR" sz="2400" dirty="0" smtClean="0"/>
          </a:p>
          <a:p>
            <a:pPr>
              <a:buNone/>
            </a:pPr>
            <a:endParaRPr lang="en-US" altLang="ko-KR" sz="2400" dirty="0" smtClean="0"/>
          </a:p>
        </p:txBody>
      </p:sp>
      <p:pic>
        <p:nvPicPr>
          <p:cNvPr id="1026" name="Picture 2" descr="C:\Users\Bit\Desktop\12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1124744"/>
            <a:ext cx="6387078" cy="37444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 smtClean="0"/>
              <a:t>AbstractExcelView</a:t>
            </a:r>
            <a:r>
              <a:rPr lang="en-US" altLang="en-US" dirty="0" smtClean="0"/>
              <a:t> 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8965" y="1443835"/>
            <a:ext cx="8229600" cy="4937493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Apache </a:t>
            </a:r>
            <a:r>
              <a:rPr lang="ko-KR" altLang="en-US" sz="2400" dirty="0" smtClean="0"/>
              <a:t>제공 </a:t>
            </a:r>
            <a:r>
              <a:rPr lang="en-US" altLang="ko-KR" sz="2400" dirty="0" smtClean="0"/>
              <a:t>POI API</a:t>
            </a:r>
            <a:r>
              <a:rPr lang="ko-KR" altLang="en-US" sz="2400" dirty="0" smtClean="0"/>
              <a:t>를 이용하여 엑셀파일 응답생성</a:t>
            </a:r>
            <a:endParaRPr lang="en-US" altLang="ko-KR" sz="2400" dirty="0" smtClean="0"/>
          </a:p>
          <a:p>
            <a:r>
              <a:rPr lang="ko-KR" altLang="en-US" sz="2400" dirty="0" smtClean="0"/>
              <a:t>우선 </a:t>
            </a:r>
            <a:r>
              <a:rPr lang="en-US" altLang="ko-KR" sz="2400" dirty="0" smtClean="0"/>
              <a:t>excel </a:t>
            </a:r>
            <a:r>
              <a:rPr lang="ko-KR" altLang="en-US" sz="2400" dirty="0" smtClean="0"/>
              <a:t>출력을 위하여 </a:t>
            </a:r>
            <a:r>
              <a:rPr lang="en-US" altLang="ko-KR" sz="2400" dirty="0" err="1" smtClean="0"/>
              <a:t>AbstractExcelView</a:t>
            </a:r>
            <a:r>
              <a:rPr lang="ko-KR" altLang="en-US" sz="2400" dirty="0" smtClean="0"/>
              <a:t>를 상속받은 </a:t>
            </a:r>
            <a:r>
              <a:rPr lang="en-US" altLang="ko-KR" sz="2400" dirty="0" smtClean="0"/>
              <a:t>view </a:t>
            </a:r>
            <a:r>
              <a:rPr lang="ko-KR" altLang="en-US" sz="2400" dirty="0" smtClean="0"/>
              <a:t>클래스를 만든다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smtClean="0"/>
              <a:t>구현 방법은 파일다운로드 </a:t>
            </a:r>
            <a:r>
              <a:rPr lang="en-US" altLang="ko-KR" sz="2400" dirty="0" smtClean="0"/>
              <a:t>view</a:t>
            </a:r>
            <a:r>
              <a:rPr lang="ko-KR" altLang="en-US" sz="2400" dirty="0" smtClean="0"/>
              <a:t>를 </a:t>
            </a:r>
            <a:r>
              <a:rPr lang="ko-KR" altLang="en-US" sz="2400" dirty="0" err="1" smtClean="0"/>
              <a:t>만들때와</a:t>
            </a:r>
            <a:r>
              <a:rPr lang="ko-KR" altLang="en-US" sz="2400" dirty="0" smtClean="0"/>
              <a:t> 유사하다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err="1" smtClean="0"/>
              <a:t>핵심메서드</a:t>
            </a:r>
            <a:r>
              <a:rPr lang="ko-KR" altLang="en-US" sz="2400" dirty="0" smtClean="0"/>
              <a:t> 및 절차</a:t>
            </a:r>
            <a:endParaRPr lang="en-US" altLang="ko-KR" sz="2400" dirty="0" smtClean="0"/>
          </a:p>
          <a:p>
            <a:pPr>
              <a:buNone/>
            </a:pPr>
            <a:r>
              <a:rPr lang="en-US" altLang="ko-KR" sz="2400" dirty="0" smtClean="0"/>
              <a:t> 1.</a:t>
            </a:r>
            <a:r>
              <a:rPr lang="en-US" altLang="ko-KR" sz="2400" b="1" dirty="0" smtClean="0"/>
              <a:t> </a:t>
            </a:r>
            <a:r>
              <a:rPr lang="ko-KR" altLang="en-US" sz="2400" dirty="0" smtClean="0"/>
              <a:t>설정파일에 </a:t>
            </a:r>
            <a:r>
              <a:rPr lang="en-US" altLang="ko-KR" sz="2400" dirty="0" smtClean="0"/>
              <a:t>bean</a:t>
            </a:r>
            <a:r>
              <a:rPr lang="ko-KR" altLang="en-US" sz="2400" dirty="0" smtClean="0"/>
              <a:t>객체로 설정한다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파일 </a:t>
            </a:r>
            <a:r>
              <a:rPr lang="ko-KR" altLang="en-US" sz="2400" dirty="0" err="1" smtClean="0"/>
              <a:t>다운로드때와</a:t>
            </a:r>
            <a:r>
              <a:rPr lang="ko-KR" altLang="en-US" sz="2400" dirty="0" smtClean="0"/>
              <a:t> 마찬가지로 </a:t>
            </a:r>
            <a:r>
              <a:rPr lang="en-US" altLang="ko-KR" sz="2400" dirty="0" err="1" smtClean="0"/>
              <a:t>beanNameViewResolver</a:t>
            </a:r>
            <a:r>
              <a:rPr lang="ko-KR" altLang="en-US" sz="2400" dirty="0" smtClean="0"/>
              <a:t>도 함께 설정한다</a:t>
            </a:r>
          </a:p>
          <a:p>
            <a:pPr>
              <a:buNone/>
            </a:pPr>
            <a:r>
              <a:rPr lang="en-US" altLang="ko-KR" sz="2400" dirty="0" smtClean="0"/>
              <a:t> 2. controller</a:t>
            </a:r>
            <a:r>
              <a:rPr lang="ko-KR" altLang="en-US" sz="2400" dirty="0" smtClean="0"/>
              <a:t>에서는 </a:t>
            </a:r>
            <a:r>
              <a:rPr lang="en-US" altLang="ko-KR" sz="2400" dirty="0" err="1" smtClean="0"/>
              <a:t>ModelAndView</a:t>
            </a:r>
            <a:r>
              <a:rPr lang="ko-KR" altLang="en-US" sz="2400" dirty="0" smtClean="0"/>
              <a:t>객체에 </a:t>
            </a:r>
            <a:r>
              <a:rPr lang="en-US" altLang="ko-KR" sz="2400" dirty="0" smtClean="0"/>
              <a:t>excel</a:t>
            </a:r>
            <a:r>
              <a:rPr lang="ko-KR" altLang="en-US" sz="2400" dirty="0" smtClean="0"/>
              <a:t>출력에 사용될 데이터와 함께 만들어놓은 </a:t>
            </a:r>
            <a:r>
              <a:rPr lang="en-US" altLang="ko-KR" sz="2400" dirty="0" err="1" smtClean="0"/>
              <a:t>veiw</a:t>
            </a:r>
            <a:r>
              <a:rPr lang="ko-KR" altLang="en-US" sz="2400" dirty="0" smtClean="0"/>
              <a:t>정보를 같이 넘겨준다</a:t>
            </a:r>
            <a:r>
              <a:rPr lang="en-US" altLang="ko-KR" sz="2400" dirty="0" smtClean="0"/>
              <a:t>.</a:t>
            </a:r>
          </a:p>
          <a:p>
            <a:pPr>
              <a:buNone/>
            </a:pPr>
            <a:r>
              <a:rPr lang="en-US" altLang="ko-KR" sz="2400" dirty="0" smtClean="0"/>
              <a:t> 3. </a:t>
            </a:r>
            <a:r>
              <a:rPr lang="en-US" altLang="ko-KR" sz="2400" b="1" dirty="0" err="1" smtClean="0"/>
              <a:t>creatFirstSheet</a:t>
            </a:r>
            <a:r>
              <a:rPr lang="en-US" altLang="ko-KR" sz="2400" b="1" dirty="0" smtClean="0"/>
              <a:t>, </a:t>
            </a:r>
            <a:r>
              <a:rPr lang="en-US" altLang="ko-KR" sz="2400" b="1" dirty="0" err="1" smtClean="0"/>
              <a:t>creatColum</a:t>
            </a:r>
            <a:r>
              <a:rPr lang="en-US" altLang="ko-KR" sz="2400" b="1" dirty="0" smtClean="0"/>
              <a:t>, </a:t>
            </a:r>
            <a:r>
              <a:rPr lang="en-US" altLang="ko-KR" sz="2400" b="1" dirty="0" err="1" smtClean="0"/>
              <a:t>createRow</a:t>
            </a:r>
            <a:r>
              <a:rPr lang="en-US" altLang="ko-KR" sz="2400" b="1" dirty="0" smtClean="0"/>
              <a:t> </a:t>
            </a:r>
            <a:r>
              <a:rPr lang="ko-KR" altLang="en-US" sz="2400" dirty="0" err="1" smtClean="0"/>
              <a:t>를사용하여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view </a:t>
            </a:r>
            <a:r>
              <a:rPr lang="ko-KR" altLang="en-US" sz="2400" dirty="0" smtClean="0"/>
              <a:t>구성</a:t>
            </a:r>
            <a:endParaRPr lang="en-US" altLang="ko-KR" sz="2400" dirty="0" smtClean="0"/>
          </a:p>
          <a:p>
            <a:pPr>
              <a:buNone/>
            </a:pPr>
            <a:endParaRPr lang="en-US" altLang="ko-KR" sz="2400" dirty="0" smtClean="0"/>
          </a:p>
          <a:p>
            <a:pPr>
              <a:buNone/>
            </a:pPr>
            <a:endParaRPr lang="en-US" altLang="ko-KR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 smtClean="0"/>
              <a:t>AbstractPdfView</a:t>
            </a:r>
            <a:r>
              <a:rPr lang="en-US" altLang="en-US" dirty="0" smtClean="0"/>
              <a:t> 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8965" y="1443835"/>
            <a:ext cx="8229600" cy="4937493"/>
          </a:xfrm>
        </p:spPr>
        <p:txBody>
          <a:bodyPr>
            <a:normAutofit/>
          </a:bodyPr>
          <a:lstStyle/>
          <a:p>
            <a:r>
              <a:rPr lang="en-US" altLang="ko-KR" sz="2400" dirty="0" err="1" smtClean="0"/>
              <a:t>iText</a:t>
            </a:r>
            <a:r>
              <a:rPr lang="en-US" altLang="ko-KR" sz="2400" dirty="0" smtClean="0"/>
              <a:t> API</a:t>
            </a:r>
            <a:r>
              <a:rPr lang="ko-KR" altLang="en-US" sz="2400" dirty="0" smtClean="0"/>
              <a:t>를 이용하여 </a:t>
            </a:r>
            <a:r>
              <a:rPr lang="en-US" altLang="ko-KR" sz="2400" dirty="0" smtClean="0"/>
              <a:t>PDF</a:t>
            </a:r>
            <a:r>
              <a:rPr lang="ko-KR" altLang="en-US" sz="2400" dirty="0" smtClean="0"/>
              <a:t>를 </a:t>
            </a:r>
            <a:r>
              <a:rPr lang="ko-KR" altLang="en-US" sz="2400" dirty="0" err="1" smtClean="0"/>
              <a:t>생성할수</a:t>
            </a:r>
            <a:r>
              <a:rPr lang="ko-KR" altLang="en-US" sz="2400" dirty="0" smtClean="0"/>
              <a:t> 있는 클래스</a:t>
            </a:r>
            <a:endParaRPr lang="en-US" altLang="ko-KR" sz="2400" dirty="0" smtClean="0"/>
          </a:p>
          <a:p>
            <a:r>
              <a:rPr lang="ko-KR" altLang="en-US" sz="2400" dirty="0" err="1" smtClean="0"/>
              <a:t>메서드의</a:t>
            </a:r>
            <a:r>
              <a:rPr lang="ko-KR" altLang="en-US" sz="2400" dirty="0" smtClean="0"/>
              <a:t> 정의</a:t>
            </a:r>
            <a:endParaRPr lang="en-US" altLang="ko-KR" sz="2400" dirty="0" smtClean="0"/>
          </a:p>
          <a:p>
            <a:pPr>
              <a:buNone/>
            </a:pPr>
            <a:r>
              <a:rPr lang="en-US" altLang="ko-KR" sz="2400" dirty="0" smtClean="0"/>
              <a:t>     @Override</a:t>
            </a:r>
            <a:br>
              <a:rPr lang="en-US" altLang="ko-KR" sz="2400" dirty="0" smtClean="0"/>
            </a:br>
            <a:r>
              <a:rPr lang="en-US" altLang="ko-KR" sz="2400" dirty="0" smtClean="0"/>
              <a:t> protected abstract void </a:t>
            </a:r>
            <a:r>
              <a:rPr lang="en-US" altLang="ko-KR" sz="2400" dirty="0" err="1" smtClean="0"/>
              <a:t>buildPdfDocument</a:t>
            </a:r>
            <a:r>
              <a:rPr lang="en-US" altLang="ko-KR" sz="2400" dirty="0" smtClean="0"/>
              <a:t>(Map model,</a:t>
            </a:r>
            <a:br>
              <a:rPr lang="en-US" altLang="ko-KR" sz="2400" dirty="0" smtClean="0"/>
            </a:br>
            <a:r>
              <a:rPr lang="en-US" altLang="ko-KR" sz="2400" dirty="0" smtClean="0"/>
              <a:t>   Document </a:t>
            </a:r>
            <a:r>
              <a:rPr lang="en-US" altLang="ko-KR" sz="2400" dirty="0" err="1" smtClean="0"/>
              <a:t>document</a:t>
            </a:r>
            <a:r>
              <a:rPr lang="en-US" altLang="ko-KR" sz="2400" dirty="0" smtClean="0"/>
              <a:t>, </a:t>
            </a:r>
            <a:r>
              <a:rPr lang="en-US" altLang="ko-KR" sz="2400" dirty="0" err="1" smtClean="0"/>
              <a:t>PdfWriter</a:t>
            </a:r>
            <a:r>
              <a:rPr lang="en-US" altLang="ko-KR" sz="2400" dirty="0" smtClean="0"/>
              <a:t> writer, </a:t>
            </a:r>
            <a:r>
              <a:rPr lang="en-US" altLang="ko-KR" sz="2400" dirty="0" err="1" smtClean="0"/>
              <a:t>HttpServletRequest</a:t>
            </a:r>
            <a:r>
              <a:rPr lang="en-US" altLang="ko-KR" sz="2400" dirty="0" smtClean="0"/>
              <a:t> request </a:t>
            </a:r>
            <a:r>
              <a:rPr lang="en-US" altLang="ko-KR" sz="2400" dirty="0" err="1" smtClean="0"/>
              <a:t>HttpServletResponse</a:t>
            </a:r>
            <a:r>
              <a:rPr lang="en-US" altLang="ko-KR" sz="2400" dirty="0" smtClean="0"/>
              <a:t> response)</a:t>
            </a:r>
          </a:p>
          <a:p>
            <a:r>
              <a:rPr lang="ko-KR" altLang="en-US" sz="2400" dirty="0" smtClean="0"/>
              <a:t>구현 방법은 </a:t>
            </a:r>
            <a:r>
              <a:rPr lang="en-US" altLang="ko-KR" sz="2400" dirty="0" err="1" smtClean="0"/>
              <a:t>AbstractExcelView</a:t>
            </a:r>
            <a:r>
              <a:rPr lang="ko-KR" altLang="en-US" sz="2400" dirty="0" smtClean="0"/>
              <a:t>를 상속받은 엑셀 </a:t>
            </a:r>
            <a:r>
              <a:rPr lang="en-US" altLang="ko-KR" sz="2400" dirty="0" smtClean="0"/>
              <a:t>view</a:t>
            </a:r>
            <a:r>
              <a:rPr lang="ko-KR" altLang="en-US" sz="2400" dirty="0" smtClean="0"/>
              <a:t>를 </a:t>
            </a:r>
            <a:r>
              <a:rPr lang="ko-KR" altLang="en-US" sz="2400" dirty="0" err="1" smtClean="0"/>
              <a:t>만들때와</a:t>
            </a:r>
            <a:r>
              <a:rPr lang="ko-KR" altLang="en-US" sz="2400" dirty="0" smtClean="0"/>
              <a:t> 유사하다</a:t>
            </a:r>
            <a:r>
              <a:rPr lang="en-US" altLang="ko-KR" sz="2400" dirty="0" smtClean="0"/>
              <a:t>.</a:t>
            </a:r>
          </a:p>
          <a:p>
            <a:r>
              <a:rPr lang="en-US" altLang="ko-KR" sz="2400" dirty="0" smtClean="0"/>
              <a:t>Document </a:t>
            </a:r>
            <a:r>
              <a:rPr lang="ko-KR" altLang="en-US" sz="2400" dirty="0" smtClean="0"/>
              <a:t> 객체에 </a:t>
            </a:r>
            <a:r>
              <a:rPr lang="en-US" altLang="ko-KR" sz="2400" dirty="0" smtClean="0"/>
              <a:t>PDF </a:t>
            </a:r>
            <a:r>
              <a:rPr lang="ko-KR" altLang="en-US" sz="2400" dirty="0" smtClean="0"/>
              <a:t>문서를 생성하는데 필요한 객체</a:t>
            </a:r>
            <a:endParaRPr lang="en-US" altLang="ko-KR" sz="2400" dirty="0" smtClean="0"/>
          </a:p>
          <a:p>
            <a:pPr>
              <a:buNone/>
            </a:pPr>
            <a:r>
              <a:rPr lang="en-US" altLang="ko-KR" sz="2400" dirty="0" smtClean="0"/>
              <a:t>    </a:t>
            </a:r>
            <a:r>
              <a:rPr lang="ko-KR" altLang="en-US" sz="2400" dirty="0" smtClean="0"/>
              <a:t>를 </a:t>
            </a:r>
            <a:r>
              <a:rPr lang="ko-KR" altLang="en-US" sz="2400" dirty="0" err="1" smtClean="0"/>
              <a:t>추가함으로서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PDF</a:t>
            </a:r>
            <a:r>
              <a:rPr lang="ko-KR" altLang="en-US" sz="2400" dirty="0" smtClean="0"/>
              <a:t>문서 생성</a:t>
            </a:r>
            <a:r>
              <a:rPr lang="en-US" altLang="ko-KR" sz="24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Locale</a:t>
            </a:r>
            <a:r>
              <a:rPr lang="ko-KR" altLang="en-US" dirty="0" smtClean="0"/>
              <a:t> 정의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400" dirty="0"/>
          </a:p>
          <a:p>
            <a:r>
              <a:rPr lang="ko-KR" altLang="en-US" sz="2400" dirty="0" smtClean="0"/>
              <a:t>다국어를 사용할 수 있게 설정하는 방법이다</a:t>
            </a:r>
            <a:r>
              <a:rPr lang="en-US" altLang="ko-KR" sz="2400" dirty="0" smtClean="0"/>
              <a:t>. </a:t>
            </a:r>
          </a:p>
          <a:p>
            <a:pPr marL="0" indent="0">
              <a:buNone/>
            </a:pPr>
            <a:endParaRPr lang="en-US" altLang="ko-KR" sz="2400" dirty="0" smtClean="0"/>
          </a:p>
          <a:p>
            <a:r>
              <a:rPr lang="en-US" altLang="ko-KR" sz="2400" dirty="0" err="1" smtClean="0"/>
              <a:t>LocaleResolver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인터페이스를 이용해서 웹 요청과 관련된 </a:t>
            </a:r>
            <a:r>
              <a:rPr lang="en-US" altLang="ko-KR" sz="2400" dirty="0" smtClean="0"/>
              <a:t>Locale </a:t>
            </a:r>
            <a:r>
              <a:rPr lang="ko-KR" altLang="en-US" sz="2400" dirty="0" smtClean="0"/>
              <a:t>객체를 추출해서 알맞은 메시지를 선택하게 된다</a:t>
            </a:r>
            <a:r>
              <a:rPr lang="en-US" altLang="ko-KR" sz="2400" dirty="0" smtClean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/>
              <a:t>한국어 및 영어와 같은 </a:t>
            </a:r>
            <a:r>
              <a:rPr lang="ko-KR" altLang="en-US" sz="2400" dirty="0" smtClean="0"/>
              <a:t>언어정보를 </a:t>
            </a:r>
            <a:r>
              <a:rPr lang="ko-KR" altLang="en-US" sz="2400" dirty="0"/>
              <a:t>선택하고</a:t>
            </a:r>
            <a:r>
              <a:rPr lang="en-US" altLang="ko-KR" sz="2400" dirty="0"/>
              <a:t>&lt;</a:t>
            </a:r>
            <a:r>
              <a:rPr lang="en-US" altLang="ko-KR" sz="2400" dirty="0" err="1"/>
              <a:t>spring:message</a:t>
            </a:r>
            <a:r>
              <a:rPr lang="en-US" altLang="ko-KR" sz="2400" dirty="0"/>
              <a:t>&gt; </a:t>
            </a:r>
            <a:r>
              <a:rPr lang="ko-KR" altLang="en-US" sz="2400" dirty="0" err="1"/>
              <a:t>커스텀</a:t>
            </a:r>
            <a:r>
              <a:rPr lang="ko-KR" altLang="en-US" sz="2400" dirty="0"/>
              <a:t> 태그를</a:t>
            </a:r>
            <a:r>
              <a:rPr lang="en-US" altLang="ko-KR" sz="2400" dirty="0"/>
              <a:t> </a:t>
            </a:r>
            <a:r>
              <a:rPr lang="ko-KR" altLang="en-US" sz="2400" dirty="0"/>
              <a:t>사용하여 메시지로 출력한다</a:t>
            </a:r>
            <a:r>
              <a:rPr lang="en-US" altLang="ko-KR" sz="2400" dirty="0"/>
              <a:t>. </a:t>
            </a:r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000" dirty="0" smtClean="0"/>
          </a:p>
          <a:p>
            <a:endParaRPr lang="ko-KR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055-american-express-with-logo-ppt-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20055-american-express-with-logo-ppt-template.pptx" id="{D4AC8F52-A27F-4F48-B018-D89292730F43}" vid="{B5A9E104-A66E-4E03-B2A6-07301D924E4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20055-american-express-with-logo-ppt-template</Template>
  <TotalTime>0</TotalTime>
  <Words>330</Words>
  <Application>Microsoft Office PowerPoint</Application>
  <PresentationFormat>화면 슬라이드 쇼(4:3)</PresentationFormat>
  <Paragraphs>96</Paragraphs>
  <Slides>14</Slides>
  <Notes>7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20055-american-express-with-logo-ppt-template</vt:lpstr>
      <vt:lpstr>Spring Locale , Etc View</vt:lpstr>
      <vt:lpstr>INDEX</vt:lpstr>
      <vt:lpstr>HTML 이외의 VIEW 구현</vt:lpstr>
      <vt:lpstr>파일다운 Custom View</vt:lpstr>
      <vt:lpstr>파일다운 View 핵심코드</vt:lpstr>
      <vt:lpstr>Pom.xml (excel, pdf ) </vt:lpstr>
      <vt:lpstr>AbstractExcelView </vt:lpstr>
      <vt:lpstr>AbstractPdfView </vt:lpstr>
      <vt:lpstr>Locale 정의</vt:lpstr>
      <vt:lpstr>LocaleResolver 종류</vt:lpstr>
      <vt:lpstr>LocaleResolver를 이용한 Bean등록</vt:lpstr>
      <vt:lpstr>LocaleResolver- Locale 변경</vt:lpstr>
      <vt:lpstr>LocalechangeInterceptor- Locale 변경</vt:lpstr>
      <vt:lpstr>슬라이드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2018-05-04T05:26:53Z</dcterms:created>
  <dcterms:modified xsi:type="dcterms:W3CDTF">2018-05-09T05:00:12Z</dcterms:modified>
</cp:coreProperties>
</file>