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2" r:id="rId3"/>
    <p:sldId id="272" r:id="rId4"/>
    <p:sldId id="263" r:id="rId5"/>
    <p:sldId id="264" r:id="rId6"/>
    <p:sldId id="265" r:id="rId7"/>
    <p:sldId id="266" r:id="rId8"/>
    <p:sldId id="268" r:id="rId9"/>
    <p:sldId id="269" r:id="rId10"/>
    <p:sldId id="270" r:id="rId11"/>
    <p:sldId id="271" r:id="rId12"/>
    <p:sldId id="258" r:id="rId13"/>
    <p:sldId id="26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C0E6"/>
    <a:srgbClr val="F7C9C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9525" autoAdjust="0"/>
  </p:normalViewPr>
  <p:slideViewPr>
    <p:cSldViewPr snapToGrid="0">
      <p:cViewPr varScale="1">
        <p:scale>
          <a:sx n="103" d="100"/>
          <a:sy n="103" d="100"/>
        </p:scale>
        <p:origin x="-85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CDE175-76C4-4000-9565-6F0ED0D29509}" type="datetimeFigureOut">
              <a:rPr lang="ko-KR" altLang="en-US" smtClean="0"/>
              <a:pPr/>
              <a:t>2018-05-14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5B2046-8754-40AD-A9DF-3D01A51DAF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우리는 </a:t>
            </a:r>
            <a:r>
              <a:rPr lang="en-US" altLang="ko-KR" dirty="0" smtClean="0"/>
              <a:t>WEB-INF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안에 </a:t>
            </a:r>
            <a:r>
              <a:rPr lang="en-US" altLang="ko-KR" baseline="0" dirty="0" smtClean="0"/>
              <a:t>view </a:t>
            </a:r>
            <a:r>
              <a:rPr lang="ko-KR" altLang="en-US" baseline="0" dirty="0" smtClean="0"/>
              <a:t>단 </a:t>
            </a:r>
            <a:r>
              <a:rPr lang="en-US" altLang="ko-KR" baseline="0" dirty="0" err="1" smtClean="0"/>
              <a:t>jsp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를 넣고 </a:t>
            </a:r>
            <a:r>
              <a:rPr lang="en-US" altLang="ko-KR" baseline="0" dirty="0" smtClean="0"/>
              <a:t>Controller </a:t>
            </a:r>
            <a:r>
              <a:rPr lang="ko-KR" altLang="en-US" baseline="0" dirty="0" err="1" smtClean="0"/>
              <a:t>매핑을</a:t>
            </a:r>
            <a:r>
              <a:rPr lang="ko-KR" altLang="en-US" baseline="0" dirty="0" smtClean="0"/>
              <a:t> 찾아주게 하기 위하여</a:t>
            </a:r>
            <a:endParaRPr lang="en-US" altLang="ko-KR" baseline="0" dirty="0" smtClean="0"/>
          </a:p>
          <a:p>
            <a:r>
              <a:rPr lang="en-US" altLang="ko-KR" baseline="0" dirty="0" smtClean="0"/>
              <a:t>*.htm </a:t>
            </a:r>
            <a:r>
              <a:rPr lang="ko-KR" altLang="en-US" baseline="0" dirty="0" smtClean="0"/>
              <a:t>등 </a:t>
            </a:r>
            <a:r>
              <a:rPr lang="ko-KR" altLang="en-US" baseline="0" dirty="0" err="1" smtClean="0"/>
              <a:t>으로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url</a:t>
            </a:r>
            <a:r>
              <a:rPr lang="en-US" altLang="ko-KR" baseline="0" dirty="0" smtClean="0"/>
              <a:t>-pattern</a:t>
            </a:r>
            <a:r>
              <a:rPr lang="ko-KR" altLang="en-US" baseline="0" dirty="0" smtClean="0"/>
              <a:t>을 맞추어 주었었다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B2046-8754-40AD-A9DF-3D01A51DAFDD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pPr/>
              <a:t>2018-05-14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96124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pPr/>
              <a:t>2018-05-14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45464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pPr/>
              <a:t>2018-05-14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89380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47850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pPr/>
              <a:t>2018-05-14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19148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pPr/>
              <a:t>2018-05-14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32348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pPr/>
              <a:t>2018-05-14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00877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pPr/>
              <a:t>2018-05-14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785763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pPr/>
              <a:t>2018-05-14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6256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pPr/>
              <a:t>2018-05-14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9608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pPr/>
              <a:t>2018-05-14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67362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48757-A495-4D22-A2BD-7769B2AEEEC5}" type="datetimeFigureOut">
              <a:rPr lang="ko-KR" altLang="en-US" smtClean="0"/>
              <a:pPr/>
              <a:t>2018-05-14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86EB6-0986-4AB0-B650-011C8A01D8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65482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socket.org/echo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52575" y="1569760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7200" spc="600" dirty="0" err="1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</a:t>
            </a:r>
            <a:r>
              <a:rPr lang="en-US" altLang="ko-KR" sz="7200" spc="600" dirty="0" err="1" smtClean="0">
                <a:solidFill>
                  <a:srgbClr val="AAC0E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</a:t>
            </a:r>
            <a:r>
              <a:rPr lang="en-US" altLang="ko-KR" sz="7200" spc="600" dirty="0" err="1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bSoc</a:t>
            </a:r>
            <a:r>
              <a:rPr lang="en-US" altLang="ko-KR" sz="7200" spc="600" dirty="0" err="1" smtClean="0">
                <a:solidFill>
                  <a:srgbClr val="F7C9C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</a:t>
            </a:r>
            <a:r>
              <a:rPr lang="en-US" altLang="ko-KR" sz="7200" spc="600" dirty="0" err="1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et</a:t>
            </a:r>
            <a:endParaRPr lang="ko-KR" altLang="en-US" sz="7200" spc="6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087816"/>
            <a:ext cx="9144000" cy="493712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배현준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강성훈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강진광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전나영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최재욱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김진원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7" name="Group 5"/>
          <p:cNvGrpSpPr/>
          <p:nvPr/>
        </p:nvGrpSpPr>
        <p:grpSpPr>
          <a:xfrm>
            <a:off x="3254136" y="2826041"/>
            <a:ext cx="5683702" cy="1131319"/>
            <a:chOff x="3167250" y="2387816"/>
            <a:chExt cx="2876250" cy="762004"/>
          </a:xfrm>
        </p:grpSpPr>
        <p:pic>
          <p:nvPicPr>
            <p:cNvPr id="8" name="Picture 3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67250" y="2387816"/>
              <a:ext cx="100888" cy="762004"/>
            </a:xfrm>
            <a:prstGeom prst="rect">
              <a:avLst/>
            </a:prstGeom>
          </p:spPr>
        </p:pic>
        <p:pic>
          <p:nvPicPr>
            <p:cNvPr id="9" name="Picture 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5942613" y="2387816"/>
              <a:ext cx="100887" cy="762004"/>
            </a:xfrm>
            <a:prstGeom prst="rect">
              <a:avLst/>
            </a:prstGeom>
          </p:spPr>
        </p:pic>
      </p:grpSp>
      <p:sp>
        <p:nvSpPr>
          <p:cNvPr id="10" name="부제목 2"/>
          <p:cNvSpPr txBox="1">
            <a:spLocks/>
          </p:cNvSpPr>
          <p:nvPr/>
        </p:nvSpPr>
        <p:spPr>
          <a:xfrm>
            <a:off x="9820274" y="6107113"/>
            <a:ext cx="2095501" cy="4937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 3</a:t>
            </a:r>
            <a:r>
              <a:rPr lang="ko-KR" altLang="en-US" sz="18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 </a:t>
            </a:r>
            <a:r>
              <a:rPr lang="en-US" altLang="ko-KR" sz="18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presentation</a:t>
            </a:r>
            <a:endParaRPr lang="ko-KR" altLang="en-US" sz="180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5188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333373" y="80172"/>
            <a:ext cx="3762375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Delight </a:t>
            </a:r>
            <a:r>
              <a:rPr lang="en-US" altLang="ko-KR" sz="14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ppt</a:t>
            </a:r>
            <a:r>
              <a:rPr lang="en-US" altLang="ko-KR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templete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" name="Group 73"/>
          <p:cNvGrpSpPr/>
          <p:nvPr/>
        </p:nvGrpSpPr>
        <p:grpSpPr>
          <a:xfrm>
            <a:off x="2677886" y="710576"/>
            <a:ext cx="6809015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200" b="1" dirty="0" smtClean="0">
                <a:solidFill>
                  <a:srgbClr val="AAC0E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web.xml </a:t>
            </a:r>
            <a:r>
              <a:rPr lang="ko-KR" altLang="en-US" sz="2200" b="1" dirty="0" smtClean="0">
                <a:solidFill>
                  <a:srgbClr val="AAC0E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주의 할 점</a:t>
            </a:r>
            <a:endParaRPr lang="en-US" sz="2200" b="1" dirty="0">
              <a:solidFill>
                <a:srgbClr val="AAC0E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2673206" y="2122715"/>
          <a:ext cx="6668583" cy="3412671"/>
        </p:xfrm>
        <a:graphic>
          <a:graphicData uri="http://schemas.openxmlformats.org/drawingml/2006/table">
            <a:tbl>
              <a:tblPr/>
              <a:tblGrid>
                <a:gridCol w="1018965"/>
                <a:gridCol w="5618889"/>
                <a:gridCol w="30729"/>
              </a:tblGrid>
              <a:tr h="3412671"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>
                          <a:solidFill>
                            <a:srgbClr val="666666"/>
                          </a:solidFill>
                          <a:latin typeface="Consolas"/>
                        </a:rPr>
                        <a:t>1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>
                          <a:solidFill>
                            <a:srgbClr val="666666"/>
                          </a:solidFill>
                          <a:latin typeface="Consolas"/>
                        </a:rPr>
                        <a:t>2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>
                          <a:solidFill>
                            <a:srgbClr val="666666"/>
                          </a:solidFill>
                          <a:latin typeface="Consolas"/>
                        </a:rPr>
                        <a:t>3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>
                          <a:solidFill>
                            <a:srgbClr val="666666"/>
                          </a:solidFill>
                          <a:latin typeface="Consolas"/>
                        </a:rPr>
                        <a:t>4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>
                          <a:solidFill>
                            <a:srgbClr val="666666"/>
                          </a:solidFill>
                          <a:latin typeface="Consolas"/>
                        </a:rPr>
                        <a:t>5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>
                          <a:solidFill>
                            <a:srgbClr val="666666"/>
                          </a:solidFill>
                          <a:latin typeface="Consolas"/>
                        </a:rPr>
                        <a:t>6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>
                          <a:solidFill>
                            <a:srgbClr val="666666"/>
                          </a:solidFill>
                          <a:latin typeface="Consolas"/>
                        </a:rPr>
                        <a:t>7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>
                          <a:solidFill>
                            <a:srgbClr val="666666"/>
                          </a:solidFill>
                          <a:latin typeface="Consolas"/>
                        </a:rPr>
                        <a:t>8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>
                          <a:solidFill>
                            <a:srgbClr val="666666"/>
                          </a:solidFill>
                          <a:latin typeface="Consolas"/>
                        </a:rPr>
                        <a:t>9</a:t>
                      </a:r>
                    </a:p>
                  </a:txBody>
                  <a:tcPr marL="15986" marR="15986" marT="15986" marB="15986" anchor="ctr">
                    <a:lnL>
                      <a:noFill/>
                    </a:lnL>
                    <a:lnR w="190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dirty="0">
                          <a:solidFill>
                            <a:srgbClr val="010101"/>
                          </a:solidFill>
                          <a:latin typeface="Consolas"/>
                        </a:rPr>
                        <a:t>&lt;</a:t>
                      </a:r>
                      <a:r>
                        <a:rPr lang="en-US" altLang="ko-KR" sz="1500" dirty="0" err="1">
                          <a:solidFill>
                            <a:srgbClr val="066DE2"/>
                          </a:solidFill>
                          <a:latin typeface="Consolas"/>
                        </a:rPr>
                        <a:t>servlet</a:t>
                      </a:r>
                      <a:r>
                        <a:rPr lang="en-US" altLang="ko-KR" sz="1500" dirty="0">
                          <a:solidFill>
                            <a:srgbClr val="066DE2"/>
                          </a:solidFill>
                          <a:latin typeface="Consolas"/>
                        </a:rPr>
                        <a:t>-mapping</a:t>
                      </a:r>
                      <a:r>
                        <a:rPr lang="en-US" altLang="ko-KR" sz="1500" dirty="0">
                          <a:solidFill>
                            <a:srgbClr val="010101"/>
                          </a:solidFill>
                          <a:latin typeface="Consolas"/>
                        </a:rPr>
                        <a:t>&gt;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dirty="0">
                          <a:solidFill>
                            <a:srgbClr val="010101"/>
                          </a:solidFill>
                          <a:latin typeface="Consolas"/>
                        </a:rPr>
                        <a:t>   </a:t>
                      </a:r>
                      <a:r>
                        <a:rPr lang="en-US" altLang="ko-KR" sz="1500" dirty="0" smtClean="0">
                          <a:solidFill>
                            <a:srgbClr val="010101"/>
                          </a:solidFill>
                          <a:latin typeface="Consolas"/>
                        </a:rPr>
                        <a:t> &lt;</a:t>
                      </a:r>
                      <a:r>
                        <a:rPr lang="en-US" altLang="ko-KR" sz="1500" dirty="0" err="1">
                          <a:solidFill>
                            <a:srgbClr val="066DE2"/>
                          </a:solidFill>
                          <a:latin typeface="Consolas"/>
                        </a:rPr>
                        <a:t>servlet</a:t>
                      </a:r>
                      <a:r>
                        <a:rPr lang="en-US" altLang="ko-KR" sz="1500" dirty="0">
                          <a:solidFill>
                            <a:srgbClr val="066DE2"/>
                          </a:solidFill>
                          <a:latin typeface="Consolas"/>
                        </a:rPr>
                        <a:t>-name</a:t>
                      </a:r>
                      <a:r>
                        <a:rPr lang="en-US" altLang="ko-KR" sz="1500" dirty="0">
                          <a:solidFill>
                            <a:srgbClr val="010101"/>
                          </a:solidFill>
                          <a:latin typeface="Consolas"/>
                        </a:rPr>
                        <a:t>&gt;</a:t>
                      </a:r>
                      <a:r>
                        <a:rPr lang="en-US" altLang="ko-KR" sz="1500" dirty="0" err="1">
                          <a:solidFill>
                            <a:srgbClr val="010101"/>
                          </a:solidFill>
                          <a:latin typeface="Consolas"/>
                        </a:rPr>
                        <a:t>appSer</a:t>
                      </a:r>
                      <a:r>
                        <a:rPr lang="en-US" altLang="ko-KR" sz="1500" dirty="0">
                          <a:solidFill>
                            <a:srgbClr val="010101"/>
                          </a:solidFill>
                          <a:latin typeface="Consolas"/>
                        </a:rPr>
                        <a:t>    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dirty="0">
                          <a:solidFill>
                            <a:srgbClr val="010101"/>
                          </a:solidFill>
                          <a:latin typeface="Consolas"/>
                        </a:rPr>
                        <a:t>   </a:t>
                      </a:r>
                      <a:r>
                        <a:rPr lang="en-US" altLang="ko-KR" sz="1500" dirty="0" smtClean="0">
                          <a:solidFill>
                            <a:srgbClr val="010101"/>
                          </a:solidFill>
                          <a:latin typeface="Consolas"/>
                        </a:rPr>
                        <a:t> &lt;</a:t>
                      </a:r>
                      <a:r>
                        <a:rPr lang="en-US" altLang="ko-KR" sz="1500" dirty="0" err="1">
                          <a:solidFill>
                            <a:srgbClr val="066DE2"/>
                          </a:solidFill>
                          <a:latin typeface="Consolas"/>
                        </a:rPr>
                        <a:t>url</a:t>
                      </a:r>
                      <a:r>
                        <a:rPr lang="en-US" altLang="ko-KR" sz="1500" dirty="0">
                          <a:solidFill>
                            <a:srgbClr val="066DE2"/>
                          </a:solidFill>
                          <a:latin typeface="Consolas"/>
                        </a:rPr>
                        <a:t>-pattern</a:t>
                      </a:r>
                      <a:r>
                        <a:rPr lang="en-US" altLang="ko-KR" sz="1500" dirty="0">
                          <a:solidFill>
                            <a:srgbClr val="010101"/>
                          </a:solidFill>
                          <a:latin typeface="Consolas"/>
                        </a:rPr>
                        <a:t>&gt;*.htm&lt;/</a:t>
                      </a:r>
                      <a:r>
                        <a:rPr lang="en-US" altLang="ko-KR" sz="1500" dirty="0" err="1">
                          <a:solidFill>
                            <a:srgbClr val="066DE2"/>
                          </a:solidFill>
                          <a:latin typeface="Consolas"/>
                        </a:rPr>
                        <a:t>url</a:t>
                      </a:r>
                      <a:r>
                        <a:rPr lang="en-US" altLang="ko-KR" sz="1500" dirty="0">
                          <a:solidFill>
                            <a:srgbClr val="066DE2"/>
                          </a:solidFill>
                          <a:latin typeface="Consolas"/>
                        </a:rPr>
                        <a:t>-pattern</a:t>
                      </a:r>
                      <a:r>
                        <a:rPr lang="en-US" altLang="ko-KR" sz="1500" dirty="0">
                          <a:solidFill>
                            <a:srgbClr val="010101"/>
                          </a:solidFill>
                          <a:latin typeface="Consolas"/>
                        </a:rPr>
                        <a:t>&gt;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dirty="0">
                          <a:solidFill>
                            <a:srgbClr val="010101"/>
                          </a:solidFill>
                          <a:latin typeface="Consolas"/>
                        </a:rPr>
                        <a:t>   </a:t>
                      </a:r>
                      <a:r>
                        <a:rPr lang="en-US" altLang="ko-KR" sz="1500" dirty="0" smtClean="0">
                          <a:solidFill>
                            <a:srgbClr val="010101"/>
                          </a:solidFill>
                          <a:latin typeface="Consolas"/>
                        </a:rPr>
                        <a:t> &lt;</a:t>
                      </a:r>
                      <a:r>
                        <a:rPr lang="en-US" altLang="ko-KR" sz="1500" dirty="0" err="1">
                          <a:solidFill>
                            <a:srgbClr val="066DE2"/>
                          </a:solidFill>
                          <a:latin typeface="Consolas"/>
                        </a:rPr>
                        <a:t>url</a:t>
                      </a:r>
                      <a:r>
                        <a:rPr lang="en-US" altLang="ko-KR" sz="1500" dirty="0">
                          <a:solidFill>
                            <a:srgbClr val="066DE2"/>
                          </a:solidFill>
                          <a:latin typeface="Consolas"/>
                        </a:rPr>
                        <a:t>-pattern</a:t>
                      </a:r>
                      <a:r>
                        <a:rPr lang="en-US" altLang="ko-KR" sz="1500" dirty="0">
                          <a:solidFill>
                            <a:srgbClr val="010101"/>
                          </a:solidFill>
                          <a:latin typeface="Consolas"/>
                        </a:rPr>
                        <a:t>&gt;/&lt;/</a:t>
                      </a:r>
                      <a:r>
                        <a:rPr lang="en-US" altLang="ko-KR" sz="1500" dirty="0" err="1">
                          <a:solidFill>
                            <a:srgbClr val="066DE2"/>
                          </a:solidFill>
                          <a:latin typeface="Consolas"/>
                        </a:rPr>
                        <a:t>url</a:t>
                      </a:r>
                      <a:r>
                        <a:rPr lang="en-US" altLang="ko-KR" sz="1500" dirty="0">
                          <a:solidFill>
                            <a:srgbClr val="066DE2"/>
                          </a:solidFill>
                          <a:latin typeface="Consolas"/>
                        </a:rPr>
                        <a:t>-pattern</a:t>
                      </a:r>
                      <a:r>
                        <a:rPr lang="en-US" altLang="ko-KR" sz="1500" dirty="0">
                          <a:solidFill>
                            <a:srgbClr val="010101"/>
                          </a:solidFill>
                          <a:latin typeface="Consolas"/>
                        </a:rPr>
                        <a:t>&gt;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dirty="0">
                          <a:solidFill>
                            <a:srgbClr val="010101"/>
                          </a:solidFill>
                          <a:latin typeface="Consolas"/>
                        </a:rPr>
                        <a:t>   </a:t>
                      </a:r>
                      <a:r>
                        <a:rPr lang="en-US" altLang="ko-KR" sz="1500" dirty="0" smtClean="0">
                          <a:solidFill>
                            <a:srgbClr val="010101"/>
                          </a:solidFill>
                          <a:latin typeface="Consolas"/>
                        </a:rPr>
                        <a:t> </a:t>
                      </a:r>
                      <a:r>
                        <a:rPr lang="en-US" altLang="ko-KR" sz="1500" dirty="0" smtClean="0">
                          <a:solidFill>
                            <a:srgbClr val="999999"/>
                          </a:solidFill>
                          <a:latin typeface="Consolas"/>
                        </a:rPr>
                        <a:t>&lt;!--</a:t>
                      </a:r>
                      <a:r>
                        <a:rPr lang="en-US" altLang="ko-KR" sz="1500" dirty="0">
                          <a:solidFill>
                            <a:srgbClr val="999999"/>
                          </a:solidFill>
                          <a:latin typeface="Consolas"/>
                        </a:rPr>
                        <a:t> "/"</a:t>
                      </a:r>
                      <a:r>
                        <a:rPr lang="ko-KR" altLang="en-US" sz="1500" dirty="0">
                          <a:solidFill>
                            <a:srgbClr val="999999"/>
                          </a:solidFill>
                          <a:latin typeface="Consolas"/>
                        </a:rPr>
                        <a:t>로 시작하고 </a:t>
                      </a:r>
                      <a:r>
                        <a:rPr lang="en-US" altLang="ko-KR" sz="1500" dirty="0">
                          <a:solidFill>
                            <a:srgbClr val="999999"/>
                          </a:solidFill>
                          <a:latin typeface="Consolas"/>
                        </a:rPr>
                        <a:t>"/*"</a:t>
                      </a:r>
                      <a:r>
                        <a:rPr lang="ko-KR" altLang="en-US" sz="1500" dirty="0">
                          <a:solidFill>
                            <a:srgbClr val="999999"/>
                          </a:solidFill>
                          <a:latin typeface="Consolas"/>
                        </a:rPr>
                        <a:t>로 끝나는 패턴은 </a:t>
                      </a:r>
                      <a:r>
                        <a:rPr lang="en-US" altLang="ko-KR" sz="1500" dirty="0">
                          <a:solidFill>
                            <a:srgbClr val="999999"/>
                          </a:solidFill>
                          <a:latin typeface="Consolas"/>
                        </a:rPr>
                        <a:t>path</a:t>
                      </a:r>
                      <a:r>
                        <a:rPr lang="ko-KR" altLang="en-US" sz="1500" dirty="0">
                          <a:solidFill>
                            <a:srgbClr val="999999"/>
                          </a:solidFill>
                          <a:latin typeface="Consolas"/>
                        </a:rPr>
                        <a:t>로 인식</a:t>
                      </a:r>
                      <a:endParaRPr lang="ko-KR" altLang="en-US" sz="1500" dirty="0">
                        <a:solidFill>
                          <a:srgbClr val="010101"/>
                        </a:solidFill>
                        <a:latin typeface="Consolas"/>
                      </a:endParaRP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dirty="0">
                          <a:solidFill>
                            <a:srgbClr val="999999"/>
                          </a:solidFill>
                          <a:latin typeface="Consolas"/>
                        </a:rPr>
                        <a:t>        </a:t>
                      </a:r>
                      <a:r>
                        <a:rPr lang="ko-KR" altLang="en-US" sz="1500" dirty="0" smtClean="0">
                          <a:solidFill>
                            <a:srgbClr val="999999"/>
                          </a:solidFill>
                          <a:latin typeface="Consolas"/>
                        </a:rPr>
                        <a:t> </a:t>
                      </a:r>
                      <a:r>
                        <a:rPr lang="en-US" altLang="ko-KR" sz="1500" dirty="0" smtClean="0">
                          <a:solidFill>
                            <a:srgbClr val="999999"/>
                          </a:solidFill>
                          <a:latin typeface="Consolas"/>
                        </a:rPr>
                        <a:t>"*."</a:t>
                      </a:r>
                      <a:r>
                        <a:rPr lang="ko-KR" altLang="en-US" sz="1500" dirty="0">
                          <a:solidFill>
                            <a:srgbClr val="999999"/>
                          </a:solidFill>
                          <a:latin typeface="Consolas"/>
                        </a:rPr>
                        <a:t>으로 시작하는 경우 </a:t>
                      </a:r>
                      <a:r>
                        <a:rPr lang="ko-KR" altLang="en-US" sz="1500" dirty="0" err="1">
                          <a:solidFill>
                            <a:srgbClr val="999999"/>
                          </a:solidFill>
                          <a:latin typeface="Consolas"/>
                        </a:rPr>
                        <a:t>확장자</a:t>
                      </a:r>
                      <a:r>
                        <a:rPr lang="ko-KR" altLang="en-US" sz="1500" dirty="0">
                          <a:solidFill>
                            <a:srgbClr val="999999"/>
                          </a:solidFill>
                          <a:latin typeface="Consolas"/>
                        </a:rPr>
                        <a:t> </a:t>
                      </a:r>
                      <a:r>
                        <a:rPr lang="ko-KR" altLang="en-US" sz="1500" dirty="0" err="1">
                          <a:solidFill>
                            <a:srgbClr val="999999"/>
                          </a:solidFill>
                          <a:latin typeface="Consolas"/>
                        </a:rPr>
                        <a:t>매칭</a:t>
                      </a:r>
                      <a:endParaRPr lang="ko-KR" altLang="en-US" sz="1500" dirty="0">
                        <a:solidFill>
                          <a:srgbClr val="010101"/>
                        </a:solidFill>
                        <a:latin typeface="Consolas"/>
                      </a:endParaRP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dirty="0">
                          <a:solidFill>
                            <a:srgbClr val="999999"/>
                          </a:solidFill>
                          <a:latin typeface="Consolas"/>
                        </a:rPr>
                        <a:t>       </a:t>
                      </a:r>
                      <a:r>
                        <a:rPr lang="ko-KR" altLang="en-US" sz="1500" dirty="0" smtClean="0">
                          <a:solidFill>
                            <a:srgbClr val="999999"/>
                          </a:solidFill>
                          <a:latin typeface="Consolas"/>
                        </a:rPr>
                        <a:t> </a:t>
                      </a:r>
                      <a:r>
                        <a:rPr lang="ko-KR" altLang="en-US" sz="1500" dirty="0">
                          <a:solidFill>
                            <a:srgbClr val="999999"/>
                          </a:solidFill>
                          <a:latin typeface="Consolas"/>
                        </a:rPr>
                        <a:t> </a:t>
                      </a:r>
                      <a:r>
                        <a:rPr lang="en-US" altLang="ko-KR" sz="1500" dirty="0">
                          <a:solidFill>
                            <a:srgbClr val="999999"/>
                          </a:solidFill>
                          <a:latin typeface="Consolas"/>
                        </a:rPr>
                        <a:t>"/"</a:t>
                      </a:r>
                      <a:r>
                        <a:rPr lang="ko-KR" altLang="en-US" sz="1500" dirty="0">
                          <a:solidFill>
                            <a:srgbClr val="999999"/>
                          </a:solidFill>
                          <a:latin typeface="Consolas"/>
                        </a:rPr>
                        <a:t>만 정의한 경우 디폴트 서블릿 의미</a:t>
                      </a:r>
                      <a:endParaRPr lang="ko-KR" altLang="en-US" sz="1500" dirty="0">
                        <a:solidFill>
                          <a:srgbClr val="010101"/>
                        </a:solidFill>
                        <a:latin typeface="Consolas"/>
                      </a:endParaRP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dirty="0">
                          <a:solidFill>
                            <a:srgbClr val="999999"/>
                          </a:solidFill>
                          <a:latin typeface="Consolas"/>
                        </a:rPr>
                        <a:t>        </a:t>
                      </a:r>
                      <a:r>
                        <a:rPr lang="ko-KR" altLang="en-US" sz="1500" dirty="0" smtClean="0">
                          <a:solidFill>
                            <a:srgbClr val="999999"/>
                          </a:solidFill>
                          <a:latin typeface="Consolas"/>
                        </a:rPr>
                        <a:t> 그</a:t>
                      </a:r>
                      <a:r>
                        <a:rPr lang="ko-KR" altLang="en-US" sz="1500" dirty="0">
                          <a:solidFill>
                            <a:srgbClr val="999999"/>
                          </a:solidFill>
                          <a:latin typeface="Consolas"/>
                        </a:rPr>
                        <a:t> 외의 경우 동치 </a:t>
                      </a:r>
                      <a:r>
                        <a:rPr lang="ko-KR" altLang="en-US" sz="1500" dirty="0" err="1">
                          <a:solidFill>
                            <a:srgbClr val="999999"/>
                          </a:solidFill>
                          <a:latin typeface="Consolas"/>
                        </a:rPr>
                        <a:t>매칭</a:t>
                      </a:r>
                      <a:r>
                        <a:rPr lang="ko-KR" altLang="en-US" sz="1500" dirty="0">
                          <a:solidFill>
                            <a:srgbClr val="999999"/>
                          </a:solidFill>
                          <a:latin typeface="Consolas"/>
                        </a:rPr>
                        <a:t> </a:t>
                      </a:r>
                      <a:r>
                        <a:rPr lang="en-US" altLang="ko-KR" sz="1500" dirty="0">
                          <a:solidFill>
                            <a:srgbClr val="999999"/>
                          </a:solidFill>
                          <a:latin typeface="Consolas"/>
                        </a:rPr>
                        <a:t>--&gt;</a:t>
                      </a:r>
                      <a:endParaRPr lang="ko-KR" altLang="en-US" sz="1500" dirty="0">
                        <a:solidFill>
                          <a:srgbClr val="010101"/>
                        </a:solidFill>
                        <a:latin typeface="Consolas"/>
                      </a:endParaRP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dirty="0">
                          <a:solidFill>
                            <a:srgbClr val="010101"/>
                          </a:solidFill>
                          <a:latin typeface="Consolas"/>
                        </a:rPr>
                        <a:t>&lt;/</a:t>
                      </a:r>
                      <a:r>
                        <a:rPr lang="en-US" altLang="ko-KR" sz="1500" dirty="0" err="1">
                          <a:solidFill>
                            <a:srgbClr val="066DE2"/>
                          </a:solidFill>
                          <a:latin typeface="Consolas"/>
                        </a:rPr>
                        <a:t>servlet</a:t>
                      </a:r>
                      <a:r>
                        <a:rPr lang="en-US" altLang="ko-KR" sz="1500" dirty="0">
                          <a:solidFill>
                            <a:srgbClr val="066DE2"/>
                          </a:solidFill>
                          <a:latin typeface="Consolas"/>
                        </a:rPr>
                        <a:t>-mapping</a:t>
                      </a:r>
                      <a:r>
                        <a:rPr lang="en-US" altLang="ko-KR" sz="1500" dirty="0">
                          <a:solidFill>
                            <a:srgbClr val="010101"/>
                          </a:solidFill>
                          <a:latin typeface="Consolas"/>
                        </a:rPr>
                        <a:t>&gt;</a:t>
                      </a:r>
                    </a:p>
                  </a:txBody>
                  <a:tcPr marL="0" marR="0" marT="15986" marB="15986" anchor="ctr">
                    <a:lnL w="190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US" sz="1500" dirty="0"/>
                    </a:p>
                  </a:txBody>
                  <a:tcPr marL="0" marR="5329" marT="0" marB="106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328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333373" y="80172"/>
            <a:ext cx="3762375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Delight </a:t>
            </a:r>
            <a:r>
              <a:rPr lang="en-US" altLang="ko-KR" sz="14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ppt</a:t>
            </a:r>
            <a:r>
              <a:rPr lang="en-US" altLang="ko-KR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templete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" name="Group 73"/>
          <p:cNvGrpSpPr/>
          <p:nvPr/>
        </p:nvGrpSpPr>
        <p:grpSpPr>
          <a:xfrm>
            <a:off x="2677886" y="710576"/>
            <a:ext cx="6809015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200" b="1" dirty="0" err="1" smtClean="0">
                <a:solidFill>
                  <a:srgbClr val="AAC0E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Websocket</a:t>
            </a:r>
            <a:r>
              <a:rPr lang="en-US" sz="2200" b="1" dirty="0" smtClean="0">
                <a:solidFill>
                  <a:srgbClr val="AAC0E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200" b="1" dirty="0" smtClean="0">
                <a:solidFill>
                  <a:srgbClr val="AAC0E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클라이언트 이벤트</a:t>
            </a:r>
            <a:endParaRPr lang="en-US" sz="2200" b="1" dirty="0">
              <a:solidFill>
                <a:srgbClr val="AAC0E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내용 개체 틀 4"/>
          <p:cNvSpPr>
            <a:spLocks noGrp="1"/>
          </p:cNvSpPr>
          <p:nvPr>
            <p:ph idx="1"/>
          </p:nvPr>
        </p:nvSpPr>
        <p:spPr>
          <a:xfrm>
            <a:off x="1975767" y="1665512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dirty="0" err="1" smtClean="0">
                <a:latin typeface="나눔바른고딕" pitchFamily="50" charset="-127"/>
                <a:ea typeface="나눔바른고딕" pitchFamily="50" charset="-127"/>
              </a:rPr>
              <a:t>Onopen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 : </a:t>
            </a:r>
            <a:r>
              <a:rPr lang="en-US" altLang="ko-KR" dirty="0" err="1" smtClean="0">
                <a:latin typeface="나눔바른고딕" pitchFamily="50" charset="-127"/>
                <a:ea typeface="나눔바른고딕" pitchFamily="50" charset="-127"/>
              </a:rPr>
              <a:t>websocket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연결</a:t>
            </a: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dirty="0" err="1" smtClean="0">
                <a:latin typeface="나눔바른고딕" pitchFamily="50" charset="-127"/>
                <a:ea typeface="나눔바른고딕" pitchFamily="50" charset="-127"/>
              </a:rPr>
              <a:t>Onmessage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 :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메시지 수신</a:t>
            </a: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dirty="0" err="1" smtClean="0">
                <a:latin typeface="나눔바른고딕" pitchFamily="50" charset="-127"/>
                <a:ea typeface="나눔바른고딕" pitchFamily="50" charset="-127"/>
              </a:rPr>
              <a:t>Onerror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 :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전송 에러 발생</a:t>
            </a: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dirty="0" err="1" smtClean="0">
                <a:latin typeface="나눔바른고딕" pitchFamily="50" charset="-127"/>
                <a:ea typeface="나눔바른고딕" pitchFamily="50" charset="-127"/>
              </a:rPr>
              <a:t>Onclose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 : </a:t>
            </a:r>
            <a:r>
              <a:rPr lang="en-US" altLang="ko-KR" dirty="0" err="1" smtClean="0">
                <a:latin typeface="나눔바른고딕" pitchFamily="50" charset="-127"/>
                <a:ea typeface="나눔바른고딕" pitchFamily="50" charset="-127"/>
              </a:rPr>
              <a:t>websocket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연결해제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28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333373" y="80172"/>
            <a:ext cx="3762375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Delight </a:t>
            </a:r>
            <a:r>
              <a:rPr lang="en-US" altLang="ko-KR" sz="14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ppt</a:t>
            </a:r>
            <a:r>
              <a:rPr lang="en-US" altLang="ko-KR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templete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5"/>
          <p:cNvGrpSpPr/>
          <p:nvPr/>
        </p:nvGrpSpPr>
        <p:grpSpPr>
          <a:xfrm>
            <a:off x="4129408" y="2836881"/>
            <a:ext cx="1734043" cy="1734043"/>
            <a:chOff x="3865314" y="1566605"/>
            <a:chExt cx="1426531" cy="1426531"/>
          </a:xfrm>
        </p:grpSpPr>
        <p:sp>
          <p:nvSpPr>
            <p:cNvPr id="25" name="Oval 6"/>
            <p:cNvSpPr/>
            <p:nvPr/>
          </p:nvSpPr>
          <p:spPr>
            <a:xfrm>
              <a:off x="3865314" y="1566605"/>
              <a:ext cx="1426531" cy="142653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174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013"/>
            </a:p>
          </p:txBody>
        </p:sp>
        <p:sp>
          <p:nvSpPr>
            <p:cNvPr id="26" name="Oval 7"/>
            <p:cNvSpPr/>
            <p:nvPr/>
          </p:nvSpPr>
          <p:spPr>
            <a:xfrm>
              <a:off x="4007591" y="1708881"/>
              <a:ext cx="1141979" cy="11419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0" dirty="0" smtClean="0">
                  <a:solidFill>
                    <a:schemeClr val="tx1"/>
                  </a:solidFill>
                </a:rPr>
                <a:t>코</a:t>
              </a:r>
              <a:endParaRPr lang="bg-BG" sz="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11"/>
          <p:cNvGrpSpPr/>
          <p:nvPr/>
        </p:nvGrpSpPr>
        <p:grpSpPr>
          <a:xfrm>
            <a:off x="6267524" y="2836881"/>
            <a:ext cx="1734043" cy="1734043"/>
            <a:chOff x="3865314" y="1566605"/>
            <a:chExt cx="1426531" cy="1426531"/>
          </a:xfrm>
        </p:grpSpPr>
        <p:sp>
          <p:nvSpPr>
            <p:cNvPr id="31" name="Oval 12"/>
            <p:cNvSpPr/>
            <p:nvPr/>
          </p:nvSpPr>
          <p:spPr>
            <a:xfrm>
              <a:off x="3865314" y="1566605"/>
              <a:ext cx="1426531" cy="142653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174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013"/>
            </a:p>
          </p:txBody>
        </p:sp>
        <p:sp>
          <p:nvSpPr>
            <p:cNvPr id="32" name="Oval 14"/>
            <p:cNvSpPr/>
            <p:nvPr/>
          </p:nvSpPr>
          <p:spPr>
            <a:xfrm>
              <a:off x="4007590" y="1708881"/>
              <a:ext cx="1141979" cy="11419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0" dirty="0" err="1" smtClean="0">
                  <a:solidFill>
                    <a:schemeClr val="tx1"/>
                  </a:solidFill>
                </a:rPr>
                <a:t>드</a:t>
              </a:r>
              <a:endParaRPr lang="bg-BG" sz="5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Teardrop 16"/>
          <p:cNvSpPr/>
          <p:nvPr/>
        </p:nvSpPr>
        <p:spPr>
          <a:xfrm rot="10800000">
            <a:off x="2082310" y="2835167"/>
            <a:ext cx="1739572" cy="1739572"/>
          </a:xfrm>
          <a:prstGeom prst="teardrop">
            <a:avLst/>
          </a:prstGeom>
          <a:solidFill>
            <a:srgbClr val="AAC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>
            <a:scene3d>
              <a:camera prst="orthographicFront">
                <a:rot lat="0" lon="0" rev="10799999"/>
              </a:camera>
              <a:lightRig rig="threePt" dir="t"/>
            </a:scene3d>
            <a:sp3d>
              <a:bevelT w="6350"/>
            </a:sp3d>
          </a:bodyPr>
          <a:lstStyle/>
          <a:p>
            <a:pPr algn="ctr"/>
            <a:r>
              <a:rPr lang="ko-KR" altLang="en-US" sz="11500" dirty="0" smtClean="0"/>
              <a:t>예</a:t>
            </a:r>
            <a:endParaRPr lang="bg-BG" sz="11500" dirty="0"/>
          </a:p>
        </p:txBody>
      </p:sp>
      <p:sp>
        <p:nvSpPr>
          <p:cNvPr id="34" name="Teardrop 15"/>
          <p:cNvSpPr/>
          <p:nvPr/>
        </p:nvSpPr>
        <p:spPr>
          <a:xfrm>
            <a:off x="8320331" y="2835167"/>
            <a:ext cx="1739572" cy="1739572"/>
          </a:xfrm>
          <a:prstGeom prst="teardrop">
            <a:avLst/>
          </a:prstGeom>
          <a:solidFill>
            <a:srgbClr val="F7C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500" dirty="0" err="1" smtClean="0"/>
              <a:t>제</a:t>
            </a:r>
            <a:endParaRPr lang="bg-BG" sz="11500" dirty="0"/>
          </a:p>
        </p:txBody>
      </p:sp>
    </p:spTree>
    <p:extLst>
      <p:ext uri="{BB962C8B-B14F-4D97-AF65-F5344CB8AC3E}">
        <p14:creationId xmlns="" xmlns:p14="http://schemas.microsoft.com/office/powerpoint/2010/main" val="116172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333373" y="80172"/>
            <a:ext cx="3762375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Delight </a:t>
            </a:r>
            <a:r>
              <a:rPr lang="en-US" altLang="ko-KR" sz="14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ppt</a:t>
            </a:r>
            <a:r>
              <a:rPr lang="en-US" altLang="ko-KR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templete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" name="Group 73"/>
          <p:cNvGrpSpPr/>
          <p:nvPr/>
        </p:nvGrpSpPr>
        <p:grpSpPr>
          <a:xfrm>
            <a:off x="4959565" y="2997503"/>
            <a:ext cx="2260391" cy="585683"/>
            <a:chOff x="3488250" y="526256"/>
            <a:chExt cx="1633987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8825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5061705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296783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800" dirty="0" smtClean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감사합니다</a:t>
            </a:r>
            <a:endParaRPr lang="en-US" sz="2800" b="1" dirty="0">
              <a:solidFill>
                <a:srgbClr val="AAC0E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4427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333373" y="80172"/>
            <a:ext cx="3762375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Delight </a:t>
            </a:r>
            <a:r>
              <a:rPr lang="en-US" altLang="ko-KR" sz="14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ppt</a:t>
            </a:r>
            <a:r>
              <a:rPr lang="en-US" altLang="ko-KR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templete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" name="Group 73"/>
          <p:cNvGrpSpPr/>
          <p:nvPr/>
        </p:nvGrpSpPr>
        <p:grpSpPr>
          <a:xfrm>
            <a:off x="3687520" y="694247"/>
            <a:ext cx="4901263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800" b="1" dirty="0" smtClean="0">
                <a:solidFill>
                  <a:srgbClr val="AAC0E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목차</a:t>
            </a:r>
            <a:endParaRPr lang="en-US" sz="2800" b="1" dirty="0">
              <a:solidFill>
                <a:srgbClr val="AAC0E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오각형 9"/>
          <p:cNvSpPr/>
          <p:nvPr/>
        </p:nvSpPr>
        <p:spPr>
          <a:xfrm>
            <a:off x="1483679" y="2139548"/>
            <a:ext cx="1343175" cy="665311"/>
          </a:xfrm>
          <a:prstGeom prst="homePlate">
            <a:avLst/>
          </a:prstGeom>
          <a:solidFill>
            <a:schemeClr val="accent2">
              <a:alpha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219419" tIns="109710" rIns="219419" bIns="109710" rtlCol="0" anchor="ctr"/>
          <a:lstStyle/>
          <a:p>
            <a:pPr algn="ctr" latinLnBrk="0"/>
            <a:endParaRPr lang="ko-KR" altLang="en-US" sz="1600" kern="0">
              <a:solidFill>
                <a:sysClr val="window" lastClr="FFFFFF"/>
              </a:solidFill>
            </a:endParaRPr>
          </a:p>
        </p:txBody>
      </p:sp>
      <p:sp>
        <p:nvSpPr>
          <p:cNvPr id="11" name="오각형 10"/>
          <p:cNvSpPr/>
          <p:nvPr/>
        </p:nvSpPr>
        <p:spPr>
          <a:xfrm>
            <a:off x="1483679" y="2940122"/>
            <a:ext cx="1343175" cy="665311"/>
          </a:xfrm>
          <a:prstGeom prst="homePlate">
            <a:avLst/>
          </a:prstGeom>
          <a:solidFill>
            <a:schemeClr val="accent6">
              <a:alpha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219419" tIns="109710" rIns="219419" bIns="109710" rtlCol="0" anchor="ctr"/>
          <a:lstStyle/>
          <a:p>
            <a:pPr algn="ctr" latinLnBrk="0"/>
            <a:endParaRPr lang="ko-KR" altLang="en-US" sz="1600" kern="0">
              <a:solidFill>
                <a:sysClr val="window" lastClr="FFFFFF"/>
              </a:solidFill>
            </a:endParaRPr>
          </a:p>
        </p:txBody>
      </p:sp>
      <p:sp>
        <p:nvSpPr>
          <p:cNvPr id="12" name="오각형 11"/>
          <p:cNvSpPr/>
          <p:nvPr/>
        </p:nvSpPr>
        <p:spPr>
          <a:xfrm>
            <a:off x="1483679" y="3740696"/>
            <a:ext cx="1343175" cy="665311"/>
          </a:xfrm>
          <a:prstGeom prst="homePlate">
            <a:avLst/>
          </a:prstGeom>
          <a:solidFill>
            <a:schemeClr val="accent3">
              <a:alpha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219419" tIns="109710" rIns="219419" bIns="109710" rtlCol="0" anchor="ctr"/>
          <a:lstStyle/>
          <a:p>
            <a:pPr algn="ctr" latinLnBrk="0"/>
            <a:endParaRPr lang="ko-KR" altLang="en-US" sz="1600" kern="0">
              <a:solidFill>
                <a:sysClr val="window" lastClr="FFFFFF"/>
              </a:solidFill>
            </a:endParaRPr>
          </a:p>
        </p:txBody>
      </p:sp>
      <p:sp>
        <p:nvSpPr>
          <p:cNvPr id="13" name="오각형 12"/>
          <p:cNvSpPr/>
          <p:nvPr/>
        </p:nvSpPr>
        <p:spPr>
          <a:xfrm>
            <a:off x="1483679" y="4541271"/>
            <a:ext cx="1343175" cy="665311"/>
          </a:xfrm>
          <a:prstGeom prst="homePlate">
            <a:avLst/>
          </a:prstGeom>
          <a:solidFill>
            <a:schemeClr val="accent5">
              <a:alpha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219419" tIns="109710" rIns="219419" bIns="109710" rtlCol="0" anchor="ctr"/>
          <a:lstStyle/>
          <a:p>
            <a:pPr algn="ctr" latinLnBrk="0"/>
            <a:endParaRPr lang="ko-KR" altLang="en-US" sz="1600" kern="0">
              <a:solidFill>
                <a:sysClr val="window" lastClr="FFFF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61871" y="2139555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 smtClean="0">
                <a:solidFill>
                  <a:schemeClr val="tx2"/>
                </a:solidFill>
                <a:latin typeface="나눔고딕OTF" pitchFamily="34" charset="-127"/>
                <a:ea typeface="나눔고딕OTF" pitchFamily="34" charset="-127"/>
              </a:rPr>
              <a:t>WebSocket</a:t>
            </a:r>
            <a:r>
              <a:rPr lang="ko-KR" altLang="en-US" sz="3600" dirty="0" smtClean="0">
                <a:solidFill>
                  <a:schemeClr val="tx2"/>
                </a:solidFill>
                <a:latin typeface="나눔고딕OTF" pitchFamily="34" charset="-127"/>
                <a:ea typeface="나눔고딕OTF" pitchFamily="34" charset="-127"/>
              </a:rPr>
              <a:t>의 정의</a:t>
            </a:r>
            <a:endParaRPr lang="en-US" altLang="ko-KR" sz="3600" dirty="0">
              <a:solidFill>
                <a:schemeClr val="tx2"/>
              </a:solidFill>
              <a:latin typeface="나눔고딕OTF" pitchFamily="34" charset="-127"/>
              <a:ea typeface="나눔고딕OTF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61871" y="2950540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tx2"/>
                </a:solidFill>
                <a:latin typeface="나눔고딕OTF" pitchFamily="34" charset="-127"/>
                <a:ea typeface="나눔고딕OTF" pitchFamily="34" charset="-127"/>
              </a:rPr>
              <a:t>주요 </a:t>
            </a:r>
            <a:r>
              <a:rPr lang="en-US" altLang="ko-KR" sz="3600" dirty="0" smtClean="0">
                <a:solidFill>
                  <a:schemeClr val="tx2"/>
                </a:solidFill>
                <a:latin typeface="나눔고딕OTF" pitchFamily="34" charset="-127"/>
                <a:ea typeface="나눔고딕OTF" pitchFamily="34" charset="-127"/>
              </a:rPr>
              <a:t>Event</a:t>
            </a:r>
            <a:r>
              <a:rPr lang="ko-KR" altLang="en-US" sz="3600" dirty="0" smtClean="0">
                <a:solidFill>
                  <a:schemeClr val="tx2"/>
                </a:solidFill>
                <a:latin typeface="나눔고딕OTF" pitchFamily="34" charset="-127"/>
                <a:ea typeface="나눔고딕OTF" pitchFamily="34" charset="-127"/>
              </a:rPr>
              <a:t> </a:t>
            </a:r>
            <a:r>
              <a:rPr lang="en-US" altLang="ko-KR" sz="3600" dirty="0" smtClean="0">
                <a:solidFill>
                  <a:schemeClr val="tx2"/>
                </a:solidFill>
                <a:latin typeface="나눔고딕OTF" pitchFamily="34" charset="-127"/>
                <a:ea typeface="나눔고딕OTF" pitchFamily="34" charset="-127"/>
              </a:rPr>
              <a:t>&amp; Method</a:t>
            </a:r>
            <a:endParaRPr lang="en-US" altLang="ko-KR" sz="3600" dirty="0">
              <a:solidFill>
                <a:schemeClr val="tx2"/>
              </a:solidFill>
              <a:latin typeface="나눔고딕OTF" pitchFamily="34" charset="-127"/>
              <a:ea typeface="나눔고딕OTF" pitchFamily="34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61871" y="3761525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tx2"/>
                </a:solidFill>
                <a:latin typeface="나눔고딕OTF" pitchFamily="34" charset="-127"/>
                <a:ea typeface="나눔고딕OTF" pitchFamily="34" charset="-127"/>
              </a:rPr>
              <a:t>설정</a:t>
            </a:r>
            <a:endParaRPr lang="en-US" altLang="ko-KR" sz="3600" dirty="0">
              <a:solidFill>
                <a:schemeClr val="tx2"/>
              </a:solidFill>
              <a:latin typeface="나눔고딕OTF" pitchFamily="34" charset="-127"/>
              <a:ea typeface="나눔고딕OTF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61871" y="4572510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tx2"/>
                </a:solidFill>
                <a:latin typeface="나눔고딕OTF" pitchFamily="34" charset="-127"/>
                <a:ea typeface="나눔고딕OTF" pitchFamily="34" charset="-127"/>
              </a:rPr>
              <a:t>예제</a:t>
            </a:r>
            <a:r>
              <a:rPr lang="en-US" altLang="ko-KR" sz="3600" dirty="0" smtClean="0">
                <a:solidFill>
                  <a:schemeClr val="tx2"/>
                </a:solidFill>
                <a:latin typeface="나눔고딕OTF" pitchFamily="34" charset="-127"/>
                <a:ea typeface="나눔고딕OTF" pitchFamily="34" charset="-127"/>
              </a:rPr>
              <a:t> </a:t>
            </a:r>
            <a:r>
              <a:rPr lang="ko-KR" altLang="en-US" sz="3600" dirty="0" smtClean="0">
                <a:solidFill>
                  <a:schemeClr val="tx2"/>
                </a:solidFill>
                <a:latin typeface="나눔고딕OTF" pitchFamily="34" charset="-127"/>
                <a:ea typeface="나눔고딕OTF" pitchFamily="34" charset="-127"/>
              </a:rPr>
              <a:t>코드</a:t>
            </a:r>
            <a:endParaRPr lang="en-US" altLang="ko-KR" sz="3600" dirty="0">
              <a:solidFill>
                <a:schemeClr val="tx2"/>
              </a:solidFill>
              <a:latin typeface="나눔고딕OTF" pitchFamily="34" charset="-127"/>
              <a:ea typeface="나눔고딕OTF" pitchFamily="34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28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333373" y="80172"/>
            <a:ext cx="3762375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Delight </a:t>
            </a:r>
            <a:r>
              <a:rPr lang="en-US" altLang="ko-KR" sz="14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ppt</a:t>
            </a:r>
            <a:r>
              <a:rPr lang="en-US" altLang="ko-KR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templete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" name="Group 73"/>
          <p:cNvGrpSpPr/>
          <p:nvPr/>
        </p:nvGrpSpPr>
        <p:grpSpPr>
          <a:xfrm>
            <a:off x="2677886" y="710576"/>
            <a:ext cx="6809015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200" b="1" dirty="0" err="1" smtClean="0">
                <a:solidFill>
                  <a:srgbClr val="AAC0E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WebSocket</a:t>
            </a:r>
            <a:r>
              <a:rPr lang="ko-KR" altLang="en-US" sz="2200" b="1" dirty="0" smtClean="0">
                <a:solidFill>
                  <a:srgbClr val="AAC0E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정의</a:t>
            </a:r>
            <a:endParaRPr lang="en-US" sz="2200" b="1" dirty="0">
              <a:solidFill>
                <a:srgbClr val="AAC0E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76084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72373" y="1914171"/>
            <a:ext cx="5673009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400" b="1" dirty="0" smtClean="0">
                <a:latin typeface="+mn-ea"/>
                <a:cs typeface="Open Sans Light" panose="020B0306030504020204" pitchFamily="34" charset="0"/>
              </a:rPr>
              <a:t>HTTP</a:t>
            </a:r>
            <a:r>
              <a:rPr lang="ko-KR" altLang="en-US" sz="1400" b="1" dirty="0" smtClean="0">
                <a:latin typeface="+mn-ea"/>
                <a:cs typeface="Open Sans Light" panose="020B0306030504020204" pitchFamily="34" charset="0"/>
              </a:rPr>
              <a:t> 통신 방식 </a:t>
            </a:r>
            <a:r>
              <a:rPr lang="en-US" altLang="ko-KR" sz="1400" b="1" dirty="0" smtClean="0">
                <a:latin typeface="+mn-ea"/>
                <a:cs typeface="Open Sans Light" panose="020B0306030504020204" pitchFamily="34" charset="0"/>
              </a:rPr>
              <a:t>(</a:t>
            </a:r>
            <a:r>
              <a:rPr lang="ko-KR" altLang="en-US" sz="1400" b="1" dirty="0" err="1" smtClean="0">
                <a:latin typeface="+mn-ea"/>
                <a:cs typeface="Open Sans Light" panose="020B0306030504020204" pitchFamily="34" charset="0"/>
              </a:rPr>
              <a:t>단방향</a:t>
            </a:r>
            <a:r>
              <a:rPr lang="en-US" altLang="ko-KR" sz="1400" b="1" dirty="0" smtClean="0">
                <a:latin typeface="+mn-ea"/>
                <a:cs typeface="Open Sans Light" panose="020B0306030504020204" pitchFamily="34" charset="0"/>
              </a:rPr>
              <a:t>)</a:t>
            </a:r>
            <a:endParaRPr lang="en-US" altLang="ko-KR" sz="1400" dirty="0" smtClean="0">
              <a:latin typeface="+mn-ea"/>
              <a:cs typeface="Open Sans Light" panose="020B0306030504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dirty="0" smtClean="0">
                <a:latin typeface="+mn-ea"/>
                <a:cs typeface="Open Sans Light" panose="020B0306030504020204" pitchFamily="34" charset="0"/>
              </a:rPr>
              <a:t>HTTP </a:t>
            </a:r>
            <a:r>
              <a:rPr lang="ko-KR" altLang="en-US" sz="1400" dirty="0" smtClean="0">
                <a:latin typeface="+mn-ea"/>
                <a:cs typeface="Open Sans Light" panose="020B0306030504020204" pitchFamily="34" charset="0"/>
              </a:rPr>
              <a:t>요청</a:t>
            </a:r>
            <a:r>
              <a:rPr lang="en-US" altLang="ko-KR" sz="1400" dirty="0" smtClean="0">
                <a:latin typeface="+mn-ea"/>
                <a:cs typeface="Open Sans Light" panose="020B0306030504020204" pitchFamily="34" charset="0"/>
              </a:rPr>
              <a:t>(Request) </a:t>
            </a:r>
            <a:r>
              <a:rPr lang="ko-KR" altLang="en-US" sz="1400" dirty="0" smtClean="0">
                <a:latin typeface="+mn-ea"/>
                <a:cs typeface="Open Sans Light" panose="020B0306030504020204" pitchFamily="34" charset="0"/>
              </a:rPr>
              <a:t>및 </a:t>
            </a:r>
            <a:r>
              <a:rPr lang="en-US" altLang="ko-KR" sz="1400" dirty="0" smtClean="0">
                <a:latin typeface="+mn-ea"/>
                <a:cs typeface="Open Sans Light" panose="020B0306030504020204" pitchFamily="34" charset="0"/>
              </a:rPr>
              <a:t>HTTP </a:t>
            </a:r>
            <a:r>
              <a:rPr lang="ko-KR" altLang="en-US" sz="1400" dirty="0" smtClean="0">
                <a:latin typeface="+mn-ea"/>
                <a:cs typeface="Open Sans Light" panose="020B0306030504020204" pitchFamily="34" charset="0"/>
              </a:rPr>
              <a:t>응답</a:t>
            </a:r>
            <a:r>
              <a:rPr lang="en-US" altLang="ko-KR" sz="1400" dirty="0" smtClean="0">
                <a:latin typeface="+mn-ea"/>
                <a:cs typeface="Open Sans Light" panose="020B0306030504020204" pitchFamily="34" charset="0"/>
              </a:rPr>
              <a:t>(Response)</a:t>
            </a:r>
          </a:p>
          <a:p>
            <a:pPr algn="just">
              <a:lnSpc>
                <a:spcPct val="150000"/>
              </a:lnSpc>
            </a:pPr>
            <a:r>
              <a:rPr lang="ko-KR" altLang="en-US" sz="1400" dirty="0" smtClean="0">
                <a:latin typeface="+mn-ea"/>
                <a:cs typeface="Open Sans Light" panose="020B0306030504020204" pitchFamily="34" charset="0"/>
              </a:rPr>
              <a:t>▶새로운 데이터를 받아서 </a:t>
            </a:r>
            <a:r>
              <a:rPr lang="en-US" altLang="ko-KR" sz="1400" dirty="0" smtClean="0">
                <a:latin typeface="+mn-ea"/>
                <a:cs typeface="Open Sans Light" panose="020B0306030504020204" pitchFamily="34" charset="0"/>
              </a:rPr>
              <a:t>DOM </a:t>
            </a:r>
            <a:r>
              <a:rPr lang="ko-KR" altLang="en-US" sz="1400" dirty="0" err="1" smtClean="0">
                <a:latin typeface="+mn-ea"/>
                <a:cs typeface="Open Sans Light" panose="020B0306030504020204" pitchFamily="34" charset="0"/>
              </a:rPr>
              <a:t>렌더링</a:t>
            </a:r>
            <a:r>
              <a:rPr lang="en-US" altLang="ko-KR" sz="1400" dirty="0" smtClean="0">
                <a:latin typeface="+mn-ea"/>
                <a:cs typeface="Open Sans Light" panose="020B0306030504020204" pitchFamily="34" charset="0"/>
              </a:rPr>
              <a:t> / </a:t>
            </a:r>
            <a:r>
              <a:rPr lang="ko-KR" altLang="en-US" sz="1400" dirty="0" smtClean="0">
                <a:latin typeface="+mn-ea"/>
                <a:cs typeface="Open Sans Light" panose="020B0306030504020204" pitchFamily="34" charset="0"/>
              </a:rPr>
              <a:t>브라우저 </a:t>
            </a:r>
            <a:r>
              <a:rPr lang="ko-KR" altLang="en-US" sz="1400" dirty="0" err="1" smtClean="0">
                <a:latin typeface="+mn-ea"/>
                <a:cs typeface="Open Sans Light" panose="020B0306030504020204" pitchFamily="34" charset="0"/>
              </a:rPr>
              <a:t>새로고침을</a:t>
            </a:r>
            <a:r>
              <a:rPr lang="ko-KR" altLang="en-US" sz="1400" dirty="0" smtClean="0">
                <a:latin typeface="+mn-ea"/>
                <a:cs typeface="Open Sans Light" panose="020B0306030504020204" pitchFamily="34" charset="0"/>
              </a:rPr>
              <a:t> 통한 전체 </a:t>
            </a:r>
            <a:r>
              <a:rPr lang="ko-KR" altLang="en-US" sz="1400" dirty="0" err="1" smtClean="0">
                <a:latin typeface="+mn-ea"/>
                <a:cs typeface="Open Sans Light" panose="020B0306030504020204" pitchFamily="34" charset="0"/>
              </a:rPr>
              <a:t>렌더링</a:t>
            </a:r>
            <a:endParaRPr lang="en-US" altLang="ko-KR" sz="1400" dirty="0" smtClean="0">
              <a:latin typeface="+mn-ea"/>
              <a:cs typeface="Open Sans Light" panose="020B030603050402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altLang="ko-KR" sz="1400" dirty="0" smtClean="0">
              <a:latin typeface="+mn-ea"/>
              <a:cs typeface="Open Sans Light" panose="020B0306030504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b="1" dirty="0" err="1" smtClean="0">
                <a:latin typeface="+mn-ea"/>
                <a:cs typeface="Open Sans Light" panose="020B0306030504020204" pitchFamily="34" charset="0"/>
              </a:rPr>
              <a:t>WebSocket</a:t>
            </a:r>
            <a:r>
              <a:rPr lang="en-US" altLang="ko-KR" sz="1400" b="1" dirty="0" smtClean="0">
                <a:latin typeface="+mn-ea"/>
                <a:cs typeface="Open Sans Light" panose="020B0306030504020204" pitchFamily="34" charset="0"/>
              </a:rPr>
              <a:t> </a:t>
            </a:r>
            <a:r>
              <a:rPr lang="ko-KR" altLang="en-US" sz="1400" b="1" dirty="0" smtClean="0">
                <a:latin typeface="+mn-ea"/>
                <a:cs typeface="Open Sans Light" panose="020B0306030504020204" pitchFamily="34" charset="0"/>
              </a:rPr>
              <a:t>통신 방식 </a:t>
            </a:r>
            <a:r>
              <a:rPr lang="en-US" altLang="ko-KR" sz="1400" b="1" dirty="0" smtClean="0">
                <a:latin typeface="+mn-ea"/>
                <a:cs typeface="Open Sans Light" panose="020B0306030504020204" pitchFamily="34" charset="0"/>
              </a:rPr>
              <a:t>(</a:t>
            </a:r>
            <a:r>
              <a:rPr lang="ko-KR" altLang="en-US" sz="1400" b="1" dirty="0" smtClean="0">
                <a:latin typeface="+mn-ea"/>
                <a:cs typeface="Open Sans Light" panose="020B0306030504020204" pitchFamily="34" charset="0"/>
              </a:rPr>
              <a:t>양방향</a:t>
            </a:r>
            <a:r>
              <a:rPr lang="en-US" altLang="ko-KR" sz="1400" b="1" dirty="0" smtClean="0">
                <a:latin typeface="+mn-ea"/>
                <a:cs typeface="Open Sans Light" panose="020B0306030504020204" pitchFamily="34" charset="0"/>
              </a:rPr>
              <a:t>)</a:t>
            </a:r>
            <a:endParaRPr lang="en-US" altLang="ko-KR" sz="1400" dirty="0" smtClean="0">
              <a:latin typeface="+mn-ea"/>
              <a:cs typeface="Open Sans Light" panose="020B0306030504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dirty="0" smtClean="0"/>
              <a:t>클라이언트도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서버도 원하는 시점에 데이터 송신 </a:t>
            </a:r>
            <a:r>
              <a:rPr lang="ko-KR" altLang="en-US" sz="1400" dirty="0" smtClean="0"/>
              <a:t>가능</a:t>
            </a:r>
            <a:endParaRPr lang="en-US" altLang="ko-KR" sz="1400" dirty="0" smtClean="0"/>
          </a:p>
          <a:p>
            <a:pPr algn="just">
              <a:lnSpc>
                <a:spcPct val="150000"/>
              </a:lnSpc>
            </a:pPr>
            <a:r>
              <a:rPr lang="ko-KR" altLang="en-US" sz="1200" dirty="0" smtClean="0"/>
              <a:t>▶웹 </a:t>
            </a:r>
            <a:r>
              <a:rPr lang="ko-KR" altLang="en-US" sz="1200" dirty="0" smtClean="0"/>
              <a:t>서버와 웹 브라우저가 지속적으로 연결된 </a:t>
            </a:r>
            <a:r>
              <a:rPr lang="en-US" altLang="ko-KR" sz="1200" dirty="0" smtClean="0"/>
              <a:t>TCP </a:t>
            </a:r>
            <a:r>
              <a:rPr lang="ko-KR" altLang="en-US" sz="1200" dirty="0" smtClean="0"/>
              <a:t>라인을 통해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최초 </a:t>
            </a:r>
            <a:r>
              <a:rPr lang="en-US" altLang="ko-KR" sz="1000" dirty="0" smtClean="0"/>
              <a:t>HTTP</a:t>
            </a:r>
            <a:r>
              <a:rPr lang="ko-KR" altLang="en-US" sz="1000" dirty="0" smtClean="0"/>
              <a:t>연결</a:t>
            </a:r>
            <a:r>
              <a:rPr lang="en-US" altLang="ko-KR" sz="1000" dirty="0" smtClean="0"/>
              <a:t>)</a:t>
            </a:r>
            <a:endParaRPr lang="en-US" altLang="ko-KR" sz="1200" dirty="0" smtClean="0"/>
          </a:p>
          <a:p>
            <a:pPr algn="just">
              <a:lnSpc>
                <a:spcPct val="150000"/>
              </a:lnSpc>
            </a:pPr>
            <a:r>
              <a:rPr lang="ko-KR" altLang="en-US" sz="1200" dirty="0" smtClean="0"/>
              <a:t>실시간으로 </a:t>
            </a:r>
            <a:r>
              <a:rPr lang="ko-KR" altLang="en-US" sz="1200" dirty="0" smtClean="0"/>
              <a:t>데이터를 주고 받을 수 있도록 하는 </a:t>
            </a:r>
            <a:r>
              <a:rPr lang="en-US" altLang="ko-KR" sz="1200" dirty="0" smtClean="0"/>
              <a:t>HTML5</a:t>
            </a:r>
            <a:r>
              <a:rPr lang="ko-KR" altLang="en-US" sz="1200" dirty="0" smtClean="0"/>
              <a:t>의 새로운 </a:t>
            </a:r>
            <a:r>
              <a:rPr lang="ko-KR" altLang="en-US" sz="1200" dirty="0" smtClean="0"/>
              <a:t>사양</a:t>
            </a:r>
            <a:endParaRPr lang="en-US" altLang="ko-KR" sz="1200" dirty="0" smtClean="0"/>
          </a:p>
          <a:p>
            <a:pPr algn="just">
              <a:lnSpc>
                <a:spcPct val="150000"/>
              </a:lnSpc>
            </a:pPr>
            <a:r>
              <a:rPr lang="ko-KR" altLang="en-US" sz="1400" dirty="0" smtClean="0"/>
              <a:t>▶</a:t>
            </a:r>
            <a:r>
              <a:rPr lang="ko-KR" altLang="en-US" sz="1200" dirty="0" smtClean="0"/>
              <a:t>실시간 </a:t>
            </a:r>
            <a:r>
              <a:rPr lang="ko-KR" altLang="en-US" sz="1200" dirty="0" smtClean="0"/>
              <a:t>양방향 데이터 통신이 필요한 </a:t>
            </a:r>
            <a:r>
              <a:rPr lang="ko-KR" altLang="en-US" sz="1200" dirty="0" smtClean="0"/>
              <a:t>경우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많은 </a:t>
            </a:r>
            <a:r>
              <a:rPr lang="ko-KR" altLang="en-US" sz="1200" dirty="0" smtClean="0"/>
              <a:t>수의 동시 </a:t>
            </a:r>
            <a:r>
              <a:rPr lang="ko-KR" altLang="en-US" sz="1200" dirty="0" err="1" smtClean="0"/>
              <a:t>접속자를</a:t>
            </a:r>
            <a:r>
              <a:rPr lang="ko-KR" altLang="en-US" sz="1200" dirty="0" smtClean="0"/>
              <a:t> 수용해야 하는 </a:t>
            </a:r>
            <a:r>
              <a:rPr lang="ko-KR" altLang="en-US" sz="1200" dirty="0" smtClean="0"/>
              <a:t>경우 등의 장점이 있다</a:t>
            </a:r>
            <a:r>
              <a:rPr lang="en-US" altLang="ko-KR" sz="1200" dirty="0" smtClean="0"/>
              <a:t>.</a:t>
            </a:r>
          </a:p>
          <a:p>
            <a:pPr algn="just">
              <a:lnSpc>
                <a:spcPct val="200000"/>
              </a:lnSpc>
            </a:pPr>
            <a:r>
              <a:rPr lang="en-US" altLang="ko-KR" sz="1400" dirty="0" smtClean="0"/>
              <a:t>(</a:t>
            </a:r>
            <a:r>
              <a:rPr lang="ko-KR" altLang="en-US" sz="1400" dirty="0" smtClean="0"/>
              <a:t>예제</a:t>
            </a:r>
            <a:r>
              <a:rPr lang="en-US" altLang="ko-KR" sz="1400" dirty="0" smtClean="0"/>
              <a:t>: </a:t>
            </a:r>
            <a:r>
              <a:rPr lang="en-US" altLang="ko-KR" sz="1400" dirty="0" smtClean="0">
                <a:hlinkClick r:id="rId3"/>
              </a:rPr>
              <a:t>http://</a:t>
            </a:r>
            <a:r>
              <a:rPr lang="en-US" altLang="ko-KR" sz="1400" dirty="0" smtClean="0">
                <a:hlinkClick r:id="rId3"/>
              </a:rPr>
              <a:t>www.websocket.org/echo.html</a:t>
            </a:r>
            <a:r>
              <a:rPr lang="en-US" altLang="ko-KR" sz="1400" dirty="0" smtClean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63577" y="5495289"/>
            <a:ext cx="2478711" cy="82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100" dirty="0" smtClean="0">
                <a:latin typeface="+mn-ea"/>
                <a:cs typeface="Open Sans Light" panose="020B0306030504020204" pitchFamily="34" charset="0"/>
              </a:rPr>
              <a:t>[</a:t>
            </a:r>
            <a:r>
              <a:rPr lang="ko-KR" altLang="en-US" sz="1100" dirty="0" smtClean="0">
                <a:latin typeface="+mn-ea"/>
                <a:cs typeface="Open Sans Light" panose="020B0306030504020204" pitchFamily="34" charset="0"/>
              </a:rPr>
              <a:t>출처</a:t>
            </a:r>
            <a:r>
              <a:rPr lang="en-US" altLang="ko-KR" sz="1100" dirty="0" smtClean="0">
                <a:latin typeface="+mn-ea"/>
                <a:cs typeface="Open Sans Light" panose="020B0306030504020204" pitchFamily="34" charset="0"/>
              </a:rPr>
              <a:t>]</a:t>
            </a:r>
          </a:p>
          <a:p>
            <a:pPr algn="just">
              <a:lnSpc>
                <a:spcPct val="150000"/>
              </a:lnSpc>
            </a:pPr>
            <a:r>
              <a:rPr lang="en-US" altLang="ko-KR" sz="1100" dirty="0" smtClean="0">
                <a:latin typeface="+mn-ea"/>
                <a:cs typeface="Open Sans Light" panose="020B0306030504020204" pitchFamily="34" charset="0"/>
              </a:rPr>
              <a:t>http</a:t>
            </a:r>
            <a:r>
              <a:rPr lang="en-US" altLang="ko-KR" sz="1100" dirty="0" smtClean="0">
                <a:latin typeface="+mn-ea"/>
                <a:cs typeface="Open Sans Light" panose="020B0306030504020204" pitchFamily="34" charset="0"/>
              </a:rPr>
              <a:t>://niceman.tistory.com/109 </a:t>
            </a:r>
            <a:endParaRPr lang="en-US" altLang="ko-KR" sz="1100" dirty="0" smtClean="0">
              <a:latin typeface="+mn-ea"/>
              <a:cs typeface="Open Sans Light" panose="020B0306030504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100" dirty="0" smtClean="0">
                <a:latin typeface="+mn-ea"/>
                <a:cs typeface="Open Sans Light" panose="020B0306030504020204" pitchFamily="34" charset="0"/>
              </a:rPr>
              <a:t>http://jusungpark.tistory.com/40</a:t>
            </a:r>
            <a:endParaRPr lang="ko-KR" altLang="en-US" sz="1100" dirty="0" smtClean="0">
              <a:latin typeface="+mn-ea"/>
              <a:cs typeface="Open Sans Light" panose="020B0306030504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03385" y="1910767"/>
            <a:ext cx="5268077" cy="3381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328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333373" y="80172"/>
            <a:ext cx="3762375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Delight </a:t>
            </a:r>
            <a:r>
              <a:rPr lang="en-US" altLang="ko-KR" sz="14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ppt</a:t>
            </a:r>
            <a:r>
              <a:rPr lang="en-US" altLang="ko-KR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templete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" name="Group 73"/>
          <p:cNvGrpSpPr/>
          <p:nvPr/>
        </p:nvGrpSpPr>
        <p:grpSpPr>
          <a:xfrm>
            <a:off x="2677886" y="710576"/>
            <a:ext cx="6809015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200" b="1" dirty="0" err="1" smtClean="0">
                <a:solidFill>
                  <a:srgbClr val="AAC0E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WebSocketHandler</a:t>
            </a:r>
            <a:r>
              <a:rPr lang="ko-KR" altLang="en-US" sz="2200" b="1" dirty="0" smtClean="0">
                <a:solidFill>
                  <a:srgbClr val="AAC0E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이용한 </a:t>
            </a:r>
            <a:r>
              <a:rPr lang="ko-KR" altLang="en-US" sz="2200" b="1" dirty="0" err="1" smtClean="0">
                <a:solidFill>
                  <a:srgbClr val="AAC0E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웹소켓</a:t>
            </a:r>
            <a:r>
              <a:rPr lang="ko-KR" altLang="en-US" sz="2200" b="1" dirty="0" smtClean="0">
                <a:solidFill>
                  <a:srgbClr val="AAC0E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서버구현</a:t>
            </a:r>
            <a:endParaRPr lang="en-US" sz="2200" b="1" dirty="0">
              <a:solidFill>
                <a:srgbClr val="AAC0E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309685" y="2283612"/>
            <a:ext cx="958215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ko-KR" altLang="en-US" dirty="0" smtClean="0">
                <a:latin typeface="+mn-ea"/>
                <a:cs typeface="Open Sans Light" panose="020B0306030504020204" pitchFamily="34" charset="0"/>
              </a:rPr>
              <a:t>스프링 </a:t>
            </a:r>
            <a:r>
              <a:rPr lang="ko-KR" altLang="en-US" dirty="0" err="1" smtClean="0">
                <a:latin typeface="+mn-ea"/>
                <a:cs typeface="Open Sans Light" panose="020B0306030504020204" pitchFamily="34" charset="0"/>
              </a:rPr>
              <a:t>웹소켓을</a:t>
            </a:r>
            <a:r>
              <a:rPr lang="ko-KR" altLang="en-US" dirty="0" smtClean="0">
                <a:latin typeface="+mn-ea"/>
                <a:cs typeface="Open Sans Light" panose="020B0306030504020204" pitchFamily="34" charset="0"/>
              </a:rPr>
              <a:t> 이용해서 </a:t>
            </a:r>
            <a:r>
              <a:rPr lang="ko-KR" altLang="en-US" dirty="0" err="1" smtClean="0">
                <a:latin typeface="+mn-ea"/>
                <a:cs typeface="Open Sans Light" panose="020B0306030504020204" pitchFamily="34" charset="0"/>
              </a:rPr>
              <a:t>웹소켓서버를</a:t>
            </a:r>
            <a:r>
              <a:rPr lang="ko-KR" altLang="en-US" dirty="0" smtClean="0">
                <a:latin typeface="+mn-ea"/>
                <a:cs typeface="Open Sans Light" panose="020B0306030504020204" pitchFamily="34" charset="0"/>
              </a:rPr>
              <a:t> 구현하려면 </a:t>
            </a:r>
            <a:r>
              <a:rPr lang="en-US" altLang="ko-KR" dirty="0" smtClean="0">
                <a:latin typeface="+mn-ea"/>
                <a:cs typeface="Open Sans Light" panose="020B0306030504020204" pitchFamily="34" charset="0"/>
              </a:rPr>
              <a:t>2</a:t>
            </a:r>
            <a:r>
              <a:rPr lang="ko-KR" altLang="en-US" dirty="0" smtClean="0">
                <a:latin typeface="+mn-ea"/>
                <a:cs typeface="Open Sans Light" panose="020B0306030504020204" pitchFamily="34" charset="0"/>
              </a:rPr>
              <a:t>가지</a:t>
            </a:r>
            <a:r>
              <a:rPr lang="en-US" altLang="ko-KR" dirty="0" smtClean="0">
                <a:latin typeface="+mn-ea"/>
                <a:cs typeface="Open Sans Light" panose="020B0306030504020204" pitchFamily="34" charset="0"/>
              </a:rPr>
              <a:t>!!!!</a:t>
            </a:r>
          </a:p>
          <a:p>
            <a:pPr algn="just">
              <a:lnSpc>
                <a:spcPct val="200000"/>
              </a:lnSpc>
            </a:pPr>
            <a:r>
              <a:rPr lang="en-US" altLang="ko-KR" sz="2000" dirty="0" smtClean="0">
                <a:latin typeface="+mn-ea"/>
                <a:cs typeface="Open Sans Light" panose="020B0306030504020204" pitchFamily="34" charset="0"/>
              </a:rPr>
              <a:t>1.  </a:t>
            </a:r>
            <a:r>
              <a:rPr lang="en-US" altLang="ko-KR" sz="2000" dirty="0" err="1" smtClean="0">
                <a:latin typeface="+mn-ea"/>
                <a:cs typeface="Open Sans Light" panose="020B0306030504020204" pitchFamily="34" charset="0"/>
              </a:rPr>
              <a:t>WebSocketHandler</a:t>
            </a:r>
            <a:r>
              <a:rPr lang="en-US" altLang="ko-KR" sz="2000" dirty="0" smtClean="0">
                <a:latin typeface="+mn-ea"/>
                <a:cs typeface="Open Sans Light" panose="020B0306030504020204" pitchFamily="34" charset="0"/>
              </a:rPr>
              <a:t> </a:t>
            </a:r>
            <a:r>
              <a:rPr lang="ko-KR" altLang="en-US" sz="2000" dirty="0" smtClean="0">
                <a:latin typeface="+mn-ea"/>
                <a:cs typeface="Open Sans Light" panose="020B0306030504020204" pitchFamily="34" charset="0"/>
              </a:rPr>
              <a:t>인터페이스 </a:t>
            </a:r>
            <a:r>
              <a:rPr lang="ko-KR" altLang="en-US" sz="2000" dirty="0" smtClean="0">
                <a:latin typeface="+mn-ea"/>
                <a:cs typeface="Open Sans Light" panose="020B0306030504020204" pitchFamily="34" charset="0"/>
              </a:rPr>
              <a:t>구현</a:t>
            </a:r>
            <a:endParaRPr lang="ko-KR" altLang="en-US" sz="2000" dirty="0" smtClean="0">
              <a:latin typeface="+mn-ea"/>
              <a:cs typeface="Open Sans Light" panose="020B0306030504020204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en-US" altLang="ko-KR" sz="2000" dirty="0" smtClean="0">
                <a:latin typeface="+mn-ea"/>
                <a:cs typeface="Open Sans Light" panose="020B0306030504020204" pitchFamily="34" charset="0"/>
              </a:rPr>
              <a:t>2. &lt;</a:t>
            </a:r>
            <a:r>
              <a:rPr lang="en-US" altLang="ko-KR" sz="2000" dirty="0" err="1" smtClean="0">
                <a:latin typeface="+mn-ea"/>
                <a:cs typeface="Open Sans Light" panose="020B0306030504020204" pitchFamily="34" charset="0"/>
              </a:rPr>
              <a:t>websocket:handlers</a:t>
            </a:r>
            <a:r>
              <a:rPr lang="en-US" altLang="ko-KR" sz="2000" dirty="0" smtClean="0">
                <a:latin typeface="+mn-ea"/>
                <a:cs typeface="Open Sans Light" panose="020B0306030504020204" pitchFamily="34" charset="0"/>
              </a:rPr>
              <a:t>&gt; </a:t>
            </a:r>
            <a:r>
              <a:rPr lang="ko-KR" altLang="en-US" sz="2000" dirty="0" smtClean="0">
                <a:latin typeface="+mn-ea"/>
                <a:cs typeface="Open Sans Light" panose="020B0306030504020204" pitchFamily="34" charset="0"/>
              </a:rPr>
              <a:t>또는 </a:t>
            </a:r>
            <a:r>
              <a:rPr lang="en-US" altLang="ko-KR" sz="2000" dirty="0" smtClean="0">
                <a:latin typeface="+mn-ea"/>
                <a:cs typeface="Open Sans Light" panose="020B0306030504020204" pitchFamily="34" charset="0"/>
              </a:rPr>
              <a:t>@</a:t>
            </a:r>
            <a:r>
              <a:rPr lang="en-US" altLang="ko-KR" sz="2000" dirty="0" err="1" smtClean="0">
                <a:latin typeface="+mn-ea"/>
                <a:cs typeface="Open Sans Light" panose="020B0306030504020204" pitchFamily="34" charset="0"/>
              </a:rPr>
              <a:t>EnableWebSocket</a:t>
            </a:r>
            <a:r>
              <a:rPr lang="en-US" altLang="ko-KR" sz="2000" dirty="0" smtClean="0">
                <a:latin typeface="+mn-ea"/>
                <a:cs typeface="Open Sans Light" panose="020B0306030504020204" pitchFamily="34" charset="0"/>
              </a:rPr>
              <a:t> </a:t>
            </a:r>
            <a:r>
              <a:rPr lang="ko-KR" altLang="en-US" sz="2000" dirty="0" err="1" smtClean="0">
                <a:latin typeface="+mn-ea"/>
                <a:cs typeface="Open Sans Light" panose="020B0306030504020204" pitchFamily="34" charset="0"/>
              </a:rPr>
              <a:t>어노테이션을</a:t>
            </a:r>
            <a:r>
              <a:rPr lang="ko-KR" altLang="en-US" sz="2000" dirty="0" smtClean="0">
                <a:latin typeface="+mn-ea"/>
                <a:cs typeface="Open Sans Light" panose="020B0306030504020204" pitchFamily="34" charset="0"/>
              </a:rPr>
              <a:t> 이용해서 </a:t>
            </a:r>
            <a:endParaRPr lang="en-US" altLang="ko-KR" sz="2000" dirty="0" smtClean="0">
              <a:latin typeface="+mn-ea"/>
              <a:cs typeface="Open Sans Light" panose="020B0306030504020204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en-US" altLang="ko-KR" sz="2000" dirty="0" smtClean="0">
                <a:latin typeface="+mn-ea"/>
                <a:cs typeface="Open Sans Light" panose="020B0306030504020204" pitchFamily="34" charset="0"/>
              </a:rPr>
              <a:t>        </a:t>
            </a:r>
            <a:r>
              <a:rPr lang="ko-KR" altLang="en-US" sz="2000" dirty="0" smtClean="0">
                <a:latin typeface="+mn-ea"/>
                <a:cs typeface="Open Sans Light" panose="020B0306030504020204" pitchFamily="34" charset="0"/>
              </a:rPr>
              <a:t>앞서 구현한 </a:t>
            </a:r>
            <a:r>
              <a:rPr lang="en-US" altLang="ko-KR" sz="2000" dirty="0" err="1" smtClean="0">
                <a:latin typeface="+mn-ea"/>
                <a:cs typeface="Open Sans Light" panose="020B0306030504020204" pitchFamily="34" charset="0"/>
              </a:rPr>
              <a:t>WebSocketHandler</a:t>
            </a:r>
            <a:r>
              <a:rPr lang="en-US" altLang="ko-KR" sz="2000" dirty="0" smtClean="0">
                <a:latin typeface="+mn-ea"/>
                <a:cs typeface="Open Sans Light" panose="020B0306030504020204" pitchFamily="34" charset="0"/>
              </a:rPr>
              <a:t> </a:t>
            </a:r>
            <a:r>
              <a:rPr lang="ko-KR" altLang="en-US" sz="2000" dirty="0" smtClean="0">
                <a:latin typeface="+mn-ea"/>
                <a:cs typeface="Open Sans Light" panose="020B0306030504020204" pitchFamily="34" charset="0"/>
              </a:rPr>
              <a:t>구현 객체를 </a:t>
            </a:r>
            <a:r>
              <a:rPr lang="ko-KR" altLang="en-US" sz="2000" dirty="0" err="1" smtClean="0">
                <a:latin typeface="+mn-ea"/>
                <a:cs typeface="Open Sans Light" panose="020B0306030504020204" pitchFamily="34" charset="0"/>
              </a:rPr>
              <a:t>웹소켓</a:t>
            </a:r>
            <a:r>
              <a:rPr lang="ko-KR" altLang="en-US" sz="2000" dirty="0" smtClean="0">
                <a:latin typeface="+mn-ea"/>
                <a:cs typeface="Open Sans Light" panose="020B0306030504020204" pitchFamily="34" charset="0"/>
              </a:rPr>
              <a:t> </a:t>
            </a:r>
            <a:r>
              <a:rPr lang="ko-KR" altLang="en-US" sz="2000" dirty="0" err="1" smtClean="0">
                <a:latin typeface="+mn-ea"/>
                <a:cs typeface="Open Sans Light" panose="020B0306030504020204" pitchFamily="34" charset="0"/>
              </a:rPr>
              <a:t>엔드포인트로</a:t>
            </a:r>
            <a:r>
              <a:rPr lang="ko-KR" altLang="en-US" sz="2000" dirty="0" smtClean="0">
                <a:latin typeface="+mn-ea"/>
                <a:cs typeface="Open Sans Light" panose="020B0306030504020204" pitchFamily="34" charset="0"/>
              </a:rPr>
              <a:t> 등록</a:t>
            </a:r>
          </a:p>
          <a:p>
            <a:pPr algn="just">
              <a:lnSpc>
                <a:spcPct val="200000"/>
              </a:lnSpc>
            </a:pPr>
            <a:endParaRPr lang="en-US" sz="2000" dirty="0">
              <a:latin typeface="+mn-ea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28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333373" y="80172"/>
            <a:ext cx="3762375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Delight </a:t>
            </a:r>
            <a:r>
              <a:rPr lang="en-US" altLang="ko-KR" sz="14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ppt</a:t>
            </a:r>
            <a:r>
              <a:rPr lang="en-US" altLang="ko-KR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templete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" name="Group 73"/>
          <p:cNvGrpSpPr/>
          <p:nvPr/>
        </p:nvGrpSpPr>
        <p:grpSpPr>
          <a:xfrm>
            <a:off x="2677886" y="710576"/>
            <a:ext cx="6809015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200" b="1" dirty="0" err="1" smtClean="0">
                <a:solidFill>
                  <a:srgbClr val="AAC0E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WebSocketHandler</a:t>
            </a:r>
            <a:r>
              <a:rPr lang="en-US" sz="2200" b="1" dirty="0" smtClean="0">
                <a:solidFill>
                  <a:srgbClr val="AAC0E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200" b="1" dirty="0" smtClean="0">
                <a:solidFill>
                  <a:srgbClr val="AAC0E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인터페이스</a:t>
            </a:r>
            <a:endParaRPr lang="en-US" sz="2200" b="1" dirty="0">
              <a:solidFill>
                <a:srgbClr val="AAC0E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309685" y="1548826"/>
            <a:ext cx="9582151" cy="1685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ko-KR" altLang="en-US" dirty="0" err="1" smtClean="0">
                <a:latin typeface="+mn-ea"/>
                <a:cs typeface="Open Sans Light" panose="020B0306030504020204" pitchFamily="34" charset="0"/>
              </a:rPr>
              <a:t>웹소켓</a:t>
            </a:r>
            <a:r>
              <a:rPr lang="ko-KR" altLang="en-US" dirty="0" smtClean="0">
                <a:latin typeface="+mn-ea"/>
                <a:cs typeface="Open Sans Light" panose="020B0306030504020204" pitchFamily="34" charset="0"/>
              </a:rPr>
              <a:t> 서버를 구현할 때 </a:t>
            </a:r>
            <a:r>
              <a:rPr lang="en-US" altLang="ko-KR" dirty="0" err="1" smtClean="0">
                <a:latin typeface="+mn-ea"/>
                <a:cs typeface="Open Sans Light" panose="020B0306030504020204" pitchFamily="34" charset="0"/>
              </a:rPr>
              <a:t>WebSocketHandler</a:t>
            </a:r>
            <a:r>
              <a:rPr lang="ko-KR" altLang="en-US" dirty="0" smtClean="0">
                <a:latin typeface="+mn-ea"/>
                <a:cs typeface="Open Sans Light" panose="020B0306030504020204" pitchFamily="34" charset="0"/>
              </a:rPr>
              <a:t>인터페이스를 직접 상속받기 보다는 기본 구현을 일부 제공하고 있는 </a:t>
            </a:r>
            <a:r>
              <a:rPr lang="en-US" altLang="ko-KR" dirty="0" err="1" smtClean="0">
                <a:latin typeface="+mn-ea"/>
                <a:cs typeface="Open Sans Light" panose="020B0306030504020204" pitchFamily="34" charset="0"/>
              </a:rPr>
              <a:t>AbstractWebSocketHandler</a:t>
            </a:r>
            <a:r>
              <a:rPr lang="ko-KR" altLang="en-US" dirty="0" smtClean="0">
                <a:latin typeface="+mn-ea"/>
                <a:cs typeface="Open Sans Light" panose="020B0306030504020204" pitchFamily="34" charset="0"/>
              </a:rPr>
              <a:t>나 </a:t>
            </a:r>
            <a:r>
              <a:rPr lang="en-US" altLang="ko-KR" dirty="0" err="1" smtClean="0">
                <a:latin typeface="+mn-ea"/>
                <a:cs typeface="Open Sans Light" panose="020B0306030504020204" pitchFamily="34" charset="0"/>
              </a:rPr>
              <a:t>TextWebSocketHandler</a:t>
            </a:r>
            <a:r>
              <a:rPr lang="en-US" altLang="ko-KR" dirty="0" smtClean="0">
                <a:latin typeface="+mn-ea"/>
                <a:cs typeface="Open Sans Light" panose="020B0306030504020204" pitchFamily="34" charset="0"/>
              </a:rPr>
              <a:t> </a:t>
            </a:r>
            <a:r>
              <a:rPr lang="ko-KR" altLang="en-US" dirty="0" smtClean="0">
                <a:latin typeface="+mn-ea"/>
                <a:cs typeface="Open Sans Light" panose="020B0306030504020204" pitchFamily="34" charset="0"/>
              </a:rPr>
              <a:t>클래스를 상속받아 구현하게 된다</a:t>
            </a:r>
            <a:r>
              <a:rPr lang="en-US" altLang="ko-KR" dirty="0" smtClean="0">
                <a:latin typeface="+mn-ea"/>
                <a:cs typeface="Open Sans Light" panose="020B0306030504020204" pitchFamily="34" charset="0"/>
              </a:rPr>
              <a:t>.</a:t>
            </a:r>
            <a:endParaRPr lang="en-US" sz="2000" dirty="0">
              <a:latin typeface="+mn-ea"/>
              <a:cs typeface="Open Sans Light" panose="020B0306030504020204" pitchFamily="34" charset="0"/>
            </a:endParaRPr>
          </a:p>
        </p:txBody>
      </p:sp>
      <p:pic>
        <p:nvPicPr>
          <p:cNvPr id="10" name="Picture 2" descr="C:\Users\Bit\Downloads\imag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0036" y="2818187"/>
            <a:ext cx="6645564" cy="336550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328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333373" y="80172"/>
            <a:ext cx="3762375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Delight </a:t>
            </a:r>
            <a:r>
              <a:rPr lang="en-US" altLang="ko-KR" sz="14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ppt</a:t>
            </a:r>
            <a:r>
              <a:rPr lang="en-US" altLang="ko-KR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templete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" name="Group 73"/>
          <p:cNvGrpSpPr/>
          <p:nvPr/>
        </p:nvGrpSpPr>
        <p:grpSpPr>
          <a:xfrm>
            <a:off x="2677886" y="710576"/>
            <a:ext cx="6809015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400" b="1" dirty="0" smtClean="0">
                <a:solidFill>
                  <a:srgbClr val="002060"/>
                </a:solidFill>
              </a:rPr>
              <a:t>Interface </a:t>
            </a:r>
            <a:r>
              <a:rPr lang="en-US" altLang="ko-KR" sz="2400" b="1" dirty="0" err="1" smtClean="0">
                <a:solidFill>
                  <a:srgbClr val="002060"/>
                </a:solidFill>
              </a:rPr>
              <a:t>WebSocketHandler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  </a:t>
            </a:r>
            <a:r>
              <a:rPr lang="en-US" altLang="ko-KR" sz="2200" b="1" dirty="0" smtClean="0">
                <a:solidFill>
                  <a:srgbClr val="AAC0E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sz="2200" b="1" dirty="0" smtClean="0">
                <a:solidFill>
                  <a:srgbClr val="AAC0E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Method</a:t>
            </a:r>
            <a:endParaRPr lang="en-US" sz="2200" b="1" dirty="0">
              <a:solidFill>
                <a:srgbClr val="AAC0E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1835392" y="2898981"/>
          <a:ext cx="8814135" cy="2640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4476"/>
                <a:gridCol w="4529659"/>
              </a:tblGrid>
              <a:tr h="5280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주요메서드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메서드</a:t>
                      </a:r>
                      <a:r>
                        <a:rPr lang="ko-KR" altLang="en-US" dirty="0" smtClean="0"/>
                        <a:t> 설명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280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afterConnectionEstablished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WebSocketSession</a:t>
                      </a:r>
                      <a:r>
                        <a:rPr lang="en-US" altLang="ko-KR" sz="1200" dirty="0" smtClean="0"/>
                        <a:t> session)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WebSocket</a:t>
                      </a:r>
                      <a:r>
                        <a:rPr lang="ko-KR" altLang="en-US" sz="1200" dirty="0" smtClean="0"/>
                        <a:t>이 연결되고 사용할 </a:t>
                      </a:r>
                      <a:r>
                        <a:rPr lang="ko-KR" altLang="en-US" sz="1200" dirty="0" smtClean="0"/>
                        <a:t>준비가 된 후에 호출됩니다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</a:tr>
              <a:tr h="5280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afterConnectionClosed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WebSocketSession</a:t>
                      </a:r>
                      <a:r>
                        <a:rPr lang="en-US" altLang="ko-KR" sz="1200" dirty="0" smtClean="0"/>
                        <a:t> session, </a:t>
                      </a:r>
                      <a:r>
                        <a:rPr lang="en-US" altLang="ko-KR" sz="1200" dirty="0" err="1" smtClean="0"/>
                        <a:t>CloseStatus</a:t>
                      </a:r>
                      <a:r>
                        <a:rPr lang="en-US" altLang="ko-KR" sz="1200" dirty="0" smtClean="0"/>
                        <a:t> status)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WebSocket</a:t>
                      </a:r>
                      <a:r>
                        <a:rPr lang="ko-KR" altLang="en-US" sz="1200" dirty="0" smtClean="0"/>
                        <a:t>이 닫히거나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전송 오류가 발생한 후에 </a:t>
                      </a:r>
                      <a:r>
                        <a:rPr lang="ko-KR" altLang="en-US" sz="1200" dirty="0" smtClean="0"/>
                        <a:t>호출됩니다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 smtClean="0"/>
                    </a:p>
                  </a:txBody>
                  <a:tcPr/>
                </a:tc>
              </a:tr>
              <a:tr h="5280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handleMessage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WebSocketSession</a:t>
                      </a:r>
                      <a:r>
                        <a:rPr lang="en-US" altLang="ko-KR" sz="1200" dirty="0" smtClean="0"/>
                        <a:t> session, </a:t>
                      </a:r>
                      <a:r>
                        <a:rPr lang="en-US" altLang="ko-KR" sz="1200" dirty="0" err="1" smtClean="0"/>
                        <a:t>WebSocketMessage</a:t>
                      </a:r>
                      <a:r>
                        <a:rPr lang="en-US" altLang="ko-KR" sz="1200" dirty="0" smtClean="0"/>
                        <a:t>&lt;?&gt; message)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새로운 </a:t>
                      </a:r>
                      <a:r>
                        <a:rPr lang="en-US" altLang="ko-KR" sz="1200" dirty="0" err="1" smtClean="0"/>
                        <a:t>WebSocket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메시지가 도착하면 호출됩니다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</a:tr>
              <a:tr h="5280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handleTransportError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WebSocketSession</a:t>
                      </a:r>
                      <a:r>
                        <a:rPr lang="en-US" altLang="ko-KR" sz="1200" dirty="0" smtClean="0"/>
                        <a:t> session, </a:t>
                      </a:r>
                      <a:r>
                        <a:rPr lang="en-US" altLang="ko-KR" sz="1200" dirty="0" err="1" smtClean="0"/>
                        <a:t>java.lang.Throwable</a:t>
                      </a:r>
                      <a:r>
                        <a:rPr lang="en-US" altLang="ko-KR" sz="1200" dirty="0" smtClean="0"/>
                        <a:t> exception)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기본 </a:t>
                      </a:r>
                      <a:r>
                        <a:rPr lang="en-US" altLang="ko-KR" sz="1200" dirty="0" err="1" smtClean="0"/>
                        <a:t>WebSocket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메시지 전송에서 </a:t>
                      </a:r>
                      <a:r>
                        <a:rPr lang="ko-KR" altLang="en-US" sz="1200" dirty="0" smtClean="0"/>
                        <a:t>오류가 발생시 호출됩니다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1788848" y="1448192"/>
            <a:ext cx="583217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org.springframework.web.socket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</a:p>
          <a:p>
            <a:r>
              <a:rPr lang="en-US" altLang="ko-KR" sz="1400" dirty="0" smtClean="0"/>
              <a:t>A handler for </a:t>
            </a:r>
            <a:r>
              <a:rPr lang="en-US" altLang="ko-KR" sz="1400" dirty="0" err="1" smtClean="0"/>
              <a:t>WebSocket</a:t>
            </a:r>
            <a:r>
              <a:rPr lang="en-US" altLang="ko-KR" sz="1400" dirty="0" smtClean="0"/>
              <a:t> messages and lifecycle events. </a:t>
            </a:r>
          </a:p>
          <a:p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WebSocket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메시지 및 수명주기 이벤트 처리를 정의하는 인터페이스</a:t>
            </a:r>
            <a:r>
              <a:rPr lang="en-US" altLang="ko-KR" sz="1400" b="1" dirty="0" smtClean="0"/>
              <a:t>)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="" xmlns:p14="http://schemas.microsoft.com/office/powerpoint/2010/main" val="3328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333373" y="80172"/>
            <a:ext cx="3762375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Delight </a:t>
            </a:r>
            <a:r>
              <a:rPr lang="en-US" altLang="ko-KR" sz="14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ppt</a:t>
            </a:r>
            <a:r>
              <a:rPr lang="en-US" altLang="ko-KR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templete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" name="Group 73"/>
          <p:cNvGrpSpPr/>
          <p:nvPr/>
        </p:nvGrpSpPr>
        <p:grpSpPr>
          <a:xfrm>
            <a:off x="2677886" y="710576"/>
            <a:ext cx="6809015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400" b="1" dirty="0" smtClean="0">
                <a:solidFill>
                  <a:srgbClr val="002060"/>
                </a:solidFill>
              </a:rPr>
              <a:t>Class </a:t>
            </a:r>
            <a:r>
              <a:rPr lang="en-US" altLang="ko-KR" sz="2400" b="1" dirty="0" err="1" smtClean="0">
                <a:solidFill>
                  <a:srgbClr val="002060"/>
                </a:solidFill>
              </a:rPr>
              <a:t>AbstractWebSocketHandler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2200" b="1" dirty="0" smtClean="0">
                <a:solidFill>
                  <a:srgbClr val="AAC0E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sz="2200" b="1" dirty="0" err="1" smtClean="0">
                <a:solidFill>
                  <a:srgbClr val="AAC0E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Methed</a:t>
            </a:r>
            <a:endParaRPr lang="en-US" sz="2200" b="1" dirty="0">
              <a:solidFill>
                <a:srgbClr val="AAC0E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788848" y="1448192"/>
            <a:ext cx="5832174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org.springframework.web.socket.handler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</a:p>
          <a:p>
            <a:r>
              <a:rPr lang="en-US" altLang="ko-KR" sz="1400" dirty="0" err="1" smtClean="0"/>
              <a:t>WebSocketHandler</a:t>
            </a:r>
            <a:r>
              <a:rPr lang="ko-KR" altLang="en-US" sz="1400" dirty="0" smtClean="0"/>
              <a:t>를 </a:t>
            </a:r>
            <a:r>
              <a:rPr lang="ko-KR" altLang="en-US" sz="1400" dirty="0" smtClean="0"/>
              <a:t>구현하는 기본 클래스</a:t>
            </a:r>
            <a:endParaRPr lang="en-US" altLang="ko-KR" dirty="0" smtClean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990749" y="3487872"/>
          <a:ext cx="8568952" cy="2112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4476"/>
                <a:gridCol w="4284476"/>
              </a:tblGrid>
              <a:tr h="5280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주요메서드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메서드</a:t>
                      </a:r>
                      <a:r>
                        <a:rPr lang="ko-KR" altLang="en-US" dirty="0" smtClean="0"/>
                        <a:t> 설명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280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handleBinaryMessage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WebSocketSession</a:t>
                      </a:r>
                      <a:r>
                        <a:rPr lang="en-US" altLang="ko-KR" sz="1200" dirty="0" smtClean="0"/>
                        <a:t> session, </a:t>
                      </a:r>
                      <a:r>
                        <a:rPr lang="en-US" altLang="ko-KR" sz="1200" dirty="0" err="1" smtClean="0"/>
                        <a:t>BinaryMessage</a:t>
                      </a:r>
                      <a:r>
                        <a:rPr lang="en-US" altLang="ko-KR" sz="1200" dirty="0" smtClean="0"/>
                        <a:t> message)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Binary</a:t>
                      </a:r>
                      <a:r>
                        <a:rPr lang="en-US" altLang="ko-KR" sz="1200" baseline="0" dirty="0" smtClean="0"/>
                        <a:t> Message </a:t>
                      </a:r>
                      <a:r>
                        <a:rPr lang="ko-KR" altLang="en-US" sz="1200" baseline="0" dirty="0" smtClean="0"/>
                        <a:t>를 전달한다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 smtClean="0"/>
                    </a:p>
                  </a:txBody>
                  <a:tcPr/>
                </a:tc>
              </a:tr>
              <a:tr h="5280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handleTextMessage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WebSocketSession</a:t>
                      </a:r>
                      <a:r>
                        <a:rPr lang="en-US" altLang="ko-KR" sz="1200" dirty="0" smtClean="0"/>
                        <a:t> session, </a:t>
                      </a:r>
                      <a:r>
                        <a:rPr lang="en-US" altLang="ko-KR" sz="1200" dirty="0" err="1" smtClean="0"/>
                        <a:t>TextMessage</a:t>
                      </a:r>
                      <a:r>
                        <a:rPr lang="en-US" altLang="ko-KR" sz="1200" dirty="0" smtClean="0"/>
                        <a:t> message)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/>
                        <a:t>Text Message </a:t>
                      </a:r>
                      <a:r>
                        <a:rPr lang="ko-KR" altLang="en-US" sz="1200" baseline="0" dirty="0" smtClean="0"/>
                        <a:t>를 전달한다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/>
                </a:tc>
              </a:tr>
              <a:tr h="5280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handlePongMessage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WebSocketSession</a:t>
                      </a:r>
                      <a:r>
                        <a:rPr lang="en-US" altLang="ko-KR" sz="1200" dirty="0" smtClean="0"/>
                        <a:t> session, </a:t>
                      </a:r>
                      <a:r>
                        <a:rPr lang="en-US" altLang="ko-KR" sz="1200" dirty="0" err="1" smtClean="0"/>
                        <a:t>PongMessage</a:t>
                      </a:r>
                      <a:r>
                        <a:rPr lang="en-US" altLang="ko-KR" sz="1200" dirty="0" smtClean="0"/>
                        <a:t> message)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/>
                        <a:t>Pong Message </a:t>
                      </a:r>
                      <a:r>
                        <a:rPr lang="ko-KR" altLang="en-US" sz="1200" baseline="0" dirty="0" smtClean="0"/>
                        <a:t>를 전달한다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 smtClean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328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333373" y="80172"/>
            <a:ext cx="3762375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Delight </a:t>
            </a:r>
            <a:r>
              <a:rPr lang="en-US" altLang="ko-KR" sz="14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ppt</a:t>
            </a:r>
            <a:r>
              <a:rPr lang="en-US" altLang="ko-KR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templete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" name="Group 73"/>
          <p:cNvGrpSpPr/>
          <p:nvPr/>
        </p:nvGrpSpPr>
        <p:grpSpPr>
          <a:xfrm>
            <a:off x="2677886" y="710576"/>
            <a:ext cx="6809015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200" b="1" dirty="0" smtClean="0">
                <a:solidFill>
                  <a:srgbClr val="AAC0E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pom.xml </a:t>
            </a:r>
            <a:r>
              <a:rPr lang="ko-KR" altLang="en-US" sz="2200" b="1" dirty="0" smtClean="0">
                <a:solidFill>
                  <a:srgbClr val="AAC0E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의존 설정</a:t>
            </a:r>
            <a:endParaRPr lang="en-US" sz="2200" b="1" dirty="0">
              <a:solidFill>
                <a:srgbClr val="AAC0E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2710550" y="1601969"/>
          <a:ext cx="6711043" cy="4536364"/>
        </p:xfrm>
        <a:graphic>
          <a:graphicData uri="http://schemas.openxmlformats.org/drawingml/2006/table">
            <a:tbl>
              <a:tblPr/>
              <a:tblGrid>
                <a:gridCol w="811706"/>
                <a:gridCol w="5868211"/>
                <a:gridCol w="31126"/>
              </a:tblGrid>
              <a:tr h="4505476"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latin typeface="Consolas"/>
                        </a:rPr>
                        <a:t>1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latin typeface="Consolas"/>
                        </a:rPr>
                        <a:t>2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latin typeface="Consolas"/>
                        </a:rPr>
                        <a:t>3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latin typeface="Consolas"/>
                        </a:rPr>
                        <a:t>4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latin typeface="Consolas"/>
                        </a:rPr>
                        <a:t>5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latin typeface="Consolas"/>
                        </a:rPr>
                        <a:t>6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latin typeface="Consolas"/>
                        </a:rPr>
                        <a:t>7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latin typeface="Consolas"/>
                        </a:rPr>
                        <a:t>8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latin typeface="Consolas"/>
                        </a:rPr>
                        <a:t>9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latin typeface="Consolas"/>
                        </a:rPr>
                        <a:t>10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latin typeface="Consolas"/>
                        </a:rPr>
                        <a:t>11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latin typeface="Consolas"/>
                        </a:rPr>
                        <a:t>12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latin typeface="Consolas"/>
                        </a:rPr>
                        <a:t>13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latin typeface="Consolas"/>
                        </a:rPr>
                        <a:t>14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latin typeface="Consolas"/>
                        </a:rPr>
                        <a:t>15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latin typeface="Consolas"/>
                        </a:rPr>
                        <a:t>16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latin typeface="Consolas"/>
                        </a:rPr>
                        <a:t>17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latin typeface="Consolas"/>
                        </a:rPr>
                        <a:t>18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latin typeface="Consolas"/>
                        </a:rPr>
                        <a:t>19</a:t>
                      </a:r>
                    </a:p>
                  </a:txBody>
                  <a:tcPr marL="9614" marR="9614" marT="9614" marB="9614" anchor="ctr">
                    <a:lnL>
                      <a:noFill/>
                    </a:lnL>
                    <a:lnR w="190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999999"/>
                          </a:solidFill>
                          <a:latin typeface="Consolas"/>
                        </a:rPr>
                        <a:t>&lt;!-- websocket --&gt;</a:t>
                      </a:r>
                      <a:r>
                        <a:rPr lang="en-US" sz="1200">
                          <a:solidFill>
                            <a:srgbClr val="010101"/>
                          </a:solidFill>
                          <a:latin typeface="Consolas"/>
                        </a:rPr>
                        <a:t>        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10101"/>
                          </a:solidFill>
                          <a:latin typeface="Consolas"/>
                        </a:rPr>
                        <a:t> &lt;</a:t>
                      </a:r>
                      <a:r>
                        <a:rPr lang="en-US" sz="1200">
                          <a:solidFill>
                            <a:srgbClr val="066DE2"/>
                          </a:solidFill>
                          <a:latin typeface="Consolas"/>
                        </a:rPr>
                        <a:t>dependency</a:t>
                      </a:r>
                      <a:r>
                        <a:rPr lang="en-US" sz="1200">
                          <a:solidFill>
                            <a:srgbClr val="010101"/>
                          </a:solidFill>
                          <a:latin typeface="Consolas"/>
                        </a:rPr>
                        <a:t>&gt;            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10101"/>
                          </a:solidFill>
                          <a:latin typeface="Consolas"/>
                        </a:rPr>
                        <a:t>    &lt;</a:t>
                      </a:r>
                      <a:r>
                        <a:rPr lang="en-US" sz="1200">
                          <a:solidFill>
                            <a:srgbClr val="066DE2"/>
                          </a:solidFill>
                          <a:latin typeface="Consolas"/>
                        </a:rPr>
                        <a:t>groupId</a:t>
                      </a:r>
                      <a:r>
                        <a:rPr lang="en-US" sz="1200">
                          <a:solidFill>
                            <a:srgbClr val="010101"/>
                          </a:solidFill>
                          <a:latin typeface="Consolas"/>
                        </a:rPr>
                        <a:t>&gt;javax.servlet&lt;/</a:t>
                      </a:r>
                      <a:r>
                        <a:rPr lang="en-US" sz="1200">
                          <a:solidFill>
                            <a:srgbClr val="066DE2"/>
                          </a:solidFill>
                          <a:latin typeface="Consolas"/>
                        </a:rPr>
                        <a:t>groupId</a:t>
                      </a:r>
                      <a:r>
                        <a:rPr lang="en-US" sz="1200">
                          <a:solidFill>
                            <a:srgbClr val="010101"/>
                          </a:solidFill>
                          <a:latin typeface="Consolas"/>
                        </a:rPr>
                        <a:t>&gt;            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10101"/>
                          </a:solidFill>
                          <a:latin typeface="Consolas"/>
                        </a:rPr>
                        <a:t>    &lt;</a:t>
                      </a:r>
                      <a:r>
                        <a:rPr lang="en-US" sz="1200">
                          <a:solidFill>
                            <a:srgbClr val="066DE2"/>
                          </a:solidFill>
                          <a:latin typeface="Consolas"/>
                        </a:rPr>
                        <a:t>artifactId</a:t>
                      </a:r>
                      <a:r>
                        <a:rPr lang="en-US" sz="1200">
                          <a:solidFill>
                            <a:srgbClr val="010101"/>
                          </a:solidFill>
                          <a:latin typeface="Consolas"/>
                        </a:rPr>
                        <a:t>&gt;javax.servlet-api&lt;/</a:t>
                      </a:r>
                      <a:r>
                        <a:rPr lang="en-US" sz="1200">
                          <a:solidFill>
                            <a:srgbClr val="066DE2"/>
                          </a:solidFill>
                          <a:latin typeface="Consolas"/>
                        </a:rPr>
                        <a:t>artifactId</a:t>
                      </a:r>
                      <a:r>
                        <a:rPr lang="en-US" sz="1200">
                          <a:solidFill>
                            <a:srgbClr val="010101"/>
                          </a:solidFill>
                          <a:latin typeface="Consolas"/>
                        </a:rPr>
                        <a:t>&gt;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10101"/>
                          </a:solidFill>
                          <a:latin typeface="Consolas"/>
                        </a:rPr>
                        <a:t>    &lt;</a:t>
                      </a:r>
                      <a:r>
                        <a:rPr lang="en-US" sz="1200">
                          <a:solidFill>
                            <a:srgbClr val="066DE2"/>
                          </a:solidFill>
                          <a:latin typeface="Consolas"/>
                        </a:rPr>
                        <a:t>version</a:t>
                      </a:r>
                      <a:r>
                        <a:rPr lang="en-US" sz="1200">
                          <a:solidFill>
                            <a:srgbClr val="010101"/>
                          </a:solidFill>
                          <a:latin typeface="Consolas"/>
                        </a:rPr>
                        <a:t>&gt;3.0.1&lt;/</a:t>
                      </a:r>
                      <a:r>
                        <a:rPr lang="en-US" sz="1200">
                          <a:solidFill>
                            <a:srgbClr val="066DE2"/>
                          </a:solidFill>
                          <a:latin typeface="Consolas"/>
                        </a:rPr>
                        <a:t>version</a:t>
                      </a:r>
                      <a:r>
                        <a:rPr lang="en-US" sz="1200">
                          <a:solidFill>
                            <a:srgbClr val="010101"/>
                          </a:solidFill>
                          <a:latin typeface="Consolas"/>
                        </a:rPr>
                        <a:t>&gt;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10101"/>
                          </a:solidFill>
                          <a:latin typeface="Consolas"/>
                        </a:rPr>
                        <a:t>    &lt;</a:t>
                      </a:r>
                      <a:r>
                        <a:rPr lang="en-US" sz="1200">
                          <a:solidFill>
                            <a:srgbClr val="066DE2"/>
                          </a:solidFill>
                          <a:latin typeface="Consolas"/>
                        </a:rPr>
                        <a:t>scope</a:t>
                      </a:r>
                      <a:r>
                        <a:rPr lang="en-US" sz="1200">
                          <a:solidFill>
                            <a:srgbClr val="010101"/>
                          </a:solidFill>
                          <a:latin typeface="Consolas"/>
                        </a:rPr>
                        <a:t>&gt;provided&lt;/</a:t>
                      </a:r>
                      <a:r>
                        <a:rPr lang="en-US" sz="1200">
                          <a:solidFill>
                            <a:srgbClr val="066DE2"/>
                          </a:solidFill>
                          <a:latin typeface="Consolas"/>
                        </a:rPr>
                        <a:t>scope</a:t>
                      </a:r>
                      <a:r>
                        <a:rPr lang="en-US" sz="1200">
                          <a:solidFill>
                            <a:srgbClr val="010101"/>
                          </a:solidFill>
                          <a:latin typeface="Consolas"/>
                        </a:rPr>
                        <a:t>&gt;        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10101"/>
                          </a:solidFill>
                          <a:latin typeface="Consolas"/>
                        </a:rPr>
                        <a:t>&lt;/</a:t>
                      </a:r>
                      <a:r>
                        <a:rPr lang="en-US" sz="1200">
                          <a:solidFill>
                            <a:srgbClr val="066DE2"/>
                          </a:solidFill>
                          <a:latin typeface="Consolas"/>
                        </a:rPr>
                        <a:t>dependency</a:t>
                      </a:r>
                      <a:r>
                        <a:rPr lang="en-US" sz="1200">
                          <a:solidFill>
                            <a:srgbClr val="010101"/>
                          </a:solidFill>
                          <a:latin typeface="Consolas"/>
                        </a:rPr>
                        <a:t>&gt;    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10101"/>
                          </a:solidFill>
                          <a:latin typeface="Consolas"/>
                        </a:rPr>
                        <a:t>    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10101"/>
                          </a:solidFill>
                          <a:latin typeface="Consolas"/>
                        </a:rPr>
                        <a:t>&lt;</a:t>
                      </a:r>
                      <a:r>
                        <a:rPr lang="en-US" sz="1200">
                          <a:solidFill>
                            <a:srgbClr val="066DE2"/>
                          </a:solidFill>
                          <a:latin typeface="Consolas"/>
                        </a:rPr>
                        <a:t>dependency</a:t>
                      </a:r>
                      <a:r>
                        <a:rPr lang="en-US" sz="1200">
                          <a:solidFill>
                            <a:srgbClr val="010101"/>
                          </a:solidFill>
                          <a:latin typeface="Consolas"/>
                        </a:rPr>
                        <a:t>&gt;            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10101"/>
                          </a:solidFill>
                          <a:latin typeface="Consolas"/>
                        </a:rPr>
                        <a:t>    &lt;</a:t>
                      </a:r>
                      <a:r>
                        <a:rPr lang="en-US" sz="1200">
                          <a:solidFill>
                            <a:srgbClr val="066DE2"/>
                          </a:solidFill>
                          <a:latin typeface="Consolas"/>
                        </a:rPr>
                        <a:t>groupId</a:t>
                      </a:r>
                      <a:r>
                        <a:rPr lang="en-US" sz="1200">
                          <a:solidFill>
                            <a:srgbClr val="010101"/>
                          </a:solidFill>
                          <a:latin typeface="Consolas"/>
                        </a:rPr>
                        <a:t>&gt;org.springframework&lt;/</a:t>
                      </a:r>
                      <a:r>
                        <a:rPr lang="en-US" sz="1200">
                          <a:solidFill>
                            <a:srgbClr val="066DE2"/>
                          </a:solidFill>
                          <a:latin typeface="Consolas"/>
                        </a:rPr>
                        <a:t>groupId</a:t>
                      </a:r>
                      <a:r>
                        <a:rPr lang="en-US" sz="1200">
                          <a:solidFill>
                            <a:srgbClr val="010101"/>
                          </a:solidFill>
                          <a:latin typeface="Consolas"/>
                        </a:rPr>
                        <a:t>&gt;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10101"/>
                          </a:solidFill>
                          <a:latin typeface="Consolas"/>
                        </a:rPr>
                        <a:t>    &lt;</a:t>
                      </a:r>
                      <a:r>
                        <a:rPr lang="en-US" sz="1200">
                          <a:solidFill>
                            <a:srgbClr val="066DE2"/>
                          </a:solidFill>
                          <a:latin typeface="Consolas"/>
                        </a:rPr>
                        <a:t>artifactId</a:t>
                      </a:r>
                      <a:r>
                        <a:rPr lang="en-US" sz="1200">
                          <a:solidFill>
                            <a:srgbClr val="010101"/>
                          </a:solidFill>
                          <a:latin typeface="Consolas"/>
                        </a:rPr>
                        <a:t>&gt;spring-webmvc&lt;/</a:t>
                      </a:r>
                      <a:r>
                        <a:rPr lang="en-US" sz="1200">
                          <a:solidFill>
                            <a:srgbClr val="066DE2"/>
                          </a:solidFill>
                          <a:latin typeface="Consolas"/>
                        </a:rPr>
                        <a:t>artifactId</a:t>
                      </a:r>
                      <a:r>
                        <a:rPr lang="en-US" sz="1200">
                          <a:solidFill>
                            <a:srgbClr val="010101"/>
                          </a:solidFill>
                          <a:latin typeface="Consolas"/>
                        </a:rPr>
                        <a:t>&gt;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10101"/>
                          </a:solidFill>
                          <a:latin typeface="Consolas"/>
                        </a:rPr>
                        <a:t>    &lt;</a:t>
                      </a:r>
                      <a:r>
                        <a:rPr lang="en-US" sz="1200">
                          <a:solidFill>
                            <a:srgbClr val="066DE2"/>
                          </a:solidFill>
                          <a:latin typeface="Consolas"/>
                        </a:rPr>
                        <a:t>version</a:t>
                      </a:r>
                      <a:r>
                        <a:rPr lang="en-US" sz="1200">
                          <a:solidFill>
                            <a:srgbClr val="010101"/>
                          </a:solidFill>
                          <a:latin typeface="Consolas"/>
                        </a:rPr>
                        <a:t>&gt;4.0.4.RELEASE&lt;/</a:t>
                      </a:r>
                      <a:r>
                        <a:rPr lang="en-US" sz="1200">
                          <a:solidFill>
                            <a:srgbClr val="066DE2"/>
                          </a:solidFill>
                          <a:latin typeface="Consolas"/>
                        </a:rPr>
                        <a:t>version</a:t>
                      </a:r>
                      <a:r>
                        <a:rPr lang="en-US" sz="1200">
                          <a:solidFill>
                            <a:srgbClr val="010101"/>
                          </a:solidFill>
                          <a:latin typeface="Consolas"/>
                        </a:rPr>
                        <a:t>&gt;        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10101"/>
                          </a:solidFill>
                          <a:latin typeface="Consolas"/>
                        </a:rPr>
                        <a:t>&lt;/</a:t>
                      </a:r>
                      <a:r>
                        <a:rPr lang="en-US" sz="1200">
                          <a:solidFill>
                            <a:srgbClr val="066DE2"/>
                          </a:solidFill>
                          <a:latin typeface="Consolas"/>
                        </a:rPr>
                        <a:t>dependency</a:t>
                      </a:r>
                      <a:r>
                        <a:rPr lang="en-US" sz="1200">
                          <a:solidFill>
                            <a:srgbClr val="010101"/>
                          </a:solidFill>
                          <a:latin typeface="Consolas"/>
                        </a:rPr>
                        <a:t>&gt;    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10101"/>
                          </a:solidFill>
                          <a:latin typeface="Consolas"/>
                        </a:rPr>
                        <a:t>    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10101"/>
                          </a:solidFill>
                          <a:latin typeface="Consolas"/>
                        </a:rPr>
                        <a:t>&lt;</a:t>
                      </a:r>
                      <a:r>
                        <a:rPr lang="en-US" sz="1200">
                          <a:solidFill>
                            <a:srgbClr val="066DE2"/>
                          </a:solidFill>
                          <a:latin typeface="Consolas"/>
                        </a:rPr>
                        <a:t>dependency</a:t>
                      </a:r>
                      <a:r>
                        <a:rPr lang="en-US" sz="1200">
                          <a:solidFill>
                            <a:srgbClr val="010101"/>
                          </a:solidFill>
                          <a:latin typeface="Consolas"/>
                        </a:rPr>
                        <a:t>&gt;            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10101"/>
                          </a:solidFill>
                          <a:latin typeface="Consolas"/>
                        </a:rPr>
                        <a:t>    &lt;</a:t>
                      </a:r>
                      <a:r>
                        <a:rPr lang="en-US" sz="1200">
                          <a:solidFill>
                            <a:srgbClr val="066DE2"/>
                          </a:solidFill>
                          <a:latin typeface="Consolas"/>
                        </a:rPr>
                        <a:t>groupId</a:t>
                      </a:r>
                      <a:r>
                        <a:rPr lang="en-US" sz="1200">
                          <a:solidFill>
                            <a:srgbClr val="010101"/>
                          </a:solidFill>
                          <a:latin typeface="Consolas"/>
                        </a:rPr>
                        <a:t>&gt;org.springframework&lt;/</a:t>
                      </a:r>
                      <a:r>
                        <a:rPr lang="en-US" sz="1200">
                          <a:solidFill>
                            <a:srgbClr val="066DE2"/>
                          </a:solidFill>
                          <a:latin typeface="Consolas"/>
                        </a:rPr>
                        <a:t>groupId</a:t>
                      </a:r>
                      <a:r>
                        <a:rPr lang="en-US" sz="1200">
                          <a:solidFill>
                            <a:srgbClr val="010101"/>
                          </a:solidFill>
                          <a:latin typeface="Consolas"/>
                        </a:rPr>
                        <a:t>&gt;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10101"/>
                          </a:solidFill>
                          <a:latin typeface="Consolas"/>
                        </a:rPr>
                        <a:t>    &lt;</a:t>
                      </a:r>
                      <a:r>
                        <a:rPr lang="en-US" sz="1200">
                          <a:solidFill>
                            <a:srgbClr val="066DE2"/>
                          </a:solidFill>
                          <a:latin typeface="Consolas"/>
                        </a:rPr>
                        <a:t>artifactId</a:t>
                      </a:r>
                      <a:r>
                        <a:rPr lang="en-US" sz="1200">
                          <a:solidFill>
                            <a:srgbClr val="010101"/>
                          </a:solidFill>
                          <a:latin typeface="Consolas"/>
                        </a:rPr>
                        <a:t>&gt;spring-websocket&lt;/</a:t>
                      </a:r>
                      <a:r>
                        <a:rPr lang="en-US" sz="1200">
                          <a:solidFill>
                            <a:srgbClr val="066DE2"/>
                          </a:solidFill>
                          <a:latin typeface="Consolas"/>
                        </a:rPr>
                        <a:t>artifactId</a:t>
                      </a:r>
                      <a:r>
                        <a:rPr lang="en-US" sz="1200">
                          <a:solidFill>
                            <a:srgbClr val="010101"/>
                          </a:solidFill>
                          <a:latin typeface="Consolas"/>
                        </a:rPr>
                        <a:t>&gt;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10101"/>
                          </a:solidFill>
                          <a:latin typeface="Consolas"/>
                        </a:rPr>
                        <a:t>    &lt;</a:t>
                      </a:r>
                      <a:r>
                        <a:rPr lang="en-US" sz="1200">
                          <a:solidFill>
                            <a:srgbClr val="066DE2"/>
                          </a:solidFill>
                          <a:latin typeface="Consolas"/>
                        </a:rPr>
                        <a:t>version</a:t>
                      </a:r>
                      <a:r>
                        <a:rPr lang="en-US" sz="1200">
                          <a:solidFill>
                            <a:srgbClr val="010101"/>
                          </a:solidFill>
                          <a:latin typeface="Consolas"/>
                        </a:rPr>
                        <a:t>&gt;4.0.4.RELEASE&lt;/</a:t>
                      </a:r>
                      <a:r>
                        <a:rPr lang="en-US" sz="1200">
                          <a:solidFill>
                            <a:srgbClr val="066DE2"/>
                          </a:solidFill>
                          <a:latin typeface="Consolas"/>
                        </a:rPr>
                        <a:t>version</a:t>
                      </a:r>
                      <a:r>
                        <a:rPr lang="en-US" sz="1200">
                          <a:solidFill>
                            <a:srgbClr val="010101"/>
                          </a:solidFill>
                          <a:latin typeface="Consolas"/>
                        </a:rPr>
                        <a:t>&gt;        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10101"/>
                          </a:solidFill>
                          <a:latin typeface="Consolas"/>
                        </a:rPr>
                        <a:t>&lt;/</a:t>
                      </a:r>
                      <a:r>
                        <a:rPr lang="en-US" sz="1200">
                          <a:solidFill>
                            <a:srgbClr val="066DE2"/>
                          </a:solidFill>
                          <a:latin typeface="Consolas"/>
                        </a:rPr>
                        <a:t>dependency</a:t>
                      </a:r>
                      <a:r>
                        <a:rPr lang="en-US" sz="1200">
                          <a:solidFill>
                            <a:srgbClr val="010101"/>
                          </a:solidFill>
                          <a:latin typeface="Consolas"/>
                        </a:rPr>
                        <a:t>&gt;</a:t>
                      </a:r>
                    </a:p>
                  </a:txBody>
                  <a:tcPr marL="0" marR="0" marT="9614" marB="9614" anchor="ctr">
                    <a:lnL w="190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US" sz="1200" dirty="0"/>
                    </a:p>
                  </a:txBody>
                  <a:tcPr marL="0" marR="3205" marT="0" marB="641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328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333373" y="80172"/>
            <a:ext cx="3762375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Delight </a:t>
            </a:r>
            <a:r>
              <a:rPr lang="en-US" altLang="ko-KR" sz="14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ppt</a:t>
            </a:r>
            <a:r>
              <a:rPr lang="en-US" altLang="ko-KR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templete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" name="Group 73"/>
          <p:cNvGrpSpPr/>
          <p:nvPr/>
        </p:nvGrpSpPr>
        <p:grpSpPr>
          <a:xfrm>
            <a:off x="2677886" y="710576"/>
            <a:ext cx="6809015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200" b="1" dirty="0" err="1" smtClean="0">
                <a:solidFill>
                  <a:srgbClr val="AAC0E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servlet</a:t>
            </a:r>
            <a:r>
              <a:rPr lang="en-US" sz="2200" b="1" dirty="0" smtClean="0">
                <a:solidFill>
                  <a:srgbClr val="AAC0E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-context </a:t>
            </a:r>
            <a:r>
              <a:rPr lang="ko-KR" altLang="en-US" sz="2200" b="1" dirty="0" smtClean="0">
                <a:solidFill>
                  <a:srgbClr val="AAC0E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추가 설정</a:t>
            </a:r>
            <a:endParaRPr lang="en-US" sz="2200" b="1" dirty="0">
              <a:solidFill>
                <a:srgbClr val="AAC0E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473529" y="1665514"/>
          <a:ext cx="8018108" cy="4087908"/>
        </p:xfrm>
        <a:graphic>
          <a:graphicData uri="http://schemas.openxmlformats.org/drawingml/2006/table">
            <a:tbl>
              <a:tblPr/>
              <a:tblGrid>
                <a:gridCol w="428649"/>
                <a:gridCol w="7561344"/>
                <a:gridCol w="28115"/>
              </a:tblGrid>
              <a:tr h="4087908"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latin typeface="Consolas"/>
                        </a:rPr>
                        <a:t>1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latin typeface="Consolas"/>
                        </a:rPr>
                        <a:t>2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latin typeface="Consolas"/>
                        </a:rPr>
                        <a:t>3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latin typeface="Consolas"/>
                        </a:rPr>
                        <a:t>4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latin typeface="Consolas"/>
                        </a:rPr>
                        <a:t>5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latin typeface="Consolas"/>
                        </a:rPr>
                        <a:t>6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latin typeface="Consolas"/>
                        </a:rPr>
                        <a:t>7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latin typeface="Consolas"/>
                        </a:rPr>
                        <a:t>8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latin typeface="Consolas"/>
                        </a:rPr>
                        <a:t>9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latin typeface="Consolas"/>
                        </a:rPr>
                        <a:t>10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latin typeface="Consolas"/>
                        </a:rPr>
                        <a:t>11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latin typeface="Consolas"/>
                        </a:rPr>
                        <a:t>12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latin typeface="Consolas"/>
                        </a:rPr>
                        <a:t>13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latin typeface="Consolas"/>
                        </a:rPr>
                        <a:t>14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latin typeface="Consolas"/>
                        </a:rPr>
                        <a:t>15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latin typeface="Consolas"/>
                        </a:rPr>
                        <a:t>16</a:t>
                      </a:r>
                    </a:p>
                  </a:txBody>
                  <a:tcPr marL="8144" marR="8144" marT="8144" marB="8144" anchor="ctr">
                    <a:lnL>
                      <a:noFill/>
                    </a:lnL>
                    <a:lnR w="190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latin typeface="Consolas"/>
                        </a:rPr>
                        <a:t>&lt;</a:t>
                      </a:r>
                      <a:r>
                        <a:rPr lang="en-US" sz="1200" dirty="0">
                          <a:solidFill>
                            <a:srgbClr val="066DE2"/>
                          </a:solidFill>
                          <a:latin typeface="Consolas"/>
                        </a:rPr>
                        <a:t>beans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latin typeface="Consolas"/>
                        </a:rPr>
                        <a:t> </a:t>
                      </a:r>
                      <a:r>
                        <a:rPr lang="en-US" sz="1200" dirty="0" err="1">
                          <a:solidFill>
                            <a:srgbClr val="0A9989"/>
                          </a:solidFill>
                          <a:latin typeface="Consolas"/>
                        </a:rPr>
                        <a:t>xmlns:websocket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latin typeface="Consolas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DF5000"/>
                          </a:solidFill>
                          <a:latin typeface="Consolas"/>
                        </a:rPr>
                        <a:t>"http://www.springframework.org/schema/websocket"</a:t>
                      </a:r>
                      <a:endParaRPr lang="en-US" sz="1200" dirty="0">
                        <a:solidFill>
                          <a:srgbClr val="010101"/>
                        </a:solidFill>
                        <a:latin typeface="Consolas"/>
                      </a:endParaRP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latin typeface="Consolas"/>
                        </a:rPr>
                        <a:t>       </a:t>
                      </a:r>
                      <a:r>
                        <a:rPr lang="en-US" sz="1200" dirty="0" err="1">
                          <a:solidFill>
                            <a:srgbClr val="0A9989"/>
                          </a:solidFill>
                          <a:latin typeface="Consolas"/>
                        </a:rPr>
                        <a:t>xsi:schemaLocation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latin typeface="Consolas"/>
                        </a:rPr>
                        <a:t>=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latin typeface="Consolas"/>
                        </a:rPr>
                        <a:t>            </a:t>
                      </a:r>
                      <a:r>
                        <a:rPr lang="en-US" sz="1200" dirty="0">
                          <a:solidFill>
                            <a:srgbClr val="DF5000"/>
                          </a:solidFill>
                          <a:latin typeface="Consolas"/>
                        </a:rPr>
                        <a:t>"http://www.springframework.org/schema/websocket</a:t>
                      </a:r>
                      <a:endParaRPr lang="en-US" sz="1200" dirty="0">
                        <a:solidFill>
                          <a:srgbClr val="010101"/>
                        </a:solidFill>
                        <a:latin typeface="Consolas"/>
                      </a:endParaRP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DF5000"/>
                          </a:solidFill>
                          <a:latin typeface="Consolas"/>
                        </a:rPr>
                        <a:t>                http://www.springframework.org/schema/websocket/spring-websocket.xsd"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latin typeface="Consolas"/>
                        </a:rPr>
                        <a:t> &gt;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latin typeface="Consolas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latin typeface="Consolas"/>
                        </a:rPr>
                        <a:t>    </a:t>
                      </a:r>
                      <a:r>
                        <a:rPr lang="en-US" sz="1200" dirty="0">
                          <a:solidFill>
                            <a:srgbClr val="999999"/>
                          </a:solidFill>
                          <a:latin typeface="Consolas"/>
                        </a:rPr>
                        <a:t>&lt;!-- </a:t>
                      </a:r>
                      <a:r>
                        <a:rPr lang="en-US" sz="1200" dirty="0" err="1">
                          <a:solidFill>
                            <a:srgbClr val="999999"/>
                          </a:solidFill>
                          <a:latin typeface="Consolas"/>
                        </a:rPr>
                        <a:t>소켓</a:t>
                      </a:r>
                      <a:r>
                        <a:rPr lang="en-US" sz="1200" dirty="0">
                          <a:solidFill>
                            <a:srgbClr val="999999"/>
                          </a:solidFill>
                          <a:latin typeface="Consolas"/>
                        </a:rPr>
                        <a:t> </a:t>
                      </a:r>
                      <a:r>
                        <a:rPr lang="en-US" sz="1200" dirty="0" err="1">
                          <a:solidFill>
                            <a:srgbClr val="999999"/>
                          </a:solidFill>
                          <a:latin typeface="Consolas"/>
                        </a:rPr>
                        <a:t>시작</a:t>
                      </a:r>
                      <a:r>
                        <a:rPr lang="en-US" sz="1200" dirty="0">
                          <a:solidFill>
                            <a:srgbClr val="999999"/>
                          </a:solidFill>
                          <a:latin typeface="Consolas"/>
                        </a:rPr>
                        <a:t>~~ --&gt;</a:t>
                      </a:r>
                      <a:endParaRPr lang="en-US" sz="1200" dirty="0">
                        <a:solidFill>
                          <a:srgbClr val="010101"/>
                        </a:solidFill>
                        <a:latin typeface="Consolas"/>
                      </a:endParaRP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latin typeface="Consolas"/>
                        </a:rPr>
                        <a:t>    &lt;</a:t>
                      </a:r>
                      <a:r>
                        <a:rPr lang="en-US" sz="1200" dirty="0" err="1">
                          <a:solidFill>
                            <a:srgbClr val="066DE2"/>
                          </a:solidFill>
                          <a:latin typeface="Consolas"/>
                        </a:rPr>
                        <a:t>websocket:handlers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latin typeface="Consolas"/>
                        </a:rPr>
                        <a:t>&gt;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latin typeface="Consolas"/>
                        </a:rPr>
                        <a:t>        </a:t>
                      </a:r>
                      <a:r>
                        <a:rPr lang="en-US" sz="1200" dirty="0">
                          <a:solidFill>
                            <a:srgbClr val="999999"/>
                          </a:solidFill>
                          <a:latin typeface="Consolas"/>
                        </a:rPr>
                        <a:t>&lt;!-- bean id 와 </a:t>
                      </a:r>
                      <a:r>
                        <a:rPr lang="en-US" sz="1200" dirty="0" err="1">
                          <a:solidFill>
                            <a:srgbClr val="999999"/>
                          </a:solidFill>
                          <a:latin typeface="Consolas"/>
                        </a:rPr>
                        <a:t>같은</a:t>
                      </a:r>
                      <a:r>
                        <a:rPr lang="en-US" sz="1200" dirty="0">
                          <a:solidFill>
                            <a:srgbClr val="999999"/>
                          </a:solidFill>
                          <a:latin typeface="Consolas"/>
                        </a:rPr>
                        <a:t> handler </a:t>
                      </a:r>
                      <a:r>
                        <a:rPr lang="en-US" sz="1200" dirty="0" err="1">
                          <a:solidFill>
                            <a:srgbClr val="999999"/>
                          </a:solidFill>
                          <a:latin typeface="Consolas"/>
                        </a:rPr>
                        <a:t>맵핑을</a:t>
                      </a:r>
                      <a:r>
                        <a:rPr lang="en-US" sz="1200" dirty="0">
                          <a:solidFill>
                            <a:srgbClr val="999999"/>
                          </a:solidFill>
                          <a:latin typeface="Consolas"/>
                        </a:rPr>
                        <a:t> </a:t>
                      </a:r>
                      <a:r>
                        <a:rPr lang="en-US" sz="1200" dirty="0" err="1">
                          <a:solidFill>
                            <a:srgbClr val="999999"/>
                          </a:solidFill>
                          <a:latin typeface="Consolas"/>
                        </a:rPr>
                        <a:t>찾아</a:t>
                      </a:r>
                      <a:r>
                        <a:rPr lang="en-US" sz="1200" dirty="0">
                          <a:solidFill>
                            <a:srgbClr val="999999"/>
                          </a:solidFill>
                          <a:latin typeface="Consolas"/>
                        </a:rPr>
                        <a:t> </a:t>
                      </a:r>
                      <a:r>
                        <a:rPr lang="en-US" sz="1200" dirty="0" err="1">
                          <a:solidFill>
                            <a:srgbClr val="999999"/>
                          </a:solidFill>
                          <a:latin typeface="Consolas"/>
                        </a:rPr>
                        <a:t>연결해준다</a:t>
                      </a:r>
                      <a:r>
                        <a:rPr lang="en-US" sz="1200" dirty="0">
                          <a:solidFill>
                            <a:srgbClr val="999999"/>
                          </a:solidFill>
                          <a:latin typeface="Consolas"/>
                        </a:rPr>
                        <a:t>. --&gt;</a:t>
                      </a:r>
                      <a:endParaRPr lang="en-US" sz="1200" dirty="0">
                        <a:solidFill>
                          <a:srgbClr val="010101"/>
                        </a:solidFill>
                        <a:latin typeface="Consolas"/>
                      </a:endParaRP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latin typeface="Consolas"/>
                        </a:rPr>
                        <a:t>        &lt;</a:t>
                      </a:r>
                      <a:r>
                        <a:rPr lang="en-US" sz="1200" dirty="0" err="1">
                          <a:solidFill>
                            <a:srgbClr val="066DE2"/>
                          </a:solidFill>
                          <a:latin typeface="Consolas"/>
                        </a:rPr>
                        <a:t>websocket:mapping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latin typeface="Consolas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0A9989"/>
                          </a:solidFill>
                          <a:latin typeface="Consolas"/>
                        </a:rPr>
                        <a:t>handler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latin typeface="Consolas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DF5000"/>
                          </a:solidFill>
                          <a:latin typeface="Consolas"/>
                        </a:rPr>
                        <a:t>"</a:t>
                      </a:r>
                      <a:r>
                        <a:rPr lang="en-US" sz="1200" dirty="0" err="1">
                          <a:solidFill>
                            <a:srgbClr val="DF5000"/>
                          </a:solidFill>
                          <a:latin typeface="Consolas"/>
                        </a:rPr>
                        <a:t>echoHandler</a:t>
                      </a:r>
                      <a:r>
                        <a:rPr lang="en-US" sz="1200" dirty="0">
                          <a:solidFill>
                            <a:srgbClr val="DF5000"/>
                          </a:solidFill>
                          <a:latin typeface="Consolas"/>
                        </a:rPr>
                        <a:t>"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latin typeface="Consolas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0A9989"/>
                          </a:solidFill>
                          <a:latin typeface="Consolas"/>
                        </a:rPr>
                        <a:t>path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latin typeface="Consolas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DF5000"/>
                          </a:solidFill>
                          <a:latin typeface="Consolas"/>
                        </a:rPr>
                        <a:t>"/echo-</a:t>
                      </a:r>
                      <a:r>
                        <a:rPr lang="en-US" sz="1200" dirty="0" err="1">
                          <a:solidFill>
                            <a:srgbClr val="DF5000"/>
                          </a:solidFill>
                          <a:latin typeface="Consolas"/>
                        </a:rPr>
                        <a:t>ws</a:t>
                      </a:r>
                      <a:r>
                        <a:rPr lang="en-US" sz="1200" dirty="0">
                          <a:solidFill>
                            <a:srgbClr val="DF5000"/>
                          </a:solidFill>
                          <a:latin typeface="Consolas"/>
                        </a:rPr>
                        <a:t>"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latin typeface="Consolas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0A9989"/>
                          </a:solidFill>
                          <a:latin typeface="Consolas"/>
                        </a:rPr>
                        <a:t>/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latin typeface="Consolas"/>
                        </a:rPr>
                        <a:t>&gt;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latin typeface="Consolas"/>
                        </a:rPr>
                        <a:t>        &lt;</a:t>
                      </a:r>
                      <a:r>
                        <a:rPr lang="en-US" sz="1200" dirty="0" err="1">
                          <a:solidFill>
                            <a:srgbClr val="066DE2"/>
                          </a:solidFill>
                          <a:latin typeface="Consolas"/>
                        </a:rPr>
                        <a:t>websocket:mapping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latin typeface="Consolas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0A9989"/>
                          </a:solidFill>
                          <a:latin typeface="Consolas"/>
                        </a:rPr>
                        <a:t>handler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latin typeface="Consolas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DF5000"/>
                          </a:solidFill>
                          <a:latin typeface="Consolas"/>
                        </a:rPr>
                        <a:t>"</a:t>
                      </a:r>
                      <a:r>
                        <a:rPr lang="en-US" sz="1200" dirty="0" err="1">
                          <a:solidFill>
                            <a:srgbClr val="DF5000"/>
                          </a:solidFill>
                          <a:latin typeface="Consolas"/>
                        </a:rPr>
                        <a:t>chatHandler</a:t>
                      </a:r>
                      <a:r>
                        <a:rPr lang="en-US" sz="1200" dirty="0">
                          <a:solidFill>
                            <a:srgbClr val="DF5000"/>
                          </a:solidFill>
                          <a:latin typeface="Consolas"/>
                        </a:rPr>
                        <a:t>"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latin typeface="Consolas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0A9989"/>
                          </a:solidFill>
                          <a:latin typeface="Consolas"/>
                        </a:rPr>
                        <a:t>path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latin typeface="Consolas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DF5000"/>
                          </a:solidFill>
                          <a:latin typeface="Consolas"/>
                        </a:rPr>
                        <a:t>"/chat-</a:t>
                      </a:r>
                      <a:r>
                        <a:rPr lang="en-US" sz="1200" dirty="0" err="1">
                          <a:solidFill>
                            <a:srgbClr val="DF5000"/>
                          </a:solidFill>
                          <a:latin typeface="Consolas"/>
                        </a:rPr>
                        <a:t>ws</a:t>
                      </a:r>
                      <a:r>
                        <a:rPr lang="en-US" sz="1200" dirty="0">
                          <a:solidFill>
                            <a:srgbClr val="DF5000"/>
                          </a:solidFill>
                          <a:latin typeface="Consolas"/>
                        </a:rPr>
                        <a:t>"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latin typeface="Consolas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0A9989"/>
                          </a:solidFill>
                          <a:latin typeface="Consolas"/>
                        </a:rPr>
                        <a:t>/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latin typeface="Consolas"/>
                        </a:rPr>
                        <a:t>&gt;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latin typeface="Consolas"/>
                        </a:rPr>
                        <a:t>    &lt;/</a:t>
                      </a:r>
                      <a:r>
                        <a:rPr lang="en-US" sz="1200" dirty="0" err="1">
                          <a:solidFill>
                            <a:srgbClr val="066DE2"/>
                          </a:solidFill>
                          <a:latin typeface="Consolas"/>
                        </a:rPr>
                        <a:t>websocket:handlers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latin typeface="Consolas"/>
                        </a:rPr>
                        <a:t>&gt;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latin typeface="Consolas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latin typeface="Consolas"/>
                        </a:rPr>
                        <a:t>    &lt;</a:t>
                      </a:r>
                      <a:r>
                        <a:rPr lang="en-US" sz="1200" dirty="0">
                          <a:solidFill>
                            <a:srgbClr val="066DE2"/>
                          </a:solidFill>
                          <a:latin typeface="Consolas"/>
                        </a:rPr>
                        <a:t>bean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latin typeface="Consolas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0A9989"/>
                          </a:solidFill>
                          <a:latin typeface="Consolas"/>
                        </a:rPr>
                        <a:t>id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latin typeface="Consolas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DF5000"/>
                          </a:solidFill>
                          <a:latin typeface="Consolas"/>
                        </a:rPr>
                        <a:t>"</a:t>
                      </a:r>
                      <a:r>
                        <a:rPr lang="en-US" sz="1200" dirty="0" err="1">
                          <a:solidFill>
                            <a:srgbClr val="DF5000"/>
                          </a:solidFill>
                          <a:latin typeface="Consolas"/>
                        </a:rPr>
                        <a:t>echoHandler</a:t>
                      </a:r>
                      <a:r>
                        <a:rPr lang="en-US" sz="1200" dirty="0">
                          <a:solidFill>
                            <a:srgbClr val="DF5000"/>
                          </a:solidFill>
                          <a:latin typeface="Consolas"/>
                        </a:rPr>
                        <a:t>"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latin typeface="Consolas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0A9989"/>
                          </a:solidFill>
                          <a:latin typeface="Consolas"/>
                        </a:rPr>
                        <a:t>class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latin typeface="Consolas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DF5000"/>
                          </a:solidFill>
                          <a:latin typeface="Consolas"/>
                        </a:rPr>
                        <a:t>"</a:t>
                      </a:r>
                      <a:r>
                        <a:rPr lang="en-US" sz="1200" dirty="0" err="1">
                          <a:solidFill>
                            <a:srgbClr val="DF5000"/>
                          </a:solidFill>
                          <a:latin typeface="Consolas"/>
                        </a:rPr>
                        <a:t>bit.or.kr.ws.EchoHandler</a:t>
                      </a:r>
                      <a:r>
                        <a:rPr lang="en-US" sz="1200" dirty="0">
                          <a:solidFill>
                            <a:srgbClr val="DF5000"/>
                          </a:solidFill>
                          <a:latin typeface="Consolas"/>
                        </a:rPr>
                        <a:t>"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latin typeface="Consolas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0A9989"/>
                          </a:solidFill>
                          <a:latin typeface="Consolas"/>
                        </a:rPr>
                        <a:t>/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latin typeface="Consolas"/>
                        </a:rPr>
                        <a:t>&gt;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latin typeface="Consolas"/>
                        </a:rPr>
                        <a:t>    &lt;</a:t>
                      </a:r>
                      <a:r>
                        <a:rPr lang="en-US" sz="1200" dirty="0">
                          <a:solidFill>
                            <a:srgbClr val="066DE2"/>
                          </a:solidFill>
                          <a:latin typeface="Consolas"/>
                        </a:rPr>
                        <a:t>bean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latin typeface="Consolas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0A9989"/>
                          </a:solidFill>
                          <a:latin typeface="Consolas"/>
                        </a:rPr>
                        <a:t>id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latin typeface="Consolas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DF5000"/>
                          </a:solidFill>
                          <a:latin typeface="Consolas"/>
                        </a:rPr>
                        <a:t>"</a:t>
                      </a:r>
                      <a:r>
                        <a:rPr lang="en-US" sz="1200" dirty="0" err="1">
                          <a:solidFill>
                            <a:srgbClr val="DF5000"/>
                          </a:solidFill>
                          <a:latin typeface="Consolas"/>
                        </a:rPr>
                        <a:t>chatHandler</a:t>
                      </a:r>
                      <a:r>
                        <a:rPr lang="en-US" sz="1200" dirty="0">
                          <a:solidFill>
                            <a:srgbClr val="DF5000"/>
                          </a:solidFill>
                          <a:latin typeface="Consolas"/>
                        </a:rPr>
                        <a:t>"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latin typeface="Consolas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0A9989"/>
                          </a:solidFill>
                          <a:latin typeface="Consolas"/>
                        </a:rPr>
                        <a:t>class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latin typeface="Consolas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DF5000"/>
                          </a:solidFill>
                          <a:latin typeface="Consolas"/>
                        </a:rPr>
                        <a:t>"</a:t>
                      </a:r>
                      <a:r>
                        <a:rPr lang="en-US" sz="1200" dirty="0" err="1">
                          <a:solidFill>
                            <a:srgbClr val="DF5000"/>
                          </a:solidFill>
                          <a:latin typeface="Consolas"/>
                        </a:rPr>
                        <a:t>bit.or.kr.ws.ChatWebSocketHandler</a:t>
                      </a:r>
                      <a:r>
                        <a:rPr lang="en-US" sz="1200" dirty="0">
                          <a:solidFill>
                            <a:srgbClr val="DF5000"/>
                          </a:solidFill>
                          <a:latin typeface="Consolas"/>
                        </a:rPr>
                        <a:t>"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latin typeface="Consolas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0A9989"/>
                          </a:solidFill>
                          <a:latin typeface="Consolas"/>
                        </a:rPr>
                        <a:t>/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latin typeface="Consolas"/>
                        </a:rPr>
                        <a:t>&gt;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latin typeface="Consolas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latin typeface="Consolas"/>
                        </a:rPr>
                        <a:t>&lt;/</a:t>
                      </a:r>
                      <a:r>
                        <a:rPr lang="en-US" sz="1200" dirty="0">
                          <a:solidFill>
                            <a:srgbClr val="066DE2"/>
                          </a:solidFill>
                          <a:latin typeface="Consolas"/>
                        </a:rPr>
                        <a:t>beans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latin typeface="Consolas"/>
                        </a:rPr>
                        <a:t>&gt;</a:t>
                      </a:r>
                    </a:p>
                    <a:p>
                      <a:pPr algn="r"/>
                      <a:endParaRPr lang="en-US" sz="1200" i="1" dirty="0"/>
                    </a:p>
                  </a:txBody>
                  <a:tcPr marL="0" marR="0" marT="8144" marB="8144" anchor="ctr">
                    <a:lnL w="190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US" sz="1200" dirty="0"/>
                    </a:p>
                  </a:txBody>
                  <a:tcPr marL="0" marR="2715" marT="0" marB="542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0989" y="3090182"/>
            <a:ext cx="58864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직선 연결선 16"/>
          <p:cNvCxnSpPr/>
          <p:nvPr/>
        </p:nvCxnSpPr>
        <p:spPr>
          <a:xfrm>
            <a:off x="8376557" y="3347357"/>
            <a:ext cx="84908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5519051" y="4082143"/>
            <a:ext cx="71845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6961413" y="4641552"/>
            <a:ext cx="476250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&lt; </a:t>
            </a:r>
            <a:r>
              <a:rPr lang="en-US" altLang="ko-KR" dirty="0" err="1" smtClean="0">
                <a:latin typeface="나눔바른고딕" pitchFamily="50" charset="-127"/>
                <a:ea typeface="나눔바른고딕" pitchFamily="50" charset="-127"/>
              </a:rPr>
              <a:t>websocket:mapping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 &gt;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은</a:t>
            </a: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buNone/>
            </a:pPr>
            <a:r>
              <a:rPr lang="ko-KR" altLang="en-US" dirty="0" err="1" smtClean="0">
                <a:latin typeface="나눔바른고딕" pitchFamily="50" charset="-127"/>
                <a:ea typeface="나눔바른고딕" pitchFamily="50" charset="-127"/>
              </a:rPr>
              <a:t>웹소켓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 클라이언트가 연결할 때 사용할 </a:t>
            </a: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buNone/>
            </a:pPr>
            <a:r>
              <a:rPr lang="ko-KR" altLang="en-US" dirty="0" err="1" smtClean="0">
                <a:latin typeface="나눔바른고딕" pitchFamily="50" charset="-127"/>
                <a:ea typeface="나눔바른고딕" pitchFamily="50" charset="-127"/>
              </a:rPr>
              <a:t>엔드포인트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(path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속성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)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과</a:t>
            </a: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buNone/>
            </a:pPr>
            <a:r>
              <a:rPr lang="en-US" altLang="ko-KR" dirty="0" err="1" smtClean="0">
                <a:latin typeface="나눔바른고딕" pitchFamily="50" charset="-127"/>
                <a:ea typeface="나눔바른고딕" pitchFamily="50" charset="-127"/>
              </a:rPr>
              <a:t>websockethandlers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u="sng" dirty="0" smtClean="0">
                <a:latin typeface="나눔바른고딕" pitchFamily="50" charset="-127"/>
                <a:ea typeface="나눔바른고딕" pitchFamily="50" charset="-127"/>
              </a:rPr>
              <a:t>객체를 연결해준다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>
              <a:buNone/>
            </a:pP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클라이언트가 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“</a:t>
            </a:r>
            <a:r>
              <a:rPr lang="en-US" altLang="ko-KR" dirty="0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/chat-</a:t>
            </a:r>
            <a:r>
              <a:rPr lang="en-US" altLang="ko-KR" dirty="0" err="1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ws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”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로 접속하면</a:t>
            </a: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buNone/>
            </a:pP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처리할 빈을 </a:t>
            </a:r>
            <a:r>
              <a:rPr lang="en-US" altLang="ko-KR" dirty="0" err="1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chatHandler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로 설정하고 있다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endParaRPr lang="en-US" altLang="ko-KR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28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486</Words>
  <Application>Microsoft Office PowerPoint</Application>
  <PresentationFormat>사용자 지정</PresentationFormat>
  <Paragraphs>184</Paragraphs>
  <Slides>13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WebSocket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DELIGHT</dc:title>
  <dc:creator>user</dc:creator>
  <cp:lastModifiedBy>Bit</cp:lastModifiedBy>
  <cp:revision>72</cp:revision>
  <dcterms:created xsi:type="dcterms:W3CDTF">2017-09-05T12:06:27Z</dcterms:created>
  <dcterms:modified xsi:type="dcterms:W3CDTF">2018-05-14T12:02:55Z</dcterms:modified>
</cp:coreProperties>
</file>