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smtClean="0"/>
              <a:t>기본 객체와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 기능 제공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pageContext</a:t>
            </a:r>
            <a:r>
              <a:rPr lang="en-US" altLang="ko-KR" dirty="0" smtClean="0"/>
              <a:t>, request, session, application</a:t>
            </a:r>
          </a:p>
          <a:p>
            <a:r>
              <a:rPr lang="ko-KR" altLang="en-US" dirty="0" smtClean="0"/>
              <a:t>속성 관련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2909" y="2357430"/>
          <a:ext cx="7929618" cy="3500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1"/>
                <a:gridCol w="1684687"/>
                <a:gridCol w="3387410"/>
              </a:tblGrid>
              <a:tr h="31822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/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리턴타입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64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setAttribute</a:t>
                      </a:r>
                      <a:r>
                        <a:rPr lang="en-US" sz="1600" kern="100" dirty="0"/>
                        <a:t>(String name,</a:t>
                      </a:r>
                      <a:endParaRPr lang="ko-KR" sz="1600" kern="100" dirty="0"/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/>
                        <a:t>    Object </a:t>
                      </a:r>
                      <a:r>
                        <a:rPr lang="en-US" sz="1600" kern="100" dirty="0"/>
                        <a:t>value)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이름이</a:t>
                      </a:r>
                      <a:r>
                        <a:rPr lang="en-US" sz="1600" kern="100"/>
                        <a:t> name</a:t>
                      </a:r>
                      <a:r>
                        <a:rPr lang="ko-KR" sz="1600" kern="100"/>
                        <a:t>인 속성의 값을</a:t>
                      </a:r>
                      <a:r>
                        <a:rPr lang="en-US" sz="1600" kern="100"/>
                        <a:t> value</a:t>
                      </a:r>
                      <a:r>
                        <a:rPr lang="ko-KR" sz="1600" kern="100"/>
                        <a:t>로 지정한다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546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getAttribute(String name)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Object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이름이</a:t>
                      </a:r>
                      <a:r>
                        <a:rPr lang="en-US" sz="1600" kern="100"/>
                        <a:t> name</a:t>
                      </a:r>
                      <a:r>
                        <a:rPr lang="ko-KR" sz="1600" kern="100"/>
                        <a:t>인 속성의 값을 구한다</a:t>
                      </a:r>
                      <a:r>
                        <a:rPr lang="en-US" sz="1600" kern="100"/>
                        <a:t>. </a:t>
                      </a:r>
                      <a:r>
                        <a:rPr lang="ko-KR" sz="1600" kern="100"/>
                        <a:t>지정한 이름의 속성이 존재하지 않을 경우</a:t>
                      </a:r>
                      <a:r>
                        <a:rPr lang="en-US" sz="1600" kern="100"/>
                        <a:t> null</a:t>
                      </a:r>
                      <a:r>
                        <a:rPr lang="ko-KR" sz="1600" kern="100"/>
                        <a:t>을 리턴한다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64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removeAttribute(String name)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이름이</a:t>
                      </a:r>
                      <a:r>
                        <a:rPr lang="en-US" sz="1600" kern="100"/>
                        <a:t> name</a:t>
                      </a:r>
                      <a:r>
                        <a:rPr lang="ko-KR" sz="1600" kern="100"/>
                        <a:t>인 속성을 삭제한다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546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getAttributeNames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/>
                        <a:t>Enumeration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속성의 이름 목록을 구한다</a:t>
                      </a:r>
                      <a:r>
                        <a:rPr lang="en-US" sz="1600" kern="100" dirty="0"/>
                        <a:t>. (</a:t>
                      </a:r>
                      <a:r>
                        <a:rPr lang="en-US" sz="1600" kern="100" dirty="0" err="1"/>
                        <a:t>pageContext</a:t>
                      </a:r>
                      <a:r>
                        <a:rPr lang="en-US" sz="1600" kern="100" dirty="0"/>
                        <a:t> </a:t>
                      </a:r>
                      <a:r>
                        <a:rPr lang="ko-KR" sz="1600" kern="100" dirty="0"/>
                        <a:t>기본 객체는 이 </a:t>
                      </a:r>
                      <a:r>
                        <a:rPr lang="ko-KR" sz="1600" kern="100" dirty="0" err="1"/>
                        <a:t>메서드를</a:t>
                      </a:r>
                      <a:r>
                        <a:rPr lang="ko-KR" sz="1600" kern="100" dirty="0"/>
                        <a:t> 제공하지 않는다</a:t>
                      </a:r>
                      <a:r>
                        <a:rPr lang="en-US" sz="1600" kern="100" dirty="0"/>
                        <a:t>.)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속성의 활용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385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84"/>
                <a:gridCol w="2071702"/>
                <a:gridCol w="4329114"/>
              </a:tblGrid>
              <a:tr h="50377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기본 객체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영역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쓰임새</a:t>
                      </a:r>
                    </a:p>
                  </a:txBody>
                  <a:tcPr marL="68580" marR="68580" marT="0" marB="0"/>
                </a:tc>
              </a:tr>
              <a:tr h="74530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pageContext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PAGE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한번의 요청을 처리하는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)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하나의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JSP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페이지 내에서 공유될 값을 저장한다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1795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request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REQUEST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한번의 요청을 처리하는 데 사용되는 모든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JSP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페이지에서 공유될 값을 저장한다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530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session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SESSION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한 사용자와 관련된 정보를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JSP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들이 공유하기 위해서 사용된다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530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application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APPLICATION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모든 사용자와 관련해서 공유할 정보를 저장한다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r>
              <a:rPr lang="en-US" altLang="ko-KR" dirty="0" smtClean="0"/>
              <a:t>out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기본 객체와 영역</a:t>
            </a:r>
            <a:endParaRPr lang="en-US" altLang="ko-KR" dirty="0" smtClean="0"/>
          </a:p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기본 객체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3"/>
          <a:ext cx="8229600" cy="530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56"/>
                <a:gridCol w="3643338"/>
                <a:gridCol w="3186106"/>
              </a:tblGrid>
              <a:tr h="45881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기본 객체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실제 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request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javax.servlet.http.HttpServletRequest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 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javax.servlet.ServletRequest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+mn-ea"/>
                          <a:ea typeface="+mn-ea"/>
                          <a:cs typeface="Times New Roman"/>
                        </a:rPr>
                        <a:t>클라이언트의 요청 정보를 저장한다</a:t>
                      </a: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response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javax.servlet.http.HttpServletResponse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 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javax.servlet.ServletResponse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+mn-ea"/>
                          <a:ea typeface="+mn-ea"/>
                          <a:cs typeface="Times New Roman"/>
                        </a:rPr>
                        <a:t>응답 정보를 저장한다</a:t>
                      </a: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881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pageContext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javax.servlet.jsp.PageContext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페이지에 대한 정보를 저장한다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881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session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javax.servlet.http.HttpSession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HTTP </a:t>
                      </a:r>
                      <a:r>
                        <a:rPr lang="ko-KR" sz="1600" b="1" kern="100">
                          <a:latin typeface="+mn-ea"/>
                          <a:ea typeface="+mn-ea"/>
                          <a:cs typeface="Times New Roman"/>
                        </a:rPr>
                        <a:t>세션 정보를 저장한다</a:t>
                      </a: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application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javax.servlet.ServletContext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웹 어플리케이션에 대한 정보를 저장한다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out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javax.servlet.jsp.JspWriter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b="1" kern="100">
                          <a:latin typeface="+mn-ea"/>
                          <a:ea typeface="+mn-ea"/>
                          <a:cs typeface="Times New Roman"/>
                        </a:rPr>
                        <a:t>페이지가 생성하는 결과를 출력할 때 사용되는 출력 스트림이다</a:t>
                      </a: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config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javax.servlet.ServletConfig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페이지에 대한 설정 정보를 저장한다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page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java.lang.Object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페이지를 구현한 자바 클래스 인스턴스이다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exception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java.lang.Throwable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예외 객체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에러 페이지에서만 사용된다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페이지가 생성하는 모든 내용은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기본 객체를 통해서 전송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복잡한 </a:t>
            </a:r>
            <a:r>
              <a:rPr lang="en-US" altLang="ko-KR" dirty="0" smtClean="0"/>
              <a:t>if-else </a:t>
            </a:r>
            <a:r>
              <a:rPr lang="ko-KR" altLang="en-US" dirty="0" smtClean="0"/>
              <a:t>사용시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기본 객체 사용하면 편리</a:t>
            </a:r>
            <a:endParaRPr lang="ko-KR" altLang="en-US" dirty="0"/>
          </a:p>
        </p:txBody>
      </p:sp>
      <p:pic>
        <p:nvPicPr>
          <p:cNvPr id="1026" name="Picture 2" descr="fig06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928802"/>
            <a:ext cx="36195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857224" y="5000636"/>
            <a:ext cx="4572000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ko-KR" sz="1400" dirty="0" smtClean="0"/>
              <a:t>&lt;%</a:t>
            </a:r>
          </a:p>
          <a:p>
            <a:r>
              <a:rPr lang="en-US" altLang="ko-KR" sz="1400" dirty="0" smtClean="0"/>
              <a:t>    if (grade &gt; 10) {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gradeStringA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} else if (grade &gt; 5) {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gradeStringB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}</a:t>
            </a:r>
          </a:p>
          <a:p>
            <a:r>
              <a:rPr lang="en-US" altLang="ko-KR" sz="1400" dirty="0" smtClean="0"/>
              <a:t>%&gt;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 </a:t>
            </a:r>
            <a:r>
              <a:rPr lang="ko-KR" altLang="en-US" dirty="0" smtClean="0"/>
              <a:t>기본 객체 주요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출력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print() - </a:t>
            </a:r>
            <a:r>
              <a:rPr lang="ko-KR" altLang="en-US" dirty="0" smtClean="0"/>
              <a:t>데이터를 출력한다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println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데이터를 출력하고</a:t>
            </a:r>
            <a:r>
              <a:rPr lang="en-US" altLang="ko-KR" dirty="0" smtClean="0"/>
              <a:t>, \r\n(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\n)</a:t>
            </a:r>
            <a:r>
              <a:rPr lang="ko-KR" altLang="en-US" dirty="0" smtClean="0"/>
              <a:t>을 출력한다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newLine</a:t>
            </a:r>
            <a:r>
              <a:rPr lang="en-US" altLang="ko-KR" dirty="0" smtClean="0"/>
              <a:t>() - \r\n(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\n)</a:t>
            </a:r>
            <a:r>
              <a:rPr lang="ko-KR" altLang="en-US" dirty="0" smtClean="0"/>
              <a:t>을 출력한다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버퍼 관련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getBufferSize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버퍼의 크기를 구한다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getRemaining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현재 버퍼의 남은 크기를 구한다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clear() - </a:t>
            </a:r>
            <a:r>
              <a:rPr lang="ko-KR" altLang="en-US" dirty="0" smtClean="0"/>
              <a:t>버퍼의 내용을 비운다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버퍼가 이미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되었다면 </a:t>
            </a:r>
            <a:r>
              <a:rPr lang="en-US" altLang="ko-KR" dirty="0" err="1" smtClean="0"/>
              <a:t>IOException</a:t>
            </a:r>
            <a:r>
              <a:rPr lang="ko-KR" altLang="en-US" dirty="0" smtClean="0"/>
              <a:t>을 발생시킨다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clearBuffer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버퍼의 내용을 비운다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flush() - </a:t>
            </a:r>
            <a:r>
              <a:rPr lang="ko-KR" altLang="en-US" dirty="0" smtClean="0"/>
              <a:t>버퍼를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isAutoFlush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버퍼가 다 찼을 때 자동으로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할 경우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기본 객체에 대한 접근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제공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1604978"/>
          <a:ext cx="7500990" cy="3752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2000264"/>
                <a:gridCol w="3357586"/>
              </a:tblGrid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latin typeface="+mn-ea"/>
                          <a:ea typeface="+mn-ea"/>
                          <a:cs typeface="Times New Roman"/>
                        </a:rPr>
                        <a:t>메서드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리턴타입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getRequest()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ServletRequest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request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getResponse()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ServletResponse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response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getSession()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HttpSession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session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getServletContext()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ServletContext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application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getServletConfig()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ServletConfig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config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getOut()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JspWriter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out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getException()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Exception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exception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getPage()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Object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page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기본 객체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초기화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: web.xml </a:t>
            </a:r>
            <a:r>
              <a:rPr lang="ko-KR" altLang="en-US" dirty="0" smtClean="0"/>
              <a:t>파일 이용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기본 객체의 초기화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관련 기능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692948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&lt;context-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&lt;description&gt;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 아님</a:t>
            </a:r>
            <a:r>
              <a:rPr lang="en-US" altLang="ko-KR" dirty="0" smtClean="0"/>
              <a:t>)&lt;/description&gt;</a:t>
            </a:r>
          </a:p>
          <a:p>
            <a:r>
              <a:rPr lang="en-US" altLang="ko-KR" dirty="0" smtClean="0"/>
              <a:t>    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</a:t>
            </a:r>
            <a:r>
              <a:rPr lang="ko-KR" altLang="en-US" dirty="0" err="1" smtClean="0"/>
              <a:t>파라미터이름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</a:t>
            </a:r>
          </a:p>
          <a:p>
            <a:r>
              <a:rPr lang="en-US" altLang="ko-KR" dirty="0" smtClean="0"/>
              <a:t>    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</a:t>
            </a:r>
            <a:r>
              <a:rPr lang="ko-KR" altLang="en-US" dirty="0" err="1" smtClean="0"/>
              <a:t>파라미터값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</a:t>
            </a:r>
          </a:p>
          <a:p>
            <a:r>
              <a:rPr lang="en-US" altLang="ko-KR" dirty="0" smtClean="0"/>
              <a:t>&lt;/context-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85786" y="3714752"/>
          <a:ext cx="7429551" cy="2286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  <a:gridCol w="1428760"/>
                <a:gridCol w="3071833"/>
              </a:tblGrid>
              <a:tr h="38100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메서드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리턴타입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430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getInitParameter(String name)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이름이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name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인 웹 어플리케이션 초기화 파라미터의 값을 읽어온다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존재하지 않을 경우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null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을 리턴한다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200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getInitParameterNames()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Enumeration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웹 어플리케이션 초기화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파라미터의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이름 목록을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리턴한다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기본 객체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자원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자원 접근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1643050"/>
          <a:ext cx="7358114" cy="3857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586"/>
                <a:gridCol w="1341782"/>
                <a:gridCol w="2658746"/>
              </a:tblGrid>
              <a:tr h="27554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메서드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리턴타입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21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getRealPath(String path)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웹 어플리케이션 내에서 지정한 경로에 해당하는 자원의 시스템상에서의 자원 경로를 리턴한다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21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getResource(String path)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/>
                        <a:t>URL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웹 어플리케이션 내에서 지정한 경로에 해당하는 자원에 접근할 수 있는</a:t>
                      </a:r>
                      <a:r>
                        <a:rPr lang="en-US" sz="1600" kern="100"/>
                        <a:t> URL </a:t>
                      </a:r>
                      <a:r>
                        <a:rPr lang="ko-KR" sz="1600" kern="100"/>
                        <a:t>객체를 리턴한다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77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getResourceAsStream(String path)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 smtClean="0"/>
                        <a:t>InputStream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웹 어플리케이션 내에서 지정한 경로에 해당하는 자원으로부터 데이터를 읽어올 수 있는</a:t>
                      </a:r>
                      <a:r>
                        <a:rPr lang="en-US" sz="1600" kern="100" dirty="0"/>
                        <a:t> </a:t>
                      </a:r>
                      <a:r>
                        <a:rPr lang="en-US" sz="1600" kern="100" dirty="0" err="1"/>
                        <a:t>InputStream</a:t>
                      </a:r>
                      <a:r>
                        <a:rPr lang="ko-KR" sz="1600" kern="100" dirty="0"/>
                        <a:t>을 리턴한다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객체와 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 영역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PAGE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페이지를 처리할 때 사용되는 영역</a:t>
            </a:r>
          </a:p>
          <a:p>
            <a:pPr lvl="1"/>
            <a:r>
              <a:rPr lang="en-US" altLang="ko-KR" dirty="0" smtClean="0"/>
              <a:t>REQUEST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요청을 처리할 때 사용되는 영역</a:t>
            </a:r>
          </a:p>
          <a:p>
            <a:pPr lvl="1"/>
            <a:r>
              <a:rPr lang="en-US" altLang="ko-KR" dirty="0" smtClean="0"/>
              <a:t>SESSION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하나의 웹 브라우저와 관련된 영역</a:t>
            </a:r>
          </a:p>
          <a:p>
            <a:pPr lvl="1"/>
            <a:r>
              <a:rPr lang="en-US" altLang="ko-KR" dirty="0" smtClean="0"/>
              <a:t>APPLICATION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하나의 웹 어플리케이션과 관련된 영역</a:t>
            </a:r>
            <a:endParaRPr lang="ko-KR" altLang="en-US" dirty="0"/>
          </a:p>
        </p:txBody>
      </p:sp>
      <p:pic>
        <p:nvPicPr>
          <p:cNvPr id="21506" name="Picture 2" descr="fig06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000396"/>
            <a:ext cx="49244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686</Words>
  <Application>Microsoft Office PowerPoint</Application>
  <PresentationFormat>화면 슬라이드 쇼(4:3)</PresentationFormat>
  <Paragraphs>175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6장-기본 객체와 영역</vt:lpstr>
      <vt:lpstr>TOC</vt:lpstr>
      <vt:lpstr>주요 기본 객체</vt:lpstr>
      <vt:lpstr>out 기본 객체</vt:lpstr>
      <vt:lpstr>out 기본 객체 주요 메서드</vt:lpstr>
      <vt:lpstr>pageContext 기본 객체</vt:lpstr>
      <vt:lpstr>application 기본 객체: 초기화 파라미터 </vt:lpstr>
      <vt:lpstr>application 기본 객체: 자원 구하기</vt:lpstr>
      <vt:lpstr>기본 객체와 영역</vt:lpstr>
      <vt:lpstr>속성(Attribute)</vt:lpstr>
      <vt:lpstr>속성의 활용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lee</cp:lastModifiedBy>
  <cp:revision>10</cp:revision>
  <dcterms:created xsi:type="dcterms:W3CDTF">2006-10-05T04:04:58Z</dcterms:created>
  <dcterms:modified xsi:type="dcterms:W3CDTF">2009-07-16T08:15:55Z</dcterms:modified>
</cp:coreProperties>
</file>