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650580" y="43741"/>
            <a:ext cx="36359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최범균의</a:t>
            </a:r>
            <a:r>
              <a:rPr lang="ko-KR" altLang="en-US" sz="40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endParaRPr lang="en-US" altLang="ko-KR" sz="4000" dirty="0" smtClean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4400" dirty="0" err="1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JSP</a:t>
            </a:r>
            <a:r>
              <a:rPr lang="en-US" altLang="ko-KR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2.1 </a:t>
            </a:r>
            <a:r>
              <a:rPr lang="ko-KR" altLang="en-US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웹 프로그래밍</a:t>
            </a:r>
            <a:endParaRPr lang="ko-KR" altLang="en-US" sz="4400" dirty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0034" y="2130425"/>
            <a:ext cx="8215370" cy="1470025"/>
          </a:xfrm>
        </p:spPr>
        <p:txBody>
          <a:bodyPr/>
          <a:lstStyle/>
          <a:p>
            <a:r>
              <a:rPr lang="en-US" altLang="ko-KR" dirty="0" smtClean="0"/>
              <a:t>15</a:t>
            </a:r>
            <a:r>
              <a:rPr lang="ko-KR" altLang="en-US" dirty="0" smtClean="0"/>
              <a:t>장</a:t>
            </a:r>
            <a:r>
              <a:rPr lang="en-US" altLang="ko-KR" dirty="0" smtClean="0"/>
              <a:t>-</a:t>
            </a:r>
            <a:r>
              <a:rPr lang="ko-KR" altLang="en-US" dirty="0" smtClean="0"/>
              <a:t>표현 언어</a:t>
            </a:r>
            <a:r>
              <a:rPr lang="en-US" altLang="ko-KR" dirty="0" smtClean="0"/>
              <a:t>(Expression Language)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</a:t>
            </a:r>
            <a:r>
              <a:rPr lang="ko-KR" altLang="en-US" smtClean="0"/>
              <a:t>에서 클래스 메서드 호출하기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클래스의 </a:t>
            </a:r>
            <a:r>
              <a:rPr lang="en-US" altLang="ko-KR" dirty="0" smtClean="0"/>
              <a:t>static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EL</a:t>
            </a:r>
            <a:r>
              <a:rPr lang="ko-KR" altLang="en-US" dirty="0" smtClean="0"/>
              <a:t>에서 호출 가능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EL</a:t>
            </a:r>
            <a:r>
              <a:rPr lang="ko-KR" altLang="en-US" dirty="0" smtClean="0"/>
              <a:t>에서 호출하려면 다음의 작업 필요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EL </a:t>
            </a:r>
            <a:r>
              <a:rPr lang="ko-KR" altLang="en-US" dirty="0" smtClean="0"/>
              <a:t>함수 정의한 </a:t>
            </a:r>
            <a:r>
              <a:rPr lang="en-US" altLang="ko-KR" dirty="0" smtClean="0"/>
              <a:t>TLD </a:t>
            </a:r>
            <a:r>
              <a:rPr lang="ko-KR" altLang="en-US" dirty="0" smtClean="0"/>
              <a:t>파일 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web.xml </a:t>
            </a:r>
            <a:r>
              <a:rPr lang="ko-KR" altLang="en-US" dirty="0" smtClean="0"/>
              <a:t>파일에 </a:t>
            </a:r>
            <a:r>
              <a:rPr lang="en-US" altLang="ko-KR" dirty="0" smtClean="0"/>
              <a:t>TLD </a:t>
            </a:r>
            <a:r>
              <a:rPr lang="ko-KR" altLang="en-US" dirty="0" smtClean="0"/>
              <a:t>파일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 </a:t>
            </a:r>
            <a:r>
              <a:rPr lang="ko-KR" altLang="en-US" dirty="0" smtClean="0"/>
              <a:t>코드에서 </a:t>
            </a:r>
            <a:r>
              <a:rPr lang="en-US" altLang="ko-KR" dirty="0" smtClean="0"/>
              <a:t>TLD</a:t>
            </a:r>
            <a:r>
              <a:rPr lang="ko-KR" altLang="en-US" dirty="0" smtClean="0"/>
              <a:t>에 정의한 함수 실행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8662" y="1500174"/>
            <a:ext cx="7500990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DateUtil</a:t>
            </a:r>
            <a:r>
              <a:rPr lang="en-US" altLang="ko-KR" sz="1400" dirty="0" smtClean="0"/>
              <a:t> {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b="1" dirty="0" smtClean="0"/>
              <a:t>public static</a:t>
            </a:r>
            <a:r>
              <a:rPr lang="en-US" altLang="ko-KR" sz="1400" dirty="0" smtClean="0"/>
              <a:t> String format(Date </a:t>
            </a:r>
            <a:r>
              <a:rPr lang="en-US" altLang="ko-KR" sz="1400" dirty="0" err="1" smtClean="0"/>
              <a:t>date</a:t>
            </a:r>
            <a:r>
              <a:rPr lang="en-US" altLang="ko-KR" sz="1400" dirty="0" smtClean="0"/>
              <a:t>) {</a:t>
            </a:r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SimpleDateFormat</a:t>
            </a:r>
            <a:r>
              <a:rPr lang="en-US" altLang="ko-KR" sz="1400" dirty="0" smtClean="0"/>
              <a:t> formatter = new </a:t>
            </a:r>
            <a:r>
              <a:rPr lang="en-US" altLang="ko-KR" sz="1400" dirty="0" err="1" smtClean="0"/>
              <a:t>SimpleDateFormat</a:t>
            </a:r>
            <a:r>
              <a:rPr lang="en-US" altLang="ko-KR" sz="1400" dirty="0" smtClean="0"/>
              <a:t>("</a:t>
            </a:r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r>
              <a:rPr lang="en-US" altLang="ko-KR" sz="1400" dirty="0" smtClean="0"/>
              <a:t>");</a:t>
            </a:r>
          </a:p>
          <a:p>
            <a:r>
              <a:rPr lang="en-US" altLang="ko-KR" sz="1400" dirty="0" smtClean="0"/>
              <a:t>        return </a:t>
            </a:r>
            <a:r>
              <a:rPr lang="en-US" altLang="ko-KR" sz="1400" dirty="0" err="1" smtClean="0"/>
              <a:t>formatter.format</a:t>
            </a:r>
            <a:r>
              <a:rPr lang="en-US" altLang="ko-KR" sz="1400" dirty="0" smtClean="0"/>
              <a:t>(date);</a:t>
            </a:r>
          </a:p>
          <a:p>
            <a:r>
              <a:rPr lang="en-US" altLang="ko-KR" sz="1400" dirty="0" smtClean="0"/>
              <a:t>    }</a:t>
            </a:r>
          </a:p>
          <a:p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 </a:t>
            </a:r>
            <a:r>
              <a:rPr lang="ko-KR" altLang="en-US" dirty="0" smtClean="0"/>
              <a:t>함수를 정의한 </a:t>
            </a:r>
            <a:r>
              <a:rPr lang="en-US" altLang="ko-KR" dirty="0" smtClean="0"/>
              <a:t>TLD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4348" y="928670"/>
            <a:ext cx="7786742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&lt;?xml version="1.0" encoding="</a:t>
            </a:r>
            <a:r>
              <a:rPr lang="en-US" altLang="ko-KR" sz="1600" dirty="0" err="1" smtClean="0">
                <a:latin typeface="+mn-ea"/>
              </a:rPr>
              <a:t>euc-kr</a:t>
            </a:r>
            <a:r>
              <a:rPr lang="en-US" altLang="ko-KR" sz="1600" dirty="0" smtClean="0">
                <a:latin typeface="+mn-ea"/>
              </a:rPr>
              <a:t>" ?&gt;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&lt;</a:t>
            </a:r>
            <a:r>
              <a:rPr lang="en-US" altLang="ko-KR" sz="1600" dirty="0" err="1" smtClean="0">
                <a:latin typeface="+mn-ea"/>
              </a:rPr>
              <a:t>taglib</a:t>
            </a:r>
            <a:r>
              <a:rPr lang="en-US" altLang="ko-KR" sz="1600" dirty="0" smtClean="0">
                <a:latin typeface="+mn-ea"/>
              </a:rPr>
              <a:t> … version="2.1"&gt;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&lt;description&gt;EL</a:t>
            </a:r>
            <a:r>
              <a:rPr lang="ko-KR" altLang="en-US" sz="1600" dirty="0" smtClean="0">
                <a:latin typeface="+mn-ea"/>
              </a:rPr>
              <a:t>에서 함수실행</a:t>
            </a:r>
            <a:r>
              <a:rPr lang="en-US" altLang="ko-KR" sz="1600" dirty="0" smtClean="0">
                <a:latin typeface="+mn-ea"/>
              </a:rPr>
              <a:t>&lt;/description&gt;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&lt;</a:t>
            </a:r>
            <a:r>
              <a:rPr lang="en-US" altLang="ko-KR" sz="1600" dirty="0" err="1" smtClean="0">
                <a:latin typeface="+mn-ea"/>
              </a:rPr>
              <a:t>tlib</a:t>
            </a:r>
            <a:r>
              <a:rPr lang="en-US" altLang="ko-KR" sz="1600" dirty="0" smtClean="0">
                <a:latin typeface="+mn-ea"/>
              </a:rPr>
              <a:t>-version&gt;1.0&lt;/</a:t>
            </a:r>
            <a:r>
              <a:rPr lang="en-US" altLang="ko-KR" sz="1600" dirty="0" err="1" smtClean="0">
                <a:latin typeface="+mn-ea"/>
              </a:rPr>
              <a:t>tlib</a:t>
            </a:r>
            <a:r>
              <a:rPr lang="en-US" altLang="ko-KR" sz="1600" dirty="0" smtClean="0">
                <a:latin typeface="+mn-ea"/>
              </a:rPr>
              <a:t>-version&gt;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&lt;short-name&gt;</a:t>
            </a:r>
            <a:r>
              <a:rPr lang="en-US" altLang="ko-KR" sz="1600" dirty="0" err="1" smtClean="0">
                <a:latin typeface="+mn-ea"/>
              </a:rPr>
              <a:t>ELfunctions</a:t>
            </a:r>
            <a:r>
              <a:rPr lang="en-US" altLang="ko-KR" sz="1600" dirty="0" smtClean="0">
                <a:latin typeface="+mn-ea"/>
              </a:rPr>
              <a:t>&lt;/short-name&gt;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</a:t>
            </a:r>
            <a:r>
              <a:rPr lang="en-US" altLang="ko-KR" sz="1600" b="1" dirty="0" smtClean="0">
                <a:latin typeface="+mn-ea"/>
              </a:rPr>
              <a:t>&lt;function&gt;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    &lt;description&gt;Date </a:t>
            </a:r>
            <a:r>
              <a:rPr lang="ko-KR" altLang="en-US" sz="1600" dirty="0" smtClean="0">
                <a:latin typeface="+mn-ea"/>
              </a:rPr>
              <a:t>객체 </a:t>
            </a:r>
            <a:r>
              <a:rPr lang="ko-KR" altLang="en-US" sz="1600" dirty="0" err="1" smtClean="0">
                <a:latin typeface="+mn-ea"/>
              </a:rPr>
              <a:t>포맷팅</a:t>
            </a:r>
            <a:r>
              <a:rPr lang="en-US" altLang="ko-KR" sz="1600" dirty="0" smtClean="0">
                <a:latin typeface="+mn-ea"/>
              </a:rPr>
              <a:t>&lt;/description&gt;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    </a:t>
            </a:r>
            <a:r>
              <a:rPr lang="en-US" altLang="ko-KR" sz="1600" b="1" dirty="0" smtClean="0">
                <a:latin typeface="+mn-ea"/>
              </a:rPr>
              <a:t>&lt;name&gt;</a:t>
            </a:r>
            <a:r>
              <a:rPr lang="en-US" altLang="ko-KR" sz="1600" b="1" dirty="0" err="1" smtClean="0">
                <a:latin typeface="+mn-ea"/>
              </a:rPr>
              <a:t>dateFormat</a:t>
            </a:r>
            <a:r>
              <a:rPr lang="en-US" altLang="ko-KR" sz="1600" b="1" dirty="0" smtClean="0">
                <a:latin typeface="+mn-ea"/>
              </a:rPr>
              <a:t>&lt;/name&gt; &lt;!-- EL</a:t>
            </a:r>
            <a:r>
              <a:rPr lang="ko-KR" altLang="en-US" sz="1600" b="1" dirty="0" smtClean="0">
                <a:latin typeface="+mn-ea"/>
              </a:rPr>
              <a:t>에서 사용될 함수명</a:t>
            </a:r>
            <a:r>
              <a:rPr lang="en-US" altLang="ko-KR" sz="1600" b="1" dirty="0" smtClean="0">
                <a:latin typeface="+mn-ea"/>
              </a:rPr>
              <a:t> --&gt;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    </a:t>
            </a:r>
            <a:r>
              <a:rPr lang="en-US" altLang="ko-KR" sz="1600" b="1" dirty="0" smtClean="0">
                <a:latin typeface="+mn-ea"/>
              </a:rPr>
              <a:t>&lt;function-class&gt;kame.chap15.DateUtil&lt;/function-class&gt;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    </a:t>
            </a:r>
            <a:r>
              <a:rPr lang="en-US" altLang="ko-KR" sz="1600" b="1" dirty="0" smtClean="0">
                <a:latin typeface="+mn-ea"/>
              </a:rPr>
              <a:t>&lt;function-signature&gt;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        </a:t>
            </a:r>
            <a:r>
              <a:rPr lang="en-US" altLang="ko-KR" sz="1600" dirty="0" err="1" smtClean="0">
                <a:latin typeface="+mn-ea"/>
              </a:rPr>
              <a:t>java.lang.String</a:t>
            </a:r>
            <a:r>
              <a:rPr lang="en-US" altLang="ko-KR" sz="1600" dirty="0" smtClean="0">
                <a:latin typeface="+mn-ea"/>
              </a:rPr>
              <a:t> format(</a:t>
            </a:r>
            <a:r>
              <a:rPr lang="en-US" altLang="ko-KR" sz="1600" dirty="0" err="1" smtClean="0">
                <a:latin typeface="+mn-ea"/>
              </a:rPr>
              <a:t>java.util.Date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    </a:t>
            </a:r>
            <a:r>
              <a:rPr lang="en-US" altLang="ko-KR" sz="1600" b="1" dirty="0" smtClean="0">
                <a:latin typeface="+mn-ea"/>
              </a:rPr>
              <a:t>&lt;/function-signature&gt;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&lt;/function&gt;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&lt;/</a:t>
            </a:r>
            <a:r>
              <a:rPr lang="en-US" altLang="ko-KR" sz="1600" dirty="0" err="1" smtClean="0">
                <a:latin typeface="+mn-ea"/>
              </a:rPr>
              <a:t>taglib</a:t>
            </a:r>
            <a:r>
              <a:rPr lang="en-US" altLang="ko-KR" sz="1600" dirty="0" smtClean="0">
                <a:latin typeface="+mn-ea"/>
              </a:rPr>
              <a:t>&gt;</a:t>
            </a:r>
            <a:endParaRPr lang="en-US" altLang="ko-KR" sz="1600" dirty="0">
              <a:latin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web.xml </a:t>
            </a:r>
            <a:r>
              <a:rPr lang="ko-KR" altLang="en-US" dirty="0" smtClean="0"/>
              <a:t>파일에 </a:t>
            </a:r>
            <a:r>
              <a:rPr lang="en-US" altLang="ko-KR" dirty="0" smtClean="0"/>
              <a:t>TLD </a:t>
            </a:r>
            <a:r>
              <a:rPr lang="ko-KR" altLang="en-US" dirty="0" smtClean="0"/>
              <a:t>파일 지정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57224" y="1166843"/>
            <a:ext cx="7572428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&lt;web-app ... version="2.5"&gt;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&lt;</a:t>
            </a:r>
            <a:r>
              <a:rPr lang="en-US" altLang="ko-KR" dirty="0" err="1" smtClean="0"/>
              <a:t>jsp-config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    &lt;</a:t>
            </a:r>
            <a:r>
              <a:rPr lang="en-US" altLang="ko-KR" dirty="0" err="1" smtClean="0"/>
              <a:t>taglib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        &lt;</a:t>
            </a:r>
            <a:r>
              <a:rPr lang="en-US" altLang="ko-KR" dirty="0" err="1" smtClean="0"/>
              <a:t>taglib-uri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            /WEB-INF/</a:t>
            </a:r>
            <a:r>
              <a:rPr lang="en-US" altLang="ko-KR" dirty="0" err="1" smtClean="0"/>
              <a:t>tlds</a:t>
            </a:r>
            <a:r>
              <a:rPr lang="en-US" altLang="ko-KR" dirty="0" smtClean="0"/>
              <a:t>/el-functions.tld</a:t>
            </a:r>
          </a:p>
          <a:p>
            <a:r>
              <a:rPr lang="en-US" altLang="ko-KR" dirty="0" smtClean="0"/>
              <a:t>            &lt;/</a:t>
            </a:r>
            <a:r>
              <a:rPr lang="en-US" altLang="ko-KR" dirty="0" err="1" smtClean="0"/>
              <a:t>taglib-uri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        &lt;</a:t>
            </a:r>
            <a:r>
              <a:rPr lang="en-US" altLang="ko-KR" dirty="0" err="1" smtClean="0"/>
              <a:t>taglib</a:t>
            </a:r>
            <a:r>
              <a:rPr lang="en-US" altLang="ko-KR" dirty="0" smtClean="0"/>
              <a:t>-location&gt;</a:t>
            </a:r>
          </a:p>
          <a:p>
            <a:r>
              <a:rPr lang="en-US" altLang="ko-KR" dirty="0" smtClean="0"/>
              <a:t>                /WEB-INF/</a:t>
            </a:r>
            <a:r>
              <a:rPr lang="en-US" altLang="ko-KR" dirty="0" err="1" smtClean="0"/>
              <a:t>tlds</a:t>
            </a:r>
            <a:r>
              <a:rPr lang="en-US" altLang="ko-KR" dirty="0" smtClean="0"/>
              <a:t>/el-functions.tld</a:t>
            </a:r>
          </a:p>
          <a:p>
            <a:r>
              <a:rPr lang="en-US" altLang="ko-KR" dirty="0" smtClean="0"/>
              <a:t>            &lt;/</a:t>
            </a:r>
            <a:r>
              <a:rPr lang="en-US" altLang="ko-KR" dirty="0" err="1" smtClean="0"/>
              <a:t>taglib</a:t>
            </a:r>
            <a:r>
              <a:rPr lang="en-US" altLang="ko-KR" dirty="0" smtClean="0"/>
              <a:t>-location&gt;</a:t>
            </a:r>
          </a:p>
          <a:p>
            <a:r>
              <a:rPr lang="en-US" altLang="ko-KR" dirty="0" smtClean="0"/>
              <a:t>        &lt;/</a:t>
            </a:r>
            <a:r>
              <a:rPr lang="en-US" altLang="ko-KR" dirty="0" err="1" smtClean="0"/>
              <a:t>taglib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&lt;/</a:t>
            </a:r>
            <a:r>
              <a:rPr lang="en-US" altLang="ko-KR" dirty="0" err="1" smtClean="0"/>
              <a:t>jsp-config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&lt;/web-app&gt;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5500694" y="2500306"/>
            <a:ext cx="2643206" cy="4286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/>
              <a:t>JSP</a:t>
            </a:r>
            <a:r>
              <a:rPr lang="ko-KR" altLang="en-US" sz="1600" dirty="0" smtClean="0"/>
              <a:t>에서 사용될 </a:t>
            </a:r>
            <a:r>
              <a:rPr lang="en-US" altLang="ko-KR" sz="1600" dirty="0" smtClean="0"/>
              <a:t>URI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5500694" y="3357562"/>
            <a:ext cx="2643206" cy="4286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/>
              <a:t>TLD </a:t>
            </a:r>
            <a:r>
              <a:rPr lang="ko-KR" altLang="en-US" sz="1600" dirty="0" smtClean="0"/>
              <a:t>파일 경로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EL </a:t>
            </a:r>
            <a:r>
              <a:rPr lang="ko-KR" altLang="en-US" dirty="0" smtClean="0"/>
              <a:t>함수 호출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28596" y="1305342"/>
            <a:ext cx="821537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+mn-ea"/>
              </a:rPr>
              <a:t>&lt;%@ </a:t>
            </a:r>
            <a:r>
              <a:rPr lang="en-US" altLang="ko-KR" b="1" dirty="0" err="1" smtClean="0">
                <a:latin typeface="+mn-ea"/>
              </a:rPr>
              <a:t>taglib</a:t>
            </a:r>
            <a:r>
              <a:rPr lang="en-US" altLang="ko-KR" b="1" dirty="0" smtClean="0">
                <a:latin typeface="+mn-ea"/>
              </a:rPr>
              <a:t> prefix="</a:t>
            </a:r>
            <a:r>
              <a:rPr lang="en-US" altLang="ko-KR" b="1" dirty="0" err="1" smtClean="0">
                <a:latin typeface="+mn-ea"/>
              </a:rPr>
              <a:t>elfunc</a:t>
            </a:r>
            <a:r>
              <a:rPr lang="en-US" altLang="ko-KR" b="1" dirty="0" smtClean="0">
                <a:latin typeface="+mn-ea"/>
              </a:rPr>
              <a:t>" </a:t>
            </a:r>
            <a:r>
              <a:rPr lang="en-US" altLang="ko-KR" b="1" dirty="0" err="1" smtClean="0">
                <a:latin typeface="+mn-ea"/>
              </a:rPr>
              <a:t>uri</a:t>
            </a:r>
            <a:r>
              <a:rPr lang="en-US" altLang="ko-KR" b="1" dirty="0" smtClean="0">
                <a:latin typeface="+mn-ea"/>
              </a:rPr>
              <a:t>="/WEB-INF/</a:t>
            </a:r>
            <a:r>
              <a:rPr lang="en-US" altLang="ko-KR" b="1" dirty="0" err="1" smtClean="0">
                <a:latin typeface="+mn-ea"/>
              </a:rPr>
              <a:t>tlds</a:t>
            </a:r>
            <a:r>
              <a:rPr lang="en-US" altLang="ko-KR" b="1" dirty="0" smtClean="0">
                <a:latin typeface="+mn-ea"/>
              </a:rPr>
              <a:t>/el-functions.tld" %&gt;</a:t>
            </a:r>
          </a:p>
          <a:p>
            <a:r>
              <a:rPr lang="en-US" altLang="ko-KR" dirty="0" smtClean="0">
                <a:latin typeface="+mn-ea"/>
              </a:rPr>
              <a:t>&lt;%</a:t>
            </a:r>
          </a:p>
          <a:p>
            <a:r>
              <a:rPr lang="en-US" altLang="ko-KR" dirty="0" smtClean="0">
                <a:latin typeface="+mn-ea"/>
              </a:rPr>
              <a:t>    </a:t>
            </a:r>
            <a:r>
              <a:rPr lang="en-US" altLang="ko-KR" dirty="0" err="1" smtClean="0">
                <a:latin typeface="+mn-ea"/>
              </a:rPr>
              <a:t>java.util.Date</a:t>
            </a:r>
            <a:r>
              <a:rPr lang="en-US" altLang="ko-KR" dirty="0" smtClean="0">
                <a:latin typeface="+mn-ea"/>
              </a:rPr>
              <a:t> today = new </a:t>
            </a:r>
            <a:r>
              <a:rPr lang="en-US" altLang="ko-KR" dirty="0" err="1" smtClean="0">
                <a:latin typeface="+mn-ea"/>
              </a:rPr>
              <a:t>java.util.Date</a:t>
            </a:r>
            <a:r>
              <a:rPr lang="en-US" altLang="ko-KR" dirty="0" smtClean="0">
                <a:latin typeface="+mn-ea"/>
              </a:rPr>
              <a:t>();</a:t>
            </a:r>
          </a:p>
          <a:p>
            <a:r>
              <a:rPr lang="en-US" altLang="ko-KR" dirty="0" smtClean="0">
                <a:latin typeface="+mn-ea"/>
              </a:rPr>
              <a:t>    </a:t>
            </a:r>
            <a:r>
              <a:rPr lang="en-US" altLang="ko-KR" dirty="0" err="1" smtClean="0">
                <a:latin typeface="+mn-ea"/>
              </a:rPr>
              <a:t>request.setAttribute</a:t>
            </a:r>
            <a:r>
              <a:rPr lang="en-US" altLang="ko-KR" dirty="0" smtClean="0">
                <a:latin typeface="+mn-ea"/>
              </a:rPr>
              <a:t>("today", today);</a:t>
            </a:r>
          </a:p>
          <a:p>
            <a:r>
              <a:rPr lang="en-US" altLang="ko-KR" dirty="0" smtClean="0">
                <a:latin typeface="+mn-ea"/>
              </a:rPr>
              <a:t>%&gt;</a:t>
            </a:r>
          </a:p>
          <a:p>
            <a:r>
              <a:rPr lang="en-US" altLang="ko-KR" dirty="0" smtClean="0">
                <a:latin typeface="+mn-ea"/>
              </a:rPr>
              <a:t>&lt;html&gt;</a:t>
            </a:r>
          </a:p>
          <a:p>
            <a:r>
              <a:rPr lang="en-US" altLang="ko-KR" dirty="0" smtClean="0">
                <a:latin typeface="+mn-ea"/>
              </a:rPr>
              <a:t>&lt;head&gt;&lt;title&gt;EL </a:t>
            </a:r>
            <a:r>
              <a:rPr lang="ko-KR" altLang="en-US" dirty="0" smtClean="0">
                <a:latin typeface="+mn-ea"/>
              </a:rPr>
              <a:t>함수 호출</a:t>
            </a:r>
            <a:r>
              <a:rPr lang="en-US" altLang="ko-KR" dirty="0" smtClean="0">
                <a:latin typeface="+mn-ea"/>
              </a:rPr>
              <a:t>&lt;/title&gt;&lt;/head&gt;</a:t>
            </a:r>
          </a:p>
          <a:p>
            <a:r>
              <a:rPr lang="en-US" altLang="ko-KR" dirty="0" smtClean="0">
                <a:latin typeface="+mn-ea"/>
              </a:rPr>
              <a:t>&lt;body&gt;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오늘은 </a:t>
            </a:r>
            <a:r>
              <a:rPr lang="en-US" altLang="ko-KR" dirty="0" smtClean="0">
                <a:latin typeface="+mn-ea"/>
              </a:rPr>
              <a:t>&lt;b&gt;${</a:t>
            </a:r>
            <a:r>
              <a:rPr lang="en-US" altLang="ko-KR" b="1" dirty="0" err="1" smtClean="0">
                <a:latin typeface="+mn-ea"/>
              </a:rPr>
              <a:t>elfunc:dateFormat</a:t>
            </a:r>
            <a:r>
              <a:rPr lang="en-US" altLang="ko-KR" b="1" dirty="0" smtClean="0">
                <a:latin typeface="+mn-ea"/>
              </a:rPr>
              <a:t>(today)</a:t>
            </a:r>
            <a:r>
              <a:rPr lang="en-US" altLang="ko-KR" dirty="0" smtClean="0">
                <a:latin typeface="+mn-ea"/>
              </a:rPr>
              <a:t> }&lt;/b&gt; </a:t>
            </a:r>
            <a:r>
              <a:rPr lang="ko-KR" altLang="en-US" dirty="0" smtClean="0">
                <a:latin typeface="+mn-ea"/>
              </a:rPr>
              <a:t>입니다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0166" y="4786322"/>
            <a:ext cx="3279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/>
              <a:t>prefix:TLD</a:t>
            </a:r>
            <a:r>
              <a:rPr lang="ko-KR" altLang="en-US" sz="2000" dirty="0" err="1" smtClean="0"/>
              <a:t>에정의된함수명</a:t>
            </a:r>
            <a:r>
              <a:rPr lang="en-US" altLang="ko-KR" sz="2000" dirty="0" smtClean="0"/>
              <a:t>()</a:t>
            </a:r>
            <a:endParaRPr lang="ko-KR" altLang="en-US" sz="2000" dirty="0"/>
          </a:p>
        </p:txBody>
      </p:sp>
      <p:cxnSp>
        <p:nvCxnSpPr>
          <p:cNvPr id="6" name="직선 화살표 연결선 5"/>
          <p:cNvCxnSpPr/>
          <p:nvPr/>
        </p:nvCxnSpPr>
        <p:spPr>
          <a:xfrm rot="5400000">
            <a:off x="2857488" y="442833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</a:t>
            </a:r>
            <a:r>
              <a:rPr lang="ko-KR" altLang="en-US" dirty="0" smtClean="0"/>
              <a:t>의 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request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속성으로 전달한 값을 출력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액션 태그나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태그의 속성 값</a:t>
            </a:r>
            <a:endParaRPr lang="en-US" altLang="ko-KR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jsp:include</a:t>
            </a:r>
            <a:r>
              <a:rPr lang="en-US" dirty="0" smtClean="0"/>
              <a:t> page="/lo/${</a:t>
            </a:r>
            <a:r>
              <a:rPr lang="en-US" dirty="0" err="1" smtClean="0"/>
              <a:t>layout.module</a:t>
            </a:r>
            <a:r>
              <a:rPr lang="en-US" dirty="0" smtClean="0"/>
              <a:t>}.</a:t>
            </a:r>
            <a:r>
              <a:rPr lang="en-US" dirty="0" err="1" smtClean="0"/>
              <a:t>jsp</a:t>
            </a:r>
            <a:r>
              <a:rPr lang="en-US" dirty="0" smtClean="0"/>
              <a:t>" flush="true" /&gt;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함수 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코드의 간결함 및 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향상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</a:t>
            </a:r>
            <a:r>
              <a:rPr lang="ko-KR" altLang="en-US" dirty="0" smtClean="0"/>
              <a:t> 비활성화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web.xml </a:t>
            </a:r>
            <a:r>
              <a:rPr lang="ko-KR" altLang="en-US" dirty="0" smtClean="0"/>
              <a:t>파일에 비활성화 옵션 설정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page </a:t>
            </a:r>
            <a:r>
              <a:rPr lang="ko-KR" altLang="en-US" dirty="0" err="1" smtClean="0"/>
              <a:t>디렉티브에서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isELIgnored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속성을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로 하면 </a:t>
            </a:r>
            <a:r>
              <a:rPr lang="en-US" altLang="ko-KR" dirty="0" smtClean="0"/>
              <a:t>EL </a:t>
            </a:r>
            <a:r>
              <a:rPr lang="ko-KR" altLang="en-US" dirty="0" smtClean="0"/>
              <a:t>무시</a:t>
            </a:r>
            <a:endParaRPr lang="en-US" altLang="ko-KR" dirty="0" smtClean="0"/>
          </a:p>
          <a:p>
            <a:pPr lvl="1"/>
            <a:r>
              <a:rPr lang="en-US" dirty="0" err="1" smtClean="0"/>
              <a:t>deferredSyntaxAllowedAsLiteral</a:t>
            </a:r>
            <a:r>
              <a:rPr lang="en-US" dirty="0" smtClean="0"/>
              <a:t> </a:t>
            </a:r>
            <a:r>
              <a:rPr lang="ko-KR" altLang="en-US" dirty="0" smtClean="0"/>
              <a:t>속성을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로 하면 </a:t>
            </a:r>
            <a:r>
              <a:rPr lang="en-US" altLang="ko-KR" dirty="0" smtClean="0"/>
              <a:t>#{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}</a:t>
            </a:r>
            <a:r>
              <a:rPr lang="ko-KR" altLang="en-US" dirty="0" smtClean="0"/>
              <a:t>을 문자열로 처리</a:t>
            </a:r>
            <a:endParaRPr lang="en-US" altLang="ko-KR" dirty="0" smtClean="0"/>
          </a:p>
          <a:p>
            <a:r>
              <a:rPr lang="en-US" altLang="ko-KR" dirty="0" smtClean="0"/>
              <a:t>web.xml </a:t>
            </a:r>
            <a:r>
              <a:rPr lang="ko-KR" altLang="en-US" dirty="0" smtClean="0"/>
              <a:t>파일 버전에 따라 자동 비활성화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2.3 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: EL </a:t>
            </a:r>
            <a:r>
              <a:rPr lang="ko-KR" altLang="en-US" dirty="0" smtClean="0"/>
              <a:t>지원하지 않음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2.4 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: ${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} </a:t>
            </a:r>
            <a:r>
              <a:rPr lang="ko-KR" altLang="en-US" dirty="0" smtClean="0"/>
              <a:t>형식의 </a:t>
            </a:r>
            <a:r>
              <a:rPr lang="en-US" altLang="ko-KR" dirty="0" smtClean="0"/>
              <a:t>EL </a:t>
            </a:r>
            <a:r>
              <a:rPr lang="ko-KR" altLang="en-US" dirty="0" smtClean="0"/>
              <a:t>지원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85786" y="1472501"/>
            <a:ext cx="7715304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jsp-config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jsp</a:t>
            </a:r>
            <a:r>
              <a:rPr lang="en-US" altLang="ko-KR" sz="1400" dirty="0" smtClean="0"/>
              <a:t>-property-group&gt;</a:t>
            </a:r>
          </a:p>
          <a:p>
            <a:r>
              <a:rPr lang="en-US" altLang="ko-KR" sz="1400" dirty="0" smtClean="0"/>
              <a:t>        &lt;</a:t>
            </a:r>
            <a:r>
              <a:rPr lang="en-US" altLang="ko-KR" sz="1400" dirty="0" err="1" smtClean="0"/>
              <a:t>url</a:t>
            </a:r>
            <a:r>
              <a:rPr lang="en-US" altLang="ko-KR" sz="1400" dirty="0" smtClean="0"/>
              <a:t>-pattern&gt;/</a:t>
            </a:r>
            <a:r>
              <a:rPr lang="en-US" altLang="ko-KR" sz="1400" dirty="0" err="1" smtClean="0"/>
              <a:t>oldversion</a:t>
            </a:r>
            <a:r>
              <a:rPr lang="en-US" altLang="ko-KR" sz="1400" dirty="0" smtClean="0"/>
              <a:t>/*&lt;/</a:t>
            </a:r>
            <a:r>
              <a:rPr lang="en-US" altLang="ko-KR" sz="1400" dirty="0" err="1" smtClean="0"/>
              <a:t>url</a:t>
            </a:r>
            <a:r>
              <a:rPr lang="en-US" altLang="ko-KR" sz="1400" dirty="0" smtClean="0"/>
              <a:t>-pattern&gt;</a:t>
            </a:r>
          </a:p>
          <a:p>
            <a:r>
              <a:rPr lang="en-US" altLang="ko-KR" sz="1400" dirty="0" smtClean="0"/>
              <a:t>        &lt;el-ignored&gt;true&lt;/el-ignored&gt;</a:t>
            </a:r>
          </a:p>
          <a:p>
            <a:r>
              <a:rPr lang="en-US" altLang="ko-KR" sz="1400" dirty="0" smtClean="0"/>
              <a:t>    &lt;/</a:t>
            </a:r>
            <a:r>
              <a:rPr lang="en-US" altLang="ko-KR" sz="1400" dirty="0" err="1" smtClean="0"/>
              <a:t>jsp</a:t>
            </a:r>
            <a:r>
              <a:rPr lang="en-US" altLang="ko-KR" sz="1400" dirty="0" smtClean="0"/>
              <a:t>-property-group&gt;</a:t>
            </a:r>
          </a:p>
          <a:p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jsp-config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2857496"/>
            <a:ext cx="6102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* &lt;deferred-syntax-allowed-as-literal&gt;</a:t>
            </a:r>
            <a:r>
              <a:rPr lang="ko-KR" altLang="en-US" sz="1400" dirty="0" smtClean="0">
                <a:latin typeface="+mn-ea"/>
              </a:rPr>
              <a:t>를 이용한 </a:t>
            </a:r>
            <a:r>
              <a:rPr lang="en-US" altLang="ko-KR" sz="1400" dirty="0" smtClean="0">
                <a:latin typeface="+mn-ea"/>
              </a:rPr>
              <a:t>#{</a:t>
            </a:r>
            <a:r>
              <a:rPr lang="en-US" altLang="ko-KR" sz="1400" dirty="0" err="1" smtClean="0">
                <a:latin typeface="+mn-ea"/>
              </a:rPr>
              <a:t>expr</a:t>
            </a:r>
            <a:r>
              <a:rPr lang="en-US" altLang="ko-KR" sz="1400" dirty="0" smtClean="0">
                <a:latin typeface="+mn-ea"/>
              </a:rPr>
              <a:t>}</a:t>
            </a:r>
            <a:r>
              <a:rPr lang="ko-KR" altLang="en-US" sz="1400" dirty="0" smtClean="0">
                <a:latin typeface="+mn-ea"/>
              </a:rPr>
              <a:t>을 문자열로 처리</a:t>
            </a:r>
            <a:endParaRPr lang="ko-KR" altLang="en-US" sz="1400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표현 언어</a:t>
            </a:r>
            <a:endParaRPr lang="en-US" altLang="ko-KR" dirty="0" smtClean="0"/>
          </a:p>
          <a:p>
            <a:r>
              <a:rPr lang="en-US" altLang="ko-KR" dirty="0" smtClean="0"/>
              <a:t>EL</a:t>
            </a:r>
            <a:r>
              <a:rPr lang="ko-KR" altLang="en-US" dirty="0" smtClean="0"/>
              <a:t>의 기본 객체</a:t>
            </a:r>
            <a:endParaRPr lang="en-US" altLang="ko-KR" dirty="0" smtClean="0"/>
          </a:p>
          <a:p>
            <a:r>
              <a:rPr lang="en-US" altLang="ko-KR" dirty="0" smtClean="0"/>
              <a:t>EL </a:t>
            </a:r>
            <a:r>
              <a:rPr lang="ko-KR" altLang="en-US" dirty="0" smtClean="0"/>
              <a:t>기본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접근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탐색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연산자</a:t>
            </a:r>
            <a:endParaRPr lang="en-US" altLang="ko-KR" dirty="0" smtClean="0"/>
          </a:p>
          <a:p>
            <a:r>
              <a:rPr lang="ko-KR" altLang="en-US" dirty="0" smtClean="0"/>
              <a:t>클래스 함수 호출</a:t>
            </a:r>
            <a:endParaRPr lang="en-US" altLang="ko-KR" dirty="0" smtClean="0"/>
          </a:p>
          <a:p>
            <a:r>
              <a:rPr lang="ko-KR" altLang="en-US" dirty="0" smtClean="0"/>
              <a:t>표현 언어의 사용법</a:t>
            </a:r>
            <a:endParaRPr lang="en-US" altLang="ko-KR" dirty="0" smtClean="0"/>
          </a:p>
          <a:p>
            <a:r>
              <a:rPr lang="en-US" altLang="ko-KR" dirty="0" smtClean="0"/>
              <a:t>EL </a:t>
            </a:r>
            <a:r>
              <a:rPr lang="ko-KR" altLang="en-US" dirty="0" smtClean="0"/>
              <a:t>비활성화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표현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Expression Language</a:t>
            </a:r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에서 사용가능한 새로운 스크립트 언어</a:t>
            </a:r>
            <a:endParaRPr lang="en-US" altLang="ko-KR" dirty="0" smtClean="0"/>
          </a:p>
          <a:p>
            <a:r>
              <a:rPr lang="en-US" altLang="ko-KR" dirty="0" smtClean="0"/>
              <a:t>EL</a:t>
            </a:r>
            <a:r>
              <a:rPr lang="ko-KR" altLang="en-US" dirty="0" smtClean="0"/>
              <a:t>의 주요 기능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</a:t>
            </a:r>
            <a:r>
              <a:rPr lang="ko-KR" altLang="en-US" dirty="0" smtClean="0"/>
              <a:t>의 네 가지 기본 객체가 제공하는 영역의 속성 사용</a:t>
            </a:r>
          </a:p>
          <a:p>
            <a:pPr lvl="1"/>
            <a:r>
              <a:rPr lang="ko-KR" altLang="en-US" dirty="0" smtClean="0"/>
              <a:t>집합 객체에 대한 접근 방법 제공</a:t>
            </a:r>
          </a:p>
          <a:p>
            <a:pPr lvl="1"/>
            <a:r>
              <a:rPr lang="ko-KR" altLang="en-US" dirty="0" smtClean="0"/>
              <a:t>수치 연산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관계 연산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 연산자 제공</a:t>
            </a:r>
          </a:p>
          <a:p>
            <a:pPr lvl="1"/>
            <a:r>
              <a:rPr lang="ko-KR" altLang="en-US" dirty="0" smtClean="0"/>
              <a:t>자바 클래스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호출 기능 제공</a:t>
            </a:r>
          </a:p>
          <a:p>
            <a:pPr lvl="1"/>
            <a:r>
              <a:rPr lang="ko-KR" altLang="en-US" dirty="0" smtClean="0"/>
              <a:t>표현언어만의 기본 객체 제공</a:t>
            </a:r>
            <a:endParaRPr lang="en-US" altLang="ko-KR" dirty="0" smtClean="0"/>
          </a:p>
          <a:p>
            <a:r>
              <a:rPr lang="ko-KR" altLang="en-US" dirty="0" smtClean="0"/>
              <a:t>간단한 구문 때문에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대신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문법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${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}, #{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}</a:t>
            </a:r>
          </a:p>
          <a:p>
            <a:pPr lvl="1"/>
            <a:r>
              <a:rPr lang="ko-KR" altLang="en-US" dirty="0" err="1" smtClean="0"/>
              <a:t>사용예</a:t>
            </a:r>
            <a:endParaRPr lang="en-US" altLang="ko-KR" dirty="0" smtClean="0"/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jsp:include</a:t>
            </a:r>
            <a:r>
              <a:rPr lang="en-US" dirty="0" smtClean="0"/>
              <a:t> page="/module/${skin.id}/header.jsp" /&gt;</a:t>
            </a:r>
          </a:p>
          <a:p>
            <a:pPr lvl="2"/>
            <a:r>
              <a:rPr lang="en-US" dirty="0" smtClean="0"/>
              <a:t>&lt;b&gt;${sessionScope.member.id}&lt;/b&gt;</a:t>
            </a:r>
            <a:r>
              <a:rPr lang="ko-KR" altLang="en-US" dirty="0" smtClean="0"/>
              <a:t>님 환영합니다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${</a:t>
            </a:r>
            <a:r>
              <a:rPr lang="en-US" dirty="0" err="1" smtClean="0"/>
              <a:t>expr</a:t>
            </a:r>
            <a:r>
              <a:rPr lang="en-US" dirty="0" smtClean="0"/>
              <a:t>}</a:t>
            </a:r>
            <a:r>
              <a:rPr lang="ko-KR" altLang="en-US" dirty="0" smtClean="0"/>
              <a:t>은 표현식이 실행되는 시점에 바로 값 계산</a:t>
            </a:r>
            <a:endParaRPr lang="en-US" altLang="ko-KR" dirty="0" smtClean="0"/>
          </a:p>
          <a:p>
            <a:pPr lvl="1"/>
            <a:r>
              <a:rPr lang="en-US" dirty="0" smtClean="0"/>
              <a:t>#{</a:t>
            </a:r>
            <a:r>
              <a:rPr lang="en-US" dirty="0" err="1" smtClean="0"/>
              <a:t>expr</a:t>
            </a:r>
            <a:r>
              <a:rPr lang="en-US" dirty="0" smtClean="0"/>
              <a:t>}</a:t>
            </a:r>
            <a:r>
              <a:rPr lang="ko-KR" altLang="en-US" dirty="0" smtClean="0"/>
              <a:t>은 값이 실제로 필요한 시점에 값 계산</a:t>
            </a:r>
            <a:endParaRPr lang="en-US" dirty="0" smtClean="0"/>
          </a:p>
          <a:p>
            <a:pPr lvl="2"/>
            <a:r>
              <a:rPr lang="en-US" altLang="ko-KR" dirty="0" smtClean="0"/>
              <a:t>JSP </a:t>
            </a:r>
            <a:r>
              <a:rPr lang="ko-KR" altLang="en-US" dirty="0" smtClean="0"/>
              <a:t>템플릿 텍스트에서는 사용 불가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스크립트 요소</a:t>
            </a:r>
            <a:r>
              <a:rPr lang="en-US" dirty="0" smtClean="0"/>
              <a:t>(</a:t>
            </a:r>
            <a:r>
              <a:rPr lang="ko-KR" altLang="en-US" dirty="0" err="1" smtClean="0"/>
              <a:t>스크립트릿</a:t>
            </a:r>
            <a:r>
              <a:rPr lang="en-US" dirty="0" smtClean="0"/>
              <a:t>, </a:t>
            </a:r>
            <a:r>
              <a:rPr lang="ko-KR" altLang="en-US" dirty="0" err="1" smtClean="0"/>
              <a:t>표현식</a:t>
            </a:r>
            <a:r>
              <a:rPr lang="en-US" dirty="0" smtClean="0"/>
              <a:t>, </a:t>
            </a:r>
            <a:r>
              <a:rPr lang="ko-KR" altLang="en-US" dirty="0" err="1" smtClean="0"/>
              <a:t>선언부</a:t>
            </a:r>
            <a:r>
              <a:rPr lang="en-US" dirty="0" smtClean="0"/>
              <a:t>)</a:t>
            </a:r>
            <a:r>
              <a:rPr lang="ko-KR" altLang="en-US" dirty="0" smtClean="0"/>
              <a:t>를 제외한 나머지 부분에서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${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}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#{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}</a:t>
            </a:r>
            <a:r>
              <a:rPr lang="ko-KR" altLang="en-US" dirty="0" smtClean="0"/>
              <a:t>의 동작 방식 예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71472" y="1285860"/>
            <a:ext cx="7929618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&lt;% </a:t>
            </a:r>
            <a:endParaRPr lang="ko-KR" altLang="en-US" dirty="0" smtClean="0"/>
          </a:p>
          <a:p>
            <a:r>
              <a:rPr lang="en-US" dirty="0" smtClean="0"/>
              <a:t>    Member m = new Member();</a:t>
            </a:r>
            <a:endParaRPr lang="ko-KR" alt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m.setName</a:t>
            </a:r>
            <a:r>
              <a:rPr lang="en-US" dirty="0" smtClean="0"/>
              <a:t>("</a:t>
            </a:r>
            <a:r>
              <a:rPr lang="ko-KR" altLang="en-US" dirty="0" smtClean="0"/>
              <a:t>이름</a:t>
            </a:r>
            <a:r>
              <a:rPr lang="en-US" dirty="0" smtClean="0"/>
              <a:t>1");</a:t>
            </a:r>
            <a:endParaRPr lang="ko-KR" altLang="en-US" dirty="0" smtClean="0"/>
          </a:p>
          <a:p>
            <a:r>
              <a:rPr lang="en-US" dirty="0" smtClean="0"/>
              <a:t>%&gt;</a:t>
            </a:r>
            <a:endParaRPr lang="ko-KR" altLang="en-US" dirty="0" smtClean="0"/>
          </a:p>
          <a:p>
            <a:r>
              <a:rPr lang="en-US" dirty="0" smtClean="0"/>
              <a:t>&lt;c:set </a:t>
            </a:r>
            <a:r>
              <a:rPr lang="en-US" dirty="0" err="1" smtClean="0"/>
              <a:t>var</a:t>
            </a:r>
            <a:r>
              <a:rPr lang="en-US" dirty="0" smtClean="0"/>
              <a:t>="m" value="&lt;%= m %&gt;" /&gt;</a:t>
            </a:r>
          </a:p>
          <a:p>
            <a:endParaRPr lang="en-US" dirty="0" smtClean="0"/>
          </a:p>
          <a:p>
            <a:r>
              <a:rPr lang="en-US" dirty="0" smtClean="0"/>
              <a:t>&lt;%-- </a:t>
            </a:r>
            <a:r>
              <a:rPr lang="ko-KR" altLang="en-US" dirty="0" smtClean="0"/>
              <a:t>이 시점에는 값 생성하지 않음</a:t>
            </a:r>
            <a:r>
              <a:rPr lang="en-US" dirty="0" smtClean="0"/>
              <a:t> --%&gt;</a:t>
            </a:r>
            <a:endParaRPr lang="ko-KR" altLang="en-US" dirty="0" smtClean="0"/>
          </a:p>
          <a:p>
            <a:r>
              <a:rPr lang="en-US" dirty="0" smtClean="0"/>
              <a:t>&lt;c:set </a:t>
            </a:r>
            <a:r>
              <a:rPr lang="en-US" dirty="0" err="1" smtClean="0"/>
              <a:t>var</a:t>
            </a:r>
            <a:r>
              <a:rPr lang="en-US" dirty="0" smtClean="0"/>
              <a:t>="name" value="#{m.name}" /&gt;</a:t>
            </a:r>
          </a:p>
          <a:p>
            <a:endParaRPr lang="ko-KR" altLang="en-US" dirty="0" smtClean="0"/>
          </a:p>
          <a:p>
            <a:r>
              <a:rPr lang="en-US" dirty="0" smtClean="0"/>
              <a:t>&lt;% </a:t>
            </a:r>
            <a:r>
              <a:rPr lang="en-US" dirty="0" err="1" smtClean="0"/>
              <a:t>m.setName</a:t>
            </a:r>
            <a:r>
              <a:rPr lang="en-US" dirty="0" smtClean="0"/>
              <a:t>("</a:t>
            </a:r>
            <a:r>
              <a:rPr lang="ko-KR" altLang="en-US" dirty="0" smtClean="0"/>
              <a:t>이름</a:t>
            </a:r>
            <a:r>
              <a:rPr lang="en-US" dirty="0" smtClean="0"/>
              <a:t>2"); %&gt;</a:t>
            </a:r>
            <a:endParaRPr lang="ko-KR" altLang="en-US" dirty="0" smtClean="0"/>
          </a:p>
          <a:p>
            <a:r>
              <a:rPr lang="en-US" dirty="0" smtClean="0"/>
              <a:t>${name} &lt;%-- </a:t>
            </a:r>
            <a:r>
              <a:rPr lang="ko-KR" altLang="en-US" dirty="0" smtClean="0"/>
              <a:t>사용될 때 값 계산</a:t>
            </a:r>
            <a:r>
              <a:rPr lang="en-US" dirty="0" smtClean="0"/>
              <a:t>, "</a:t>
            </a:r>
            <a:r>
              <a:rPr lang="ko-KR" altLang="en-US" dirty="0" smtClean="0"/>
              <a:t>이름</a:t>
            </a:r>
            <a:r>
              <a:rPr lang="en-US" dirty="0" smtClean="0"/>
              <a:t>2" </a:t>
            </a:r>
            <a:r>
              <a:rPr lang="ko-KR" altLang="en-US" dirty="0" smtClean="0"/>
              <a:t>출력</a:t>
            </a:r>
            <a:r>
              <a:rPr lang="en-US" dirty="0" smtClean="0"/>
              <a:t> --%&gt;</a:t>
            </a:r>
            <a:endParaRPr lang="ko-KR" altLang="en-US" dirty="0" smtClean="0"/>
          </a:p>
          <a:p>
            <a:r>
              <a:rPr lang="en-US" dirty="0" smtClean="0"/>
              <a:t>&lt;% </a:t>
            </a:r>
            <a:r>
              <a:rPr lang="en-US" dirty="0" err="1" smtClean="0"/>
              <a:t>m.setName</a:t>
            </a:r>
            <a:r>
              <a:rPr lang="en-US" dirty="0" smtClean="0"/>
              <a:t>("</a:t>
            </a:r>
            <a:r>
              <a:rPr lang="ko-KR" altLang="en-US" dirty="0" smtClean="0"/>
              <a:t>이름</a:t>
            </a:r>
            <a:r>
              <a:rPr lang="en-US" dirty="0" smtClean="0"/>
              <a:t>3"); %&gt;</a:t>
            </a:r>
            <a:endParaRPr lang="ko-KR" altLang="en-US" dirty="0" smtClean="0"/>
          </a:p>
          <a:p>
            <a:r>
              <a:rPr lang="en-US" dirty="0" smtClean="0"/>
              <a:t>${name} &lt;%-- </a:t>
            </a:r>
            <a:r>
              <a:rPr lang="ko-KR" altLang="en-US" dirty="0" smtClean="0"/>
              <a:t>사용될 때 값 계산</a:t>
            </a:r>
            <a:r>
              <a:rPr lang="en-US" dirty="0" smtClean="0"/>
              <a:t>, "</a:t>
            </a:r>
            <a:r>
              <a:rPr lang="ko-KR" altLang="en-US" dirty="0" smtClean="0"/>
              <a:t>이름</a:t>
            </a:r>
            <a:r>
              <a:rPr lang="en-US" dirty="0" smtClean="0"/>
              <a:t>3" </a:t>
            </a:r>
            <a:r>
              <a:rPr lang="ko-KR" altLang="en-US" dirty="0" smtClean="0"/>
              <a:t>출력</a:t>
            </a:r>
            <a:r>
              <a:rPr lang="en-US" dirty="0" smtClean="0"/>
              <a:t> --%&gt;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</a:t>
            </a:r>
            <a:r>
              <a:rPr lang="ko-KR" altLang="en-US" dirty="0" smtClean="0"/>
              <a:t>에서 기본 객체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457200" y="1000119"/>
          <a:ext cx="8229600" cy="5426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602"/>
                <a:gridCol w="5614998"/>
              </a:tblGrid>
              <a:tr h="37869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기본 객체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</a:p>
                  </a:txBody>
                  <a:tcPr marL="68580" marR="68580" marT="0" marB="0"/>
                </a:tc>
              </a:tr>
              <a:tr h="37869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pageContext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JSP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의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page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기본 객체와 동일하다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43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pageScope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pageContext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기본 객체에 저장된 속성의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&lt;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속성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값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매핑을 저장한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Map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객체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43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requestScope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request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기본 객체에 저장된 속성의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&lt;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속성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값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매핑을 저장한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Map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객체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43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sessionScope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session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기본 객체에 저장된 속성의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&lt;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속성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값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매핑을 저장한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Map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객체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43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applicationScope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application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기본 객체에 저장된 속성의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&lt;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속성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값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매핑을 저장한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Map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객체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43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param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요청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  <a:cs typeface="Times New Roman"/>
                        </a:rPr>
                        <a:t>파라미터의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&lt;</a:t>
                      </a:r>
                      <a:r>
                        <a:rPr lang="ko-KR" sz="1600" kern="100" dirty="0" err="1">
                          <a:latin typeface="+mn-ea"/>
                          <a:ea typeface="+mn-ea"/>
                          <a:cs typeface="Times New Roman"/>
                        </a:rPr>
                        <a:t>파라미터이름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값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  <a:cs typeface="Times New Roman"/>
                        </a:rPr>
                        <a:t>매핑을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 저장한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Map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객체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43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paramValues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요청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  <a:cs typeface="Times New Roman"/>
                        </a:rPr>
                        <a:t>파라미터의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&lt;</a:t>
                      </a:r>
                      <a:r>
                        <a:rPr lang="ko-KR" sz="1600" kern="100" dirty="0" err="1">
                          <a:latin typeface="+mn-ea"/>
                          <a:ea typeface="+mn-ea"/>
                          <a:cs typeface="Times New Roman"/>
                        </a:rPr>
                        <a:t>파라미터이름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  <a:cs typeface="Times New Roman"/>
                        </a:rPr>
                        <a:t>값배열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  <a:cs typeface="Times New Roman"/>
                        </a:rPr>
                        <a:t>매핑을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 저장한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Map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  <a:cs typeface="Times New Roman"/>
                        </a:rPr>
                        <a:t>객체</a:t>
                      </a:r>
                      <a:r>
                        <a:rPr lang="en-US" altLang="ko-KR" sz="1600" kern="100" dirty="0" smtClean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576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header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요청 정보의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&lt;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헤더이름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값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  <a:cs typeface="Times New Roman"/>
                        </a:rPr>
                        <a:t>매핑을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 저장한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Map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객체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576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headerValues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요청 정보의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&lt;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헤더이름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값 배열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  <a:cs typeface="Times New Roman"/>
                        </a:rPr>
                        <a:t>매핑을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 저장한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Map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객체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576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cookie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쿠키 이름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, Cookie&gt;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  <a:cs typeface="Times New Roman"/>
                        </a:rPr>
                        <a:t>매핑을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 저장한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Map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객체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576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initParam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초기화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  <a:cs typeface="Times New Roman"/>
                        </a:rPr>
                        <a:t>파라미터의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&lt;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이름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값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  <a:cs typeface="Times New Roman"/>
                        </a:rPr>
                        <a:t>매핑을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 저장한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Map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객체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 </a:t>
            </a:r>
            <a:r>
              <a:rPr lang="ko-KR" altLang="en-US" dirty="0" smtClean="0"/>
              <a:t>데이터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err="1" smtClean="0"/>
              <a:t>불리언</a:t>
            </a:r>
            <a:r>
              <a:rPr lang="en-US" dirty="0" smtClean="0"/>
              <a:t>(Boolean) </a:t>
            </a:r>
            <a:r>
              <a:rPr lang="ko-KR" altLang="en-US" dirty="0" smtClean="0"/>
              <a:t>타입</a:t>
            </a:r>
            <a:r>
              <a:rPr lang="en-US" dirty="0" smtClean="0"/>
              <a:t> - true </a:t>
            </a:r>
            <a:r>
              <a:rPr lang="ko-KR" altLang="en-US" dirty="0" smtClean="0"/>
              <a:t>와</a:t>
            </a:r>
            <a:r>
              <a:rPr lang="en-US" dirty="0" smtClean="0"/>
              <a:t> false</a:t>
            </a:r>
            <a:endParaRPr lang="ko-KR" altLang="en-US" dirty="0" smtClean="0"/>
          </a:p>
          <a:p>
            <a:pPr lvl="0"/>
            <a:r>
              <a:rPr lang="ko-KR" altLang="en-US" dirty="0" smtClean="0"/>
              <a:t>정수타입</a:t>
            </a:r>
            <a:r>
              <a:rPr lang="en-US" dirty="0" smtClean="0"/>
              <a:t> - 0~9</a:t>
            </a:r>
            <a:r>
              <a:rPr lang="ko-KR" altLang="en-US" dirty="0" smtClean="0"/>
              <a:t>로 이루어진 정수 값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0"/>
            <a:r>
              <a:rPr lang="ko-KR" altLang="en-US" dirty="0" smtClean="0"/>
              <a:t>실수타입</a:t>
            </a:r>
            <a:r>
              <a:rPr lang="en-US" dirty="0" smtClean="0"/>
              <a:t> - 0~9</a:t>
            </a:r>
            <a:r>
              <a:rPr lang="ko-KR" altLang="en-US" dirty="0" smtClean="0"/>
              <a:t>로 이루어져 있으며</a:t>
            </a:r>
            <a:r>
              <a:rPr lang="en-US" dirty="0" smtClean="0"/>
              <a:t>, </a:t>
            </a:r>
            <a:r>
              <a:rPr lang="ko-KR" altLang="en-US" dirty="0" smtClean="0"/>
              <a:t>소수점</a:t>
            </a:r>
            <a:r>
              <a:rPr lang="en-US" dirty="0" smtClean="0"/>
              <a:t>('.')</a:t>
            </a:r>
            <a:r>
              <a:rPr lang="ko-KR" altLang="en-US" dirty="0" smtClean="0"/>
              <a:t>을 사용할 수 있고</a:t>
            </a:r>
            <a:r>
              <a:rPr lang="en-US" dirty="0" smtClean="0"/>
              <a:t>, 3.24e3</a:t>
            </a:r>
            <a:r>
              <a:rPr lang="ko-KR" altLang="en-US" dirty="0" smtClean="0"/>
              <a:t>과 같이 지수형으로 표현 가능</a:t>
            </a:r>
          </a:p>
          <a:p>
            <a:pPr lvl="0"/>
            <a:r>
              <a:rPr lang="ko-KR" altLang="en-US" dirty="0" smtClean="0"/>
              <a:t>문자열 타입</a:t>
            </a:r>
            <a:r>
              <a:rPr lang="en-US" dirty="0" smtClean="0"/>
              <a:t> - </a:t>
            </a:r>
            <a:r>
              <a:rPr lang="ko-KR" altLang="en-US" dirty="0" smtClean="0"/>
              <a:t>따옴표</a:t>
            </a:r>
            <a:r>
              <a:rPr lang="en-US" dirty="0" smtClean="0"/>
              <a:t>( ' </a:t>
            </a:r>
            <a:r>
              <a:rPr lang="ko-KR" altLang="en-US" dirty="0" smtClean="0"/>
              <a:t>또는</a:t>
            </a:r>
            <a:r>
              <a:rPr lang="en-US" dirty="0" smtClean="0"/>
              <a:t> " )</a:t>
            </a:r>
            <a:r>
              <a:rPr lang="ko-KR" altLang="en-US" dirty="0" smtClean="0"/>
              <a:t>로 둘러싼 문자열</a:t>
            </a:r>
            <a:r>
              <a:rPr lang="en-US" dirty="0" smtClean="0"/>
              <a:t>.</a:t>
            </a:r>
          </a:p>
          <a:p>
            <a:pPr lvl="1"/>
            <a:r>
              <a:rPr lang="ko-KR" altLang="en-US" dirty="0" smtClean="0"/>
              <a:t>작은 따옴표 사용시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값에 포함된 작은 따옴표는</a:t>
            </a:r>
            <a:r>
              <a:rPr lang="en-US" dirty="0" smtClean="0"/>
              <a:t> \'</a:t>
            </a:r>
            <a:r>
              <a:rPr lang="ko-KR" altLang="en-US" dirty="0" smtClean="0"/>
              <a:t>로 입력</a:t>
            </a:r>
            <a:endParaRPr lang="en-US" dirty="0" smtClean="0"/>
          </a:p>
          <a:p>
            <a:pPr lvl="1"/>
            <a:r>
              <a:rPr lang="en-US" dirty="0" smtClean="0"/>
              <a:t>\ </a:t>
            </a:r>
            <a:r>
              <a:rPr lang="ko-KR" altLang="en-US" dirty="0" smtClean="0"/>
              <a:t>기호 자체는</a:t>
            </a:r>
            <a:r>
              <a:rPr lang="en-US" dirty="0" smtClean="0"/>
              <a:t> \\ </a:t>
            </a:r>
            <a:r>
              <a:rPr lang="ko-KR" altLang="en-US" dirty="0" smtClean="0"/>
              <a:t>로 표시한다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>널 타입</a:t>
            </a:r>
            <a:r>
              <a:rPr lang="en-US" dirty="0" smtClean="0"/>
              <a:t> - null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</a:t>
            </a:r>
            <a:r>
              <a:rPr lang="ko-KR" altLang="en-US" dirty="0" smtClean="0"/>
              <a:t>에서 객체에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${</a:t>
            </a:r>
            <a:r>
              <a:rPr lang="en-US" dirty="0" smtClean="0"/>
              <a:t>&lt;</a:t>
            </a:r>
            <a:r>
              <a:rPr lang="ko-KR" altLang="en-US" dirty="0" smtClean="0"/>
              <a:t>표현</a:t>
            </a:r>
            <a:r>
              <a:rPr lang="en-US" dirty="0" smtClean="0"/>
              <a:t>1&gt;.&lt;</a:t>
            </a:r>
            <a:r>
              <a:rPr lang="ko-KR" altLang="en-US" dirty="0" smtClean="0"/>
              <a:t>표현</a:t>
            </a:r>
            <a:r>
              <a:rPr lang="en-US" dirty="0" smtClean="0"/>
              <a:t>2&gt;} </a:t>
            </a:r>
            <a:r>
              <a:rPr lang="ko-KR" altLang="en-US" dirty="0" smtClean="0"/>
              <a:t>형식 사용</a:t>
            </a:r>
            <a:endParaRPr lang="en-US" altLang="ko-KR" dirty="0" smtClean="0"/>
          </a:p>
          <a:p>
            <a:r>
              <a:rPr lang="ko-KR" altLang="en-US" dirty="0" smtClean="0"/>
              <a:t>처리 과정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ko-KR" altLang="en-US" dirty="0" smtClean="0"/>
              <a:t>표현</a:t>
            </a:r>
            <a:r>
              <a:rPr lang="en-US" dirty="0" smtClean="0"/>
              <a:t>1&gt;</a:t>
            </a:r>
            <a:r>
              <a:rPr lang="ko-KR" altLang="en-US" dirty="0" smtClean="0"/>
              <a:t>을</a:t>
            </a:r>
            <a:r>
              <a:rPr lang="en-US" dirty="0" smtClean="0"/>
              <a:t> &lt;</a:t>
            </a:r>
            <a:r>
              <a:rPr lang="ko-KR" altLang="en-US" dirty="0" smtClean="0"/>
              <a:t>값</a:t>
            </a:r>
            <a:r>
              <a:rPr lang="en-US" dirty="0" smtClean="0"/>
              <a:t>1&gt;</a:t>
            </a:r>
            <a:r>
              <a:rPr lang="ko-KR" altLang="en-US" dirty="0" smtClean="0"/>
              <a:t>로 변환한다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ko-KR" altLang="en-US" dirty="0" smtClean="0"/>
              <a:t>값</a:t>
            </a:r>
            <a:r>
              <a:rPr lang="en-US" dirty="0" smtClean="0"/>
              <a:t>1&gt;</a:t>
            </a:r>
            <a:r>
              <a:rPr lang="ko-KR" altLang="en-US" dirty="0" smtClean="0"/>
              <a:t>이</a:t>
            </a:r>
            <a:r>
              <a:rPr lang="en-US" dirty="0" smtClean="0"/>
              <a:t> null</a:t>
            </a:r>
            <a:r>
              <a:rPr lang="ko-KR" altLang="en-US" dirty="0" smtClean="0"/>
              <a:t>이면</a:t>
            </a:r>
            <a:r>
              <a:rPr lang="en-US" dirty="0" smtClean="0"/>
              <a:t> null</a:t>
            </a:r>
            <a:r>
              <a:rPr lang="ko-KR" altLang="en-US" dirty="0" smtClean="0"/>
              <a:t>을 리턴한다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ko-KR" altLang="en-US" dirty="0" smtClean="0"/>
              <a:t>값</a:t>
            </a:r>
            <a:r>
              <a:rPr lang="en-US" dirty="0" smtClean="0"/>
              <a:t>1&gt;</a:t>
            </a:r>
            <a:r>
              <a:rPr lang="ko-KR" altLang="en-US" dirty="0" smtClean="0"/>
              <a:t>이</a:t>
            </a:r>
            <a:r>
              <a:rPr lang="en-US" dirty="0" smtClean="0"/>
              <a:t> null</a:t>
            </a:r>
            <a:r>
              <a:rPr lang="ko-KR" altLang="en-US" dirty="0" smtClean="0"/>
              <a:t>이 아닐 경우</a:t>
            </a:r>
            <a:r>
              <a:rPr lang="en-US" dirty="0" smtClean="0"/>
              <a:t> &lt;</a:t>
            </a:r>
            <a:r>
              <a:rPr lang="ko-KR" altLang="en-US" dirty="0" smtClean="0"/>
              <a:t>표현</a:t>
            </a:r>
            <a:r>
              <a:rPr lang="en-US" dirty="0" smtClean="0"/>
              <a:t>2&gt;</a:t>
            </a:r>
            <a:r>
              <a:rPr lang="ko-KR" altLang="en-US" dirty="0" smtClean="0"/>
              <a:t>를</a:t>
            </a:r>
            <a:r>
              <a:rPr lang="en-US" dirty="0" smtClean="0"/>
              <a:t> &lt;</a:t>
            </a:r>
            <a:r>
              <a:rPr lang="ko-KR" altLang="en-US" dirty="0" smtClean="0"/>
              <a:t>값</a:t>
            </a:r>
            <a:r>
              <a:rPr lang="en-US" dirty="0" smtClean="0"/>
              <a:t>2&gt;</a:t>
            </a:r>
            <a:r>
              <a:rPr lang="ko-KR" altLang="en-US" dirty="0" smtClean="0"/>
              <a:t>로 변환한다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ko-KR" altLang="en-US" dirty="0" smtClean="0"/>
              <a:t>값</a:t>
            </a:r>
            <a:r>
              <a:rPr lang="en-US" dirty="0" smtClean="0"/>
              <a:t>2&gt;</a:t>
            </a:r>
            <a:r>
              <a:rPr lang="ko-KR" altLang="en-US" dirty="0" smtClean="0"/>
              <a:t>가</a:t>
            </a:r>
            <a:r>
              <a:rPr lang="en-US" dirty="0" smtClean="0"/>
              <a:t> null</a:t>
            </a:r>
            <a:r>
              <a:rPr lang="ko-KR" altLang="en-US" dirty="0" smtClean="0"/>
              <a:t>이면</a:t>
            </a:r>
            <a:r>
              <a:rPr lang="en-US" dirty="0" smtClean="0"/>
              <a:t> null</a:t>
            </a:r>
            <a:r>
              <a:rPr lang="ko-KR" altLang="en-US" dirty="0" smtClean="0"/>
              <a:t>을 리턴한다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ko-KR" altLang="en-US" dirty="0" smtClean="0"/>
              <a:t>값</a:t>
            </a:r>
            <a:r>
              <a:rPr lang="en-US" dirty="0" smtClean="0"/>
              <a:t>1&gt;</a:t>
            </a:r>
            <a:r>
              <a:rPr lang="ko-KR" altLang="en-US" dirty="0" smtClean="0"/>
              <a:t>이</a:t>
            </a:r>
            <a:r>
              <a:rPr lang="en-US" dirty="0" smtClean="0"/>
              <a:t> Map, List, </a:t>
            </a:r>
            <a:r>
              <a:rPr lang="ko-KR" altLang="en-US" dirty="0" smtClean="0"/>
              <a:t>배열인 경우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ko-KR" altLang="en-US" dirty="0" smtClean="0"/>
              <a:t>값</a:t>
            </a:r>
            <a:r>
              <a:rPr lang="en-US" dirty="0" smtClean="0"/>
              <a:t>1&gt;</a:t>
            </a:r>
            <a:r>
              <a:rPr lang="ko-KR" altLang="en-US" dirty="0" smtClean="0"/>
              <a:t>이</a:t>
            </a:r>
            <a:r>
              <a:rPr lang="en-US" dirty="0" smtClean="0"/>
              <a:t> Map</a:t>
            </a:r>
            <a:r>
              <a:rPr lang="ko-KR" altLang="en-US" dirty="0" smtClean="0"/>
              <a:t>이면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ko-KR" altLang="en-US" dirty="0" smtClean="0"/>
              <a:t>값</a:t>
            </a:r>
            <a:r>
              <a:rPr lang="en-US" dirty="0" smtClean="0"/>
              <a:t>1&gt;.</a:t>
            </a:r>
            <a:r>
              <a:rPr lang="en-US" dirty="0" err="1" smtClean="0"/>
              <a:t>containsKey</a:t>
            </a:r>
            <a:r>
              <a:rPr lang="en-US" dirty="0" smtClean="0"/>
              <a:t>(&lt;</a:t>
            </a:r>
            <a:r>
              <a:rPr lang="ko-KR" altLang="en-US" dirty="0" smtClean="0"/>
              <a:t>값</a:t>
            </a:r>
            <a:r>
              <a:rPr lang="en-US" dirty="0" smtClean="0"/>
              <a:t>2&gt;)</a:t>
            </a:r>
            <a:r>
              <a:rPr lang="ko-KR" altLang="en-US" dirty="0" smtClean="0"/>
              <a:t>가</a:t>
            </a:r>
            <a:r>
              <a:rPr lang="en-US" dirty="0" smtClean="0"/>
              <a:t> false</a:t>
            </a:r>
            <a:r>
              <a:rPr lang="ko-KR" altLang="en-US" dirty="0" smtClean="0"/>
              <a:t>이면</a:t>
            </a:r>
            <a:r>
              <a:rPr lang="en-US" dirty="0" smtClean="0"/>
              <a:t> null</a:t>
            </a:r>
            <a:r>
              <a:rPr lang="ko-KR" altLang="en-US" dirty="0" smtClean="0"/>
              <a:t>을 리턴한다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 marL="1714500" lvl="3" indent="-342900">
              <a:buFont typeface="+mj-lt"/>
              <a:buAutoNum type="arabicPeriod"/>
            </a:pPr>
            <a:r>
              <a:rPr lang="ko-KR" altLang="en-US" dirty="0" smtClean="0"/>
              <a:t>그렇지 않으면</a:t>
            </a:r>
            <a:r>
              <a:rPr lang="en-US" dirty="0" smtClean="0"/>
              <a:t> &lt;</a:t>
            </a:r>
            <a:r>
              <a:rPr lang="ko-KR" altLang="en-US" dirty="0" smtClean="0"/>
              <a:t>값</a:t>
            </a:r>
            <a:r>
              <a:rPr lang="en-US" dirty="0" smtClean="0"/>
              <a:t>1&gt;.get(&lt;</a:t>
            </a:r>
            <a:r>
              <a:rPr lang="ko-KR" altLang="en-US" dirty="0" smtClean="0"/>
              <a:t>값</a:t>
            </a:r>
            <a:r>
              <a:rPr lang="en-US" dirty="0" smtClean="0"/>
              <a:t>2&gt;)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리턴한다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ko-KR" altLang="en-US" dirty="0" smtClean="0"/>
              <a:t>값</a:t>
            </a:r>
            <a:r>
              <a:rPr lang="en-US" dirty="0" smtClean="0"/>
              <a:t>1&gt;</a:t>
            </a:r>
            <a:r>
              <a:rPr lang="ko-KR" altLang="en-US" dirty="0" smtClean="0"/>
              <a:t>이</a:t>
            </a:r>
            <a:r>
              <a:rPr lang="en-US" dirty="0" smtClean="0"/>
              <a:t> List</a:t>
            </a:r>
            <a:r>
              <a:rPr lang="ko-KR" altLang="en-US" dirty="0" smtClean="0"/>
              <a:t>나 배열이면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ko-KR" altLang="en-US" dirty="0" smtClean="0"/>
              <a:t>값</a:t>
            </a:r>
            <a:r>
              <a:rPr lang="en-US" dirty="0" smtClean="0"/>
              <a:t>2&gt;</a:t>
            </a:r>
            <a:r>
              <a:rPr lang="ko-KR" altLang="en-US" dirty="0" smtClean="0"/>
              <a:t>가 정수 값인지 검사한다</a:t>
            </a:r>
            <a:r>
              <a:rPr lang="en-US" dirty="0" smtClean="0"/>
              <a:t>. (</a:t>
            </a:r>
            <a:r>
              <a:rPr lang="ko-KR" altLang="en-US" dirty="0" smtClean="0"/>
              <a:t>정수 값이 아닐 경우 에러 발생</a:t>
            </a:r>
            <a:r>
              <a:rPr lang="en-US" dirty="0" smtClean="0"/>
              <a:t>)</a:t>
            </a:r>
            <a:endParaRPr lang="ko-KR" altLang="en-US" dirty="0" smtClean="0"/>
          </a:p>
          <a:p>
            <a:pPr marL="1714500" lvl="3" indent="-3429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ko-KR" altLang="en-US" dirty="0" smtClean="0"/>
              <a:t>값</a:t>
            </a:r>
            <a:r>
              <a:rPr lang="en-US" dirty="0" smtClean="0"/>
              <a:t>1&gt;.get(&lt;</a:t>
            </a:r>
            <a:r>
              <a:rPr lang="ko-KR" altLang="en-US" dirty="0" smtClean="0"/>
              <a:t>값</a:t>
            </a:r>
            <a:r>
              <a:rPr lang="en-US" dirty="0" smtClean="0"/>
              <a:t>2&gt;) </a:t>
            </a:r>
            <a:r>
              <a:rPr lang="ko-KR" altLang="en-US" dirty="0" smtClean="0"/>
              <a:t>또는</a:t>
            </a:r>
            <a:r>
              <a:rPr lang="en-US" dirty="0" smtClean="0"/>
              <a:t> </a:t>
            </a:r>
            <a:r>
              <a:rPr lang="en-US" dirty="0" err="1" smtClean="0"/>
              <a:t>Array.get</a:t>
            </a:r>
            <a:r>
              <a:rPr lang="en-US" dirty="0" smtClean="0"/>
              <a:t>(&lt;</a:t>
            </a:r>
            <a:r>
              <a:rPr lang="ko-KR" altLang="en-US" dirty="0" smtClean="0"/>
              <a:t>값</a:t>
            </a:r>
            <a:r>
              <a:rPr lang="en-US" dirty="0" smtClean="0"/>
              <a:t>1&gt;, &lt;</a:t>
            </a:r>
            <a:r>
              <a:rPr lang="ko-KR" altLang="en-US" dirty="0" smtClean="0"/>
              <a:t>값</a:t>
            </a:r>
            <a:r>
              <a:rPr lang="en-US" dirty="0" smtClean="0"/>
              <a:t>2&gt;)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리턴한다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 marL="1714500" lvl="3" indent="-342900">
              <a:buFont typeface="+mj-lt"/>
              <a:buAutoNum type="arabicPeriod"/>
            </a:pPr>
            <a:r>
              <a:rPr lang="ko-KR" altLang="en-US" dirty="0" smtClean="0"/>
              <a:t>위 코드가 예외를 발생하면 에러를 발생한다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ko-KR" altLang="en-US" dirty="0" smtClean="0"/>
              <a:t>값</a:t>
            </a:r>
            <a:r>
              <a:rPr lang="en-US" dirty="0" smtClean="0"/>
              <a:t>1&gt;</a:t>
            </a:r>
            <a:r>
              <a:rPr lang="ko-KR" altLang="en-US" dirty="0" smtClean="0"/>
              <a:t>이 다른 객체이면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ko-KR" altLang="en-US" dirty="0" smtClean="0"/>
              <a:t>값</a:t>
            </a:r>
            <a:r>
              <a:rPr lang="en-US" dirty="0" smtClean="0"/>
              <a:t>2&gt;</a:t>
            </a:r>
            <a:r>
              <a:rPr lang="ko-KR" altLang="en-US" dirty="0" smtClean="0"/>
              <a:t>를 문자열로 변환한다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ko-KR" altLang="en-US" dirty="0" smtClean="0"/>
              <a:t>값</a:t>
            </a:r>
            <a:r>
              <a:rPr lang="en-US" dirty="0" smtClean="0"/>
              <a:t>1&gt;</a:t>
            </a:r>
            <a:r>
              <a:rPr lang="ko-KR" altLang="en-US" dirty="0" smtClean="0"/>
              <a:t>이 이름이</a:t>
            </a:r>
            <a:r>
              <a:rPr lang="en-US" dirty="0" smtClean="0"/>
              <a:t> &lt;</a:t>
            </a:r>
            <a:r>
              <a:rPr lang="ko-KR" altLang="en-US" dirty="0" smtClean="0"/>
              <a:t>값</a:t>
            </a:r>
            <a:r>
              <a:rPr lang="en-US" dirty="0" smtClean="0"/>
              <a:t>2&gt;</a:t>
            </a:r>
            <a:r>
              <a:rPr lang="ko-KR" altLang="en-US" dirty="0" smtClean="0"/>
              <a:t>이고 읽기 가능한 프로퍼티를 포함하고 있다면 </a:t>
            </a:r>
            <a:r>
              <a:rPr lang="ko-KR" altLang="en-US" dirty="0" err="1" smtClean="0"/>
              <a:t>프로퍼티의</a:t>
            </a:r>
            <a:r>
              <a:rPr lang="ko-KR" altLang="en-US" dirty="0" smtClean="0"/>
              <a:t> 값을 </a:t>
            </a:r>
            <a:r>
              <a:rPr lang="ko-KR" altLang="en-US" dirty="0" err="1" smtClean="0"/>
              <a:t>리턴한다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/>
              <a:t>그렇지 않을 경우 에러를 발생한다</a:t>
            </a:r>
            <a:r>
              <a:rPr lang="en-US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수치 연산자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+, -, *, /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div, %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mod</a:t>
            </a:r>
          </a:p>
          <a:p>
            <a:r>
              <a:rPr lang="ko-KR" altLang="en-US" dirty="0" smtClean="0"/>
              <a:t>비교 연산자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==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eq</a:t>
            </a:r>
            <a:r>
              <a:rPr lang="en-US" altLang="ko-KR" dirty="0" smtClean="0"/>
              <a:t>, !=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ne</a:t>
            </a:r>
          </a:p>
          <a:p>
            <a:pPr lvl="1"/>
            <a:r>
              <a:rPr lang="en-US" altLang="ko-KR" dirty="0" smtClean="0"/>
              <a:t>&lt;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lt</a:t>
            </a:r>
            <a:r>
              <a:rPr lang="en-US" altLang="ko-KR" dirty="0" smtClean="0"/>
              <a:t>, &lt;=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le, &gt;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gt</a:t>
            </a:r>
            <a:r>
              <a:rPr lang="en-US" altLang="ko-KR" dirty="0" smtClean="0"/>
              <a:t>, &gt;=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ge</a:t>
            </a:r>
            <a:endParaRPr lang="en-US" altLang="ko-KR" dirty="0" smtClean="0"/>
          </a:p>
          <a:p>
            <a:r>
              <a:rPr lang="ko-KR" altLang="en-US" dirty="0" smtClean="0"/>
              <a:t>논리 연산자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&amp;&amp;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and</a:t>
            </a:r>
          </a:p>
          <a:p>
            <a:pPr lvl="1"/>
            <a:r>
              <a:rPr lang="en-US" altLang="ko-KR" dirty="0" smtClean="0"/>
              <a:t>||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or</a:t>
            </a:r>
          </a:p>
          <a:p>
            <a:pPr lvl="1"/>
            <a:r>
              <a:rPr lang="en-US" altLang="ko-KR" dirty="0" smtClean="0"/>
              <a:t>!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not</a:t>
            </a:r>
          </a:p>
          <a:p>
            <a:r>
              <a:rPr lang="en-US" altLang="ko-KR" dirty="0" smtClean="0"/>
              <a:t>empty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empty &lt;</a:t>
            </a:r>
            <a:r>
              <a:rPr lang="ko-KR" altLang="en-US" dirty="0" smtClean="0"/>
              <a:t>값</a:t>
            </a:r>
            <a:r>
              <a:rPr lang="en-US" altLang="ko-KR" dirty="0" smtClean="0"/>
              <a:t>&gt;</a:t>
            </a:r>
          </a:p>
          <a:p>
            <a:pPr lvl="2"/>
            <a:r>
              <a:rPr lang="ko-KR" altLang="en-US" dirty="0" smtClean="0"/>
              <a:t>값이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, true</a:t>
            </a:r>
          </a:p>
          <a:p>
            <a:pPr lvl="2"/>
            <a:r>
              <a:rPr lang="ko-KR" altLang="en-US" dirty="0" smtClean="0"/>
              <a:t>값이 빈 문자열</a:t>
            </a:r>
            <a:r>
              <a:rPr lang="en-US" altLang="ko-KR" dirty="0" smtClean="0"/>
              <a:t>("")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, true</a:t>
            </a:r>
          </a:p>
          <a:p>
            <a:pPr lvl="2"/>
            <a:r>
              <a:rPr lang="ko-KR" altLang="en-US" dirty="0" smtClean="0"/>
              <a:t>값의 길이가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배열이나 콜렉션이면 </a:t>
            </a:r>
            <a:r>
              <a:rPr lang="en-US" altLang="ko-KR" dirty="0" smtClean="0"/>
              <a:t>true</a:t>
            </a:r>
          </a:p>
          <a:p>
            <a:pPr lvl="2"/>
            <a:r>
              <a:rPr lang="ko-KR" altLang="en-US" dirty="0" smtClean="0"/>
              <a:t>이 외의 경우에는 </a:t>
            </a:r>
            <a:r>
              <a:rPr lang="en-US" altLang="ko-KR" dirty="0" smtClean="0"/>
              <a:t>false</a:t>
            </a:r>
          </a:p>
          <a:p>
            <a:r>
              <a:rPr lang="ko-KR" altLang="en-US" dirty="0" smtClean="0"/>
              <a:t>비교 선택 연산자</a:t>
            </a:r>
            <a:endParaRPr lang="en-US" altLang="ko-KR" dirty="0" smtClean="0"/>
          </a:p>
          <a:p>
            <a:pPr lvl="1"/>
            <a:r>
              <a:rPr lang="en-US" dirty="0" smtClean="0"/>
              <a:t>&lt;</a:t>
            </a:r>
            <a:r>
              <a:rPr lang="ko-KR" altLang="en-US" dirty="0" smtClean="0"/>
              <a:t>수식</a:t>
            </a:r>
            <a:r>
              <a:rPr lang="en-US" dirty="0" smtClean="0"/>
              <a:t>&gt; ? &lt;</a:t>
            </a:r>
            <a:r>
              <a:rPr lang="ko-KR" altLang="en-US" dirty="0" smtClean="0"/>
              <a:t>값</a:t>
            </a:r>
            <a:r>
              <a:rPr lang="en-US" dirty="0" smtClean="0"/>
              <a:t>1&gt; : &lt;</a:t>
            </a:r>
            <a:r>
              <a:rPr lang="ko-KR" altLang="en-US" dirty="0" smtClean="0"/>
              <a:t>값</a:t>
            </a:r>
            <a:r>
              <a:rPr lang="en-US" dirty="0" smtClean="0"/>
              <a:t>2&gt;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1204</Words>
  <Application>Microsoft Office PowerPoint</Application>
  <PresentationFormat>화면 슬라이드 쇼(4:3)</PresentationFormat>
  <Paragraphs>202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15장-표현 언어(Expression Language)</vt:lpstr>
      <vt:lpstr>TOC</vt:lpstr>
      <vt:lpstr>표현 언어</vt:lpstr>
      <vt:lpstr>구문</vt:lpstr>
      <vt:lpstr>${expr}과 #{expr}의 동작 방식 예</vt:lpstr>
      <vt:lpstr>EL에서 기본 객체</vt:lpstr>
      <vt:lpstr>EL 데이터 타입</vt:lpstr>
      <vt:lpstr>EL에서 객체에 접근</vt:lpstr>
      <vt:lpstr>연산자</vt:lpstr>
      <vt:lpstr>EL에서 클래스 메서드 호출하기</vt:lpstr>
      <vt:lpstr>EL 함수를 정의한 TLD 파일</vt:lpstr>
      <vt:lpstr>web.xml 파일에 TLD 파일 지정</vt:lpstr>
      <vt:lpstr>JSP에서 EL 함수 호출</vt:lpstr>
      <vt:lpstr>EL의 용법</vt:lpstr>
      <vt:lpstr>EL 비활성화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lee</cp:lastModifiedBy>
  <cp:revision>18</cp:revision>
  <dcterms:created xsi:type="dcterms:W3CDTF">2006-10-05T04:04:58Z</dcterms:created>
  <dcterms:modified xsi:type="dcterms:W3CDTF">2009-07-16T08:30:18Z</dcterms:modified>
</cp:coreProperties>
</file>