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클라이언트의 요청 명령을 구분하는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컨트롤러가 알맞은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수행하려면 클라이언트가 어떤 기능을 요청하는 지 구분할 수 있어야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요청 기능 구분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이름의 </a:t>
            </a:r>
            <a:r>
              <a:rPr lang="ko-KR" altLang="en-US" dirty="0" err="1" smtClean="0"/>
              <a:t>파라미터에</a:t>
            </a:r>
            <a:r>
              <a:rPr lang="ko-KR" altLang="en-US" dirty="0" smtClean="0"/>
              <a:t> 명령어 정보를 전달</a:t>
            </a:r>
            <a:endParaRPr lang="en-US" altLang="ko-KR" dirty="0" smtClean="0"/>
          </a:p>
          <a:p>
            <a:pPr lvl="2"/>
            <a:r>
              <a:rPr lang="en-US" dirty="0" smtClean="0"/>
              <a:t>http</a:t>
            </a:r>
            <a:r>
              <a:rPr lang="en-US" dirty="0" smtClean="0"/>
              <a:t>://host/chap21/servlet/ControllerServlet?</a:t>
            </a:r>
            <a:r>
              <a:rPr lang="en-US" b="1" dirty="0" smtClean="0"/>
              <a:t>cmd=BoardList</a:t>
            </a:r>
            <a:r>
              <a:rPr lang="en-US" dirty="0" smtClean="0"/>
              <a:t>&amp;...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를 명령어로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http://host/chap21</a:t>
            </a:r>
            <a:r>
              <a:rPr lang="en-US" altLang="ko-KR" b="1" dirty="0" smtClean="0"/>
              <a:t>/boardList</a:t>
            </a:r>
            <a:r>
              <a:rPr lang="en-US" altLang="ko-KR" dirty="0" smtClean="0"/>
              <a:t>?...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 패턴을 이용한 요청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커맨드 패턴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클라이언트의 각 요청을 처리하는 별도 클래스를 제공하는 구현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명령어를 하나의 클래스가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명령어를 처리하는 클래스들은 동일한 인터페이스를 구현</a:t>
            </a:r>
            <a:endParaRPr lang="ko-KR" altLang="en-US" dirty="0"/>
          </a:p>
        </p:txBody>
      </p:sp>
      <p:pic>
        <p:nvPicPr>
          <p:cNvPr id="22530" name="Picture 2" descr="fig23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3571876"/>
            <a:ext cx="36195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커맨드와 처리 클래스의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정보를 담은 설정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커맨드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처리 클래스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정보를 코드가 아닌 별도 설정 파일에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커맨드 추가나 클래스 변경 시 편리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설정 파일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3143248"/>
            <a:ext cx="707236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+mn-ea"/>
              </a:rPr>
              <a:t>BoardList</a:t>
            </a:r>
            <a:r>
              <a:rPr lang="en-US" sz="1600" dirty="0" smtClean="0">
                <a:latin typeface="+mn-ea"/>
              </a:rPr>
              <a:t>=</a:t>
            </a:r>
            <a:r>
              <a:rPr lang="en-US" sz="1600" dirty="0" err="1" smtClean="0">
                <a:latin typeface="+mn-ea"/>
              </a:rPr>
              <a:t>madvirus.command.BoardListHandler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err="1" smtClean="0">
                <a:latin typeface="+mn-ea"/>
              </a:rPr>
              <a:t>BoardWriteForm</a:t>
            </a:r>
            <a:r>
              <a:rPr lang="en-US" sz="1600" dirty="0" smtClean="0">
                <a:latin typeface="+mn-ea"/>
              </a:rPr>
              <a:t>=</a:t>
            </a:r>
            <a:r>
              <a:rPr lang="en-US" sz="1600" dirty="0" err="1" smtClean="0">
                <a:latin typeface="+mn-ea"/>
              </a:rPr>
              <a:t>madvirus.command.BoardWriteFormHandler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사용 컨트롤러 구현 </a:t>
            </a:r>
            <a:r>
              <a:rPr lang="en-US" altLang="ko-KR" dirty="0" smtClean="0"/>
              <a:t>- 1 - </a:t>
            </a:r>
            <a:r>
              <a:rPr lang="ko-KR" altLang="en-US" dirty="0" smtClean="0"/>
              <a:t>설정 파일 로딩</a:t>
            </a:r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642910" y="1053189"/>
            <a:ext cx="8001056" cy="54476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ControllerUsingFile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extends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&lt;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커맨드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핸들러인스턴스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&gt; </a:t>
            </a:r>
            <a:r>
              <a:rPr kumimoji="1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매핑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정보 저장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Map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commandHandlerMap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java.util.HashMap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init(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ServletConfig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config.getInitParameter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Properties prop = new Properties();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FileInputStream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configFilePath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config.getServletContext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().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getRealPath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FileInputStream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configFilePath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prop.load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throw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finally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fis.close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Iterator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keyIter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prop.keySet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().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iterator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while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keyIter.hasNext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String command = (String)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keyIter.next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String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handlerClassName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prop.getProperty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(command);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try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Class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handlerClass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Class.forName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handlerClassName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Object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handlerInstance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handlerClass.newInstance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commandHandlerMap.put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(command,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handlerInstance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 catch (Exception e)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throw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사용 컨트롤러 구현 </a:t>
            </a:r>
            <a:r>
              <a:rPr lang="en-US" altLang="ko-KR" dirty="0" smtClean="0"/>
              <a:t>- </a:t>
            </a:r>
            <a:r>
              <a:rPr lang="en-US" altLang="ko-KR" dirty="0" smtClean="0"/>
              <a:t>2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 처리</a:t>
            </a:r>
            <a:endParaRPr lang="ko-KR" alt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57158" y="1084250"/>
            <a:ext cx="8358246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void process(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 throws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String command =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request.getParameter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cmd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handler = 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commandHandlerMap.get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(command);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(handler == null)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handler =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NullHandler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String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viewPage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viewPage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handler.process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catch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Throwable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throw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(e);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dispatcher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request.getRequestDispatcher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viewPage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dispatcher.forward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설정 파일 사용 컨트롤러 구현 </a:t>
            </a:r>
            <a:r>
              <a:rPr lang="en-US" altLang="ko-KR" dirty="0" smtClean="0"/>
              <a:t>- </a:t>
            </a:r>
            <a:r>
              <a:rPr lang="en-US" altLang="ko-KR" dirty="0" smtClean="0"/>
              <a:t>3 </a:t>
            </a:r>
            <a:r>
              <a:rPr lang="en-US" altLang="ko-KR" dirty="0" smtClean="0"/>
              <a:t>- </a:t>
            </a:r>
            <a:r>
              <a:rPr lang="en-US" altLang="ko-KR" dirty="0" smtClean="0"/>
              <a:t>web.xml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42910" y="985140"/>
            <a:ext cx="7643866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    </a:t>
            </a:r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&gt;</a:t>
            </a:r>
          </a:p>
          <a:p>
            <a:r>
              <a:rPr lang="en-US" sz="1600" dirty="0" smtClean="0">
                <a:latin typeface="+mn-ea"/>
              </a:rPr>
              <a:t>        </a:t>
            </a:r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-name&gt;</a:t>
            </a:r>
            <a:r>
              <a:rPr lang="en-US" sz="1600" dirty="0" err="1" smtClean="0">
                <a:latin typeface="+mn-ea"/>
              </a:rPr>
              <a:t>ControllerUsingFile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-name&gt;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-class&gt;</a:t>
            </a:r>
            <a:r>
              <a:rPr lang="en-US" sz="1600" dirty="0" err="1" smtClean="0">
                <a:latin typeface="+mn-ea"/>
              </a:rPr>
              <a:t>kame.mvc.controller.ControllerUsingFile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-class&gt;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&lt;init-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    &lt;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-name&gt;</a:t>
            </a:r>
            <a:r>
              <a:rPr lang="en-US" sz="1600" b="1" dirty="0" err="1" smtClean="0">
                <a:latin typeface="+mn-ea"/>
              </a:rPr>
              <a:t>configFile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-name&gt;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    &lt;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-value&gt;</a:t>
            </a:r>
            <a:r>
              <a:rPr lang="en-US" sz="1600" b="1" dirty="0" smtClean="0">
                <a:latin typeface="+mn-ea"/>
              </a:rPr>
              <a:t>/WEB-INF/</a:t>
            </a:r>
            <a:r>
              <a:rPr lang="en-US" sz="1600" b="1" dirty="0" err="1" smtClean="0">
                <a:latin typeface="+mn-ea"/>
              </a:rPr>
              <a:t>commandHandler.properties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-value&gt;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&lt;/init-</a:t>
            </a:r>
            <a:r>
              <a:rPr lang="en-US" sz="1600" dirty="0" err="1" smtClean="0">
                <a:latin typeface="+mn-ea"/>
              </a:rPr>
              <a:t>param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-mapping&gt;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-name&gt;</a:t>
            </a:r>
            <a:r>
              <a:rPr lang="en-US" sz="1600" dirty="0" err="1" smtClean="0">
                <a:latin typeface="+mn-ea"/>
              </a:rPr>
              <a:t>ControllerUsingFile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-name&gt;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    &lt;</a:t>
            </a:r>
            <a:r>
              <a:rPr lang="en-US" sz="1600" dirty="0" err="1" smtClean="0">
                <a:latin typeface="+mn-ea"/>
              </a:rPr>
              <a:t>url</a:t>
            </a:r>
            <a:r>
              <a:rPr lang="en-US" sz="1600" dirty="0" smtClean="0">
                <a:latin typeface="+mn-ea"/>
              </a:rPr>
              <a:t>-pattern&gt;</a:t>
            </a:r>
            <a:r>
              <a:rPr lang="en-US" sz="1600" b="1" dirty="0" smtClean="0">
                <a:latin typeface="+mn-ea"/>
              </a:rPr>
              <a:t>/</a:t>
            </a:r>
            <a:r>
              <a:rPr lang="en-US" sz="1600" b="1" dirty="0" err="1" smtClean="0">
                <a:latin typeface="+mn-ea"/>
              </a:rPr>
              <a:t>controllerUsingFile</a:t>
            </a:r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url</a:t>
            </a:r>
            <a:r>
              <a:rPr lang="en-US" sz="1600" dirty="0" smtClean="0">
                <a:latin typeface="+mn-ea"/>
              </a:rPr>
              <a:t>-pattern&gt;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&lt;/</a:t>
            </a:r>
            <a:r>
              <a:rPr lang="en-US" sz="1600" dirty="0" err="1" smtClean="0">
                <a:latin typeface="+mn-ea"/>
              </a:rPr>
              <a:t>servlet</a:t>
            </a:r>
            <a:r>
              <a:rPr lang="en-US" sz="1600" dirty="0" smtClean="0">
                <a:latin typeface="+mn-ea"/>
              </a:rPr>
              <a:t>-mapping&gt;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42976" y="4429132"/>
            <a:ext cx="6929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http://localhost:8080/chap23</a:t>
            </a:r>
            <a:r>
              <a:rPr lang="en-US" b="1" dirty="0" smtClean="0"/>
              <a:t>/controllerUsingFile?cmd=</a:t>
            </a:r>
            <a:r>
              <a:rPr lang="en-US" dirty="0" smtClean="0"/>
              <a:t>Hello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사용시</a:t>
            </a:r>
            <a:endParaRPr lang="ko-KR" alt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500034" y="1071546"/>
            <a:ext cx="821537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void process(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 throws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command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request.getRequestURI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if 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command.indexOf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request.getContextPath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()) == 0)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 =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command.substring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request.getContextPath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().length());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handler = 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commandHandlerMap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.get(command);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   …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392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42"/>
                <a:gridCol w="3429024"/>
                <a:gridCol w="3614734"/>
              </a:tblGrid>
              <a:tr h="5679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모델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장점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단점</a:t>
                      </a:r>
                    </a:p>
                  </a:txBody>
                  <a:tcPr marL="68580" marR="68580" marT="0" marB="0"/>
                </a:tc>
              </a:tr>
              <a:tr h="14938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모델 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배우기 쉬움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자바 언어를 몰라도 구현 가능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기능과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JSP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 직관적인 연결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하나의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JSP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하나의 기능과 연결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로직 코드와 뷰 코드가 혼합되어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JSP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코드가 복잡해짐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뷰 변경 시 논리코드의 빈번한 복사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즉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유지보수 작업이 불편함</a:t>
                      </a:r>
                    </a:p>
                  </a:txBody>
                  <a:tcPr marL="68580" marR="68580" marT="0" marB="0"/>
                </a:tc>
              </a:tr>
              <a:tr h="186728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모델 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로직 코드와 뷰 코드의 분리에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따른 유지 보수의 편리함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컨트롤러 서블릿에서 집중적인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작업 처리 가능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.(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권한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인증 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확장의 용이함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자바 언어에 친숙하지 않으면 접근하기가 쉽지 않음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작업량이 많음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커맨드클래스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+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뷰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JSP)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구조와 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구조와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en-US" altLang="ko-KR" dirty="0" smtClean="0"/>
              <a:t>MVC </a:t>
            </a:r>
            <a:r>
              <a:rPr lang="ko-KR" altLang="en-US" dirty="0" smtClean="0"/>
              <a:t>패턴 구현 방식</a:t>
            </a:r>
            <a:endParaRPr lang="en-US" altLang="ko-KR" dirty="0" smtClean="0"/>
          </a:p>
          <a:p>
            <a:r>
              <a:rPr lang="ko-KR" altLang="en-US" dirty="0" smtClean="0"/>
              <a:t>커맨드 패턴 기반 코드</a:t>
            </a:r>
            <a:endParaRPr lang="en-US" altLang="ko-KR" dirty="0" smtClean="0"/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구조와 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 선택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</a:t>
            </a:r>
            <a:r>
              <a:rPr lang="ko-KR" altLang="en-US" dirty="0" smtClean="0"/>
              <a:t>를 이용한 단순한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 요청 처리 및 뷰 생성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구현이 쉬움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처리 및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생성 코드가 뒤섞여 코드가 복잡함</a:t>
            </a:r>
            <a:endParaRPr lang="ko-KR" altLang="en-US" dirty="0"/>
          </a:p>
        </p:txBody>
      </p:sp>
      <p:pic>
        <p:nvPicPr>
          <p:cNvPr id="1026" name="Picture 2" descr="fig23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45148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요청을 처리하고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뷰를 생성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모든 요청을 단일 </a:t>
            </a:r>
            <a:r>
              <a:rPr lang="ko-KR" altLang="en-US" dirty="0" err="1" smtClean="0"/>
              <a:t>서블릿에서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 처리 후 결과를 보여줄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  <p:pic>
        <p:nvPicPr>
          <p:cNvPr id="2050" name="Picture 2" descr="fig23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4010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Model-View-Controller</a:t>
            </a:r>
          </a:p>
          <a:p>
            <a:pPr lvl="1"/>
            <a:r>
              <a:rPr lang="ko-KR" altLang="en-US" dirty="0" smtClean="0"/>
              <a:t>모델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비즈니스 영역의 상태 정보를 처리한다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비즈니스 영역에 대한 프레젠테이션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보게 될 결과 화면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담당한다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컨트롤러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사용자의 입력 및 흐름 제어를 담당한다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처리하는 모델과 결과 화면을 보여주는 </a:t>
            </a:r>
            <a:r>
              <a:rPr lang="ko-KR" altLang="en-US" dirty="0" err="1" smtClean="0"/>
              <a:t>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분리되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흐름 </a:t>
            </a:r>
            <a:r>
              <a:rPr lang="ko-KR" altLang="en-US" dirty="0" smtClean="0"/>
              <a:t>제어나 사용자의 처리 요청은 컨트롤러에 </a:t>
            </a:r>
            <a:r>
              <a:rPr lang="ko-KR" altLang="en-US" dirty="0" smtClean="0"/>
              <a:t>집중</a:t>
            </a:r>
            <a:endParaRPr lang="en-US" altLang="ko-KR" dirty="0" smtClean="0"/>
          </a:p>
          <a:p>
            <a:r>
              <a:rPr lang="ko-KR" altLang="en-US" dirty="0" smtClean="0"/>
              <a:t>모델</a:t>
            </a:r>
            <a:r>
              <a:rPr lang="en-US" altLang="ko-KR" dirty="0" smtClean="0"/>
              <a:t>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구조와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서블릿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-JSP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 descr="fig23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00372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의 컨트롤러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pic>
        <p:nvPicPr>
          <p:cNvPr id="4098" name="Picture 2" descr="fig23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347802"/>
            <a:ext cx="52101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MVC</a:t>
            </a:r>
            <a:r>
              <a:rPr lang="ko-KR" altLang="en-US" dirty="0" smtClean="0"/>
              <a:t>의 모델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수행 클래스</a:t>
            </a:r>
            <a:endParaRPr lang="ko-KR" altLang="en-US" dirty="0"/>
          </a:p>
        </p:txBody>
      </p:sp>
      <p:pic>
        <p:nvPicPr>
          <p:cNvPr id="5122" name="Picture 2" descr="fig23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5200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MVC </a:t>
            </a:r>
            <a:r>
              <a:rPr lang="ko-KR" altLang="en-US" dirty="0" smtClean="0"/>
              <a:t>패턴 컨트롤러 기본 구현</a:t>
            </a:r>
            <a:endParaRPr lang="ko-KR" alt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643042" y="1011399"/>
            <a:ext cx="5500726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ControllerServlet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extends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1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HTTP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요청 받음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void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doGet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processRequest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doPost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processRequest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void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processRequest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2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요청 분석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request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객체로부터 사용자의 요청을 분석하는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3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모델을 사용하여 요청한 기능을 수행한다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사용자에 요청에 따라 알맞은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4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request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나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session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 처리 결과를 저장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request.setAttribute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("result",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 //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이런 형태의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...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5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를 사용하여 알맞은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뷰로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포워딩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dispatcher =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request.getRequestDispatcher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("/view.jsp");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dispatcher.forward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컨트롤러 구현 예</a:t>
            </a:r>
            <a:endParaRPr lang="ko-KR" altLang="en-US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14282" y="928670"/>
            <a:ext cx="8215370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void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processRequest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HttpServletRequest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request,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HttpServletResponse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response) throws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ServletException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2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요청 파악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request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객체로부터 사용자의 요청을 파악하는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String type =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request.getParameter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("type");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3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요청한 기능을 수행한다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//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사용자에 요청에 따라 알맞은 코드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Object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null;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if (type == null ||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type.equals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("greeting"))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안녕하세요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.";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else if (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type.equals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("date"))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java.util.Date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 else {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"Invalid Type";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4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request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나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session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에 처리 결과를 저장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request.setAttribute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("result",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resultObject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5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,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를 사용하여 알맞은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뷰로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포워딩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RequestDispatcher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dispatcher =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       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request.getRequestDispatcher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("/simpleView.jsp");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dispatcher.forward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(request, response);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pic>
        <p:nvPicPr>
          <p:cNvPr id="21506" name="Picture 2" descr="fig23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071678"/>
            <a:ext cx="48291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1126</Words>
  <Application>Microsoft Office PowerPoint</Application>
  <PresentationFormat>화면 슬라이드 쇼(4:3)</PresentationFormat>
  <Paragraphs>210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23장-MVC 패턴 구현</vt:lpstr>
      <vt:lpstr>TOC</vt:lpstr>
      <vt:lpstr>모델 1 구조</vt:lpstr>
      <vt:lpstr>모델 2 구조</vt:lpstr>
      <vt:lpstr>MVC 패턴</vt:lpstr>
      <vt:lpstr>MVC의 컨트롤러 : 서블릿</vt:lpstr>
      <vt:lpstr>MVC의 모델 : 로직 수행 클래스</vt:lpstr>
      <vt:lpstr>MVC 패턴 컨트롤러 기본 구현</vt:lpstr>
      <vt:lpstr>컨트롤러 구현 예</vt:lpstr>
      <vt:lpstr>클라이언트의 요청 명령을 구분하는 방식</vt:lpstr>
      <vt:lpstr>커맨드 패턴을 이용한 요청 처리</vt:lpstr>
      <vt:lpstr>커맨드와 처리 클래스의 매핑 정보를 담은 설정 파일</vt:lpstr>
      <vt:lpstr>설정 파일 사용 컨트롤러 구현 - 1 - 설정 파일 로딩</vt:lpstr>
      <vt:lpstr>설정 파일 사용 컨트롤러 구현 - 2 - 요청 처리</vt:lpstr>
      <vt:lpstr>설정 파일 사용 컨트롤러 구현 - 3 - web.xml</vt:lpstr>
      <vt:lpstr>요청 URI 사용시</vt:lpstr>
      <vt:lpstr>모델 1 vs 모델 2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11</cp:revision>
  <dcterms:created xsi:type="dcterms:W3CDTF">2006-10-05T04:04:58Z</dcterms:created>
  <dcterms:modified xsi:type="dcterms:W3CDTF">2009-07-12T12:42:43Z</dcterms:modified>
</cp:coreProperties>
</file>