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smtClean="0"/>
              <a:t>웹 어플리케이션 개요 및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ko-KR" altLang="en-US" sz="4000" smtClean="0"/>
              <a:t>개발 환경 구축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8738" y="3733800"/>
            <a:ext cx="6400800" cy="2791544"/>
          </a:xfrm>
        </p:spPr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</a:t>
            </a:r>
            <a:r>
              <a:rPr lang="en-US" altLang="ko-KR" smtClean="0"/>
              <a:t> </a:t>
            </a:r>
            <a:r>
              <a:rPr lang="en-US" altLang="ko-KR" sz="1600" smtClean="0"/>
              <a:t>1.1_</a:t>
            </a:r>
            <a:r>
              <a:rPr lang="ko-KR" altLang="en-US" sz="1600" smtClean="0"/>
              <a:t>인터넷 서비스</a:t>
            </a:r>
            <a:endParaRPr lang="en-US" altLang="ko-KR" sz="1600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1.2_</a:t>
            </a:r>
            <a:r>
              <a:rPr lang="ko-KR" altLang="en-US" sz="1600" smtClean="0"/>
              <a:t>프로토콜</a:t>
            </a:r>
            <a:r>
              <a:rPr lang="en-US" altLang="ko-KR" sz="1600" smtClean="0"/>
              <a:t>(Protocol)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1.3_IP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DNS, Port </a:t>
            </a:r>
            <a:r>
              <a:rPr lang="ko-KR" altLang="en-US" sz="1600" smtClean="0"/>
              <a:t>번호</a:t>
            </a:r>
            <a:endParaRPr lang="en-US" altLang="ko-KR" sz="1600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z="1600" smtClean="0"/>
              <a:t>1.4</a:t>
            </a:r>
            <a:r>
              <a:rPr lang="en-US" altLang="ko-KR" smtClean="0"/>
              <a:t>_</a:t>
            </a:r>
            <a:r>
              <a:rPr lang="en-US" altLang="ko-KR" sz="1600" smtClean="0"/>
              <a:t>HTTP(HyperText Transfer Protocol)</a:t>
            </a:r>
            <a:r>
              <a:rPr lang="ko-KR" altLang="en-US" sz="1600" smtClean="0"/>
              <a:t>의 개요</a:t>
            </a:r>
            <a:endParaRPr lang="en-US" altLang="ko-KR" sz="1600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z="1600" smtClean="0"/>
              <a:t>1.5</a:t>
            </a:r>
            <a:r>
              <a:rPr lang="en-US" altLang="ko-KR" smtClean="0"/>
              <a:t>_</a:t>
            </a:r>
            <a:r>
              <a:rPr lang="en-US" altLang="ko-KR" sz="1600" smtClean="0"/>
              <a:t>HTTP </a:t>
            </a:r>
            <a:r>
              <a:rPr lang="ko-KR" altLang="en-US" sz="1600" smtClean="0"/>
              <a:t>클라이언트와 서버</a:t>
            </a:r>
            <a:endParaRPr lang="en-US" altLang="ko-KR" sz="1600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z="1600" smtClean="0"/>
              <a:t>1.6</a:t>
            </a:r>
            <a:r>
              <a:rPr lang="en-US" altLang="ko-KR" smtClean="0"/>
              <a:t>_</a:t>
            </a:r>
            <a:r>
              <a:rPr lang="ko-KR" altLang="en-US" sz="1600" smtClean="0"/>
              <a:t>웹 어플리케이션의 개요</a:t>
            </a:r>
            <a:endParaRPr lang="en-US" altLang="ko-KR" sz="1600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z="1600" smtClean="0"/>
              <a:t>1.7</a:t>
            </a:r>
            <a:r>
              <a:rPr lang="en-US" altLang="ko-KR" smtClean="0"/>
              <a:t>_</a:t>
            </a:r>
            <a:r>
              <a:rPr lang="ko-KR" altLang="en-US" sz="1600" smtClean="0"/>
              <a:t>웹 컴포넌트</a:t>
            </a:r>
            <a:r>
              <a:rPr lang="en-US" altLang="ko-KR" sz="1600" smtClean="0"/>
              <a:t>(Web Component)</a:t>
            </a:r>
            <a:r>
              <a:rPr lang="ko-KR" altLang="en-US" sz="1600" smtClean="0"/>
              <a:t>의 개요</a:t>
            </a:r>
            <a:endParaRPr lang="en-US" altLang="ko-KR" sz="1600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z="1600" smtClean="0"/>
              <a:t>1.8</a:t>
            </a:r>
            <a:r>
              <a:rPr lang="en-US" altLang="ko-KR" smtClean="0"/>
              <a:t>_</a:t>
            </a:r>
            <a:r>
              <a:rPr lang="ko-KR" altLang="en-US" sz="1600" smtClean="0"/>
              <a:t>웹 어플리케이션 개발 환경 구축</a:t>
            </a:r>
            <a:endParaRPr lang="en-US" altLang="ko-KR" sz="1600" smtClean="0"/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476672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342281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1.4 HTTP</a:t>
            </a:r>
            <a:r>
              <a:rPr lang="en-US" altLang="ko-KR" sz="2400" smtClean="0"/>
              <a:t>(HyperText Transfer Protocol)</a:t>
            </a:r>
            <a:r>
              <a:rPr lang="ko-KR" altLang="en-US" smtClean="0"/>
              <a:t>의 개요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1.4.3 HTTP(HyperText Transfer Protocol)</a:t>
            </a:r>
          </a:p>
          <a:p>
            <a:pPr lvl="1"/>
            <a:r>
              <a:rPr lang="ko-KR" altLang="en-US" smtClean="0"/>
              <a:t>웹상에서 정보를 주고받을 수 있는 프로토콜</a:t>
            </a:r>
            <a:endParaRPr lang="en-US" altLang="ko-KR" smtClean="0"/>
          </a:p>
          <a:p>
            <a:pPr lvl="1"/>
            <a:r>
              <a:rPr lang="ko-KR" altLang="en-US" smtClean="0"/>
              <a:t>주로 </a:t>
            </a:r>
            <a:r>
              <a:rPr lang="en-US" altLang="ko-KR" smtClean="0"/>
              <a:t>HTML </a:t>
            </a:r>
            <a:r>
              <a:rPr lang="ko-KR" altLang="en-US" smtClean="0"/>
              <a:t>문서를 주고받는데 사용</a:t>
            </a:r>
            <a:endParaRPr lang="en-US" altLang="ko-KR" smtClean="0"/>
          </a:p>
          <a:p>
            <a:pPr lvl="1"/>
            <a:r>
              <a:rPr lang="ko-KR" altLang="en-US" smtClean="0"/>
              <a:t>기본적으로 </a:t>
            </a:r>
            <a:r>
              <a:rPr lang="en-US" altLang="ko-KR" smtClean="0"/>
              <a:t>80</a:t>
            </a:r>
            <a:r>
              <a:rPr lang="ko-KR" altLang="en-US" smtClean="0"/>
              <a:t>포트 번호를 사용</a:t>
            </a:r>
            <a:endParaRPr lang="en-US" altLang="ko-KR" smtClean="0"/>
          </a:p>
          <a:p>
            <a:pPr lvl="1"/>
            <a:r>
              <a:rPr lang="en-US" altLang="ko-KR" smtClean="0"/>
              <a:t>HTTP</a:t>
            </a:r>
            <a:r>
              <a:rPr lang="ko-KR" altLang="en-US" smtClean="0"/>
              <a:t>는 클라이언트와 서버 사이에 이루어지는 요청과 응답 프로토콜</a:t>
            </a:r>
            <a:endParaRPr lang="en-US" altLang="ko-KR" smtClean="0"/>
          </a:p>
          <a:p>
            <a:pPr lvl="1"/>
            <a:r>
              <a:rPr lang="ko-KR" altLang="en-US" smtClean="0"/>
              <a:t>클라이언트인 웹 브라우저에서 </a:t>
            </a:r>
            <a:r>
              <a:rPr lang="en-US" altLang="ko-KR" smtClean="0"/>
              <a:t>HTTP</a:t>
            </a:r>
            <a:r>
              <a:rPr lang="ko-KR" altLang="en-US" smtClean="0"/>
              <a:t>를 통하여 웹 서버로부터 웹 페이지를 요청하면 웹 서버는 이 요청에 응답하여 필요한 정보를 해당 클라이언트에게 응답 처리</a:t>
            </a:r>
            <a:endParaRPr lang="en-US" altLang="ko-KR" smtClean="0"/>
          </a:p>
          <a:p>
            <a:pPr lvl="1"/>
            <a:r>
              <a:rPr lang="en-US" altLang="ko-KR" smtClean="0"/>
              <a:t>HTTP</a:t>
            </a:r>
            <a:r>
              <a:rPr lang="ko-KR" altLang="en-US" smtClean="0"/>
              <a:t>는 클라이언트의 데이터 요청에 대한 응답 후 바로 연결을 해제</a:t>
            </a:r>
            <a:endParaRPr lang="en-US" altLang="ko-KR" smtClean="0"/>
          </a:p>
          <a:p>
            <a:pPr lvl="1"/>
            <a:r>
              <a:rPr lang="ko-KR" altLang="en-US" smtClean="0"/>
              <a:t>필요할 때마다 연결하고 데이터를 받자마자 바로 연결을 해제하는 방식이 </a:t>
            </a:r>
            <a:r>
              <a:rPr lang="en-US" altLang="ko-KR" smtClean="0"/>
              <a:t>HTTP</a:t>
            </a:r>
            <a:r>
              <a:rPr lang="ko-KR" altLang="en-US" smtClean="0"/>
              <a:t>의 메커니즘</a:t>
            </a:r>
            <a:endParaRPr lang="en-US" altLang="ko-KR" smtClean="0"/>
          </a:p>
          <a:p>
            <a:pPr lvl="1"/>
            <a:r>
              <a:rPr lang="ko-KR" altLang="en-US" smtClean="0"/>
              <a:t>지정된 시간 동안 많은 사용자가 특정 서버에 접속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1.4 HTTP</a:t>
            </a:r>
            <a:r>
              <a:rPr lang="en-US" altLang="ko-KR" sz="2400" smtClean="0"/>
              <a:t>(HyperText Transfer Protocol)</a:t>
            </a:r>
            <a:r>
              <a:rPr lang="ko-KR" altLang="en-US" smtClean="0"/>
              <a:t>의 개요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1.4.4 </a:t>
            </a:r>
            <a:r>
              <a:rPr lang="ko-KR" altLang="en-US" smtClean="0"/>
              <a:t>웹 브라우저 및 웹 서버</a:t>
            </a:r>
          </a:p>
          <a:p>
            <a:pPr lvl="1"/>
            <a:r>
              <a:rPr lang="ko-KR" altLang="en-US" smtClean="0"/>
              <a:t>웹 브라우저</a:t>
            </a:r>
            <a:endParaRPr lang="en-US" altLang="ko-KR" smtClean="0"/>
          </a:p>
          <a:p>
            <a:pPr lvl="2"/>
            <a:r>
              <a:rPr lang="ko-KR" altLang="en-US" smtClean="0"/>
              <a:t>웹 서버로부터 받은 </a:t>
            </a:r>
            <a:r>
              <a:rPr lang="en-US" altLang="ko-KR" smtClean="0"/>
              <a:t>HTML </a:t>
            </a:r>
            <a:r>
              <a:rPr lang="ko-KR" altLang="en-US" smtClean="0"/>
              <a:t>문서나 파일을 출력하는 소프트웨어</a:t>
            </a:r>
            <a:endParaRPr lang="en-US" altLang="ko-KR" smtClean="0"/>
          </a:p>
          <a:p>
            <a:pPr lvl="2"/>
            <a:r>
              <a:rPr lang="ko-KR" altLang="en-US" smtClean="0"/>
              <a:t>종류 </a:t>
            </a:r>
            <a:r>
              <a:rPr lang="en-US" altLang="ko-KR" smtClean="0"/>
              <a:t>: </a:t>
            </a:r>
            <a:r>
              <a:rPr lang="ko-KR" altLang="en-US" smtClean="0"/>
              <a:t>인터넷 익스플로러</a:t>
            </a:r>
            <a:r>
              <a:rPr lang="en-US" altLang="ko-KR" smtClean="0"/>
              <a:t>, </a:t>
            </a:r>
            <a:r>
              <a:rPr lang="ko-KR" altLang="en-US" smtClean="0"/>
              <a:t>모질라 파이어폭스</a:t>
            </a:r>
            <a:r>
              <a:rPr lang="en-US" altLang="ko-KR" smtClean="0"/>
              <a:t>, </a:t>
            </a:r>
            <a:r>
              <a:rPr lang="ko-KR" altLang="en-US" smtClean="0"/>
              <a:t>오페라</a:t>
            </a:r>
            <a:r>
              <a:rPr lang="en-US" altLang="ko-KR" smtClean="0"/>
              <a:t>, </a:t>
            </a:r>
            <a:r>
              <a:rPr lang="ko-KR" altLang="en-US" smtClean="0"/>
              <a:t>사파리</a:t>
            </a:r>
            <a:r>
              <a:rPr lang="en-US" altLang="ko-KR" smtClean="0"/>
              <a:t>, </a:t>
            </a:r>
            <a:r>
              <a:rPr lang="ko-KR" altLang="en-US" smtClean="0"/>
              <a:t>크롬 등</a:t>
            </a:r>
            <a:endParaRPr lang="en-US" altLang="ko-KR" smtClean="0"/>
          </a:p>
          <a:p>
            <a:pPr lvl="2"/>
            <a:r>
              <a:rPr lang="ko-KR" altLang="en-US" smtClean="0"/>
              <a:t>웹 서버로부터 웹 페이지를 가져오기 위해서 웹 서버가 사용하는 </a:t>
            </a:r>
            <a:r>
              <a:rPr lang="en-US" altLang="ko-KR" smtClean="0"/>
              <a:t>HTTP </a:t>
            </a:r>
            <a:r>
              <a:rPr lang="ko-KR" altLang="en-US" smtClean="0"/>
              <a:t>프로토콜을 사용</a:t>
            </a:r>
            <a:endParaRPr lang="en-US" altLang="ko-KR" smtClean="0"/>
          </a:p>
          <a:p>
            <a:pPr lvl="2"/>
            <a:r>
              <a:rPr lang="en-US" altLang="ko-KR" smtClean="0"/>
              <a:t>HTTP</a:t>
            </a:r>
            <a:r>
              <a:rPr lang="ko-KR" altLang="en-US" smtClean="0"/>
              <a:t>를 이용해 웹 서버에 특정 정보를 전송하는 것도 가능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웹 서버</a:t>
            </a:r>
            <a:endParaRPr lang="en-US" altLang="ko-KR" smtClean="0"/>
          </a:p>
          <a:p>
            <a:pPr lvl="2"/>
            <a:r>
              <a:rPr lang="ko-KR" altLang="en-US" smtClean="0"/>
              <a:t>웹 브라우저를 이용하는 클라이언트로부터 </a:t>
            </a:r>
            <a:r>
              <a:rPr lang="en-US" altLang="ko-KR" smtClean="0"/>
              <a:t>HTTP </a:t>
            </a:r>
            <a:r>
              <a:rPr lang="ko-KR" altLang="en-US" smtClean="0"/>
              <a:t>요청을 받아서 </a:t>
            </a:r>
            <a:r>
              <a:rPr lang="en-US" altLang="ko-KR" smtClean="0"/>
              <a:t>HTML </a:t>
            </a:r>
            <a:r>
              <a:rPr lang="ko-KR" altLang="en-US" smtClean="0"/>
              <a:t>문서와 같은 웹 페이지를 전송해주는 서버</a:t>
            </a:r>
            <a:endParaRPr lang="en-US" altLang="ko-KR" smtClean="0"/>
          </a:p>
          <a:p>
            <a:pPr lvl="2"/>
            <a:r>
              <a:rPr lang="en-US" altLang="ko-KR" smtClean="0"/>
              <a:t>URL</a:t>
            </a:r>
            <a:r>
              <a:rPr lang="ko-KR" altLang="en-US" smtClean="0"/>
              <a:t>로 표현된 </a:t>
            </a:r>
            <a:r>
              <a:rPr lang="en-US" altLang="ko-KR" smtClean="0"/>
              <a:t>HTML </a:t>
            </a:r>
            <a:r>
              <a:rPr lang="ko-KR" altLang="en-US" smtClean="0"/>
              <a:t>문서 및 각종 정보를 수신</a:t>
            </a:r>
            <a:endParaRPr lang="en-US" altLang="ko-KR" smtClean="0"/>
          </a:p>
          <a:p>
            <a:pPr lvl="2"/>
            <a:r>
              <a:rPr lang="ko-KR" altLang="en-US" smtClean="0"/>
              <a:t>종류 </a:t>
            </a:r>
            <a:r>
              <a:rPr lang="en-US" altLang="ko-KR" smtClean="0"/>
              <a:t>: </a:t>
            </a:r>
            <a:r>
              <a:rPr lang="ko-KR" altLang="en-US" smtClean="0"/>
              <a:t>아파치</a:t>
            </a:r>
            <a:r>
              <a:rPr lang="en-US" altLang="ko-KR" smtClean="0"/>
              <a:t>(Apache) </a:t>
            </a:r>
            <a:r>
              <a:rPr lang="ko-KR" altLang="en-US" smtClean="0"/>
              <a:t>및 </a:t>
            </a:r>
            <a:r>
              <a:rPr lang="en-US" altLang="ko-KR" smtClean="0"/>
              <a:t>IIS </a:t>
            </a:r>
            <a:r>
              <a:rPr lang="ko-KR" altLang="en-US" smtClean="0"/>
              <a:t>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1.4 HTTP</a:t>
            </a:r>
            <a:r>
              <a:rPr lang="en-US" altLang="ko-KR" sz="2400" smtClean="0"/>
              <a:t>(HyperText Transfer Protocol)</a:t>
            </a:r>
            <a:r>
              <a:rPr lang="ko-KR" altLang="en-US" smtClean="0"/>
              <a:t>의 개요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1.4.5 URL(Uniform Resource Locator)</a:t>
            </a:r>
          </a:p>
          <a:p>
            <a:pPr lvl="1"/>
            <a:r>
              <a:rPr lang="ko-KR" altLang="en-US" smtClean="0"/>
              <a:t>웹 서버가 인터넷상에 존재하는 자원</a:t>
            </a:r>
            <a:r>
              <a:rPr lang="en-US" altLang="ko-KR" smtClean="0"/>
              <a:t>(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파일 등</a:t>
            </a:r>
            <a:r>
              <a:rPr lang="en-US" altLang="ko-KR" smtClean="0"/>
              <a:t>)</a:t>
            </a:r>
            <a:r>
              <a:rPr lang="ko-KR" altLang="en-US" smtClean="0"/>
              <a:t>을 검색하고 해석하는데 필요한 네트워크 서비스의 표현식</a:t>
            </a:r>
            <a:endParaRPr lang="en-US" altLang="ko-KR" smtClean="0"/>
          </a:p>
          <a:p>
            <a:pPr lvl="1"/>
            <a:r>
              <a:rPr lang="ko-KR" altLang="en-US" smtClean="0"/>
              <a:t>웹 브라우저 주소란에 다음과 같은 문법으로 입력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21404"/>
          <a:stretch>
            <a:fillRect/>
          </a:stretch>
        </p:blipFill>
        <p:spPr bwMode="auto">
          <a:xfrm>
            <a:off x="964001" y="3212976"/>
            <a:ext cx="7011429" cy="211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43608" y="2708920"/>
            <a:ext cx="720080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프로토콜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://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호스트 번호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포트 번호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파일명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1.5 HTTP </a:t>
            </a:r>
            <a:r>
              <a:rPr lang="ko-KR" altLang="en-US" smtClean="0"/>
              <a:t>클라이언트와 서버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7982595" cy="5157936"/>
          </a:xfrm>
        </p:spPr>
        <p:txBody>
          <a:bodyPr/>
          <a:lstStyle/>
          <a:p>
            <a:r>
              <a:rPr lang="en-US" altLang="ko-KR" smtClean="0"/>
              <a:t>1.5.1 Client</a:t>
            </a:r>
            <a:r>
              <a:rPr lang="ko-KR" altLang="en-US" smtClean="0"/>
              <a:t>와 </a:t>
            </a:r>
            <a:r>
              <a:rPr lang="en-US" altLang="ko-KR" smtClean="0"/>
              <a:t>Server </a:t>
            </a:r>
            <a:r>
              <a:rPr lang="ko-KR" altLang="en-US" smtClean="0"/>
              <a:t>구조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pPr lvl="1">
              <a:buNone/>
            </a:pPr>
            <a:r>
              <a:rPr lang="ko-KR" altLang="en-US" sz="1400" smtClean="0"/>
              <a:t>① 클라이언트인 웹 브라우저에서 특정 </a:t>
            </a:r>
            <a:r>
              <a:rPr lang="en-US" altLang="ko-KR" sz="1400" smtClean="0"/>
              <a:t>URL</a:t>
            </a:r>
            <a:r>
              <a:rPr lang="ko-KR" altLang="en-US" sz="1400" smtClean="0"/>
              <a:t>로 요청</a:t>
            </a:r>
            <a:endParaRPr lang="en-US" altLang="ko-KR" sz="1400" smtClean="0"/>
          </a:p>
          <a:p>
            <a:pPr lvl="1">
              <a:buNone/>
            </a:pPr>
            <a:r>
              <a:rPr lang="ko-KR" altLang="en-US" sz="1400" smtClean="0"/>
              <a:t>② 요청 라인</a:t>
            </a:r>
            <a:r>
              <a:rPr lang="en-US" altLang="ko-KR" sz="1400" smtClean="0"/>
              <a:t>, </a:t>
            </a:r>
            <a:r>
              <a:rPr lang="ko-KR" altLang="en-US" sz="1400" smtClean="0"/>
              <a:t>헤더</a:t>
            </a:r>
            <a:r>
              <a:rPr lang="en-US" altLang="ko-KR" sz="1400" smtClean="0"/>
              <a:t>, </a:t>
            </a:r>
            <a:r>
              <a:rPr lang="ko-KR" altLang="en-US" sz="1400" smtClean="0"/>
              <a:t>몸체로 구성된 요청이 발생</a:t>
            </a:r>
            <a:endParaRPr lang="en-US" altLang="ko-KR" sz="1400" smtClean="0"/>
          </a:p>
          <a:p>
            <a:pPr lvl="1">
              <a:buNone/>
            </a:pPr>
            <a:r>
              <a:rPr lang="ko-KR" altLang="en-US" sz="1400" smtClean="0"/>
              <a:t>③ 웹 서버는 요청된 </a:t>
            </a:r>
            <a:r>
              <a:rPr lang="en-US" altLang="ko-KR" sz="1400" smtClean="0"/>
              <a:t>HTML </a:t>
            </a:r>
            <a:r>
              <a:rPr lang="ko-KR" altLang="en-US" sz="1400" smtClean="0"/>
              <a:t>문서를 검색</a:t>
            </a:r>
            <a:r>
              <a:rPr lang="en-US" altLang="ko-KR" sz="1400" smtClean="0"/>
              <a:t>. </a:t>
            </a:r>
            <a:r>
              <a:rPr lang="ko-KR" altLang="en-US" sz="1400" smtClean="0"/>
              <a:t>만약에 요청된 문서가 없으면 </a:t>
            </a:r>
            <a:r>
              <a:rPr lang="en-US" altLang="ko-KR" sz="1400" smtClean="0"/>
              <a:t>File Not Found</a:t>
            </a:r>
            <a:r>
              <a:rPr lang="ko-KR" altLang="en-US" sz="1400" smtClean="0"/>
              <a:t>에러</a:t>
            </a:r>
            <a:r>
              <a:rPr lang="en-US" altLang="ko-KR" sz="1400" smtClean="0"/>
              <a:t>(404 </a:t>
            </a:r>
            <a:r>
              <a:rPr lang="ko-KR" altLang="en-US" sz="1400" smtClean="0"/>
              <a:t>에러</a:t>
            </a:r>
            <a:r>
              <a:rPr lang="en-US" altLang="ko-KR" sz="1400" smtClean="0"/>
              <a:t>)</a:t>
            </a:r>
            <a:r>
              <a:rPr lang="ko-KR" altLang="en-US" sz="1400" smtClean="0"/>
              <a:t>가 발생</a:t>
            </a:r>
            <a:r>
              <a:rPr lang="en-US" altLang="ko-KR" sz="1400" smtClean="0"/>
              <a:t>.</a:t>
            </a:r>
          </a:p>
          <a:p>
            <a:pPr lvl="1">
              <a:buNone/>
            </a:pPr>
            <a:r>
              <a:rPr lang="ko-KR" altLang="en-US" sz="1400" smtClean="0"/>
              <a:t>④ 상태 라인</a:t>
            </a:r>
            <a:r>
              <a:rPr lang="en-US" altLang="ko-KR" sz="1400" smtClean="0"/>
              <a:t>, </a:t>
            </a:r>
            <a:r>
              <a:rPr lang="ko-KR" altLang="en-US" sz="1400" smtClean="0"/>
              <a:t>헤더</a:t>
            </a:r>
            <a:r>
              <a:rPr lang="en-US" altLang="ko-KR" sz="1400" smtClean="0"/>
              <a:t>, </a:t>
            </a:r>
            <a:r>
              <a:rPr lang="ko-KR" altLang="en-US" sz="1400" smtClean="0"/>
              <a:t>몸체로 구성된 응답이 처리</a:t>
            </a:r>
            <a:endParaRPr lang="en-US" altLang="ko-KR" sz="1400" smtClean="0"/>
          </a:p>
          <a:p>
            <a:pPr lvl="1">
              <a:buNone/>
            </a:pPr>
            <a:r>
              <a:rPr lang="ko-KR" altLang="en-US" sz="1400" smtClean="0"/>
              <a:t>⑤ 웹 브라우저는 응답을 해석하여 사용자에게 응답 결과를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76787"/>
            <a:ext cx="6143625" cy="292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1.5 HTTP </a:t>
            </a:r>
            <a:r>
              <a:rPr lang="ko-KR" altLang="en-US" smtClean="0"/>
              <a:t>클라이언트와 서버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1.5.2 HTTP Request</a:t>
            </a:r>
          </a:p>
          <a:p>
            <a:pPr lvl="1"/>
            <a:r>
              <a:rPr lang="ko-KR" altLang="en-US" smtClean="0"/>
              <a:t>요청 라인</a:t>
            </a:r>
            <a:r>
              <a:rPr lang="en-US" altLang="ko-KR" smtClean="0"/>
              <a:t>(Request Line) : HTTP </a:t>
            </a:r>
            <a:r>
              <a:rPr lang="ko-KR" altLang="en-US" smtClean="0"/>
              <a:t>메서드 방식 및 요청 </a:t>
            </a:r>
            <a:r>
              <a:rPr lang="en-US" altLang="ko-KR" smtClean="0"/>
              <a:t>URL</a:t>
            </a:r>
            <a:r>
              <a:rPr lang="ko-KR" altLang="en-US" smtClean="0"/>
              <a:t>과 프로토콜 정보를 갖음</a:t>
            </a:r>
            <a:endParaRPr lang="en-US" altLang="ko-KR" smtClean="0"/>
          </a:p>
          <a:p>
            <a:pPr lvl="1"/>
            <a:r>
              <a:rPr lang="ko-KR" altLang="en-US" smtClean="0"/>
              <a:t>요청 헤더</a:t>
            </a:r>
            <a:r>
              <a:rPr lang="en-US" altLang="ko-KR" smtClean="0"/>
              <a:t>(Request Header) : </a:t>
            </a:r>
            <a:r>
              <a:rPr lang="ko-KR" altLang="en-US" smtClean="0"/>
              <a:t>웹 브라우저 정보</a:t>
            </a:r>
            <a:r>
              <a:rPr lang="en-US" altLang="ko-KR" smtClean="0"/>
              <a:t>, </a:t>
            </a:r>
            <a:r>
              <a:rPr lang="ko-KR" altLang="en-US" smtClean="0"/>
              <a:t>언어</a:t>
            </a:r>
            <a:r>
              <a:rPr lang="en-US" altLang="ko-KR" smtClean="0"/>
              <a:t>, </a:t>
            </a:r>
            <a:r>
              <a:rPr lang="ko-KR" altLang="en-US" smtClean="0"/>
              <a:t>인코딩 방식</a:t>
            </a:r>
            <a:r>
              <a:rPr lang="en-US" altLang="ko-KR" smtClean="0"/>
              <a:t>, </a:t>
            </a:r>
            <a:r>
              <a:rPr lang="ko-KR" altLang="en-US" smtClean="0"/>
              <a:t>요청 서버 정보 등과 같은 추가 정보를 갖음</a:t>
            </a:r>
            <a:endParaRPr lang="en-US" altLang="ko-KR" smtClean="0"/>
          </a:p>
          <a:p>
            <a:pPr lvl="1"/>
            <a:r>
              <a:rPr lang="ko-KR" altLang="en-US" smtClean="0"/>
              <a:t>요청 본체</a:t>
            </a:r>
            <a:r>
              <a:rPr lang="en-US" altLang="ko-KR" smtClean="0"/>
              <a:t>(Request Body) : </a:t>
            </a:r>
            <a:r>
              <a:rPr lang="ko-KR" altLang="en-US" smtClean="0"/>
              <a:t>요청에 필요한 내용을 갖는다</a:t>
            </a:r>
            <a:r>
              <a:rPr lang="en-US" altLang="ko-KR" smtClean="0"/>
              <a:t>. </a:t>
            </a:r>
            <a:r>
              <a:rPr lang="ko-KR" altLang="en-US" smtClean="0"/>
              <a:t>일반적으로 </a:t>
            </a:r>
            <a:r>
              <a:rPr lang="en-US" altLang="ko-KR" smtClean="0"/>
              <a:t>HTML </a:t>
            </a:r>
            <a:r>
              <a:rPr lang="ko-KR" altLang="en-US" smtClean="0"/>
              <a:t>폼 태그 안에 입력된 값들인 파라미터 정보를 의미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645024"/>
            <a:ext cx="5621655" cy="277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1.5 HTTP </a:t>
            </a:r>
            <a:r>
              <a:rPr lang="ko-KR" altLang="en-US" smtClean="0"/>
              <a:t>클라이언트와 서버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1.5.3 HTTP Response</a:t>
            </a:r>
          </a:p>
          <a:p>
            <a:pPr lvl="1"/>
            <a:r>
              <a:rPr lang="ko-KR" altLang="en-US" smtClean="0"/>
              <a:t>상태 라인</a:t>
            </a:r>
            <a:r>
              <a:rPr lang="en-US" altLang="ko-KR" smtClean="0"/>
              <a:t>(Status Line) : </a:t>
            </a:r>
            <a:r>
              <a:rPr lang="ko-KR" altLang="en-US" smtClean="0"/>
              <a:t>응답 상태 코드 및 프로토콜 정보를 갖음</a:t>
            </a:r>
            <a:endParaRPr lang="en-US" altLang="ko-KR" smtClean="0"/>
          </a:p>
          <a:p>
            <a:pPr lvl="1"/>
            <a:r>
              <a:rPr lang="ko-KR" altLang="en-US" smtClean="0"/>
              <a:t>응답 헤더</a:t>
            </a:r>
            <a:r>
              <a:rPr lang="en-US" altLang="ko-KR" smtClean="0"/>
              <a:t>(Response Header) : </a:t>
            </a:r>
            <a:r>
              <a:rPr lang="ko-KR" altLang="en-US" smtClean="0"/>
              <a:t>응답처리 날짜</a:t>
            </a:r>
            <a:r>
              <a:rPr lang="en-US" altLang="ko-KR" smtClean="0"/>
              <a:t>, </a:t>
            </a:r>
            <a:r>
              <a:rPr lang="ko-KR" altLang="en-US" smtClean="0"/>
              <a:t>인코딩 방식</a:t>
            </a:r>
            <a:r>
              <a:rPr lang="en-US" altLang="ko-KR" smtClean="0"/>
              <a:t>, </a:t>
            </a:r>
            <a:r>
              <a:rPr lang="ko-KR" altLang="en-US" smtClean="0"/>
              <a:t>요청 서버 정보 등과 같은 추가 정보를 갖음</a:t>
            </a:r>
            <a:endParaRPr lang="en-US" altLang="ko-KR" smtClean="0"/>
          </a:p>
          <a:p>
            <a:pPr lvl="1"/>
            <a:r>
              <a:rPr lang="ko-KR" altLang="en-US" smtClean="0"/>
              <a:t>응답 본체</a:t>
            </a:r>
            <a:r>
              <a:rPr lang="en-US" altLang="ko-KR" smtClean="0"/>
              <a:t>(Response Body) : </a:t>
            </a:r>
            <a:r>
              <a:rPr lang="ko-KR" altLang="en-US" smtClean="0"/>
              <a:t>응답에 필요한 내용을 갖으며</a:t>
            </a:r>
            <a:r>
              <a:rPr lang="en-US" altLang="ko-KR" smtClean="0"/>
              <a:t> </a:t>
            </a:r>
            <a:r>
              <a:rPr lang="ko-KR" altLang="en-US" smtClean="0"/>
              <a:t>일반적으로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29000"/>
            <a:ext cx="5664994" cy="287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smtClean="0"/>
              <a:t>웹 어플리케이션의 개요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1.6.1 </a:t>
            </a:r>
            <a:r>
              <a:rPr lang="ko-KR" altLang="en-US" smtClean="0"/>
              <a:t>웹 어플리케이션 정의</a:t>
            </a:r>
          </a:p>
          <a:p>
            <a:pPr lvl="1"/>
            <a:r>
              <a:rPr lang="ko-KR" altLang="en-US" smtClean="0"/>
              <a:t>웹상에서 웹 브라우저를 이용한 클라이언트와 </a:t>
            </a:r>
            <a:r>
              <a:rPr lang="en-US" altLang="ko-KR" smtClean="0"/>
              <a:t>HTML(</a:t>
            </a:r>
            <a:r>
              <a:rPr lang="ko-KR" altLang="en-US" smtClean="0"/>
              <a:t>정적 웹 컴포넌트</a:t>
            </a:r>
            <a:r>
              <a:rPr lang="en-US" altLang="ko-KR" smtClean="0"/>
              <a:t>), JSP/Servlet(</a:t>
            </a:r>
            <a:r>
              <a:rPr lang="ko-KR" altLang="en-US" smtClean="0"/>
              <a:t>동적 웹 컴포넌트</a:t>
            </a:r>
            <a:r>
              <a:rPr lang="en-US" altLang="ko-KR" smtClean="0"/>
              <a:t>) </a:t>
            </a:r>
            <a:r>
              <a:rPr lang="ko-KR" altLang="en-US" smtClean="0"/>
              <a:t>같은 자원을 가진 웹 서버 간에 동적으로 요청</a:t>
            </a:r>
            <a:r>
              <a:rPr lang="en-US" altLang="ko-KR" smtClean="0"/>
              <a:t>/</a:t>
            </a:r>
            <a:r>
              <a:rPr lang="ko-KR" altLang="en-US" smtClean="0"/>
              <a:t>응답 처리하는 프로세싱을 의미</a:t>
            </a:r>
            <a:endParaRPr lang="en-US" altLang="ko-KR" smtClean="0"/>
          </a:p>
          <a:p>
            <a:pPr lvl="1"/>
            <a:r>
              <a:rPr lang="ko-KR" altLang="en-US" smtClean="0"/>
              <a:t>초창기의 웹은 정적인 특징을 갖는 </a:t>
            </a:r>
            <a:r>
              <a:rPr lang="en-US" altLang="ko-KR" smtClean="0"/>
              <a:t>HTML</a:t>
            </a:r>
            <a:r>
              <a:rPr lang="ko-KR" altLang="en-US" smtClean="0"/>
              <a:t>만으로 서비스가 가능했으나 점차 다양한 사용자들의 요구를 만족시키기에 매우 부족</a:t>
            </a:r>
            <a:endParaRPr lang="en-US" altLang="ko-KR" smtClean="0"/>
          </a:p>
          <a:p>
            <a:pPr lvl="1"/>
            <a:r>
              <a:rPr lang="ko-KR" altLang="en-US" smtClean="0"/>
              <a:t>정적인 특징이란</a:t>
            </a:r>
            <a:r>
              <a:rPr lang="en-US" altLang="ko-KR" smtClean="0"/>
              <a:t>, </a:t>
            </a:r>
            <a:r>
              <a:rPr lang="ko-KR" altLang="en-US" smtClean="0"/>
              <a:t>이미 만들어진 </a:t>
            </a:r>
            <a:r>
              <a:rPr lang="en-US" altLang="ko-KR" smtClean="0"/>
              <a:t>HTML </a:t>
            </a:r>
            <a:r>
              <a:rPr lang="ko-KR" altLang="en-US" smtClean="0"/>
              <a:t>문서는 요청 시점과 장소에 무관하게 항상 고정된 웹 페이지로 처리된다는 것</a:t>
            </a:r>
            <a:endParaRPr lang="en-US" altLang="ko-KR" smtClean="0"/>
          </a:p>
          <a:p>
            <a:pPr lvl="1"/>
            <a:r>
              <a:rPr lang="en-US" altLang="ko-KR" smtClean="0"/>
              <a:t>HTML</a:t>
            </a:r>
            <a:r>
              <a:rPr lang="ko-KR" altLang="en-US" smtClean="0"/>
              <a:t>과 같은 정적인 특징이 아닌</a:t>
            </a:r>
            <a:r>
              <a:rPr lang="en-US" altLang="ko-KR" smtClean="0"/>
              <a:t>, </a:t>
            </a:r>
            <a:r>
              <a:rPr lang="ko-KR" altLang="en-US" smtClean="0"/>
              <a:t>사용자의 요청 시 동적으로 실행되어 원하는 결과 값을 응답 처리하는 새로운 방법이 필요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→ </a:t>
            </a:r>
            <a:r>
              <a:rPr lang="en-US" altLang="ko-KR" smtClean="0"/>
              <a:t>CGI(Common Gateway Interface)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smtClean="0"/>
              <a:t>웹 어플리케이션의 개요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1.6.2 CGI(Common Gateway Interface)</a:t>
            </a:r>
          </a:p>
          <a:p>
            <a:pPr lvl="1"/>
            <a:r>
              <a:rPr lang="en-US" altLang="ko-KR" smtClean="0"/>
              <a:t>CGI</a:t>
            </a:r>
            <a:r>
              <a:rPr lang="ko-KR" altLang="en-US" smtClean="0"/>
              <a:t>의 특징</a:t>
            </a:r>
            <a:endParaRPr lang="en-US" altLang="ko-KR" smtClean="0"/>
          </a:p>
          <a:p>
            <a:pPr lvl="2"/>
            <a:r>
              <a:rPr lang="ko-KR" altLang="en-US" smtClean="0"/>
              <a:t>정적인 </a:t>
            </a:r>
            <a:r>
              <a:rPr lang="en-US" altLang="ko-KR" smtClean="0"/>
              <a:t>HTML </a:t>
            </a:r>
            <a:r>
              <a:rPr lang="ko-KR" altLang="en-US" smtClean="0"/>
              <a:t>문서 서비스의 한계를 극복 가능</a:t>
            </a:r>
            <a:endParaRPr lang="en-US" altLang="ko-KR" smtClean="0"/>
          </a:p>
          <a:p>
            <a:pPr lvl="2"/>
            <a:r>
              <a:rPr lang="ko-KR" altLang="en-US" smtClean="0"/>
              <a:t>서버 쪽에서 동적인 프로그래밍으로 실행되는 스크립트의 시초</a:t>
            </a:r>
            <a:endParaRPr lang="en-US" altLang="ko-KR" smtClean="0"/>
          </a:p>
          <a:p>
            <a:pPr lvl="2"/>
            <a:r>
              <a:rPr lang="ko-KR" altLang="en-US" smtClean="0"/>
              <a:t>일반적으로 </a:t>
            </a:r>
            <a:r>
              <a:rPr lang="en-US" altLang="ko-KR" smtClean="0"/>
              <a:t>Server-side </a:t>
            </a:r>
            <a:r>
              <a:rPr lang="ko-KR" altLang="en-US" smtClean="0"/>
              <a:t>프로그래밍이라고 함</a:t>
            </a:r>
            <a:endParaRPr lang="en-US" altLang="ko-KR" smtClean="0"/>
          </a:p>
          <a:p>
            <a:pPr lvl="2"/>
            <a:r>
              <a:rPr lang="en-US" altLang="ko-KR" smtClean="0"/>
              <a:t>CGI </a:t>
            </a:r>
            <a:r>
              <a:rPr lang="ko-KR" altLang="en-US" smtClean="0"/>
              <a:t>등장으로 인터넷 시장이 비약적으로 활성화</a:t>
            </a:r>
            <a:endParaRPr lang="en-US" altLang="ko-KR" smtClean="0"/>
          </a:p>
          <a:p>
            <a:pPr lvl="2"/>
            <a:r>
              <a:rPr lang="ko-KR" altLang="en-US" smtClean="0"/>
              <a:t>클라이언트의 요청만큼 서버에 프로세스가 생성되어 처리하기 때문에 서버 부하가 높아 질수 있음</a:t>
            </a:r>
            <a:r>
              <a:rPr lang="en-US" altLang="ko-KR" smtClean="0"/>
              <a:t>(JSP/Servlet</a:t>
            </a:r>
            <a:r>
              <a:rPr lang="ko-KR" altLang="en-US" smtClean="0"/>
              <a:t>는 </a:t>
            </a:r>
            <a:r>
              <a:rPr lang="en-US" altLang="ko-KR" smtClean="0"/>
              <a:t>Thread</a:t>
            </a:r>
            <a:r>
              <a:rPr lang="ko-KR" altLang="en-US" smtClean="0"/>
              <a:t>로 구현되어 있기 때문에 제외</a:t>
            </a:r>
            <a:r>
              <a:rPr lang="en-US" altLang="ko-KR" smtClean="0"/>
              <a:t>)</a:t>
            </a:r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CGI </a:t>
            </a:r>
            <a:r>
              <a:rPr lang="ko-KR" altLang="en-US" smtClean="0"/>
              <a:t>명세를 구현한 실제적인 동적 웹 컴포넌트로서 제작된 주요 기술</a:t>
            </a:r>
            <a:endParaRPr lang="en-US" altLang="ko-KR" smtClean="0"/>
          </a:p>
          <a:p>
            <a:pPr lvl="2"/>
            <a:r>
              <a:rPr lang="en-US" altLang="ko-KR" smtClean="0"/>
              <a:t>ASP(Active Server Page)</a:t>
            </a:r>
          </a:p>
          <a:p>
            <a:pPr lvl="3"/>
            <a:r>
              <a:rPr lang="en-US" altLang="ko-KR" smtClean="0"/>
              <a:t>MS </a:t>
            </a:r>
            <a:r>
              <a:rPr lang="ko-KR" altLang="en-US" smtClean="0"/>
              <a:t>계열로서 </a:t>
            </a:r>
            <a:r>
              <a:rPr lang="en-US" altLang="ko-KR" smtClean="0"/>
              <a:t>VisualBasic </a:t>
            </a:r>
            <a:r>
              <a:rPr lang="ko-KR" altLang="en-US" smtClean="0"/>
              <a:t>언어를 기반으로 제작</a:t>
            </a:r>
            <a:endParaRPr lang="en-US" altLang="ko-KR" smtClean="0"/>
          </a:p>
          <a:p>
            <a:pPr lvl="3"/>
            <a:r>
              <a:rPr lang="ko-KR" altLang="en-US" smtClean="0"/>
              <a:t>장점 </a:t>
            </a:r>
            <a:r>
              <a:rPr lang="en-US" altLang="ko-KR" smtClean="0"/>
              <a:t>: </a:t>
            </a:r>
            <a:r>
              <a:rPr lang="ko-KR" altLang="en-US" smtClean="0"/>
              <a:t>쉬운 문법과 </a:t>
            </a:r>
            <a:r>
              <a:rPr lang="en-US" altLang="ko-KR" smtClean="0"/>
              <a:t>MS </a:t>
            </a:r>
            <a:r>
              <a:rPr lang="ko-KR" altLang="en-US" smtClean="0"/>
              <a:t>기술 등을 쉽게 사용 가능하기 때문에 초창기에 많이 사용</a:t>
            </a:r>
            <a:endParaRPr lang="en-US" altLang="ko-KR" smtClean="0"/>
          </a:p>
          <a:p>
            <a:pPr lvl="3"/>
            <a:r>
              <a:rPr lang="ko-KR" altLang="en-US" smtClean="0"/>
              <a:t>단점 </a:t>
            </a:r>
            <a:r>
              <a:rPr lang="en-US" altLang="ko-KR" smtClean="0"/>
              <a:t>: MS</a:t>
            </a:r>
            <a:r>
              <a:rPr lang="ko-KR" altLang="en-US" smtClean="0"/>
              <a:t>의 </a:t>
            </a:r>
            <a:r>
              <a:rPr lang="en-US" altLang="ko-KR" smtClean="0"/>
              <a:t>IIS </a:t>
            </a:r>
            <a:r>
              <a:rPr lang="ko-KR" altLang="en-US" smtClean="0"/>
              <a:t>서버만을 사용할 수 있기 때문에 플랫폼에 의존적인 문제와 </a:t>
            </a:r>
            <a:r>
              <a:rPr lang="en-US" altLang="ko-KR" smtClean="0"/>
              <a:t>JSP</a:t>
            </a:r>
            <a:r>
              <a:rPr lang="ko-KR" altLang="en-US" smtClean="0"/>
              <a:t>와 비교해서 자원의 효율성이 떨어짐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smtClean="0"/>
              <a:t>웹 어플리케이션의 개요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PHP(Personal HyperText Preprocessor)</a:t>
            </a:r>
          </a:p>
          <a:p>
            <a:pPr lvl="3"/>
            <a:r>
              <a:rPr lang="ko-KR" altLang="en-US" smtClean="0"/>
              <a:t>장점 </a:t>
            </a:r>
            <a:r>
              <a:rPr lang="en-US" altLang="ko-KR" smtClean="0"/>
              <a:t>: C </a:t>
            </a:r>
            <a:r>
              <a:rPr lang="ko-KR" altLang="en-US" smtClean="0"/>
              <a:t>언어를 기반으로 제작되었으며 쉬운 문법과 빠른 속도 및 다양한 플랫폼</a:t>
            </a:r>
            <a:r>
              <a:rPr lang="en-US" altLang="ko-KR" smtClean="0"/>
              <a:t>, </a:t>
            </a:r>
            <a:r>
              <a:rPr lang="ko-KR" altLang="en-US" smtClean="0"/>
              <a:t>무료로 사용 가능</a:t>
            </a:r>
            <a:endParaRPr lang="en-US" altLang="ko-KR" smtClean="0"/>
          </a:p>
          <a:p>
            <a:pPr lvl="3"/>
            <a:r>
              <a:rPr lang="ko-KR" altLang="en-US" smtClean="0"/>
              <a:t>단점 </a:t>
            </a:r>
            <a:r>
              <a:rPr lang="en-US" altLang="ko-KR" smtClean="0"/>
              <a:t>: Enterprise</a:t>
            </a:r>
            <a:r>
              <a:rPr lang="ko-KR" altLang="en-US" smtClean="0"/>
              <a:t>급 웹 개발 시에는 적용하기가 쉽지 않고 보안에 취약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en-US" altLang="ko-KR" smtClean="0"/>
              <a:t>JSP/Servlet</a:t>
            </a:r>
          </a:p>
          <a:p>
            <a:pPr lvl="3"/>
            <a:r>
              <a:rPr lang="ko-KR" altLang="en-US" smtClean="0"/>
              <a:t>자바언어를 기반으로 제작되었기 때문에 객체지향적인 특징과 플랫폼에 독립적인 장점을 얻을수 있음</a:t>
            </a:r>
            <a:endParaRPr lang="en-US" altLang="ko-KR" smtClean="0"/>
          </a:p>
          <a:p>
            <a:pPr lvl="3"/>
            <a:r>
              <a:rPr lang="ko-KR" altLang="en-US" smtClean="0"/>
              <a:t>다른 </a:t>
            </a:r>
            <a:r>
              <a:rPr lang="en-US" altLang="ko-KR" smtClean="0"/>
              <a:t>CGI </a:t>
            </a:r>
            <a:r>
              <a:rPr lang="ko-KR" altLang="en-US" smtClean="0"/>
              <a:t>프로그래밍과 비교해서 </a:t>
            </a:r>
            <a:r>
              <a:rPr lang="en-US" altLang="ko-KR" smtClean="0"/>
              <a:t>Thread </a:t>
            </a:r>
            <a:r>
              <a:rPr lang="ko-KR" altLang="en-US" smtClean="0"/>
              <a:t>기반으로 구현되었기 때문에 다수의 사용자 처리에 적합</a:t>
            </a:r>
            <a:endParaRPr lang="en-US" altLang="ko-KR" smtClean="0"/>
          </a:p>
          <a:p>
            <a:pPr lvl="3"/>
            <a:r>
              <a:rPr lang="ko-KR" altLang="en-US" smtClean="0"/>
              <a:t>최근의 대부분의 웹 프로젝트는 </a:t>
            </a:r>
            <a:r>
              <a:rPr lang="en-US" altLang="ko-KR" smtClean="0"/>
              <a:t>JSP</a:t>
            </a:r>
            <a:r>
              <a:rPr lang="ko-KR" altLang="en-US" smtClean="0"/>
              <a:t>를 이용하여 개발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smtClean="0"/>
              <a:t>웹 어플리케이션의 개요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1.6.3 CGI vs JSP/Servlet</a:t>
            </a:r>
          </a:p>
          <a:p>
            <a:pPr lvl="1"/>
            <a:r>
              <a:rPr lang="en-US" altLang="ko-KR" smtClean="0"/>
              <a:t>CGI</a:t>
            </a:r>
            <a:r>
              <a:rPr lang="ko-KR" altLang="en-US" smtClean="0"/>
              <a:t>는 다양한 언어로 작성이 가능하기 때문에 구현이 쉬움</a:t>
            </a:r>
            <a:endParaRPr lang="en-US" altLang="ko-KR" smtClean="0"/>
          </a:p>
          <a:p>
            <a:pPr lvl="1"/>
            <a:r>
              <a:rPr lang="ko-KR" altLang="en-US" smtClean="0"/>
              <a:t>서버 부하가 높아질 수 있으며 비 객체지향적이고 플랫폼에 의존적인 </a:t>
            </a:r>
            <a:r>
              <a:rPr lang="en-US" altLang="ko-KR" smtClean="0"/>
              <a:t>CGI</a:t>
            </a:r>
            <a:r>
              <a:rPr lang="ko-KR" altLang="en-US" smtClean="0"/>
              <a:t>도 있기 때문에 확장성이 떨어짐</a:t>
            </a:r>
            <a:endParaRPr lang="en-US" altLang="ko-KR" smtClean="0"/>
          </a:p>
          <a:p>
            <a:pPr lvl="1"/>
            <a:r>
              <a:rPr lang="en-US" altLang="ko-KR" smtClean="0"/>
              <a:t>JSP/Servlet</a:t>
            </a:r>
            <a:r>
              <a:rPr lang="ko-KR" altLang="en-US" smtClean="0"/>
              <a:t>는 성능이 좋고 확장성이 좋으며 객체지향적으로 프로그래밍이 가능하고 플랫폼에 독립적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CGI</a:t>
            </a:r>
            <a:r>
              <a:rPr lang="ko-KR" altLang="en-US" smtClean="0"/>
              <a:t>를 이용한 웹 어플리케이션의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05064"/>
            <a:ext cx="5736431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smtClean="0"/>
              <a:t>1.1 </a:t>
            </a:r>
            <a:r>
              <a:rPr lang="ko-KR" altLang="en-US" sz="2800" b="1" smtClean="0"/>
              <a:t>인터넷 서비스</a:t>
            </a:r>
            <a:endParaRPr lang="ko-KR" altLang="en-US" sz="28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인터넷의 정의를 내리면 ‘네트워크의 네트워크’</a:t>
            </a:r>
            <a:endParaRPr lang="en-US" altLang="ko-KR" sz="2000" smtClean="0"/>
          </a:p>
          <a:p>
            <a:r>
              <a:rPr lang="ko-KR" altLang="en-US" sz="2000" smtClean="0"/>
              <a:t>초창기의 네트워크는 특정 자원을 </a:t>
            </a:r>
            <a:r>
              <a:rPr lang="en-US" altLang="ko-KR" sz="2000" smtClean="0"/>
              <a:t>LAN(Local Area Network)</a:t>
            </a:r>
            <a:r>
              <a:rPr lang="ko-KR" altLang="en-US" sz="2000" smtClean="0"/>
              <a:t>을 통하여 소수의 사람들이 공유</a:t>
            </a:r>
            <a:endParaRPr lang="en-US" altLang="ko-KR" sz="2000" smtClean="0"/>
          </a:p>
          <a:p>
            <a:r>
              <a:rPr lang="ko-KR" altLang="en-US" sz="2000" smtClean="0"/>
              <a:t>네트워크가 전 세계적으로 확대되어 사용</a:t>
            </a:r>
            <a:r>
              <a:rPr lang="en-US" altLang="ko-KR" sz="2000" smtClean="0"/>
              <a:t> </a:t>
            </a:r>
            <a:r>
              <a:rPr lang="ko-KR" altLang="en-US" smtClean="0"/>
              <a:t>→</a:t>
            </a:r>
            <a:r>
              <a:rPr lang="en-US" altLang="ko-KR" sz="2000" smtClean="0"/>
              <a:t> </a:t>
            </a:r>
            <a:r>
              <a:rPr lang="ko-KR" altLang="en-US" sz="2000" smtClean="0"/>
              <a:t>인터넷</a:t>
            </a:r>
            <a:r>
              <a:rPr lang="en-US" altLang="ko-KR" sz="2000" smtClean="0"/>
              <a:t>(Internet)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2903220" cy="26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996952"/>
            <a:ext cx="3825240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smtClean="0"/>
              <a:t>웹 어플리케이션의 개요 </a:t>
            </a:r>
            <a:r>
              <a:rPr lang="en-US" altLang="ko-KR" smtClean="0"/>
              <a:t>- 5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하나의 클라이언트와 여러 클라이언트 요청 시의 </a:t>
            </a:r>
            <a:r>
              <a:rPr lang="en-US" altLang="ko-KR" smtClean="0"/>
              <a:t>CGI </a:t>
            </a:r>
            <a:r>
              <a:rPr lang="ko-KR" altLang="en-US" smtClean="0"/>
              <a:t>서버 구조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JSP/Servlet</a:t>
            </a:r>
            <a:r>
              <a:rPr lang="ko-KR" altLang="en-US" smtClean="0"/>
              <a:t>을 이용한 웹 어플리케이션의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6000750" cy="185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19066"/>
            <a:ext cx="5743575" cy="235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smtClean="0"/>
              <a:t>웹 어플리케이션의 개요 </a:t>
            </a:r>
            <a:r>
              <a:rPr lang="en-US" altLang="ko-KR" smtClean="0"/>
              <a:t>- 6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하나의 클라이언트와 여러 클라이언트 요청 시의 </a:t>
            </a:r>
            <a:r>
              <a:rPr lang="en-US" altLang="ko-KR" smtClean="0"/>
              <a:t>JSP/Servlet </a:t>
            </a:r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597931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웹 컴포넌트</a:t>
            </a:r>
            <a:r>
              <a:rPr lang="en-US" altLang="ko-KR" smtClean="0"/>
              <a:t>(Web Component)</a:t>
            </a:r>
            <a:r>
              <a:rPr lang="ko-KR" altLang="en-US" smtClean="0"/>
              <a:t>의 개요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1.7.1 </a:t>
            </a:r>
            <a:r>
              <a:rPr lang="ko-KR" altLang="en-US" smtClean="0"/>
              <a:t>웹 컴포넌트의 이해와 종류</a:t>
            </a:r>
          </a:p>
          <a:p>
            <a:pPr lvl="1"/>
            <a:r>
              <a:rPr lang="ko-KR" altLang="en-US" smtClean="0"/>
              <a:t>웹 어플리케이션 개발 시 사용되는 </a:t>
            </a:r>
            <a:r>
              <a:rPr lang="en-US" altLang="ko-KR" smtClean="0"/>
              <a:t>HTML, JSP, Servlet </a:t>
            </a:r>
            <a:r>
              <a:rPr lang="ko-KR" altLang="en-US" smtClean="0"/>
              <a:t>및 이미지 파일</a:t>
            </a:r>
            <a:endParaRPr lang="en-US" altLang="ko-KR" smtClean="0"/>
          </a:p>
          <a:p>
            <a:pPr lvl="1"/>
            <a:r>
              <a:rPr lang="ko-KR" altLang="en-US" smtClean="0"/>
              <a:t>똑같은 페이지는 </a:t>
            </a:r>
            <a:r>
              <a:rPr lang="en-US" altLang="ko-KR" smtClean="0"/>
              <a:t>HTML</a:t>
            </a:r>
            <a:r>
              <a:rPr lang="ko-KR" altLang="en-US" smtClean="0"/>
              <a:t>인 정적 컴포넌트로 작성</a:t>
            </a:r>
            <a:r>
              <a:rPr lang="en-US" altLang="ko-KR" smtClean="0"/>
              <a:t>, </a:t>
            </a:r>
          </a:p>
          <a:p>
            <a:pPr lvl="1"/>
            <a:r>
              <a:rPr lang="ko-KR" altLang="en-US" smtClean="0"/>
              <a:t>변경되는 페이지 및 데이터베이스 연동같은 프로그래밍이 필요한 페이지는 </a:t>
            </a:r>
            <a:r>
              <a:rPr lang="en-US" altLang="ko-KR" smtClean="0"/>
              <a:t>JSP/Servlet </a:t>
            </a:r>
            <a:r>
              <a:rPr lang="ko-KR" altLang="en-US" smtClean="0"/>
              <a:t>같은 동적 컴포넌트로 작성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1) HTML </a:t>
            </a:r>
            <a:r>
              <a:rPr lang="ko-KR" altLang="en-US" smtClean="0"/>
              <a:t>컴포넌트</a:t>
            </a:r>
          </a:p>
          <a:p>
            <a:pPr lvl="2"/>
            <a:r>
              <a:rPr lang="ko-KR" altLang="en-US" smtClean="0"/>
              <a:t>파일 확장자는 </a:t>
            </a:r>
            <a:r>
              <a:rPr lang="en-US" altLang="ko-KR" smtClean="0"/>
              <a:t>.html</a:t>
            </a:r>
            <a:r>
              <a:rPr lang="ko-KR" altLang="en-US" smtClean="0"/>
              <a:t>로 작성되며 웹 브라우저에게 웹 페이지의 구조와 내용을 전달할 목적으로 작성</a:t>
            </a:r>
            <a:endParaRPr lang="en-US" altLang="ko-KR" smtClean="0"/>
          </a:p>
          <a:p>
            <a:pPr lvl="2"/>
            <a:r>
              <a:rPr lang="ko-KR" altLang="en-US" smtClean="0"/>
              <a:t>태그로 구성되어 있으며 브라우저는 </a:t>
            </a:r>
            <a:r>
              <a:rPr lang="en-US" altLang="ko-KR" smtClean="0"/>
              <a:t>HTML</a:t>
            </a:r>
            <a:r>
              <a:rPr lang="ko-KR" altLang="en-US" smtClean="0"/>
              <a:t>을 읽으면서 텍스트 주위에 있는 모든 태그들을 해석</a:t>
            </a:r>
            <a:endParaRPr lang="en-US" altLang="ko-KR" smtClean="0"/>
          </a:p>
          <a:p>
            <a:pPr lvl="2"/>
            <a:r>
              <a:rPr lang="ko-KR" altLang="en-US" smtClean="0"/>
              <a:t>태그는 작성한 텍스트의 구조와 의미에 대해 브라우저에게 알려주는 역할 수행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3648" y="4989293"/>
            <a:ext cx="6840760" cy="1752075"/>
          </a:xfrm>
          <a:prstGeom prst="roundRect">
            <a:avLst>
              <a:gd name="adj" fmla="val 6374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&lt;head&gt;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    &lt;title&gt;HTML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타이틀입니다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.&lt;/title&gt;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&lt;/head&gt;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&lt;body&gt;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    &lt;h1&gt;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이곳은 제목입니다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.&lt;/h1&gt;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    &lt;p&gt;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이곳은 문단입니다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.&lt;/p&gt;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&lt;/body&gt;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웹 컴포넌트</a:t>
            </a:r>
            <a:r>
              <a:rPr lang="en-US" altLang="ko-KR" smtClean="0"/>
              <a:t>(Web Component)</a:t>
            </a:r>
            <a:r>
              <a:rPr lang="ko-KR" altLang="en-US" smtClean="0"/>
              <a:t>의 개요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ts val="1700"/>
              </a:lnSpc>
              <a:buNone/>
            </a:pPr>
            <a:r>
              <a:rPr lang="en-US" altLang="ko-KR" smtClean="0"/>
              <a:t>2) JSP </a:t>
            </a:r>
            <a:r>
              <a:rPr lang="ko-KR" altLang="en-US" smtClean="0"/>
              <a:t>컴포넌트</a:t>
            </a:r>
          </a:p>
          <a:p>
            <a:pPr lvl="2">
              <a:lnSpc>
                <a:spcPts val="1700"/>
              </a:lnSpc>
            </a:pPr>
            <a:r>
              <a:rPr lang="ko-KR" altLang="en-US" smtClean="0"/>
              <a:t>파일 확장자는 </a:t>
            </a:r>
            <a:r>
              <a:rPr lang="en-US" altLang="ko-KR" smtClean="0"/>
              <a:t>.jsp</a:t>
            </a:r>
            <a:r>
              <a:rPr lang="ko-KR" altLang="en-US" smtClean="0"/>
              <a:t>로 작성되며 동적인 웹 페이지를 작성하기 위한 컴포넌트</a:t>
            </a:r>
            <a:endParaRPr lang="en-US" altLang="ko-KR" smtClean="0"/>
          </a:p>
          <a:p>
            <a:pPr lvl="2">
              <a:lnSpc>
                <a:spcPts val="1700"/>
              </a:lnSpc>
            </a:pPr>
            <a:r>
              <a:rPr lang="ko-KR" altLang="en-US" smtClean="0"/>
              <a:t>정적인 </a:t>
            </a:r>
            <a:r>
              <a:rPr lang="en-US" altLang="ko-KR" smtClean="0"/>
              <a:t>HTML </a:t>
            </a:r>
            <a:r>
              <a:rPr lang="ko-KR" altLang="en-US" smtClean="0"/>
              <a:t>태그와 동적인 </a:t>
            </a:r>
            <a:r>
              <a:rPr lang="en-US" altLang="ko-KR" smtClean="0"/>
              <a:t>JSP </a:t>
            </a:r>
            <a:r>
              <a:rPr lang="ko-KR" altLang="en-US" smtClean="0"/>
              <a:t>태그가 혼합된 구조</a:t>
            </a:r>
            <a:endParaRPr lang="en-US" altLang="ko-KR" smtClean="0"/>
          </a:p>
          <a:p>
            <a:pPr lvl="2">
              <a:lnSpc>
                <a:spcPts val="1700"/>
              </a:lnSpc>
            </a:pPr>
            <a:r>
              <a:rPr lang="en-US" altLang="ko-KR" smtClean="0"/>
              <a:t>JSP </a:t>
            </a:r>
            <a:r>
              <a:rPr lang="ko-KR" altLang="en-US" smtClean="0"/>
              <a:t>태그 안에 자바 코드를 삽입하여 자바 프로그래밍으로 실행</a:t>
            </a:r>
            <a:endParaRPr lang="en-US" altLang="ko-KR" smtClean="0"/>
          </a:p>
          <a:p>
            <a:pPr lvl="2">
              <a:lnSpc>
                <a:spcPts val="1700"/>
              </a:lnSpc>
            </a:pPr>
            <a:r>
              <a:rPr lang="en-US" altLang="ko-KR" smtClean="0"/>
              <a:t>JSP</a:t>
            </a:r>
            <a:r>
              <a:rPr lang="ko-KR" altLang="en-US" smtClean="0"/>
              <a:t>는 자바를 실행 시킬 수 있는 웹 컨테이너라는 특별한 환경에서 동작</a:t>
            </a:r>
            <a:endParaRPr lang="en-US" altLang="ko-KR" smtClean="0"/>
          </a:p>
          <a:p>
            <a:pPr lvl="2">
              <a:lnSpc>
                <a:spcPts val="1700"/>
              </a:lnSpc>
            </a:pPr>
            <a:r>
              <a:rPr lang="en-US" altLang="ko-KR" smtClean="0">
                <a:solidFill>
                  <a:srgbClr val="00B050"/>
                </a:solidFill>
              </a:rPr>
              <a:t>Model 1 Architecture</a:t>
            </a:r>
          </a:p>
          <a:p>
            <a:pPr lvl="3">
              <a:lnSpc>
                <a:spcPts val="1700"/>
              </a:lnSpc>
            </a:pPr>
            <a:r>
              <a:rPr lang="en-US" altLang="ko-KR" smtClean="0"/>
              <a:t>JSP</a:t>
            </a:r>
            <a:r>
              <a:rPr lang="ko-KR" altLang="en-US" smtClean="0"/>
              <a:t>만을 사용하여 웹 어플리케이션을 개발하는 모델 방법</a:t>
            </a:r>
            <a:endParaRPr lang="en-US" altLang="ko-KR" smtClean="0"/>
          </a:p>
          <a:p>
            <a:pPr lvl="3">
              <a:lnSpc>
                <a:spcPts val="1700"/>
              </a:lnSpc>
            </a:pPr>
            <a:r>
              <a:rPr lang="ko-KR" altLang="en-US" smtClean="0"/>
              <a:t>발이 비교적 쉽기 때문에 경량의 웹 사이트 개발시 주로 사용</a:t>
            </a:r>
            <a:endParaRPr lang="en-US" altLang="ko-KR" smtClean="0"/>
          </a:p>
          <a:p>
            <a:pPr lvl="2">
              <a:lnSpc>
                <a:spcPts val="1700"/>
              </a:lnSpc>
            </a:pPr>
            <a:r>
              <a:rPr lang="ko-KR" altLang="en-US" smtClean="0"/>
              <a:t>화면을 구현하는 코드</a:t>
            </a:r>
            <a:r>
              <a:rPr lang="en-US" altLang="ko-KR" smtClean="0"/>
              <a:t>(Presentation Logic)</a:t>
            </a:r>
            <a:r>
              <a:rPr lang="ko-KR" altLang="en-US" smtClean="0"/>
              <a:t>와 자바 프로그래밍 코드</a:t>
            </a:r>
            <a:r>
              <a:rPr lang="en-US" altLang="ko-KR" smtClean="0"/>
              <a:t>(Business Logic)</a:t>
            </a:r>
            <a:r>
              <a:rPr lang="ko-KR" altLang="en-US" smtClean="0"/>
              <a:t>가 혼합된 형태이기 때문에 유지 보수가 어려우며 확장성이 떨어짐</a:t>
            </a:r>
            <a:endParaRPr lang="en-US" altLang="ko-KR" smtClean="0"/>
          </a:p>
          <a:p>
            <a:pPr lvl="2">
              <a:lnSpc>
                <a:spcPts val="1700"/>
              </a:lnSpc>
            </a:pPr>
            <a:r>
              <a:rPr lang="en-US" altLang="ko-KR" smtClean="0"/>
              <a:t>HTML </a:t>
            </a:r>
            <a:r>
              <a:rPr lang="ko-KR" altLang="en-US" smtClean="0"/>
              <a:t>코드를 사용하기 쉽기 때문에 </a:t>
            </a:r>
            <a:r>
              <a:rPr lang="en-US" altLang="ko-KR" smtClean="0"/>
              <a:t>usiness Logic </a:t>
            </a:r>
            <a:r>
              <a:rPr lang="ko-KR" altLang="en-US" smtClean="0"/>
              <a:t>보다는 </a:t>
            </a:r>
            <a:r>
              <a:rPr lang="en-US" altLang="ko-KR" smtClean="0"/>
              <a:t>Presentation Logic </a:t>
            </a:r>
            <a:r>
              <a:rPr lang="ko-KR" altLang="en-US" smtClean="0"/>
              <a:t>처리에 적합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3648" y="4437112"/>
            <a:ext cx="6840760" cy="2304256"/>
          </a:xfrm>
          <a:prstGeom prst="roundRect">
            <a:avLst>
              <a:gd name="adj" fmla="val 6374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&lt;%@ page contentType="text/html; charset=EUC-KR" %&gt;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&lt;head&gt;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    &lt;title&gt;JSP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타이틀입니다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.&lt;/title&gt;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&lt;/head&gt;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&lt;body&gt;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&lt;%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    String name =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%&gt;</a:t>
            </a:r>
          </a:p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        이름은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&lt;%= name %&gt;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&lt;/body&gt;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웹 컴포넌트</a:t>
            </a:r>
            <a:r>
              <a:rPr lang="en-US" altLang="ko-KR" smtClean="0"/>
              <a:t>(Web Component)</a:t>
            </a:r>
            <a:r>
              <a:rPr lang="ko-KR" altLang="en-US" smtClean="0"/>
              <a:t>의 개요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smtClean="0"/>
              <a:t>3) Servlet </a:t>
            </a:r>
            <a:r>
              <a:rPr lang="ko-KR" altLang="en-US" smtClean="0"/>
              <a:t>컴포넌트</a:t>
            </a:r>
          </a:p>
          <a:p>
            <a:pPr lvl="2"/>
            <a:r>
              <a:rPr lang="ko-KR" altLang="en-US" smtClean="0"/>
              <a:t>파일 확장자는 </a:t>
            </a:r>
            <a:r>
              <a:rPr lang="en-US" altLang="ko-KR" smtClean="0"/>
              <a:t>.java</a:t>
            </a:r>
            <a:r>
              <a:rPr lang="ko-KR" altLang="en-US" smtClean="0"/>
              <a:t>로 작성되며 동적인 웹 페이지를 작성하기 위한 컴포넌트</a:t>
            </a:r>
            <a:endParaRPr lang="en-US" altLang="ko-KR" smtClean="0"/>
          </a:p>
          <a:p>
            <a:pPr lvl="2"/>
            <a:r>
              <a:rPr lang="en-US" altLang="ko-KR" smtClean="0"/>
              <a:t>JSP</a:t>
            </a:r>
            <a:r>
              <a:rPr lang="ko-KR" altLang="en-US" smtClean="0"/>
              <a:t>와는 다르게 모든 코드가 자바 코드로 구성되며</a:t>
            </a:r>
            <a:r>
              <a:rPr lang="en-US" altLang="ko-KR" smtClean="0"/>
              <a:t> </a:t>
            </a:r>
            <a:r>
              <a:rPr lang="ko-KR" altLang="en-US" smtClean="0"/>
              <a:t>웹 컨테이너가 필요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rgbClr val="00B050"/>
                </a:solidFill>
              </a:rPr>
              <a:t>Model 2 Architecture</a:t>
            </a:r>
          </a:p>
          <a:p>
            <a:pPr lvl="3"/>
            <a:r>
              <a:rPr lang="ko-KR" altLang="en-US" smtClean="0"/>
              <a:t>서블릿과 </a:t>
            </a:r>
            <a:r>
              <a:rPr lang="en-US" altLang="ko-KR" smtClean="0"/>
              <a:t>JSP</a:t>
            </a:r>
            <a:r>
              <a:rPr lang="ko-KR" altLang="en-US" smtClean="0"/>
              <a:t>를 모듈화하여 개발하는 모델 방법</a:t>
            </a:r>
            <a:endParaRPr lang="en-US" altLang="ko-KR" smtClean="0"/>
          </a:p>
          <a:p>
            <a:pPr lvl="3"/>
            <a:r>
              <a:rPr lang="ko-KR" altLang="en-US" smtClean="0"/>
              <a:t>일반적으로 </a:t>
            </a:r>
            <a:r>
              <a:rPr lang="en-US" altLang="ko-KR" smtClean="0"/>
              <a:t>MVC </a:t>
            </a:r>
            <a:r>
              <a:rPr lang="ko-KR" altLang="en-US" smtClean="0"/>
              <a:t>패턴이라고 알려진 모델 방법론으로서</a:t>
            </a:r>
            <a:r>
              <a:rPr lang="en-US" altLang="ko-KR" smtClean="0"/>
              <a:t>, </a:t>
            </a:r>
            <a:r>
              <a:rPr lang="ko-KR" altLang="en-US" smtClean="0"/>
              <a:t>서블릿은 </a:t>
            </a:r>
            <a:r>
              <a:rPr lang="en-US" altLang="ko-KR" smtClean="0"/>
              <a:t>Business Logic </a:t>
            </a:r>
            <a:r>
              <a:rPr lang="ko-KR" altLang="en-US" smtClean="0"/>
              <a:t>처리를 담당하고 </a:t>
            </a:r>
            <a:r>
              <a:rPr lang="en-US" altLang="ko-KR" smtClean="0"/>
              <a:t>JSP</a:t>
            </a:r>
            <a:r>
              <a:rPr lang="ko-KR" altLang="en-US" smtClean="0"/>
              <a:t>는 </a:t>
            </a:r>
            <a:r>
              <a:rPr lang="en-US" altLang="ko-KR" smtClean="0"/>
              <a:t>Presentation Logic </a:t>
            </a:r>
            <a:r>
              <a:rPr lang="ko-KR" altLang="en-US" smtClean="0"/>
              <a:t>처리를 담당</a:t>
            </a:r>
            <a:endParaRPr lang="en-US" altLang="ko-KR" smtClean="0"/>
          </a:p>
          <a:p>
            <a:pPr lvl="3"/>
            <a:endParaRPr lang="en-US" altLang="ko-KR" smtClean="0"/>
          </a:p>
          <a:p>
            <a:r>
              <a:rPr lang="en-US" altLang="ko-KR" smtClean="0"/>
              <a:t>1.7.2 </a:t>
            </a:r>
            <a:r>
              <a:rPr lang="ko-KR" altLang="en-US" smtClean="0"/>
              <a:t>웹 컨테이너</a:t>
            </a:r>
            <a:r>
              <a:rPr lang="en-US" altLang="ko-KR" smtClean="0"/>
              <a:t>(Web Container)</a:t>
            </a:r>
          </a:p>
          <a:p>
            <a:pPr lvl="1"/>
            <a:r>
              <a:rPr lang="en-US" altLang="ko-KR" smtClean="0"/>
              <a:t>JSP</a:t>
            </a:r>
            <a:r>
              <a:rPr lang="ko-KR" altLang="en-US" smtClean="0"/>
              <a:t>와 </a:t>
            </a:r>
            <a:r>
              <a:rPr lang="en-US" altLang="ko-KR" smtClean="0"/>
              <a:t>Servlet </a:t>
            </a:r>
            <a:r>
              <a:rPr lang="ko-KR" altLang="en-US" smtClean="0"/>
              <a:t>컴포넌트를 관리하는 역할을 담당</a:t>
            </a:r>
            <a:endParaRPr lang="en-US" altLang="ko-KR" smtClean="0"/>
          </a:p>
          <a:p>
            <a:pPr lvl="1"/>
            <a:r>
              <a:rPr lang="ko-KR" altLang="en-US" smtClean="0"/>
              <a:t>웹 컴포넌트는 </a:t>
            </a:r>
            <a:r>
              <a:rPr lang="en-US" altLang="ko-KR" smtClean="0"/>
              <a:t>Java SE </a:t>
            </a:r>
            <a:r>
              <a:rPr lang="ko-KR" altLang="en-US" smtClean="0"/>
              <a:t>환경처럼 </a:t>
            </a:r>
            <a:r>
              <a:rPr lang="en-US" altLang="ko-KR" smtClean="0"/>
              <a:t>main </a:t>
            </a:r>
            <a:r>
              <a:rPr lang="ko-KR" altLang="en-US" smtClean="0"/>
              <a:t>메서드 역할을 담당하는 시작점</a:t>
            </a:r>
            <a:r>
              <a:rPr lang="en-US" altLang="ko-KR" smtClean="0"/>
              <a:t>(starting point)</a:t>
            </a:r>
            <a:r>
              <a:rPr lang="ko-KR" altLang="en-US" smtClean="0"/>
              <a:t>이 없으며</a:t>
            </a:r>
            <a:r>
              <a:rPr lang="en-US" altLang="ko-KR" smtClean="0"/>
              <a:t>, </a:t>
            </a:r>
            <a:r>
              <a:rPr lang="ko-KR" altLang="en-US" smtClean="0"/>
              <a:t>단지 이벤트 방식처럼 동작</a:t>
            </a:r>
            <a:endParaRPr lang="en-US" altLang="ko-KR" smtClean="0"/>
          </a:p>
          <a:p>
            <a:pPr lvl="1"/>
            <a:r>
              <a:rPr lang="ko-KR" altLang="en-US" smtClean="0"/>
              <a:t>이벤트는 웹 브라우저를 통해서 사용자가 웹 서버에 요청을 보내는 상황을 의미</a:t>
            </a:r>
            <a:endParaRPr lang="en-US" altLang="ko-KR" smtClean="0"/>
          </a:p>
          <a:p>
            <a:pPr lvl="1"/>
            <a:r>
              <a:rPr lang="ko-KR" altLang="en-US" smtClean="0"/>
              <a:t>클라이언트 요청에 의해서 웹 컴포넌트들을 생성하고 제거하는 작업을 웹 컨테이너가 담당</a:t>
            </a:r>
            <a:endParaRPr lang="en-US" altLang="ko-KR" smtClean="0"/>
          </a:p>
          <a:p>
            <a:pPr lvl="1"/>
            <a:r>
              <a:rPr lang="ko-KR" altLang="en-US" smtClean="0"/>
              <a:t>대표적인 웹 컨테이너로 아파치그룹의 </a:t>
            </a:r>
            <a:r>
              <a:rPr lang="en-US" altLang="ko-KR" smtClean="0"/>
              <a:t>Tomcat </a:t>
            </a:r>
            <a:r>
              <a:rPr lang="ko-KR" altLang="en-US" smtClean="0"/>
              <a:t>및 </a:t>
            </a:r>
            <a:r>
              <a:rPr lang="en-US" altLang="ko-KR" smtClean="0"/>
              <a:t>resin </a:t>
            </a:r>
            <a:r>
              <a:rPr lang="ko-KR" altLang="en-US" smtClean="0"/>
              <a:t>등이 있으며 일반적으로 </a:t>
            </a:r>
            <a:r>
              <a:rPr lang="en-US" altLang="ko-KR" smtClean="0"/>
              <a:t>Tomcat </a:t>
            </a:r>
            <a:r>
              <a:rPr lang="ko-KR" altLang="en-US" smtClean="0"/>
              <a:t>컨테이너를 가장 많이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웹 컴포넌트</a:t>
            </a:r>
            <a:r>
              <a:rPr lang="en-US" altLang="ko-KR" smtClean="0"/>
              <a:t>(Web Component)</a:t>
            </a:r>
            <a:r>
              <a:rPr lang="ko-KR" altLang="en-US" smtClean="0"/>
              <a:t>의 개요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1.7.3 Model 2 Architecture(MVC </a:t>
            </a:r>
            <a:r>
              <a:rPr lang="ko-KR" altLang="en-US" smtClean="0"/>
              <a:t>패턴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Servlet</a:t>
            </a:r>
            <a:r>
              <a:rPr lang="ko-KR" altLang="en-US" smtClean="0"/>
              <a:t>과 </a:t>
            </a:r>
            <a:r>
              <a:rPr lang="en-US" altLang="ko-KR" smtClean="0"/>
              <a:t>JSP</a:t>
            </a:r>
            <a:r>
              <a:rPr lang="ko-KR" altLang="en-US" smtClean="0"/>
              <a:t>를 각 역할에 맞게 모듈화하여 개발하는 웹 어플리케이션 개발 방법론</a:t>
            </a:r>
            <a:endParaRPr lang="en-US" altLang="ko-KR" smtClean="0"/>
          </a:p>
          <a:p>
            <a:pPr lvl="1"/>
            <a:r>
              <a:rPr lang="ko-KR" altLang="en-US" smtClean="0"/>
              <a:t>모듈화하는 방법을 사용하기 때문에 개발 초기에는 복잡하고 어렵지만 유지 보수가 향상되며 표준 프레임워크인 </a:t>
            </a:r>
            <a:r>
              <a:rPr lang="en-US" altLang="ko-KR" smtClean="0"/>
              <a:t>Spring</a:t>
            </a:r>
            <a:r>
              <a:rPr lang="ko-KR" altLang="en-US" smtClean="0"/>
              <a:t>도 </a:t>
            </a:r>
            <a:r>
              <a:rPr lang="en-US" altLang="ko-KR" smtClean="0"/>
              <a:t>MVC </a:t>
            </a:r>
            <a:r>
              <a:rPr lang="ko-KR" altLang="en-US" smtClean="0"/>
              <a:t>기반으로 구성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Model 2 Architecture</a:t>
            </a:r>
            <a:r>
              <a:rPr lang="ko-KR" altLang="en-US" smtClean="0"/>
              <a:t>인 </a:t>
            </a:r>
            <a:r>
              <a:rPr lang="en-US" altLang="ko-KR" smtClean="0"/>
              <a:t>MVC </a:t>
            </a:r>
            <a:r>
              <a:rPr lang="ko-KR" altLang="en-US" smtClean="0"/>
              <a:t>패턴의 구조도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5757863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웹 컴포넌트</a:t>
            </a:r>
            <a:r>
              <a:rPr lang="en-US" altLang="ko-KR" smtClean="0"/>
              <a:t>(Web Component)</a:t>
            </a:r>
            <a:r>
              <a:rPr lang="ko-KR" altLang="en-US" smtClean="0"/>
              <a:t>의 개요 </a:t>
            </a:r>
            <a:r>
              <a:rPr lang="en-US" altLang="ko-KR" smtClean="0"/>
              <a:t>- 5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Model</a:t>
            </a:r>
          </a:p>
          <a:p>
            <a:pPr lvl="3"/>
            <a:r>
              <a:rPr lang="ko-KR" altLang="en-US" smtClean="0"/>
              <a:t>웹 어플리케이션의 </a:t>
            </a:r>
            <a:r>
              <a:rPr lang="en-US" altLang="ko-KR" smtClean="0"/>
              <a:t>Business Logic</a:t>
            </a:r>
            <a:r>
              <a:rPr lang="ko-KR" altLang="en-US" smtClean="0"/>
              <a:t>을 담당하는 모듈로서 일반 자바 클래스로 구현</a:t>
            </a:r>
            <a:endParaRPr lang="en-US" altLang="ko-KR" smtClean="0"/>
          </a:p>
          <a:p>
            <a:pPr lvl="3"/>
            <a:r>
              <a:rPr lang="ko-KR" altLang="en-US" smtClean="0"/>
              <a:t>데이터베이스 연동 시 필요한 </a:t>
            </a:r>
            <a:r>
              <a:rPr lang="en-US" altLang="ko-KR" smtClean="0"/>
              <a:t>DAO,DTO </a:t>
            </a:r>
            <a:r>
              <a:rPr lang="ko-KR" altLang="en-US" smtClean="0"/>
              <a:t>클래스 파일들에 해당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en-US" altLang="ko-KR" smtClean="0"/>
              <a:t>View</a:t>
            </a:r>
          </a:p>
          <a:p>
            <a:pPr lvl="3"/>
            <a:r>
              <a:rPr lang="ko-KR" altLang="en-US" smtClean="0"/>
              <a:t>사용자와의 직접적인 화면 구성을 담당하는 모듈로서 </a:t>
            </a:r>
            <a:r>
              <a:rPr lang="en-US" altLang="ko-KR" smtClean="0"/>
              <a:t>JSP</a:t>
            </a:r>
            <a:r>
              <a:rPr lang="ko-KR" altLang="en-US" smtClean="0"/>
              <a:t>로 구현</a:t>
            </a:r>
            <a:endParaRPr lang="en-US" altLang="ko-KR" smtClean="0"/>
          </a:p>
          <a:p>
            <a:pPr lvl="3"/>
            <a:r>
              <a:rPr lang="en-US" altLang="ko-KR" smtClean="0"/>
              <a:t>Model</a:t>
            </a:r>
            <a:r>
              <a:rPr lang="ko-KR" altLang="en-US" smtClean="0"/>
              <a:t>의 데이터를 </a:t>
            </a:r>
            <a:r>
              <a:rPr lang="en-US" altLang="ko-KR" smtClean="0"/>
              <a:t>HTML</a:t>
            </a:r>
            <a:r>
              <a:rPr lang="ko-KR" altLang="en-US" smtClean="0"/>
              <a:t>로 보여주거나</a:t>
            </a:r>
            <a:r>
              <a:rPr lang="en-US" altLang="ko-KR" smtClean="0"/>
              <a:t>, </a:t>
            </a:r>
            <a:r>
              <a:rPr lang="ko-KR" altLang="en-US" smtClean="0"/>
              <a:t>사용자가 입력하는 화면 구성을 담당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en-US" altLang="ko-KR" smtClean="0"/>
              <a:t>Controller</a:t>
            </a:r>
          </a:p>
          <a:p>
            <a:pPr lvl="3"/>
            <a:r>
              <a:rPr lang="en-US" altLang="ko-KR" smtClean="0"/>
              <a:t>Model</a:t>
            </a:r>
            <a:r>
              <a:rPr lang="ko-KR" altLang="en-US" smtClean="0"/>
              <a:t>과 </a:t>
            </a:r>
            <a:r>
              <a:rPr lang="en-US" altLang="ko-KR" smtClean="0"/>
              <a:t>View</a:t>
            </a:r>
            <a:r>
              <a:rPr lang="ko-KR" altLang="en-US" smtClean="0"/>
              <a:t>는 논리적으로 밀접한 관련을 갖지만</a:t>
            </a:r>
            <a:r>
              <a:rPr lang="en-US" altLang="ko-KR" smtClean="0"/>
              <a:t>, </a:t>
            </a:r>
            <a:r>
              <a:rPr lang="ko-KR" altLang="en-US" smtClean="0"/>
              <a:t>물리적으로는 관련이 없음</a:t>
            </a:r>
            <a:endParaRPr lang="en-US" altLang="ko-KR" smtClean="0"/>
          </a:p>
          <a:p>
            <a:pPr lvl="3"/>
            <a:r>
              <a:rPr lang="ko-KR" altLang="en-US" smtClean="0"/>
              <a:t>서로간의 의존성을 감소시킴으로써 유지 보수를 쉽게 할 목적으로 분리시켜 작업이 이루어짐</a:t>
            </a:r>
            <a:endParaRPr lang="en-US" altLang="ko-KR" smtClean="0"/>
          </a:p>
          <a:p>
            <a:pPr lvl="3"/>
            <a:r>
              <a:rPr lang="en-US" altLang="ko-KR" smtClean="0"/>
              <a:t>Model</a:t>
            </a:r>
            <a:r>
              <a:rPr lang="ko-KR" altLang="en-US" smtClean="0"/>
              <a:t>과 </a:t>
            </a:r>
            <a:r>
              <a:rPr lang="en-US" altLang="ko-KR" smtClean="0"/>
              <a:t>View</a:t>
            </a:r>
            <a:r>
              <a:rPr lang="ko-KR" altLang="en-US" smtClean="0"/>
              <a:t>를 관리하는 역할의 </a:t>
            </a:r>
            <a:r>
              <a:rPr lang="en-US" altLang="ko-KR" smtClean="0"/>
              <a:t>Controller</a:t>
            </a:r>
            <a:r>
              <a:rPr lang="ko-KR" altLang="en-US" smtClean="0"/>
              <a:t>가 필요하며</a:t>
            </a:r>
            <a:r>
              <a:rPr lang="en-US" altLang="ko-KR" smtClean="0"/>
              <a:t>, Servlet</a:t>
            </a:r>
            <a:r>
              <a:rPr lang="ko-KR" altLang="en-US" smtClean="0"/>
              <a:t>로 구현</a:t>
            </a:r>
            <a:endParaRPr lang="en-US" altLang="ko-KR" smtClean="0"/>
          </a:p>
          <a:p>
            <a:pPr lvl="3"/>
            <a:r>
              <a:rPr lang="en-US" altLang="ko-KR" smtClean="0"/>
              <a:t>Controller</a:t>
            </a:r>
            <a:r>
              <a:rPr lang="ko-KR" altLang="en-US" smtClean="0"/>
              <a:t>는 여러 개의 </a:t>
            </a:r>
            <a:r>
              <a:rPr lang="en-US" altLang="ko-KR" smtClean="0"/>
              <a:t>Model </a:t>
            </a:r>
            <a:r>
              <a:rPr lang="ko-KR" altLang="en-US" smtClean="0"/>
              <a:t>클래스 파일과 여러 개의 </a:t>
            </a:r>
            <a:r>
              <a:rPr lang="en-US" altLang="ko-KR" smtClean="0"/>
              <a:t>View</a:t>
            </a:r>
            <a:r>
              <a:rPr lang="ko-KR" altLang="en-US" smtClean="0"/>
              <a:t>들 중에서 적절하게 선택하여 실행시키는 핵심 역할을 담당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웹 컴포넌트</a:t>
            </a:r>
            <a:r>
              <a:rPr lang="en-US" altLang="ko-KR" smtClean="0"/>
              <a:t>(Web Component)</a:t>
            </a:r>
            <a:r>
              <a:rPr lang="ko-KR" altLang="en-US" smtClean="0"/>
              <a:t>의 개요 </a:t>
            </a:r>
            <a:r>
              <a:rPr lang="en-US" altLang="ko-KR" smtClean="0"/>
              <a:t>- 6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1.7.4 JSP </a:t>
            </a:r>
            <a:r>
              <a:rPr lang="ko-KR" altLang="en-US" smtClean="0"/>
              <a:t>및 </a:t>
            </a:r>
            <a:r>
              <a:rPr lang="en-US" altLang="ko-KR" smtClean="0"/>
              <a:t>Servlet </a:t>
            </a:r>
            <a:r>
              <a:rPr lang="ko-KR" altLang="en-US" smtClean="0"/>
              <a:t>스펙 버전</a:t>
            </a:r>
          </a:p>
          <a:p>
            <a:pPr lvl="1"/>
            <a:r>
              <a:rPr lang="ko-KR" altLang="en-US" smtClean="0"/>
              <a:t>현재 </a:t>
            </a:r>
            <a:r>
              <a:rPr lang="en-US" altLang="ko-KR" smtClean="0"/>
              <a:t>JSP 2.2</a:t>
            </a:r>
            <a:r>
              <a:rPr lang="ko-KR" altLang="en-US" smtClean="0"/>
              <a:t>와 </a:t>
            </a:r>
            <a:r>
              <a:rPr lang="en-US" altLang="ko-KR" smtClean="0"/>
              <a:t>Servlet 3.0</a:t>
            </a:r>
            <a:r>
              <a:rPr lang="ko-KR" altLang="en-US" smtClean="0"/>
              <a:t>이 가장 최신 스펙이고</a:t>
            </a:r>
            <a:r>
              <a:rPr lang="en-US" altLang="ko-KR" smtClean="0"/>
              <a:t>, </a:t>
            </a:r>
            <a:r>
              <a:rPr lang="ko-KR" altLang="en-US" smtClean="0"/>
              <a:t>이 스펙에 맞추어진 웹 컴포넌트를 관리하는 톰캣의 최신 컨테이너는 </a:t>
            </a:r>
            <a:r>
              <a:rPr lang="en-US" altLang="ko-KR" smtClean="0"/>
              <a:t>Tomcat 7.X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56490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smtClean="0"/>
              <a:t>http://tomcat.apache.org/tomcat-7.0-doc/index.html</a:t>
            </a:r>
            <a:endParaRPr lang="ko-KR" altLang="en-US" sz="18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140968"/>
            <a:ext cx="6560820" cy="322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 </a:t>
            </a:r>
            <a:r>
              <a:rPr lang="ko-KR" altLang="en-US" smtClean="0"/>
              <a:t>웹 컴포넌트</a:t>
            </a:r>
            <a:r>
              <a:rPr lang="en-US" altLang="ko-KR" smtClean="0"/>
              <a:t>(Web Component)</a:t>
            </a:r>
            <a:r>
              <a:rPr lang="ko-KR" altLang="en-US" smtClean="0"/>
              <a:t>의 개요 </a:t>
            </a:r>
            <a:r>
              <a:rPr lang="en-US" altLang="ko-KR" smtClean="0"/>
              <a:t>- 7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이전 버전의 스펙과 비교</a:t>
            </a:r>
            <a:endParaRPr lang="en-US" altLang="ko-KR" smtClean="0"/>
          </a:p>
          <a:p>
            <a:pPr lvl="2"/>
            <a:r>
              <a:rPr lang="ko-KR" altLang="en-US" smtClean="0"/>
              <a:t>가장 큰 특징은 어노테이션 설정이라고 할 수 있으며 </a:t>
            </a:r>
            <a:r>
              <a:rPr lang="en-US" altLang="ko-KR" smtClean="0"/>
              <a:t>JDK 5.X</a:t>
            </a:r>
            <a:r>
              <a:rPr lang="ko-KR" altLang="en-US" smtClean="0"/>
              <a:t>부터 추가된 기능</a:t>
            </a:r>
            <a:endParaRPr lang="en-US" altLang="ko-KR" smtClean="0"/>
          </a:p>
          <a:p>
            <a:pPr lvl="2"/>
            <a:r>
              <a:rPr lang="en-US" altLang="ko-KR" smtClean="0"/>
              <a:t>XML </a:t>
            </a:r>
            <a:r>
              <a:rPr lang="ko-KR" altLang="en-US" smtClean="0"/>
              <a:t>파일 등을 이용하여 환경 설정 및 추가 정보를 등록하는 방법 대신에 자바 코드에 직접 설정하는 기술이며 ‘</a:t>
            </a:r>
            <a:r>
              <a:rPr lang="en-US" altLang="ko-KR" smtClean="0"/>
              <a:t>@</a:t>
            </a:r>
            <a:r>
              <a:rPr lang="ko-KR" altLang="en-US" smtClean="0"/>
              <a:t>’으로 시작</a:t>
            </a:r>
            <a:endParaRPr lang="en-US" altLang="ko-KR" smtClean="0"/>
          </a:p>
          <a:p>
            <a:pPr lvl="2"/>
            <a:r>
              <a:rPr lang="ko-KR" altLang="en-US" smtClean="0"/>
              <a:t>이전 버전에서는 웹 어플리케이션에서 필요한 주요 설정 작업들을 배치 지시자</a:t>
            </a:r>
            <a:r>
              <a:rPr lang="en-US" altLang="ko-KR" smtClean="0"/>
              <a:t>(Deployment Descriptor)</a:t>
            </a:r>
            <a:r>
              <a:rPr lang="ko-KR" altLang="en-US" smtClean="0"/>
              <a:t>라고 하는 </a:t>
            </a:r>
            <a:r>
              <a:rPr lang="en-US" altLang="ko-KR" smtClean="0"/>
              <a:t>web.xml </a:t>
            </a:r>
            <a:r>
              <a:rPr lang="ko-KR" altLang="en-US" smtClean="0"/>
              <a:t>파일에 설정해서 사용</a:t>
            </a:r>
            <a:endParaRPr lang="en-US" altLang="ko-KR" smtClean="0"/>
          </a:p>
          <a:p>
            <a:pPr lvl="2"/>
            <a:r>
              <a:rPr lang="en-US" altLang="ko-KR" smtClean="0"/>
              <a:t>Servlet 3.0 </a:t>
            </a:r>
            <a:r>
              <a:rPr lang="ko-KR" altLang="en-US" smtClean="0"/>
              <a:t>부터는 </a:t>
            </a:r>
            <a:r>
              <a:rPr lang="en-US" altLang="ko-KR" smtClean="0"/>
              <a:t>@</a:t>
            </a:r>
            <a:r>
              <a:rPr lang="ko-KR" altLang="en-US" smtClean="0"/>
              <a:t>으로 시작하는 어노테이션을 직접 서블릿에 사용하여</a:t>
            </a:r>
            <a:r>
              <a:rPr lang="en-US" altLang="ko-KR" smtClean="0"/>
              <a:t>, web.xml </a:t>
            </a:r>
            <a:r>
              <a:rPr lang="ko-KR" altLang="en-US" smtClean="0"/>
              <a:t>파일 없이 주요 설정 작업 처리 가능</a:t>
            </a:r>
            <a:endParaRPr lang="en-US" altLang="ko-KR" smtClean="0"/>
          </a:p>
          <a:p>
            <a:pPr lvl="2"/>
            <a:r>
              <a:rPr lang="ko-KR" altLang="en-US" smtClean="0"/>
              <a:t>설정 환경정보를 알기 위해서 </a:t>
            </a:r>
            <a:r>
              <a:rPr lang="en-US" altLang="ko-KR" smtClean="0"/>
              <a:t>web.xml </a:t>
            </a:r>
            <a:r>
              <a:rPr lang="ko-KR" altLang="en-US" smtClean="0"/>
              <a:t>파일을 살펴보지 않고도 서블릿 코드만을 이용하여 설정 정보를 쉽게 파악할 수 있으며</a:t>
            </a:r>
            <a:r>
              <a:rPr lang="en-US" altLang="ko-KR" smtClean="0"/>
              <a:t>, </a:t>
            </a:r>
            <a:r>
              <a:rPr lang="ko-KR" altLang="en-US" smtClean="0"/>
              <a:t>개발 작업도 훨씬 간편해 질수 있음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1.8 </a:t>
            </a:r>
            <a:r>
              <a:rPr lang="ko-KR" altLang="en-US" smtClean="0"/>
              <a:t>웹 어플리케이션 개발 환경 구축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ko-KR" altLang="en-US" smtClean="0"/>
              <a:t>웹 어플리케이션의 개발 환경 구축 작업 순서</a:t>
            </a:r>
            <a:endParaRPr lang="en-US" altLang="ko-KR" smtClean="0"/>
          </a:p>
          <a:p>
            <a:pPr lvl="2">
              <a:lnSpc>
                <a:spcPts val="2000"/>
              </a:lnSpc>
              <a:buNone/>
            </a:pPr>
            <a:r>
              <a:rPr lang="en-US" altLang="ko-KR" smtClean="0"/>
              <a:t>① JDK </a:t>
            </a:r>
            <a:r>
              <a:rPr lang="ko-KR" altLang="en-US" smtClean="0"/>
              <a:t>설치</a:t>
            </a:r>
          </a:p>
          <a:p>
            <a:pPr lvl="2">
              <a:lnSpc>
                <a:spcPts val="2000"/>
              </a:lnSpc>
              <a:buNone/>
            </a:pPr>
            <a:r>
              <a:rPr lang="ko-KR" altLang="en-US" smtClean="0"/>
              <a:t>② 이클립스 개발 툴 설치</a:t>
            </a:r>
          </a:p>
          <a:p>
            <a:pPr lvl="2">
              <a:lnSpc>
                <a:spcPts val="2000"/>
              </a:lnSpc>
              <a:buNone/>
            </a:pPr>
            <a:r>
              <a:rPr lang="ko-KR" altLang="en-US" smtClean="0"/>
              <a:t>③ 톰캣</a:t>
            </a:r>
            <a:r>
              <a:rPr lang="en-US" altLang="ko-KR" smtClean="0"/>
              <a:t>(</a:t>
            </a:r>
            <a:r>
              <a:rPr lang="ko-KR" altLang="en-US" smtClean="0"/>
              <a:t>웹 컨테이너</a:t>
            </a:r>
            <a:r>
              <a:rPr lang="en-US" altLang="ko-KR" smtClean="0"/>
              <a:t>) </a:t>
            </a:r>
            <a:r>
              <a:rPr lang="ko-KR" altLang="en-US" smtClean="0"/>
              <a:t>설치</a:t>
            </a:r>
          </a:p>
          <a:p>
            <a:pPr lvl="2">
              <a:lnSpc>
                <a:spcPts val="2000"/>
              </a:lnSpc>
              <a:buNone/>
            </a:pPr>
            <a:r>
              <a:rPr lang="ko-KR" altLang="en-US" smtClean="0"/>
              <a:t>④ 이클립스와 톰캣 연동</a:t>
            </a:r>
          </a:p>
          <a:p>
            <a:pPr lvl="2">
              <a:lnSpc>
                <a:spcPts val="2000"/>
              </a:lnSpc>
              <a:buNone/>
            </a:pPr>
            <a:r>
              <a:rPr lang="ko-KR" altLang="en-US" smtClean="0"/>
              <a:t>⑤ 이클립스 글꼴 변경 및 소스 코드 라인 추가</a:t>
            </a:r>
            <a:endParaRPr lang="en-US" altLang="ko-KR" smtClean="0"/>
          </a:p>
          <a:p>
            <a:pPr lvl="2">
              <a:lnSpc>
                <a:spcPts val="2000"/>
              </a:lnSpc>
              <a:buNone/>
            </a:pPr>
            <a:endParaRPr lang="en-US" altLang="ko-KR" smtClean="0"/>
          </a:p>
          <a:p>
            <a:pPr>
              <a:lnSpc>
                <a:spcPts val="2000"/>
              </a:lnSpc>
            </a:pPr>
            <a:r>
              <a:rPr lang="en-US" altLang="ko-KR" smtClean="0"/>
              <a:t>1.8.1 JDK(Java Development Kit)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>
              <a:lnSpc>
                <a:spcPts val="2000"/>
              </a:lnSpc>
            </a:pPr>
            <a:r>
              <a:rPr lang="ko-KR" altLang="en-US" smtClean="0"/>
              <a:t>자바 및 </a:t>
            </a:r>
            <a:r>
              <a:rPr lang="en-US" altLang="ko-KR" smtClean="0"/>
              <a:t>JSP/Servlet</a:t>
            </a:r>
            <a:r>
              <a:rPr lang="ko-KR" altLang="en-US" smtClean="0"/>
              <a:t>를 이용한 웹 어플리케이션 프로그램을 개발하기 위한 개발 툴킷</a:t>
            </a:r>
            <a:endParaRPr lang="en-US" altLang="ko-KR" smtClean="0"/>
          </a:p>
          <a:p>
            <a:pPr lvl="1">
              <a:lnSpc>
                <a:spcPts val="2000"/>
              </a:lnSpc>
            </a:pPr>
            <a:r>
              <a:rPr lang="ko-KR" altLang="en-US" smtClean="0"/>
              <a:t>‘</a:t>
            </a:r>
            <a:r>
              <a:rPr lang="en-US" altLang="ko-KR" smtClean="0"/>
              <a:t>http://java.sun.com</a:t>
            </a:r>
            <a:r>
              <a:rPr lang="ko-KR" altLang="en-US" smtClean="0"/>
              <a:t>’에 접속하여 무료로 다운로드 가능</a:t>
            </a:r>
            <a:endParaRPr lang="en-US" altLang="ko-KR" smtClean="0"/>
          </a:p>
          <a:p>
            <a:pPr lvl="1">
              <a:lnSpc>
                <a:spcPts val="2000"/>
              </a:lnSpc>
            </a:pPr>
            <a:r>
              <a:rPr lang="en-US" altLang="ko-KR" smtClean="0"/>
              <a:t>JDK</a:t>
            </a:r>
            <a:r>
              <a:rPr lang="ko-KR" altLang="en-US" smtClean="0"/>
              <a:t>와 </a:t>
            </a:r>
            <a:r>
              <a:rPr lang="en-US" altLang="ko-KR" smtClean="0"/>
              <a:t>JRE</a:t>
            </a:r>
            <a:r>
              <a:rPr lang="ko-KR" altLang="en-US" smtClean="0"/>
              <a:t>의 설치 경로 지정</a:t>
            </a:r>
            <a:r>
              <a:rPr lang="en-US" altLang="ko-KR" smtClean="0"/>
              <a:t> </a:t>
            </a:r>
          </a:p>
          <a:p>
            <a:pPr lvl="2">
              <a:lnSpc>
                <a:spcPts val="2000"/>
              </a:lnSpc>
            </a:pPr>
            <a:endParaRPr lang="en-US" altLang="ko-KR" smtClean="0"/>
          </a:p>
          <a:p>
            <a:pPr>
              <a:lnSpc>
                <a:spcPts val="2000"/>
              </a:lnSpc>
            </a:pPr>
            <a:r>
              <a:rPr lang="en-US" altLang="ko-KR" smtClean="0"/>
              <a:t>1.8.2 </a:t>
            </a:r>
            <a:r>
              <a:rPr lang="ko-KR" altLang="en-US" smtClean="0"/>
              <a:t>이클립스 개발 툴 설치</a:t>
            </a:r>
          </a:p>
          <a:p>
            <a:pPr lvl="1">
              <a:lnSpc>
                <a:spcPts val="2000"/>
              </a:lnSpc>
            </a:pPr>
            <a:r>
              <a:rPr lang="en-US" altLang="ko-KR" smtClean="0"/>
              <a:t>‘http://www.eclipse.org’</a:t>
            </a:r>
            <a:r>
              <a:rPr lang="ko-KR" altLang="en-US" smtClean="0"/>
              <a:t>에 접속하여 무료로 다운로드 가능</a:t>
            </a:r>
            <a:endParaRPr lang="en-US" altLang="ko-KR" smtClean="0"/>
          </a:p>
          <a:p>
            <a:pPr lvl="1">
              <a:lnSpc>
                <a:spcPts val="2000"/>
              </a:lnSpc>
            </a:pPr>
            <a:r>
              <a:rPr lang="en-US" altLang="ko-KR" smtClean="0"/>
              <a:t>Java EE Developers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pPr lvl="1">
              <a:lnSpc>
                <a:spcPts val="2000"/>
              </a:lnSpc>
            </a:pPr>
            <a:r>
              <a:rPr lang="ko-KR" altLang="en-US" smtClean="0"/>
              <a:t>미러링 사이트 선택</a:t>
            </a:r>
            <a:r>
              <a:rPr lang="en-US" altLang="ko-KR" smtClean="0"/>
              <a:t>, </a:t>
            </a:r>
            <a:r>
              <a:rPr lang="ko-KR" altLang="en-US" smtClean="0"/>
              <a:t>설치 경로 지정</a:t>
            </a:r>
            <a:r>
              <a:rPr lang="en-US" altLang="ko-KR" smtClean="0"/>
              <a:t>, </a:t>
            </a:r>
            <a:r>
              <a:rPr lang="ko-KR" altLang="en-US" smtClean="0"/>
              <a:t>작업 공간 </a:t>
            </a:r>
            <a:r>
              <a:rPr lang="ko-KR" altLang="en-US" smtClean="0"/>
              <a:t>지정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프로토콜</a:t>
            </a:r>
            <a:r>
              <a:rPr lang="en-US" altLang="ko-KR" smtClean="0"/>
              <a:t>(Protocol)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프로토콜이란 컴퓨터간의 원활한 통신을 위해서 필요한 통신규약</a:t>
            </a:r>
            <a:endParaRPr lang="en-US" altLang="ko-KR" smtClean="0"/>
          </a:p>
          <a:p>
            <a:r>
              <a:rPr lang="ko-KR" altLang="en-US" smtClean="0"/>
              <a:t>통신을 원하는 두 개체간에 무엇을</a:t>
            </a:r>
            <a:r>
              <a:rPr lang="en-US" altLang="ko-KR" smtClean="0"/>
              <a:t>, </a:t>
            </a:r>
            <a:r>
              <a:rPr lang="ko-KR" altLang="en-US" smtClean="0"/>
              <a:t>어떻게</a:t>
            </a:r>
            <a:r>
              <a:rPr lang="en-US" altLang="ko-KR" smtClean="0"/>
              <a:t>, </a:t>
            </a:r>
            <a:r>
              <a:rPr lang="ko-KR" altLang="en-US" smtClean="0"/>
              <a:t>언제 통신할 것인가를 서로 약속한 규약이다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보다 쉽게</a:t>
            </a:r>
            <a:r>
              <a:rPr lang="en-US" altLang="ko-KR" smtClean="0"/>
              <a:t>, </a:t>
            </a:r>
            <a:r>
              <a:rPr lang="ko-KR" altLang="en-US" smtClean="0"/>
              <a:t>그리고 정확하고 안전하게 서로의 의사를 확인하기 위해서 필요</a:t>
            </a:r>
            <a:endParaRPr lang="en-US" altLang="ko-KR" smtClean="0"/>
          </a:p>
          <a:p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1) Telnet </a:t>
            </a:r>
            <a:r>
              <a:rPr lang="ko-KR" altLang="en-US" smtClean="0"/>
              <a:t>프로토콜</a:t>
            </a:r>
          </a:p>
          <a:p>
            <a:pPr lvl="2"/>
            <a:r>
              <a:rPr lang="ko-KR" altLang="en-US" smtClean="0"/>
              <a:t>주로 유닉스 시스템의 네트워크로 연결된 원격 터미널에서 호스트의 쉘 모드로 접속 가능한 프로그램</a:t>
            </a:r>
            <a:endParaRPr lang="en-US" altLang="ko-KR" smtClean="0"/>
          </a:p>
          <a:p>
            <a:pPr lvl="2"/>
            <a:r>
              <a:rPr lang="ko-KR" altLang="en-US" smtClean="0"/>
              <a:t>원격지에서 호스트의 명령어 모드를 그대로 흉내 낼 수 있음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2) FTP </a:t>
            </a:r>
            <a:r>
              <a:rPr lang="ko-KR" altLang="en-US" smtClean="0"/>
              <a:t>프로토콜</a:t>
            </a:r>
          </a:p>
          <a:p>
            <a:pPr lvl="2"/>
            <a:r>
              <a:rPr lang="en-US" altLang="ko-KR" smtClean="0"/>
              <a:t>File Transfer Protocol</a:t>
            </a:r>
            <a:r>
              <a:rPr lang="ko-KR" altLang="en-US" smtClean="0"/>
              <a:t>로서 인터넷과 같은 광범위한 지역의 네트워크에서 각 네트워크 사이의 자료 교환을 목적으로 만든 프로토콜</a:t>
            </a:r>
            <a:endParaRPr lang="en-US" altLang="ko-KR" smtClean="0"/>
          </a:p>
          <a:p>
            <a:pPr lvl="2"/>
            <a:r>
              <a:rPr lang="ko-KR" altLang="en-US" smtClean="0"/>
              <a:t>파일 전송만을 위한 프로토콜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1.8 </a:t>
            </a:r>
            <a:r>
              <a:rPr lang="ko-KR" altLang="en-US" smtClean="0"/>
              <a:t>웹 어플리케이션 개발 환경 구축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1.8.3 </a:t>
            </a:r>
            <a:r>
              <a:rPr lang="ko-KR" altLang="en-US" smtClean="0"/>
              <a:t>톰캣 </a:t>
            </a:r>
            <a:r>
              <a:rPr lang="en-US" altLang="ko-KR" smtClean="0"/>
              <a:t>(</a:t>
            </a:r>
            <a:r>
              <a:rPr lang="ko-KR" altLang="en-US" smtClean="0"/>
              <a:t>웹 컨테이너</a:t>
            </a:r>
            <a:r>
              <a:rPr lang="en-US" altLang="ko-KR" smtClean="0"/>
              <a:t>) </a:t>
            </a:r>
            <a:r>
              <a:rPr lang="ko-KR" altLang="en-US" smtClean="0"/>
              <a:t>설치</a:t>
            </a:r>
          </a:p>
          <a:p>
            <a:pPr lvl="1"/>
            <a:r>
              <a:rPr lang="ko-KR" altLang="en-US" smtClean="0"/>
              <a:t>‘</a:t>
            </a:r>
            <a:r>
              <a:rPr lang="en-US" altLang="ko-KR" smtClean="0"/>
              <a:t>http://tomcat.apache.org</a:t>
            </a:r>
            <a:r>
              <a:rPr lang="ko-KR" altLang="en-US" smtClean="0"/>
              <a:t>’에서 무료로 다운로드 받아서 설치</a:t>
            </a:r>
            <a:endParaRPr lang="en-US" altLang="ko-KR" smtClean="0"/>
          </a:p>
          <a:p>
            <a:pPr lvl="1"/>
            <a:r>
              <a:rPr lang="ko-KR" altLang="en-US" smtClean="0"/>
              <a:t>다운로드 경로 지정 후 압축 해제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1.8.4 </a:t>
            </a:r>
            <a:r>
              <a:rPr lang="ko-KR" altLang="en-US" smtClean="0"/>
              <a:t>이클립스와 톰캣 연동</a:t>
            </a:r>
            <a:endParaRPr lang="en-US" altLang="ko-KR" smtClean="0"/>
          </a:p>
          <a:p>
            <a:pPr lvl="1"/>
            <a:r>
              <a:rPr lang="ko-KR" altLang="en-US" smtClean="0"/>
              <a:t>이클립스를 실행</a:t>
            </a:r>
            <a:endParaRPr lang="en-US" altLang="ko-KR" smtClean="0"/>
          </a:p>
          <a:p>
            <a:pPr lvl="1"/>
            <a:r>
              <a:rPr lang="ko-KR" altLang="en-US" smtClean="0"/>
              <a:t>사용할 서버를 생성</a:t>
            </a:r>
            <a:endParaRPr lang="en-US" altLang="ko-KR" smtClean="0"/>
          </a:p>
          <a:p>
            <a:pPr lvl="1"/>
            <a:r>
              <a:rPr lang="ko-KR" altLang="en-US" smtClean="0"/>
              <a:t>톰캣의 홈 디렉터리를 지정</a:t>
            </a:r>
            <a:endParaRPr lang="en-US" altLang="ko-KR" smtClean="0"/>
          </a:p>
          <a:p>
            <a:pPr lvl="1"/>
            <a:r>
              <a:rPr lang="ko-KR" altLang="en-US" smtClean="0"/>
              <a:t>톰캣 컨테이너의 환경 설정</a:t>
            </a:r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① Server Locations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② webapps </a:t>
            </a:r>
            <a:r>
              <a:rPr lang="ko-KR" altLang="en-US" smtClean="0"/>
              <a:t>경로</a:t>
            </a:r>
            <a:r>
              <a:rPr lang="en-US" altLang="ko-KR" smtClean="0"/>
              <a:t>(</a:t>
            </a:r>
            <a:r>
              <a:rPr lang="ko-KR" altLang="en-US" smtClean="0"/>
              <a:t>웹 컴포넌트 파일들을 저장할 주요 디렉터리</a:t>
            </a:r>
            <a:r>
              <a:rPr lang="en-US" altLang="ko-KR" smtClean="0"/>
              <a:t>)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③ </a:t>
            </a:r>
            <a:r>
              <a:rPr lang="ko-KR" altLang="en-US" smtClean="0"/>
              <a:t>개발자가 작성한 웹 어플케이션 설정 파일을 외부 </a:t>
            </a:r>
            <a:r>
              <a:rPr lang="en-US" altLang="ko-KR" smtClean="0"/>
              <a:t>XML </a:t>
            </a:r>
            <a:r>
              <a:rPr lang="ko-KR" altLang="en-US" smtClean="0"/>
              <a:t>파일로 관리토록 설정</a:t>
            </a:r>
            <a:endParaRPr lang="en-US" altLang="ko-KR" smtClean="0"/>
          </a:p>
          <a:p>
            <a:pPr lvl="2">
              <a:buNone/>
            </a:pPr>
            <a:r>
              <a:rPr lang="ko-KR" altLang="en-US" smtClean="0"/>
              <a:t>④ 톰캣 컨테이너가 기본으로 사용하는 </a:t>
            </a:r>
            <a:r>
              <a:rPr lang="en-US" altLang="ko-KR" smtClean="0"/>
              <a:t>Port </a:t>
            </a:r>
            <a:r>
              <a:rPr lang="ko-KR" altLang="en-US" smtClean="0"/>
              <a:t>변경</a:t>
            </a:r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pPr lvl="1"/>
            <a:r>
              <a:rPr lang="ko-KR" altLang="en-US" smtClean="0"/>
              <a:t>서버</a:t>
            </a:r>
            <a:r>
              <a:rPr lang="en-US" altLang="ko-KR" smtClean="0"/>
              <a:t>	</a:t>
            </a:r>
            <a:r>
              <a:rPr lang="ko-KR" altLang="en-US" smtClean="0"/>
              <a:t>컨테이너를 구동시키기 위해서 </a:t>
            </a:r>
            <a:r>
              <a:rPr lang="en-US" altLang="ko-KR" smtClean="0"/>
              <a:t>Start </a:t>
            </a:r>
            <a:r>
              <a:rPr lang="ko-KR" altLang="en-US" smtClean="0"/>
              <a:t>작업과 종료하기 위한 </a:t>
            </a:r>
            <a:r>
              <a:rPr lang="en-US" altLang="ko-KR" smtClean="0"/>
              <a:t>Stop </a:t>
            </a:r>
            <a:r>
              <a:rPr lang="ko-KR" altLang="en-US" smtClean="0"/>
              <a:t>작업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1.8 </a:t>
            </a:r>
            <a:r>
              <a:rPr lang="ko-KR" altLang="en-US" smtClean="0"/>
              <a:t>웹 어플리케이션 개발 환경 구축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1.8.5 </a:t>
            </a:r>
            <a:r>
              <a:rPr lang="ko-KR" altLang="en-US" smtClean="0"/>
              <a:t>이클립스 글꼴 변경 및 소스 코드 라인 추가</a:t>
            </a:r>
          </a:p>
          <a:p>
            <a:pPr lvl="1"/>
            <a:r>
              <a:rPr lang="en-US" altLang="ko-KR" smtClean="0"/>
              <a:t>[Window] </a:t>
            </a:r>
            <a:r>
              <a:rPr lang="ko-KR" altLang="en-US" smtClean="0"/>
              <a:t>메뉴의 </a:t>
            </a:r>
            <a:r>
              <a:rPr lang="en-US" altLang="ko-KR" smtClean="0"/>
              <a:t>[Preferences]</a:t>
            </a:r>
            <a:r>
              <a:rPr lang="ko-KR" altLang="en-US" smtClean="0"/>
              <a:t>에서 설정</a:t>
            </a:r>
            <a:endParaRPr lang="en-US" altLang="ko-KR" smtClean="0"/>
          </a:p>
          <a:p>
            <a:pPr lvl="1"/>
            <a:r>
              <a:rPr lang="en-US" altLang="ko-KR" smtClean="0"/>
              <a:t>General]-[Appearance]-[Colors and Fonts]</a:t>
            </a:r>
            <a:r>
              <a:rPr lang="ko-KR" altLang="en-US" smtClean="0"/>
              <a:t>를 선택</a:t>
            </a:r>
            <a:endParaRPr lang="en-US" altLang="ko-KR" smtClean="0"/>
          </a:p>
          <a:p>
            <a:pPr lvl="1"/>
            <a:r>
              <a:rPr lang="en-US" altLang="ko-KR" smtClean="0"/>
              <a:t>[Basic]-[Text Font]</a:t>
            </a:r>
            <a:r>
              <a:rPr lang="ko-KR" altLang="en-US" smtClean="0"/>
              <a:t>를 선택하고 오른쪽 상단의 </a:t>
            </a:r>
            <a:r>
              <a:rPr lang="en-US" altLang="ko-KR" smtClean="0"/>
              <a:t>[Edit] </a:t>
            </a:r>
            <a:r>
              <a:rPr lang="ko-KR" altLang="en-US" smtClean="0"/>
              <a:t>버튼을 클릭하여 원하는 글꼴로 변경</a:t>
            </a:r>
            <a:endParaRPr lang="en-US" altLang="ko-KR" smtClean="0"/>
          </a:p>
          <a:p>
            <a:pPr lvl="1"/>
            <a:r>
              <a:rPr lang="ko-KR" altLang="en-US" smtClean="0"/>
              <a:t>소스 코드의 라인 번호 추가는 임의의 파일을 선택하고</a:t>
            </a:r>
            <a:r>
              <a:rPr lang="en-US" altLang="ko-KR" smtClean="0"/>
              <a:t>, </a:t>
            </a:r>
            <a:r>
              <a:rPr lang="ko-KR" altLang="en-US" smtClean="0"/>
              <a:t>소스 코드의 왼쪽 회색 바에서 마우스 오른쪽 버튼을 클릭하여 바로 가기 메뉴에서 </a:t>
            </a:r>
            <a:r>
              <a:rPr lang="en-US" altLang="ko-KR" smtClean="0"/>
              <a:t>[Show Line Numbers]</a:t>
            </a:r>
            <a:r>
              <a:rPr lang="ko-KR" altLang="en-US" smtClean="0"/>
              <a:t>를 선택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프로토콜</a:t>
            </a:r>
            <a:r>
              <a:rPr lang="en-US" altLang="ko-KR" smtClean="0"/>
              <a:t>(Protocol)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smtClean="0"/>
              <a:t>3) SMTP </a:t>
            </a:r>
            <a:r>
              <a:rPr lang="ko-KR" altLang="en-US" smtClean="0"/>
              <a:t>프로토콜</a:t>
            </a:r>
          </a:p>
          <a:p>
            <a:pPr lvl="2"/>
            <a:r>
              <a:rPr lang="en-US" altLang="ko-KR" smtClean="0"/>
              <a:t>Simple Mail Transfer Protocol</a:t>
            </a:r>
            <a:r>
              <a:rPr lang="ko-KR" altLang="en-US" smtClean="0"/>
              <a:t>로서 단순한 메일 전송 프로토콜</a:t>
            </a:r>
            <a:endParaRPr lang="en-US" altLang="ko-KR" smtClean="0"/>
          </a:p>
          <a:p>
            <a:pPr lvl="2"/>
            <a:r>
              <a:rPr lang="ko-KR" altLang="en-US" smtClean="0"/>
              <a:t>일반적으로 인터넷 서비스 업체에서 </a:t>
            </a:r>
            <a:r>
              <a:rPr lang="en-US" altLang="ko-KR" smtClean="0"/>
              <a:t>SMTP </a:t>
            </a:r>
            <a:r>
              <a:rPr lang="ko-KR" altLang="en-US" smtClean="0"/>
              <a:t>서버를 메일 송신 서버로 쓰고 </a:t>
            </a:r>
            <a:r>
              <a:rPr lang="en-US" altLang="ko-KR" smtClean="0"/>
              <a:t>POP </a:t>
            </a:r>
            <a:r>
              <a:rPr lang="ko-KR" altLang="en-US" smtClean="0"/>
              <a:t>서버를 메일 수신 서버로 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4) POP </a:t>
            </a:r>
            <a:r>
              <a:rPr lang="ko-KR" altLang="en-US" smtClean="0"/>
              <a:t>프로토콜</a:t>
            </a:r>
          </a:p>
          <a:p>
            <a:pPr lvl="2"/>
            <a:r>
              <a:rPr lang="en-US" altLang="ko-KR" smtClean="0"/>
              <a:t>Post Office Protocol</a:t>
            </a:r>
            <a:r>
              <a:rPr lang="ko-KR" altLang="en-US" smtClean="0"/>
              <a:t>로서 메일의 수신을 위한 프로토콜</a:t>
            </a:r>
            <a:endParaRPr lang="en-US" altLang="ko-KR" smtClean="0"/>
          </a:p>
          <a:p>
            <a:pPr lvl="2"/>
            <a:r>
              <a:rPr lang="ko-KR" altLang="en-US" smtClean="0"/>
              <a:t>최근에는 </a:t>
            </a:r>
            <a:r>
              <a:rPr lang="en-US" altLang="ko-KR" smtClean="0"/>
              <a:t>POP3</a:t>
            </a:r>
            <a:r>
              <a:rPr lang="ko-KR" altLang="en-US" smtClean="0"/>
              <a:t>를 주로 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5) DHCP </a:t>
            </a:r>
            <a:r>
              <a:rPr lang="ko-KR" altLang="en-US" smtClean="0"/>
              <a:t>프로토콜</a:t>
            </a:r>
          </a:p>
          <a:p>
            <a:pPr lvl="2"/>
            <a:r>
              <a:rPr lang="en-US" altLang="ko-KR" smtClean="0"/>
              <a:t>Dynamic Host Control Protocol</a:t>
            </a:r>
            <a:r>
              <a:rPr lang="ko-KR" altLang="en-US" smtClean="0"/>
              <a:t>로서 서버가 동적으로 클라이언트나 터미널에게 </a:t>
            </a:r>
            <a:r>
              <a:rPr lang="en-US" altLang="ko-KR" smtClean="0"/>
              <a:t>IP</a:t>
            </a:r>
            <a:r>
              <a:rPr lang="ko-KR" altLang="en-US" smtClean="0"/>
              <a:t>를 부여하는 프로토콜</a:t>
            </a:r>
            <a:endParaRPr lang="en-US" altLang="ko-KR" smtClean="0"/>
          </a:p>
          <a:p>
            <a:pPr lvl="2"/>
            <a:r>
              <a:rPr lang="ko-KR" altLang="en-US" smtClean="0"/>
              <a:t>일반적으로 각 가정에서 인터넷 서비스를 사용할 때 주로 사용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프로토콜</a:t>
            </a:r>
            <a:r>
              <a:rPr lang="en-US" altLang="ko-KR" smtClean="0"/>
              <a:t>(Protocol)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smtClean="0"/>
              <a:t>6) HTTP </a:t>
            </a:r>
            <a:r>
              <a:rPr lang="ko-KR" altLang="en-US" smtClean="0"/>
              <a:t>프로토콜</a:t>
            </a:r>
          </a:p>
          <a:p>
            <a:pPr lvl="2"/>
            <a:r>
              <a:rPr lang="en-US" altLang="ko-KR" smtClean="0"/>
              <a:t>HyperText Transfer Protocol</a:t>
            </a:r>
            <a:r>
              <a:rPr lang="ko-KR" altLang="en-US" smtClean="0"/>
              <a:t>로서 </a:t>
            </a:r>
            <a:r>
              <a:rPr lang="en-US" altLang="ko-KR" smtClean="0"/>
              <a:t>FTP</a:t>
            </a:r>
            <a:r>
              <a:rPr lang="ko-KR" altLang="en-US" smtClean="0"/>
              <a:t>와 비슷하게 서버로부터 클라이언트로 데이터를 전송하기 위한 프로토콜</a:t>
            </a:r>
            <a:endParaRPr lang="en-US" altLang="ko-KR" smtClean="0"/>
          </a:p>
          <a:p>
            <a:pPr lvl="2"/>
            <a:r>
              <a:rPr lang="en-US" altLang="ko-KR" smtClean="0"/>
              <a:t> HTML</a:t>
            </a:r>
            <a:r>
              <a:rPr lang="ko-KR" altLang="en-US" smtClean="0"/>
              <a:t>과 밀접한 관련이 있는 프로토콜</a:t>
            </a:r>
            <a:endParaRPr lang="en-US" altLang="ko-KR" smtClean="0"/>
          </a:p>
          <a:p>
            <a:pPr lvl="2"/>
            <a:r>
              <a:rPr lang="en-US" altLang="ko-KR" smtClean="0"/>
              <a:t>JSP/Servlet  </a:t>
            </a:r>
            <a:r>
              <a:rPr lang="ko-KR" altLang="en-US" smtClean="0"/>
              <a:t>프로그래밍 과정에서 사용되는 프로토콜</a:t>
            </a:r>
            <a:endParaRPr lang="en-US" altLang="ko-KR" smtClean="0"/>
          </a:p>
          <a:p>
            <a:pPr lvl="2"/>
            <a:r>
              <a:rPr lang="ko-KR" altLang="en-US" smtClean="0"/>
              <a:t>비지속성</a:t>
            </a:r>
            <a:r>
              <a:rPr lang="en-US" altLang="ko-KR" smtClean="0"/>
              <a:t>(Connectionless) </a:t>
            </a:r>
            <a:r>
              <a:rPr lang="ko-KR" altLang="en-US" smtClean="0"/>
              <a:t>연결 방식으로 동작</a:t>
            </a:r>
            <a:endParaRPr lang="en-US" altLang="ko-KR" smtClean="0"/>
          </a:p>
          <a:p>
            <a:pPr lvl="2"/>
            <a:r>
              <a:rPr lang="ko-KR" altLang="en-US" smtClean="0"/>
              <a:t>클라이언트가 서버로 요청을 하고 응답을 받으면 연결을 유지하지 않고 즉시 연결을 끊는 방식</a:t>
            </a:r>
            <a:endParaRPr lang="en-US" altLang="ko-KR" smtClean="0"/>
          </a:p>
          <a:p>
            <a:pPr lvl="2"/>
            <a:r>
              <a:rPr lang="ko-KR" altLang="en-US" smtClean="0"/>
              <a:t>특정 시간에 동시 접속자가 증가하더라도 무리없이 서비스가 가능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 IP</a:t>
            </a:r>
            <a:r>
              <a:rPr lang="ko-KR" altLang="en-US" smtClean="0"/>
              <a:t>와 </a:t>
            </a:r>
            <a:r>
              <a:rPr lang="en-US" altLang="ko-KR" smtClean="0"/>
              <a:t>DNS, Port </a:t>
            </a:r>
            <a:r>
              <a:rPr lang="ko-KR" altLang="en-US" smtClean="0"/>
              <a:t>번호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IP(Internet Protocol)</a:t>
            </a:r>
          </a:p>
          <a:p>
            <a:pPr lvl="1"/>
            <a:r>
              <a:rPr lang="ko-KR" altLang="en-US" smtClean="0"/>
              <a:t>인터넷상의 한 컴퓨터에서 다른 컴퓨터로 데이터를 보내는 데 사용되는 프로토콜</a:t>
            </a:r>
            <a:endParaRPr lang="en-US" altLang="ko-KR" smtClean="0"/>
          </a:p>
          <a:p>
            <a:pPr lvl="1"/>
            <a:r>
              <a:rPr lang="ko-KR" altLang="en-US" smtClean="0"/>
              <a:t>인터넷상의 각 컴퓨터</a:t>
            </a:r>
            <a:r>
              <a:rPr lang="en-US" altLang="ko-KR" smtClean="0"/>
              <a:t>, </a:t>
            </a:r>
            <a:r>
              <a:rPr lang="ko-KR" altLang="en-US" smtClean="0"/>
              <a:t>즉 호스트들은 다른 컴퓨터와 구별될 수 있도록 적어도 한 개 이상의 고유한 주소를 갖음</a:t>
            </a:r>
            <a:endParaRPr lang="en-US" altLang="ko-KR" smtClean="0"/>
          </a:p>
          <a:p>
            <a:pPr lvl="1"/>
            <a:r>
              <a:rPr lang="en-US" altLang="ko-KR" smtClean="0"/>
              <a:t>IP </a:t>
            </a:r>
            <a:r>
              <a:rPr lang="ko-KR" altLang="en-US" smtClean="0"/>
              <a:t>주소를 사용하여 컴퓨터 식별이 가능</a:t>
            </a:r>
            <a:endParaRPr lang="en-US" altLang="ko-KR" smtClean="0"/>
          </a:p>
          <a:p>
            <a:pPr lvl="1"/>
            <a:r>
              <a:rPr lang="en-US" altLang="ko-KR" smtClean="0"/>
              <a:t>IPv4</a:t>
            </a:r>
            <a:r>
              <a:rPr lang="ko-KR" altLang="en-US" smtClean="0"/>
              <a:t>는 </a:t>
            </a:r>
            <a:r>
              <a:rPr lang="en-US" altLang="ko-KR" smtClean="0"/>
              <a:t>4</a:t>
            </a:r>
            <a:r>
              <a:rPr lang="ko-KR" altLang="en-US" smtClean="0"/>
              <a:t>자리의 최대 </a:t>
            </a:r>
            <a:r>
              <a:rPr lang="en-US" altLang="ko-KR" smtClean="0"/>
              <a:t>12</a:t>
            </a:r>
            <a:r>
              <a:rPr lang="ko-KR" altLang="en-US" smtClean="0"/>
              <a:t>자리의 번호로 구성</a:t>
            </a:r>
            <a:endParaRPr lang="en-US" altLang="ko-KR" smtClean="0"/>
          </a:p>
          <a:p>
            <a:pPr lvl="1"/>
            <a:r>
              <a:rPr lang="ko-KR" altLang="en-US" smtClean="0"/>
              <a:t>인터넷 주소의 수요를 충족시킬 수 없어서 </a:t>
            </a:r>
            <a:r>
              <a:rPr lang="en-US" altLang="ko-KR" smtClean="0"/>
              <a:t>IPv6</a:t>
            </a:r>
            <a:r>
              <a:rPr lang="ko-KR" altLang="en-US" smtClean="0"/>
              <a:t>가 등장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947685"/>
            <a:ext cx="3347085" cy="279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 IP</a:t>
            </a:r>
            <a:r>
              <a:rPr lang="ko-KR" altLang="en-US" smtClean="0"/>
              <a:t>와 </a:t>
            </a:r>
            <a:r>
              <a:rPr lang="en-US" altLang="ko-KR" smtClean="0"/>
              <a:t>DNS, Port </a:t>
            </a:r>
            <a:r>
              <a:rPr lang="ko-KR" altLang="en-US" smtClean="0"/>
              <a:t>번호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DNS(Domain Name System)</a:t>
            </a:r>
          </a:p>
          <a:p>
            <a:pPr lvl="1"/>
            <a:r>
              <a:rPr lang="ko-KR" altLang="en-US" smtClean="0"/>
              <a:t>숫자체계의 </a:t>
            </a:r>
            <a:r>
              <a:rPr lang="en-US" altLang="ko-KR" smtClean="0"/>
              <a:t>IP </a:t>
            </a:r>
            <a:r>
              <a:rPr lang="ko-KR" altLang="en-US" smtClean="0"/>
              <a:t>주소로는 사람들이 기억하기가 어렵기 때문에 쉽고 의미있게 이름 붙인 정보를 가진 시스템 및 서버를 의미</a:t>
            </a:r>
            <a:endParaRPr lang="en-US" altLang="ko-KR" smtClean="0"/>
          </a:p>
          <a:p>
            <a:pPr lvl="1"/>
            <a:r>
              <a:rPr lang="ko-KR" altLang="en-US" smtClean="0"/>
              <a:t>각 사이트가 운영하는 모든 호스트 서버는 고유한 </a:t>
            </a:r>
            <a:r>
              <a:rPr lang="en-US" altLang="ko-KR" smtClean="0"/>
              <a:t>IP </a:t>
            </a:r>
            <a:r>
              <a:rPr lang="ko-KR" altLang="en-US" smtClean="0"/>
              <a:t>주소를 갖고 있기 때문에 사용자가 문자로 주소를 입력하면 </a:t>
            </a:r>
            <a:r>
              <a:rPr lang="en-US" altLang="ko-KR" smtClean="0"/>
              <a:t>DNS </a:t>
            </a:r>
            <a:r>
              <a:rPr lang="ko-KR" altLang="en-US" smtClean="0"/>
              <a:t>서버를 통해서 호스트 서버가 인식할 수 있는 </a:t>
            </a:r>
            <a:r>
              <a:rPr lang="en-US" altLang="ko-KR" smtClean="0"/>
              <a:t>IP</a:t>
            </a:r>
            <a:r>
              <a:rPr lang="ko-KR" altLang="en-US" smtClean="0"/>
              <a:t>로 바뀌어 접속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56992"/>
            <a:ext cx="4533900" cy="281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 IP</a:t>
            </a:r>
            <a:r>
              <a:rPr lang="ko-KR" altLang="en-US" smtClean="0"/>
              <a:t>와 </a:t>
            </a:r>
            <a:r>
              <a:rPr lang="en-US" altLang="ko-KR" smtClean="0"/>
              <a:t>DNS, Port </a:t>
            </a:r>
            <a:r>
              <a:rPr lang="ko-KR" altLang="en-US" smtClean="0"/>
              <a:t>번호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Port </a:t>
            </a:r>
            <a:r>
              <a:rPr lang="ko-KR" altLang="en-US" smtClean="0"/>
              <a:t>번호</a:t>
            </a:r>
            <a:endParaRPr lang="en-US" altLang="ko-KR" smtClean="0"/>
          </a:p>
          <a:p>
            <a:pPr lvl="1"/>
            <a:r>
              <a:rPr lang="ko-KR" altLang="en-US" smtClean="0"/>
              <a:t>하나의 컴퓨터에서 네트워크를 사용하는 프로그램이 여러 개가 동시에 실행되는 경우에 </a:t>
            </a:r>
            <a:r>
              <a:rPr lang="en-US" altLang="ko-KR" smtClean="0"/>
              <a:t>IP </a:t>
            </a:r>
            <a:r>
              <a:rPr lang="ko-KR" altLang="en-US" smtClean="0"/>
              <a:t>주소만 이용해서는 특정 네트워크 프로그램에 접근할 수 없음</a:t>
            </a:r>
            <a:endParaRPr lang="en-US" altLang="ko-KR" smtClean="0"/>
          </a:p>
          <a:p>
            <a:pPr lvl="1"/>
            <a:r>
              <a:rPr lang="ko-KR" altLang="en-US" smtClean="0"/>
              <a:t>이런 상황에서 해당 프로그램을 구분할 수 있게 해주는 것이 포트</a:t>
            </a:r>
            <a:endParaRPr lang="en-US" altLang="ko-KR" smtClean="0"/>
          </a:p>
          <a:p>
            <a:pPr lvl="1"/>
            <a:r>
              <a:rPr lang="en-US" altLang="ko-KR" smtClean="0"/>
              <a:t>IP </a:t>
            </a:r>
            <a:r>
              <a:rPr lang="ko-KR" altLang="en-US" smtClean="0"/>
              <a:t>번호가 아파트의 동이름이라면 </a:t>
            </a:r>
            <a:r>
              <a:rPr lang="en-US" altLang="ko-KR" smtClean="0"/>
              <a:t>Port </a:t>
            </a:r>
            <a:r>
              <a:rPr lang="ko-KR" altLang="en-US" smtClean="0"/>
              <a:t>번호가 호수</a:t>
            </a:r>
            <a:endParaRPr lang="en-US" altLang="ko-KR" smtClean="0"/>
          </a:p>
          <a:p>
            <a:pPr lvl="1"/>
            <a:r>
              <a:rPr lang="en-US" altLang="ko-KR" smtClean="0"/>
              <a:t>HTTP </a:t>
            </a:r>
            <a:r>
              <a:rPr lang="ko-KR" altLang="en-US" smtClean="0"/>
              <a:t>프로토콜의 기본 </a:t>
            </a:r>
            <a:r>
              <a:rPr lang="en-US" altLang="ko-KR" smtClean="0"/>
              <a:t>Port </a:t>
            </a:r>
            <a:r>
              <a:rPr lang="ko-KR" altLang="en-US" smtClean="0"/>
              <a:t>번호는 </a:t>
            </a:r>
            <a:r>
              <a:rPr lang="en-US" altLang="ko-KR" smtClean="0"/>
              <a:t>80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1.4 HTTP</a:t>
            </a:r>
            <a:r>
              <a:rPr lang="en-US" altLang="ko-KR" sz="2400" smtClean="0"/>
              <a:t>(HyperText Transfer Protocol)</a:t>
            </a:r>
            <a:r>
              <a:rPr lang="ko-KR" altLang="en-US" smtClean="0"/>
              <a:t>의 개요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1.4.1 HyperText</a:t>
            </a:r>
          </a:p>
          <a:p>
            <a:pPr lvl="1"/>
            <a:r>
              <a:rPr lang="ko-KR" altLang="en-US" smtClean="0"/>
              <a:t>하이퍼텍스트는 사용자의 선택에 따라서 관련된 문서로 옮겨갈 수 있도록 조직화된 정보를 의미</a:t>
            </a:r>
          </a:p>
          <a:p>
            <a:pPr lvl="1"/>
            <a:r>
              <a:rPr lang="ko-KR" altLang="en-US" smtClean="0"/>
              <a:t>일반적으로 링크</a:t>
            </a:r>
            <a:r>
              <a:rPr lang="en-US" altLang="ko-KR" smtClean="0"/>
              <a:t>(Link) </a:t>
            </a:r>
            <a:r>
              <a:rPr lang="ko-KR" altLang="en-US" smtClean="0"/>
              <a:t>또는 하이퍼링크</a:t>
            </a:r>
            <a:r>
              <a:rPr lang="en-US" altLang="ko-KR" smtClean="0"/>
              <a:t>(Hyperlink)</a:t>
            </a:r>
            <a:r>
              <a:rPr lang="ko-KR" altLang="en-US" smtClean="0"/>
              <a:t>라고 함</a:t>
            </a:r>
            <a:endParaRPr lang="en-US" altLang="ko-KR" smtClean="0"/>
          </a:p>
          <a:p>
            <a:pPr lvl="1"/>
            <a:r>
              <a:rPr lang="ko-KR" altLang="en-US" smtClean="0"/>
              <a:t>하이퍼텍스트는 </a:t>
            </a:r>
            <a:r>
              <a:rPr lang="en-US" altLang="ko-KR" smtClean="0"/>
              <a:t>W3(World Wide Web)</a:t>
            </a:r>
            <a:r>
              <a:rPr lang="ko-KR" altLang="en-US" smtClean="0"/>
              <a:t>의 주요기술로서 웹 브라우저를 통해 웹 서버에서 문서 및 웹 페이지 등의 정보 조각을 읽어 들여 모니터 화면에 출력하는 형태</a:t>
            </a:r>
            <a:endParaRPr lang="en-US" altLang="ko-KR" smtClean="0"/>
          </a:p>
          <a:p>
            <a:pPr lvl="1"/>
            <a:r>
              <a:rPr lang="ko-KR" altLang="en-US" smtClean="0"/>
              <a:t>사용자는 각 페이지에 있는 하이퍼링크를 따라 다른 문서로 이동하거나 그 페이지를 서비스하고 있는 서버로 정보를 전송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1.4.2 </a:t>
            </a:r>
            <a:r>
              <a:rPr lang="ko-KR" altLang="en-US" smtClean="0"/>
              <a:t>웹</a:t>
            </a:r>
            <a:r>
              <a:rPr lang="en-US" altLang="ko-KR" smtClean="0"/>
              <a:t>(World Wide Web, WWW, W3)</a:t>
            </a:r>
          </a:p>
          <a:p>
            <a:pPr lvl="1"/>
            <a:r>
              <a:rPr lang="ko-KR" altLang="en-US" smtClean="0"/>
              <a:t>인터넷에 연결된 컴퓨터들을 통해 사람들이 정보를 공유할 수 있는 전 세계적인 정보 공간을 의미</a:t>
            </a:r>
            <a:endParaRPr lang="en-US" altLang="ko-KR" smtClean="0"/>
          </a:p>
          <a:p>
            <a:pPr lvl="1"/>
            <a:r>
              <a:rPr lang="ko-KR" altLang="en-US" smtClean="0"/>
              <a:t>인터넷과 동일한 의미로 사용되지만 엄밀히 말해 서로 다른 개념</a:t>
            </a:r>
            <a:endParaRPr lang="en-US" altLang="ko-KR" smtClean="0"/>
          </a:p>
          <a:p>
            <a:pPr lvl="1"/>
            <a:r>
              <a:rPr lang="ko-KR" altLang="en-US" smtClean="0"/>
              <a:t>웹은 인터넷상에서 동작하는 하나의 서비스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melloyellow_print</Template>
  <TotalTime>120</TotalTime>
  <Words>2488</Words>
  <Application>Microsoft Office PowerPoint</Application>
  <PresentationFormat>화면 슬라이드 쇼(4:3)</PresentationFormat>
  <Paragraphs>333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melloyellow_print</vt:lpstr>
      <vt:lpstr>웹 어플리케이션 개요 및 개발 환경 구축</vt:lpstr>
      <vt:lpstr>1.1 인터넷 서비스</vt:lpstr>
      <vt:lpstr>1.2 프로토콜(Protocol) - 1</vt:lpstr>
      <vt:lpstr>1.2 프로토콜(Protocol) - 2</vt:lpstr>
      <vt:lpstr>1.2 프로토콜(Protocol) - 3</vt:lpstr>
      <vt:lpstr>1.3 IP와 DNS, Port 번호 - 1</vt:lpstr>
      <vt:lpstr>1.3 IP와 DNS, Port 번호 - 2</vt:lpstr>
      <vt:lpstr>1.3 IP와 DNS, Port 번호 - 3</vt:lpstr>
      <vt:lpstr>1.4 HTTP(HyperText Transfer Protocol)의 개요 - 1</vt:lpstr>
      <vt:lpstr>1.4 HTTP(HyperText Transfer Protocol)의 개요 - 2</vt:lpstr>
      <vt:lpstr>1.4 HTTP(HyperText Transfer Protocol)의 개요 - 3</vt:lpstr>
      <vt:lpstr>1.4 HTTP(HyperText Transfer Protocol)의 개요 - 4</vt:lpstr>
      <vt:lpstr>1.5 HTTP 클라이언트와 서버 - 1</vt:lpstr>
      <vt:lpstr>1.5 HTTP 클라이언트와 서버 - 2</vt:lpstr>
      <vt:lpstr>1.5 HTTP 클라이언트와 서버 - 3</vt:lpstr>
      <vt:lpstr>1.6 웹 어플리케이션의 개요 - 1</vt:lpstr>
      <vt:lpstr>1.6 웹 어플리케이션의 개요 - 2</vt:lpstr>
      <vt:lpstr>1.6 웹 어플리케이션의 개요 - 3</vt:lpstr>
      <vt:lpstr>1.6 웹 어플리케이션의 개요 - 4</vt:lpstr>
      <vt:lpstr>1.6 웹 어플리케이션의 개요 - 5</vt:lpstr>
      <vt:lpstr>1.6 웹 어플리케이션의 개요 - 6</vt:lpstr>
      <vt:lpstr>1.7 웹 컴포넌트(Web Component)의 개요 - 1</vt:lpstr>
      <vt:lpstr>1.7 웹 컴포넌트(Web Component)의 개요 - 2</vt:lpstr>
      <vt:lpstr>1.7 웹 컴포넌트(Web Component)의 개요 - 3</vt:lpstr>
      <vt:lpstr>1.7 웹 컴포넌트(Web Component)의 개요 - 4</vt:lpstr>
      <vt:lpstr>1.7 웹 컴포넌트(Web Component)의 개요 - 5</vt:lpstr>
      <vt:lpstr>1.7 웹 컴포넌트(Web Component)의 개요 - 6</vt:lpstr>
      <vt:lpstr>1.7 웹 컴포넌트(Web Component)의 개요 - 7</vt:lpstr>
      <vt:lpstr>1.8 웹 어플리케이션 개발 환경 구축 - 1</vt:lpstr>
      <vt:lpstr>1.8 웹 어플리케이션 개발 환경 구축 - 2</vt:lpstr>
      <vt:lpstr>1.8 웹 어플리케이션 개발 환경 구축 - 3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고영진</cp:lastModifiedBy>
  <cp:revision>23</cp:revision>
  <dcterms:created xsi:type="dcterms:W3CDTF">2013-05-14T02:26:05Z</dcterms:created>
  <dcterms:modified xsi:type="dcterms:W3CDTF">2013-08-06T06:33:10Z</dcterms:modified>
</cp:coreProperties>
</file>