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서블릿</a:t>
            </a:r>
            <a:r>
              <a:rPr lang="en-US" altLang="ko-KR" smtClean="0"/>
              <a:t>(Servlet)</a:t>
            </a:r>
            <a:r>
              <a:rPr lang="ko-KR" altLang="en-US" smtClean="0"/>
              <a:t>의 이해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2.1_</a:t>
            </a:r>
            <a:r>
              <a:rPr lang="ko-KR" altLang="en-US" smtClean="0"/>
              <a:t>서블릿</a:t>
            </a:r>
            <a:r>
              <a:rPr lang="en-US" altLang="ko-KR" smtClean="0"/>
              <a:t>(Servlet)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2.2_</a:t>
            </a:r>
            <a:r>
              <a:rPr lang="ko-KR" altLang="en-US" smtClean="0"/>
              <a:t>서블릿 맵핑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2.3_</a:t>
            </a:r>
            <a:r>
              <a:rPr lang="ko-KR" altLang="en-US" smtClean="0"/>
              <a:t>서블릿 아키텍처 및 핵심 </a:t>
            </a:r>
            <a:r>
              <a:rPr lang="en-US" altLang="ko-KR" smtClean="0"/>
              <a:t>API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2.4_</a:t>
            </a:r>
            <a:r>
              <a:rPr lang="ko-KR" altLang="en-US" smtClean="0"/>
              <a:t>서블릿 </a:t>
            </a:r>
            <a:r>
              <a:rPr lang="en-US" altLang="ko-KR" smtClean="0"/>
              <a:t>LifeCycle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2.5_</a:t>
            </a:r>
            <a:r>
              <a:rPr lang="ko-KR" altLang="en-US" smtClean="0"/>
              <a:t>서블릿 응답 처리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2.6_</a:t>
            </a:r>
            <a:r>
              <a:rPr lang="ko-KR" altLang="en-US" smtClean="0"/>
              <a:t>어노테이션을 이용한 서블릿의 선처리 및 후처리 작업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smtClean="0"/>
              <a:t>서블릿 아키텍처 및 핵심 </a:t>
            </a:r>
            <a:r>
              <a:rPr lang="en-US" altLang="ko-KR" smtClean="0"/>
              <a:t>API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2.3.1 HttpServletRequest API</a:t>
            </a:r>
          </a:p>
          <a:p>
            <a:pPr lvl="1"/>
            <a:r>
              <a:rPr lang="en-US" altLang="ko-KR" smtClean="0"/>
              <a:t>HTTP Request </a:t>
            </a:r>
            <a:r>
              <a:rPr lang="ko-KR" altLang="en-US" smtClean="0"/>
              <a:t>관련 작업을 처리하는 핵심 </a:t>
            </a:r>
            <a:r>
              <a:rPr lang="en-US" altLang="ko-KR" smtClean="0"/>
              <a:t>API</a:t>
            </a:r>
          </a:p>
          <a:p>
            <a:pPr lvl="1"/>
            <a:r>
              <a:rPr lang="ko-KR" altLang="en-US" smtClean="0"/>
              <a:t>클래스가 아닌 인터페이스로 제공</a:t>
            </a:r>
            <a:endParaRPr lang="en-US" altLang="ko-KR" smtClean="0"/>
          </a:p>
          <a:p>
            <a:pPr marL="354013" indent="1588">
              <a:buNone/>
            </a:pPr>
            <a:r>
              <a:rPr lang="en-US" altLang="ko-KR" sz="1200" smtClean="0"/>
              <a:t>∙ getHeader(String name):String	 	∙ setCharacterEncoding(String encoding) 	</a:t>
            </a:r>
          </a:p>
          <a:p>
            <a:pPr marL="354013" indent="1588">
              <a:buNone/>
            </a:pPr>
            <a:r>
              <a:rPr lang="en-US" altLang="ko-KR" sz="1200" smtClean="0"/>
              <a:t>∙ getHeaderNames( ):Enumeration	 	∙ setAttriute(String name, Object obj) </a:t>
            </a:r>
          </a:p>
          <a:p>
            <a:pPr marL="354013" indent="1588">
              <a:buNone/>
            </a:pPr>
            <a:r>
              <a:rPr lang="en-US" altLang="ko-KR" sz="1200" smtClean="0"/>
              <a:t>∙ getCookies( ):Cookie[ ]		∙ getAttribute(String name):Object </a:t>
            </a:r>
          </a:p>
          <a:p>
            <a:pPr marL="354013" indent="1588">
              <a:buNone/>
            </a:pPr>
            <a:r>
              <a:rPr lang="en-US" altLang="ko-KR" sz="1200" smtClean="0"/>
              <a:t>∙ getRequestURI( ):String 		∙ removeAttribute(String name) </a:t>
            </a:r>
          </a:p>
          <a:p>
            <a:pPr marL="354013" indent="1588">
              <a:buNone/>
            </a:pPr>
            <a:r>
              <a:rPr lang="en-US" altLang="ko-KR" sz="1200" smtClean="0"/>
              <a:t>∙ getServletPath( ):String		∙ getParameter(String name) </a:t>
            </a:r>
          </a:p>
          <a:p>
            <a:pPr marL="354013" indent="1588">
              <a:buNone/>
            </a:pPr>
            <a:r>
              <a:rPr lang="en-US" altLang="ko-KR" sz="1200" smtClean="0"/>
              <a:t>∙ getSession(boolean):HttpSession 	∙ getParameterNames( ):Enumeration </a:t>
            </a:r>
          </a:p>
          <a:p>
            <a:pPr marL="354013" indent="1588">
              <a:buNone/>
            </a:pPr>
            <a:r>
              <a:rPr lang="en-US" altLang="ko-KR" sz="1200" smtClean="0"/>
              <a:t>∙ getSession( ):HttpSession		∙ getParameterValues(String name):String[ ]</a:t>
            </a:r>
            <a:endParaRPr lang="ko-KR" altLang="en-US" sz="1200" smtClean="0"/>
          </a:p>
          <a:p>
            <a:endParaRPr lang="en-US" altLang="ko-KR" sz="1400" smtClean="0"/>
          </a:p>
          <a:p>
            <a:r>
              <a:rPr lang="en-US" altLang="ko-KR" smtClean="0"/>
              <a:t>2.3.2 HttpServletResponse API</a:t>
            </a:r>
          </a:p>
          <a:p>
            <a:pPr lvl="1"/>
            <a:r>
              <a:rPr lang="en-US" altLang="ko-KR" smtClean="0"/>
              <a:t>HTTP Response </a:t>
            </a:r>
            <a:r>
              <a:rPr lang="ko-KR" altLang="en-US" smtClean="0"/>
              <a:t>관련 작업을 처리하는 핵심 </a:t>
            </a:r>
            <a:r>
              <a:rPr lang="en-US" altLang="ko-KR" smtClean="0"/>
              <a:t>API</a:t>
            </a:r>
          </a:p>
          <a:p>
            <a:pPr lvl="1"/>
            <a:r>
              <a:rPr lang="ko-KR" altLang="en-US" smtClean="0"/>
              <a:t>클래스가 아닌 인터페이스로 제공</a:t>
            </a:r>
            <a:endParaRPr lang="en-US" altLang="ko-KR" smtClean="0"/>
          </a:p>
          <a:p>
            <a:pPr marL="268288" lvl="1" indent="1588">
              <a:buNone/>
            </a:pPr>
            <a:r>
              <a:rPr lang="en-US" altLang="ko-KR" sz="1400" smtClean="0"/>
              <a:t>∙ addCookie(Cookie c) 		∙ sendRedirect(String loc)</a:t>
            </a:r>
          </a:p>
          <a:p>
            <a:pPr marL="268288" lvl="1" indent="1588">
              <a:buNone/>
            </a:pPr>
            <a:r>
              <a:rPr lang="en-US" altLang="ko-KR" sz="1400" smtClean="0"/>
              <a:t>∙ addHeader(String name, String value) 	∙ getWriter( ):PrintWriter</a:t>
            </a:r>
          </a:p>
          <a:p>
            <a:pPr marL="268288" lvl="1" indent="1588">
              <a:buNone/>
            </a:pPr>
            <a:r>
              <a:rPr lang="en-US" altLang="ko-KR" sz="1400" smtClean="0"/>
              <a:t>∙ encodeURL(String url) 		∙ getOutputStream( ):ServletOutputStream</a:t>
            </a:r>
          </a:p>
          <a:p>
            <a:pPr marL="268288" lvl="1" indent="1588">
              <a:buNone/>
            </a:pPr>
            <a:r>
              <a:rPr lang="en-US" altLang="ko-KR" sz="1400" smtClean="0"/>
              <a:t>∙ getStatus( )			∙ setContentType(String type)</a:t>
            </a:r>
          </a:p>
          <a:p>
            <a:pPr marL="268288" lvl="1" indent="1588">
              <a:buNone/>
            </a:pPr>
            <a:endParaRPr lang="en-US" altLang="ko-KR" sz="140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smtClean="0"/>
              <a:t>서블릿 아키텍처 및 핵심 </a:t>
            </a:r>
            <a:r>
              <a:rPr lang="en-US" altLang="ko-KR" smtClean="0"/>
              <a:t>API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2.3.3 HttpServlet API</a:t>
            </a:r>
          </a:p>
          <a:p>
            <a:pPr lvl="1"/>
            <a:r>
              <a:rPr lang="ko-KR" altLang="en-US" smtClean="0"/>
              <a:t>서블릿을 구현하기 위한 핵심 </a:t>
            </a:r>
            <a:r>
              <a:rPr lang="en-US" altLang="ko-KR" smtClean="0"/>
              <a:t>API </a:t>
            </a:r>
          </a:p>
          <a:p>
            <a:pPr lvl="1"/>
            <a:r>
              <a:rPr lang="ko-KR" altLang="en-US" smtClean="0"/>
              <a:t>일반 클래스가 아닌 추상 클래스로 제공</a:t>
            </a:r>
            <a:endParaRPr lang="en-US" altLang="ko-KR" smtClean="0"/>
          </a:p>
          <a:p>
            <a:pPr lvl="1"/>
            <a:r>
              <a:rPr lang="en-US" altLang="ko-KR" smtClean="0"/>
              <a:t>HttpServlet</a:t>
            </a:r>
            <a:r>
              <a:rPr lang="ko-KR" altLang="en-US" smtClean="0"/>
              <a:t>의 계층 구조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535781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</a:t>
            </a:r>
            <a:r>
              <a:rPr lang="ko-KR" altLang="en-US" smtClean="0"/>
              <a:t>서블릿 </a:t>
            </a:r>
            <a:r>
              <a:rPr lang="en-US" altLang="ko-KR" smtClean="0"/>
              <a:t>LifeCycle </a:t>
            </a:r>
            <a:r>
              <a:rPr lang="ko-KR" altLang="en-US" smtClean="0"/>
              <a:t>메서드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서블릿의 </a:t>
            </a:r>
            <a:r>
              <a:rPr lang="en-US" altLang="ko-KR" smtClean="0"/>
              <a:t>LifeCycle </a:t>
            </a:r>
            <a:r>
              <a:rPr lang="ko-KR" altLang="en-US" smtClean="0"/>
              <a:t>상태도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marL="792163" lvl="2" indent="-342900">
              <a:buNone/>
            </a:pPr>
            <a:r>
              <a:rPr lang="en-US" altLang="ko-KR" smtClean="0"/>
              <a:t>1) init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marL="892175" lvl="3" indent="-176213"/>
            <a:r>
              <a:rPr lang="ko-KR" altLang="en-US" smtClean="0"/>
              <a:t>웹 컨테이너에 의해서 서블릿 인스턴스가 처음 생성될 때</a:t>
            </a:r>
            <a:r>
              <a:rPr lang="en-US" altLang="ko-KR" smtClean="0"/>
              <a:t>, </a:t>
            </a:r>
            <a:r>
              <a:rPr lang="ko-KR" altLang="en-US" smtClean="0"/>
              <a:t>단 한번 호출</a:t>
            </a:r>
            <a:endParaRPr lang="en-US" altLang="ko-KR" smtClean="0"/>
          </a:p>
          <a:p>
            <a:pPr marL="892175" lvl="3" indent="-176213"/>
            <a:r>
              <a:rPr lang="ko-KR" altLang="en-US" smtClean="0"/>
              <a:t>서블릿에서 필요한 초기화 작업 시 주로 사용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2) service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3"/>
            <a:r>
              <a:rPr lang="ko-KR" altLang="en-US" smtClean="0"/>
              <a:t>클라이언트가 요청할 때마다 호출</a:t>
            </a:r>
            <a:endParaRPr lang="en-US" altLang="ko-KR" smtClean="0"/>
          </a:p>
          <a:p>
            <a:pPr lvl="3"/>
            <a:r>
              <a:rPr lang="ko-KR" altLang="en-US" smtClean="0"/>
              <a:t>클라이언트가 원하는 동적인 처리 작업 시 필요</a:t>
            </a:r>
            <a:endParaRPr lang="en-US" altLang="ko-KR" smtClean="0"/>
          </a:p>
          <a:p>
            <a:pPr lvl="3"/>
            <a:r>
              <a:rPr lang="ko-KR" altLang="en-US" smtClean="0"/>
              <a:t>일반적으로 </a:t>
            </a:r>
            <a:r>
              <a:rPr lang="en-US" altLang="ko-KR" smtClean="0"/>
              <a:t>service </a:t>
            </a:r>
            <a:r>
              <a:rPr lang="ko-KR" altLang="en-US" smtClean="0"/>
              <a:t>메서드보다는 </a:t>
            </a:r>
            <a:r>
              <a:rPr lang="en-US" altLang="ko-KR" smtClean="0"/>
              <a:t>doGet </a:t>
            </a:r>
            <a:r>
              <a:rPr lang="ko-KR" altLang="en-US" smtClean="0"/>
              <a:t>또는 </a:t>
            </a:r>
            <a:r>
              <a:rPr lang="en-US" altLang="ko-KR" smtClean="0"/>
              <a:t>doPost </a:t>
            </a:r>
            <a:r>
              <a:rPr lang="ko-KR" altLang="en-US" smtClean="0"/>
              <a:t>메서드를 사용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3) destroy </a:t>
            </a:r>
            <a:r>
              <a:rPr lang="ko-KR" altLang="en-US" smtClean="0"/>
              <a:t>메서드</a:t>
            </a:r>
          </a:p>
          <a:p>
            <a:pPr lvl="3"/>
            <a:r>
              <a:rPr lang="ko-KR" altLang="en-US" smtClean="0"/>
              <a:t>서블릿 인스턴스가 웹 컨테이너에서 제거될 때 호출</a:t>
            </a:r>
            <a:endParaRPr lang="en-US" altLang="ko-KR" smtClean="0"/>
          </a:p>
          <a:p>
            <a:pPr lvl="3"/>
            <a:r>
              <a:rPr lang="en-US" altLang="ko-KR" smtClean="0"/>
              <a:t>init </a:t>
            </a:r>
            <a:r>
              <a:rPr lang="ko-KR" altLang="en-US" smtClean="0"/>
              <a:t>메서드에서 구현했던 초기화 작업을 반납 처리하는 작업 시 주로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314706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2.5 </a:t>
            </a:r>
            <a:r>
              <a:rPr lang="ko-KR" altLang="en-US" smtClean="0"/>
              <a:t>서블릿 응답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064896" cy="4869904"/>
          </a:xfrm>
        </p:spPr>
        <p:txBody>
          <a:bodyPr/>
          <a:lstStyle/>
          <a:p>
            <a:pPr lvl="1"/>
            <a:r>
              <a:rPr lang="ko-KR" altLang="en-US" smtClean="0"/>
              <a:t>클라이언트에서 서블릿으로 요청을 하면 서블릿은 처리한 결과를 </a:t>
            </a:r>
            <a:r>
              <a:rPr lang="en-US" altLang="ko-KR" smtClean="0"/>
              <a:t>html </a:t>
            </a:r>
            <a:r>
              <a:rPr lang="ko-KR" altLang="en-US" smtClean="0"/>
              <a:t>형식으로 응답 처리</a:t>
            </a:r>
            <a:endParaRPr lang="en-US" altLang="ko-KR" smtClean="0"/>
          </a:p>
          <a:p>
            <a:pPr lvl="1"/>
            <a:r>
              <a:rPr lang="ko-KR" altLang="en-US" smtClean="0"/>
              <a:t>실제로 </a:t>
            </a:r>
            <a:r>
              <a:rPr lang="en-US" altLang="ko-KR" smtClean="0"/>
              <a:t>MVC </a:t>
            </a:r>
            <a:r>
              <a:rPr lang="ko-KR" altLang="en-US" smtClean="0"/>
              <a:t>패턴을 적용한 웹 어플리케이션 개발에서는 </a:t>
            </a:r>
            <a:r>
              <a:rPr lang="en-US" altLang="ko-KR" smtClean="0"/>
              <a:t>jsp</a:t>
            </a:r>
            <a:r>
              <a:rPr lang="ko-KR" altLang="en-US" smtClean="0"/>
              <a:t>에서 응답 처리를 담당</a:t>
            </a:r>
            <a:endParaRPr lang="en-US" altLang="ko-KR" smtClean="0"/>
          </a:p>
          <a:p>
            <a:pPr lvl="1"/>
            <a:r>
              <a:rPr lang="ko-KR" altLang="en-US" smtClean="0"/>
              <a:t>서블릿에서 응답 처리와 관련된 </a:t>
            </a:r>
            <a:r>
              <a:rPr lang="en-US" altLang="ko-KR" smtClean="0"/>
              <a:t>API</a:t>
            </a:r>
            <a:r>
              <a:rPr lang="ko-KR" altLang="en-US" smtClean="0"/>
              <a:t>는 ‘</a:t>
            </a:r>
            <a:r>
              <a:rPr lang="en-US" altLang="ko-KR" smtClean="0"/>
              <a:t>HttpServletResponse</a:t>
            </a:r>
            <a:r>
              <a:rPr lang="ko-KR" altLang="en-US" smtClean="0"/>
              <a:t>’</a:t>
            </a:r>
            <a:endParaRPr lang="en-US" altLang="ko-KR" smtClean="0"/>
          </a:p>
          <a:p>
            <a:pPr lvl="1"/>
            <a:endParaRPr lang="en-US" altLang="ko-KR" sz="1000" smtClean="0"/>
          </a:p>
          <a:p>
            <a:pPr lvl="2"/>
            <a:r>
              <a:rPr lang="en-US" altLang="ko-KR" sz="1800" smtClean="0"/>
              <a:t>response.setContentType("text/html;charset=EUC-KR")</a:t>
            </a:r>
          </a:p>
          <a:p>
            <a:pPr lvl="3"/>
            <a:r>
              <a:rPr lang="ko-KR" altLang="en-US" sz="1500" smtClean="0"/>
              <a:t>클라이언트인 웹 브라우저에게 처리할 데이터의 </a:t>
            </a:r>
            <a:r>
              <a:rPr lang="en-US" altLang="ko-KR" sz="1500" smtClean="0"/>
              <a:t>MIME </a:t>
            </a:r>
            <a:r>
              <a:rPr lang="ko-KR" altLang="en-US" sz="1500" smtClean="0"/>
              <a:t>타입을 알려주는 메서드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기본은 일반 텍스트를 의미하는 ‘</a:t>
            </a:r>
            <a:r>
              <a:rPr lang="en-US" altLang="ko-KR" sz="1500" smtClean="0"/>
              <a:t>text/plain</a:t>
            </a:r>
            <a:r>
              <a:rPr lang="ko-KR" altLang="en-US" sz="1500" smtClean="0"/>
              <a:t>’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실습에서는 </a:t>
            </a:r>
            <a:r>
              <a:rPr lang="en-US" altLang="ko-KR" sz="1500" smtClean="0"/>
              <a:t>html </a:t>
            </a:r>
            <a:r>
              <a:rPr lang="ko-KR" altLang="en-US" sz="1500" smtClean="0"/>
              <a:t>형식의 전송이므로 ‘</a:t>
            </a:r>
            <a:r>
              <a:rPr lang="en-US" altLang="ko-KR" sz="1500" smtClean="0"/>
              <a:t>text/html</a:t>
            </a:r>
            <a:r>
              <a:rPr lang="ko-KR" altLang="en-US" sz="1500" smtClean="0"/>
              <a:t>’로 지정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한글 처리를 위해서 ‘</a:t>
            </a:r>
            <a:r>
              <a:rPr lang="en-US" altLang="ko-KR" sz="1500" smtClean="0"/>
              <a:t>charset=EUC-KR</a:t>
            </a:r>
            <a:r>
              <a:rPr lang="ko-KR" altLang="en-US" sz="1500" smtClean="0"/>
              <a:t>’을 추가 지정</a:t>
            </a:r>
            <a:endParaRPr lang="en-US" altLang="ko-KR" sz="1500" smtClean="0"/>
          </a:p>
          <a:p>
            <a:pPr lvl="2"/>
            <a:r>
              <a:rPr lang="en-US" altLang="ko-KR" sz="1800" smtClean="0"/>
              <a:t>response.getWriter( )</a:t>
            </a:r>
          </a:p>
          <a:p>
            <a:pPr lvl="3"/>
            <a:r>
              <a:rPr lang="ko-KR" altLang="en-US" sz="1500" smtClean="0"/>
              <a:t>서블릿 및 </a:t>
            </a:r>
            <a:r>
              <a:rPr lang="en-US" altLang="ko-KR" sz="1500" smtClean="0"/>
              <a:t>JSP</a:t>
            </a:r>
            <a:r>
              <a:rPr lang="ko-KR" altLang="en-US" sz="1500" smtClean="0"/>
              <a:t>를 이용한 응답 처리는 기본적으로 자바 </a:t>
            </a:r>
            <a:r>
              <a:rPr lang="en-US" altLang="ko-KR" sz="1500" smtClean="0"/>
              <a:t>I/O </a:t>
            </a:r>
            <a:r>
              <a:rPr lang="ko-KR" altLang="en-US" sz="1500" smtClean="0"/>
              <a:t>기술을 이용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자바 출력을 위한 </a:t>
            </a:r>
            <a:r>
              <a:rPr lang="en-US" altLang="ko-KR" sz="1500" smtClean="0"/>
              <a:t>OutputStream </a:t>
            </a:r>
            <a:r>
              <a:rPr lang="ko-KR" altLang="en-US" sz="1500" smtClean="0"/>
              <a:t>또는 </a:t>
            </a:r>
            <a:r>
              <a:rPr lang="en-US" altLang="ko-KR" sz="1500" smtClean="0"/>
              <a:t>Writer </a:t>
            </a:r>
            <a:r>
              <a:rPr lang="ko-KR" altLang="en-US" sz="1500" smtClean="0"/>
              <a:t>클래스를 사용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서블릿에서는 </a:t>
            </a:r>
            <a:r>
              <a:rPr lang="en-US" altLang="ko-KR" sz="1500" smtClean="0"/>
              <a:t>getWriter( ) </a:t>
            </a:r>
            <a:r>
              <a:rPr lang="ko-KR" altLang="en-US" sz="1500" smtClean="0"/>
              <a:t>메서드를 이용한 </a:t>
            </a:r>
            <a:r>
              <a:rPr lang="en-US" altLang="ko-KR" sz="1500" smtClean="0"/>
              <a:t>PrintWriter</a:t>
            </a:r>
            <a:r>
              <a:rPr lang="ko-KR" altLang="en-US" sz="1500" smtClean="0"/>
              <a:t>와 </a:t>
            </a:r>
            <a:r>
              <a:rPr lang="en-US" altLang="ko-KR" sz="1500" smtClean="0"/>
              <a:t>getOutputStream( ) </a:t>
            </a:r>
            <a:r>
              <a:rPr lang="ko-KR" altLang="en-US" sz="1500" smtClean="0"/>
              <a:t>메서드를 이용한 </a:t>
            </a:r>
            <a:r>
              <a:rPr lang="en-US" altLang="ko-KR" sz="1500" smtClean="0"/>
              <a:t>ServletOutputStream </a:t>
            </a:r>
            <a:r>
              <a:rPr lang="ko-KR" altLang="en-US" sz="1500" smtClean="0"/>
              <a:t>클래스를 사용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문자 데이터를 처리하기 위해서는 </a:t>
            </a:r>
            <a:r>
              <a:rPr lang="en-US" altLang="ko-KR" sz="1500" smtClean="0"/>
              <a:t>PrintWriter</a:t>
            </a:r>
            <a:r>
              <a:rPr lang="ko-KR" altLang="en-US" sz="1500" smtClean="0"/>
              <a:t>를 이용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바이너리</a:t>
            </a:r>
            <a:r>
              <a:rPr lang="en-US" altLang="ko-KR" sz="1500" smtClean="0"/>
              <a:t>(binary) </a:t>
            </a:r>
            <a:r>
              <a:rPr lang="ko-KR" altLang="en-US" sz="1500" smtClean="0"/>
              <a:t>데이터를 위해서는 </a:t>
            </a:r>
            <a:r>
              <a:rPr lang="en-US" altLang="ko-KR" sz="1500" smtClean="0"/>
              <a:t>ServletOutputStream </a:t>
            </a:r>
            <a:r>
              <a:rPr lang="ko-KR" altLang="en-US" sz="1500" smtClean="0"/>
              <a:t>클래스를 사용</a:t>
            </a:r>
            <a:endParaRPr lang="ko-KR" altLang="en-US" sz="15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2.6 </a:t>
            </a:r>
            <a:r>
              <a:rPr lang="ko-KR" altLang="en-US" smtClean="0"/>
              <a:t>어노테이션을 이용한 서블릿의 선처리 및 후처리 작업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2.6.1 @PostConstruct</a:t>
            </a:r>
            <a:r>
              <a:rPr lang="ko-KR" altLang="en-US" smtClean="0"/>
              <a:t>를 이용한 선처리 작업</a:t>
            </a:r>
          </a:p>
          <a:p>
            <a:pPr lvl="1"/>
            <a:r>
              <a:rPr lang="ko-KR" altLang="en-US" smtClean="0"/>
              <a:t>서블릿의 </a:t>
            </a:r>
            <a:r>
              <a:rPr lang="en-US" altLang="ko-KR" smtClean="0"/>
              <a:t>LifeCycle </a:t>
            </a:r>
            <a:r>
              <a:rPr lang="ko-KR" altLang="en-US" smtClean="0"/>
              <a:t>메서드인 </a:t>
            </a:r>
            <a:r>
              <a:rPr lang="en-US" altLang="ko-KR" smtClean="0"/>
              <a:t>init </a:t>
            </a:r>
            <a:r>
              <a:rPr lang="ko-KR" altLang="en-US" smtClean="0"/>
              <a:t>메서드가 호출되기 전에 수행되는 선처리 작업 메서드에 지정 가능</a:t>
            </a:r>
            <a:endParaRPr lang="en-US" altLang="ko-KR" smtClean="0"/>
          </a:p>
          <a:p>
            <a:pPr lvl="1"/>
            <a:r>
              <a:rPr lang="ko-KR" altLang="en-US" smtClean="0"/>
              <a:t>반드시 리턴 타입은 </a:t>
            </a:r>
            <a:r>
              <a:rPr lang="en-US" altLang="ko-KR" smtClean="0"/>
              <a:t>void</a:t>
            </a:r>
            <a:r>
              <a:rPr lang="ko-KR" altLang="en-US" smtClean="0"/>
              <a:t>로 지정하고</a:t>
            </a:r>
            <a:r>
              <a:rPr lang="en-US" altLang="ko-KR" smtClean="0"/>
              <a:t>, </a:t>
            </a:r>
            <a:r>
              <a:rPr lang="ko-KR" altLang="en-US" smtClean="0"/>
              <a:t>예외 클래스를 </a:t>
            </a:r>
            <a:r>
              <a:rPr lang="en-US" altLang="ko-KR" smtClean="0"/>
              <a:t>throws </a:t>
            </a:r>
            <a:r>
              <a:rPr lang="ko-KR" altLang="en-US" smtClean="0"/>
              <a:t>할 수 없음</a:t>
            </a:r>
            <a:endParaRPr lang="en-US" altLang="ko-KR" smtClean="0"/>
          </a:p>
          <a:p>
            <a:pPr lvl="1"/>
            <a:endParaRPr lang="en-US" altLang="ko-KR" sz="3200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400" smtClean="0"/>
          </a:p>
          <a:p>
            <a:r>
              <a:rPr lang="en-US" altLang="ko-KR" smtClean="0"/>
              <a:t>2.6.2 @PreDestroy</a:t>
            </a:r>
            <a:r>
              <a:rPr lang="ko-KR" altLang="en-US" smtClean="0"/>
              <a:t>를 이용한 후처리 작업</a:t>
            </a:r>
          </a:p>
          <a:p>
            <a:pPr lvl="1"/>
            <a:r>
              <a:rPr lang="ko-KR" altLang="en-US" smtClean="0"/>
              <a:t>서블릿의 </a:t>
            </a:r>
            <a:r>
              <a:rPr lang="en-US" altLang="ko-KR" smtClean="0"/>
              <a:t>LifeCycle </a:t>
            </a:r>
            <a:r>
              <a:rPr lang="ko-KR" altLang="en-US" smtClean="0"/>
              <a:t>메서드인 </a:t>
            </a:r>
            <a:r>
              <a:rPr lang="en-US" altLang="ko-KR" smtClean="0"/>
              <a:t>destroy </a:t>
            </a:r>
            <a:r>
              <a:rPr lang="ko-KR" altLang="en-US" smtClean="0"/>
              <a:t>메서드가 호출된 후에 수행되는 후처리 작업 메서드에 지정 가능</a:t>
            </a:r>
            <a:endParaRPr lang="en-US" altLang="ko-KR" smtClean="0"/>
          </a:p>
          <a:p>
            <a:pPr lvl="1"/>
            <a:r>
              <a:rPr lang="ko-KR" altLang="en-US" smtClean="0"/>
              <a:t>반드시 리턴 타입은 </a:t>
            </a:r>
            <a:r>
              <a:rPr lang="en-US" altLang="ko-KR" smtClean="0"/>
              <a:t>void</a:t>
            </a:r>
            <a:r>
              <a:rPr lang="ko-KR" altLang="en-US" smtClean="0"/>
              <a:t>로 지정하고</a:t>
            </a:r>
            <a:r>
              <a:rPr lang="en-US" altLang="ko-KR" smtClean="0"/>
              <a:t>, </a:t>
            </a:r>
            <a:r>
              <a:rPr lang="ko-KR" altLang="en-US" smtClean="0"/>
              <a:t>예외 클래스를 </a:t>
            </a:r>
            <a:r>
              <a:rPr lang="en-US" altLang="ko-KR" smtClean="0"/>
              <a:t>throws </a:t>
            </a:r>
            <a:r>
              <a:rPr lang="ko-KR" altLang="en-US" smtClean="0"/>
              <a:t>할 수 없음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2708920"/>
            <a:ext cx="7200800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@PostConstruct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void postConstruct( ){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...</a:t>
            </a:r>
            <a:endParaRPr lang="en-US" altLang="ko-KR" sz="160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5445224"/>
            <a:ext cx="7200800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@PreDestroy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void cleanup( ){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...</a:t>
            </a:r>
            <a:endParaRPr lang="en-US" altLang="ko-KR" sz="160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서블릿</a:t>
            </a:r>
            <a:r>
              <a:rPr lang="en-US" altLang="ko-KR" smtClean="0"/>
              <a:t>(Servlet)</a:t>
            </a:r>
            <a:r>
              <a:rPr lang="ko-KR" altLang="en-US" smtClean="0"/>
              <a:t>의 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서블릿은 웹 컨테이너에 의해서 관리</a:t>
            </a:r>
            <a:endParaRPr lang="en-US" altLang="ko-KR" smtClean="0"/>
          </a:p>
          <a:p>
            <a:r>
              <a:rPr lang="ko-KR" altLang="en-US" smtClean="0"/>
              <a:t>다양한 클라이언트 요청에 의해서 동적인 콘텐츠</a:t>
            </a:r>
            <a:r>
              <a:rPr lang="en-US" altLang="ko-KR" smtClean="0"/>
              <a:t>(content)</a:t>
            </a:r>
            <a:r>
              <a:rPr lang="ko-KR" altLang="en-US" smtClean="0"/>
              <a:t>로 응답 가능한 자바 기반의 웹 컴포넌트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서블릿 웹 컴포넌트의 특징</a:t>
            </a:r>
            <a:endParaRPr lang="en-US" altLang="ko-KR" smtClean="0"/>
          </a:p>
          <a:p>
            <a:pPr lvl="1"/>
            <a:r>
              <a:rPr lang="ko-KR" altLang="en-US" smtClean="0"/>
              <a:t>자바기반의 웹 컴포넌트로서 </a:t>
            </a:r>
            <a:r>
              <a:rPr lang="en-US" altLang="ko-KR" smtClean="0"/>
              <a:t>java </a:t>
            </a:r>
            <a:r>
              <a:rPr lang="ko-KR" altLang="en-US" smtClean="0"/>
              <a:t>확장자를 갖음</a:t>
            </a:r>
            <a:endParaRPr lang="en-US" altLang="ko-KR" smtClean="0"/>
          </a:p>
          <a:p>
            <a:pPr lvl="1"/>
            <a:r>
              <a:rPr lang="ko-KR" altLang="en-US" smtClean="0"/>
              <a:t>클라이언트의 요청에 의해서 동적으로 실행</a:t>
            </a:r>
            <a:r>
              <a:rPr lang="en-US" altLang="ko-KR" smtClean="0"/>
              <a:t>(</a:t>
            </a:r>
            <a:r>
              <a:rPr lang="ko-KR" altLang="en-US" smtClean="0"/>
              <a:t>다양한 클라이언트 요구 사항을 처리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클라이언트는 브라우저를 이용한 </a:t>
            </a:r>
            <a:r>
              <a:rPr lang="en-US" altLang="ko-KR" smtClean="0"/>
              <a:t>URL </a:t>
            </a:r>
            <a:r>
              <a:rPr lang="ko-KR" altLang="en-US" smtClean="0"/>
              <a:t>지정을 통해 서블릿에 요청 가능</a:t>
            </a:r>
            <a:endParaRPr lang="en-US" altLang="ko-KR" smtClean="0"/>
          </a:p>
          <a:p>
            <a:pPr lvl="1"/>
            <a:r>
              <a:rPr lang="ko-KR" altLang="en-US" smtClean="0"/>
              <a:t>서블릿의 응답 결과는 일반적으로 </a:t>
            </a:r>
            <a:r>
              <a:rPr lang="en-US" altLang="ko-KR" smtClean="0"/>
              <a:t>HTML </a:t>
            </a:r>
            <a:r>
              <a:rPr lang="ko-KR" altLang="en-US" smtClean="0"/>
              <a:t>형식으로 서비스</a:t>
            </a:r>
            <a:r>
              <a:rPr lang="en-US" altLang="ko-KR" smtClean="0"/>
              <a:t>(</a:t>
            </a:r>
            <a:r>
              <a:rPr lang="ko-KR" altLang="en-US" smtClean="0"/>
              <a:t>자바 코드를 이용해서 클라이언트에 </a:t>
            </a:r>
            <a:r>
              <a:rPr lang="en-US" altLang="ko-KR" smtClean="0"/>
              <a:t>HTML </a:t>
            </a:r>
            <a:r>
              <a:rPr lang="ko-KR" altLang="en-US" smtClean="0"/>
              <a:t>코드로 전송하는 추가 작업이 필요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패턴을 적용하여 웹 어플리케이션을 개발한다면</a:t>
            </a:r>
            <a:r>
              <a:rPr lang="en-US" altLang="ko-KR" smtClean="0"/>
              <a:t>, </a:t>
            </a:r>
            <a:r>
              <a:rPr lang="ko-KR" altLang="en-US" smtClean="0"/>
              <a:t>서블릿이 아닌 </a:t>
            </a:r>
            <a:r>
              <a:rPr lang="en-US" altLang="ko-KR" smtClean="0"/>
              <a:t>JSP</a:t>
            </a:r>
            <a:r>
              <a:rPr lang="ko-KR" altLang="en-US" smtClean="0"/>
              <a:t>에서 </a:t>
            </a:r>
            <a:r>
              <a:rPr lang="en-US" altLang="ko-KR" smtClean="0"/>
              <a:t>HTML </a:t>
            </a:r>
            <a:r>
              <a:rPr lang="ko-KR" altLang="en-US" smtClean="0"/>
              <a:t>코드를 작성</a:t>
            </a:r>
            <a:endParaRPr lang="en-US" altLang="ko-KR" smtClean="0"/>
          </a:p>
          <a:p>
            <a:pPr lvl="1"/>
            <a:r>
              <a:rPr lang="ko-KR" altLang="en-US" smtClean="0"/>
              <a:t>서블릿은 반드시 웹 컨테이너에 의해서 관리되며</a:t>
            </a:r>
            <a:r>
              <a:rPr lang="en-US" altLang="ko-KR" smtClean="0"/>
              <a:t>, </a:t>
            </a:r>
            <a:r>
              <a:rPr lang="ko-KR" altLang="en-US" smtClean="0"/>
              <a:t>자바 스레드로 동작되기 때문에 효율적으로 사용이 가능</a:t>
            </a:r>
            <a:endParaRPr lang="en-US" altLang="ko-KR" smtClean="0"/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패턴의 </a:t>
            </a:r>
            <a:r>
              <a:rPr lang="en-US" altLang="ko-KR" smtClean="0"/>
              <a:t>Controller </a:t>
            </a:r>
            <a:r>
              <a:rPr lang="ko-KR" altLang="en-US" smtClean="0"/>
              <a:t>역할로서 서블릿이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서블릿</a:t>
            </a:r>
            <a:r>
              <a:rPr lang="en-US" altLang="ko-KR" smtClean="0"/>
              <a:t>(Servlet)</a:t>
            </a:r>
            <a:r>
              <a:rPr lang="ko-KR" altLang="en-US" smtClean="0"/>
              <a:t>의 개요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2.1.1 HelloServlet </a:t>
            </a:r>
            <a:r>
              <a:rPr lang="ko-KR" altLang="en-US" smtClean="0"/>
              <a:t>작성하기</a:t>
            </a:r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이클립스를 실행시키고 먼저 </a:t>
            </a:r>
            <a:r>
              <a:rPr lang="en-US" altLang="ko-KR" smtClean="0"/>
              <a:t>Java EE </a:t>
            </a:r>
            <a:r>
              <a:rPr lang="ko-KR" altLang="en-US" smtClean="0"/>
              <a:t>퍼스펙티브를 선택</a:t>
            </a:r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이클립스 메뉴에서 </a:t>
            </a:r>
            <a:r>
              <a:rPr lang="en-US" altLang="ko-KR" smtClean="0"/>
              <a:t>[File]-[New]-[Dynamic Web Project]</a:t>
            </a:r>
            <a:r>
              <a:rPr lang="ko-KR" altLang="en-US" smtClean="0"/>
              <a:t>를 선택</a:t>
            </a:r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새로운 웹 프로젝트를 생성하는 화면에서 값 설정</a:t>
            </a:r>
            <a:endParaRPr lang="en-US" altLang="ko-KR" smtClean="0"/>
          </a:p>
          <a:p>
            <a:pPr lvl="2"/>
            <a:r>
              <a:rPr lang="en-US" altLang="ko-KR" smtClean="0"/>
              <a:t>Project name</a:t>
            </a:r>
            <a:r>
              <a:rPr lang="ko-KR" altLang="en-US" smtClean="0"/>
              <a:t>에는 </a:t>
            </a:r>
            <a:r>
              <a:rPr lang="en-US" altLang="ko-KR" smtClean="0"/>
              <a:t>ServletTest</a:t>
            </a:r>
            <a:r>
              <a:rPr lang="ko-KR" altLang="en-US" smtClean="0"/>
              <a:t>문자열을 지정</a:t>
            </a:r>
            <a:endParaRPr lang="en-US" altLang="ko-KR" smtClean="0"/>
          </a:p>
          <a:p>
            <a:pPr lvl="2"/>
            <a:r>
              <a:rPr lang="en-US" altLang="ko-KR" smtClean="0"/>
              <a:t>Target runtime</a:t>
            </a:r>
            <a:r>
              <a:rPr lang="ko-KR" altLang="en-US" smtClean="0"/>
              <a:t>에는 </a:t>
            </a:r>
            <a:r>
              <a:rPr lang="en-US" altLang="ko-KR" smtClean="0"/>
              <a:t>Apache Tomcat 7.0</a:t>
            </a:r>
            <a:r>
              <a:rPr lang="ko-KR" altLang="en-US" smtClean="0"/>
              <a:t>으로 지정</a:t>
            </a:r>
            <a:endParaRPr lang="en-US" altLang="ko-KR" smtClean="0"/>
          </a:p>
          <a:p>
            <a:pPr lvl="2"/>
            <a:r>
              <a:rPr lang="en-US" altLang="ko-KR" smtClean="0"/>
              <a:t>Dynamic web module version</a:t>
            </a:r>
            <a:r>
              <a:rPr lang="ko-KR" altLang="en-US" smtClean="0"/>
              <a:t>에는 </a:t>
            </a:r>
            <a:r>
              <a:rPr lang="en-US" altLang="ko-KR" smtClean="0"/>
              <a:t>3.0</a:t>
            </a:r>
            <a:r>
              <a:rPr lang="ko-KR" altLang="en-US" smtClean="0"/>
              <a:t>으로 지정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자바 소스 및 클래스 파일의 저장 폴더 경로 정보</a:t>
            </a:r>
            <a:r>
              <a:rPr lang="en-US" altLang="ko-KR" smtClean="0"/>
              <a:t> </a:t>
            </a:r>
            <a:r>
              <a:rPr lang="ko-KR" altLang="en-US" smtClean="0"/>
              <a:t>확인</a:t>
            </a:r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물리적 파일인 웹 컴포넌트를 저장하는 디렉터리와 웹 컨테이너가 논리적으로 관리하는 이름인 </a:t>
            </a:r>
            <a:r>
              <a:rPr lang="en-US" altLang="ko-KR" smtClean="0"/>
              <a:t>Context</a:t>
            </a:r>
            <a:r>
              <a:rPr lang="ko-KR" altLang="en-US" smtClean="0"/>
              <a:t>를 지정</a:t>
            </a:r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이클립스의 </a:t>
            </a:r>
            <a:r>
              <a:rPr lang="en-US" altLang="ko-KR" smtClean="0"/>
              <a:t>Project Explorer </a:t>
            </a:r>
            <a:r>
              <a:rPr lang="ko-KR" altLang="en-US" smtClean="0"/>
              <a:t>창에 </a:t>
            </a:r>
            <a:r>
              <a:rPr lang="en-US" altLang="ko-KR" smtClean="0"/>
              <a:t>ServletTest </a:t>
            </a:r>
            <a:r>
              <a:rPr lang="ko-KR" altLang="en-US" smtClean="0"/>
              <a:t>프로젝트 추가 확인</a:t>
            </a:r>
            <a:endParaRPr lang="en-US" altLang="ko-KR" smtClean="0"/>
          </a:p>
          <a:p>
            <a:pPr marL="523875" lvl="1" indent="-342900">
              <a:buFont typeface="+mj-lt"/>
              <a:buAutoNum type="arabicPeriod"/>
            </a:pPr>
            <a:r>
              <a:rPr lang="ko-KR" altLang="en-US" smtClean="0"/>
              <a:t>서블릿을 추가하기 위해서 </a:t>
            </a:r>
            <a:r>
              <a:rPr lang="en-US" altLang="ko-KR" smtClean="0"/>
              <a:t>ServletTest </a:t>
            </a:r>
            <a:r>
              <a:rPr lang="ko-KR" altLang="en-US" smtClean="0"/>
              <a:t>프로젝트를 선택하고 메뉴에서 </a:t>
            </a:r>
            <a:r>
              <a:rPr lang="en-US" altLang="ko-KR" smtClean="0"/>
              <a:t>[File]-[New]-[Servlet]</a:t>
            </a:r>
            <a:r>
              <a:rPr lang="ko-KR" altLang="en-US" smtClean="0"/>
              <a:t>을 선택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서블릿</a:t>
            </a:r>
            <a:r>
              <a:rPr lang="en-US" altLang="ko-KR" smtClean="0"/>
              <a:t>(Servlet)</a:t>
            </a:r>
            <a:r>
              <a:rPr lang="ko-KR" altLang="en-US" smtClean="0"/>
              <a:t>의 개요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eriod" startAt="8"/>
            </a:pPr>
            <a:r>
              <a:rPr lang="ko-KR" altLang="en-US" smtClean="0"/>
              <a:t>서블릿 이름과 패키지명 및 부모 클래스를 지정</a:t>
            </a:r>
            <a:endParaRPr lang="en-US" altLang="ko-KR" smtClean="0"/>
          </a:p>
          <a:p>
            <a:pPr lvl="2"/>
            <a:r>
              <a:rPr lang="ko-KR" altLang="en-US" smtClean="0"/>
              <a:t> </a:t>
            </a:r>
            <a:r>
              <a:rPr lang="en-US" altLang="ko-KR" smtClean="0"/>
              <a:t>java package</a:t>
            </a:r>
            <a:r>
              <a:rPr lang="ko-KR" altLang="en-US" smtClean="0"/>
              <a:t>에는 ‘</a:t>
            </a:r>
            <a:r>
              <a:rPr lang="en-US" altLang="ko-KR" smtClean="0"/>
              <a:t>com.test</a:t>
            </a:r>
            <a:r>
              <a:rPr lang="ko-KR" altLang="en-US" smtClean="0"/>
              <a:t>’로 지정</a:t>
            </a:r>
            <a:endParaRPr lang="en-US" altLang="ko-KR" smtClean="0"/>
          </a:p>
          <a:p>
            <a:pPr lvl="2"/>
            <a:r>
              <a:rPr lang="en-US" altLang="ko-KR" smtClean="0"/>
              <a:t>class name</a:t>
            </a:r>
            <a:r>
              <a:rPr lang="ko-KR" altLang="en-US" smtClean="0"/>
              <a:t>에는 ‘</a:t>
            </a:r>
            <a:r>
              <a:rPr lang="en-US" altLang="ko-KR" smtClean="0"/>
              <a:t>HelloServlet</a:t>
            </a:r>
            <a:r>
              <a:rPr lang="ko-KR" altLang="en-US" smtClean="0"/>
              <a:t>’로 지정</a:t>
            </a:r>
            <a:endParaRPr lang="en-US" altLang="ko-KR" smtClean="0"/>
          </a:p>
          <a:p>
            <a:pPr lvl="2"/>
            <a:r>
              <a:rPr lang="en-US" altLang="ko-KR" smtClean="0"/>
              <a:t>Super class</a:t>
            </a:r>
            <a:r>
              <a:rPr lang="ko-KR" altLang="en-US" smtClean="0"/>
              <a:t>에는 자동으로 ‘</a:t>
            </a:r>
            <a:r>
              <a:rPr lang="en-US" altLang="ko-KR" smtClean="0"/>
              <a:t>javax.servlet.http.HttpServlet</a:t>
            </a:r>
            <a:r>
              <a:rPr lang="ko-KR" altLang="en-US" smtClean="0"/>
              <a:t>’로 지정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ko-KR" altLang="en-US" smtClean="0"/>
              <a:t>서블릿 정보를 배치 지시자</a:t>
            </a:r>
            <a:r>
              <a:rPr lang="en-US" altLang="ko-KR" smtClean="0"/>
              <a:t>(web.xml)</a:t>
            </a:r>
            <a:r>
              <a:rPr lang="ko-KR" altLang="en-US" smtClean="0"/>
              <a:t>에 설정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smtClean="0"/>
              <a:t>URL mappings</a:t>
            </a:r>
            <a:r>
              <a:rPr lang="ko-KR" altLang="en-US" smtClean="0"/>
              <a:t>의 ‘</a:t>
            </a:r>
            <a:r>
              <a:rPr lang="en-US" altLang="ko-KR" smtClean="0"/>
              <a:t>/HelloServlet</a:t>
            </a:r>
            <a:r>
              <a:rPr lang="ko-KR" altLang="en-US" smtClean="0"/>
              <a:t>’을 선택하고 </a:t>
            </a:r>
            <a:r>
              <a:rPr lang="en-US" altLang="ko-KR" smtClean="0"/>
              <a:t>[Edit] </a:t>
            </a:r>
            <a:r>
              <a:rPr lang="ko-KR" altLang="en-US" smtClean="0"/>
              <a:t>버튼을 클릭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smtClean="0"/>
              <a:t>Pattern </a:t>
            </a:r>
            <a:r>
              <a:rPr lang="ko-KR" altLang="en-US" smtClean="0"/>
              <a:t>입력란에 </a:t>
            </a:r>
            <a:r>
              <a:rPr lang="en-US" altLang="ko-KR" smtClean="0"/>
              <a:t>/Hello</a:t>
            </a:r>
            <a:r>
              <a:rPr lang="ko-KR" altLang="en-US" smtClean="0"/>
              <a:t>를 입력하고 </a:t>
            </a:r>
            <a:r>
              <a:rPr lang="en-US" altLang="ko-KR" smtClean="0"/>
              <a:t>[OK] </a:t>
            </a:r>
            <a:r>
              <a:rPr lang="ko-KR" altLang="en-US" smtClean="0"/>
              <a:t>버튼을 클릭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smtClean="0"/>
              <a:t>URL Mappings </a:t>
            </a:r>
            <a:r>
              <a:rPr lang="ko-KR" altLang="en-US" smtClean="0"/>
              <a:t>값을 원하는 값으로 변경한 후에 </a:t>
            </a:r>
            <a:r>
              <a:rPr lang="en-US" altLang="ko-KR" smtClean="0"/>
              <a:t>[Next] </a:t>
            </a:r>
            <a:r>
              <a:rPr lang="ko-KR" altLang="en-US" smtClean="0"/>
              <a:t>버튼을 클릭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ko-KR" altLang="en-US" smtClean="0"/>
              <a:t>서블릿에서 구현해야 되는 메서드를 설정하는 화면에서 </a:t>
            </a:r>
            <a:r>
              <a:rPr lang="en-US" altLang="ko-KR" smtClean="0"/>
              <a:t>doGet </a:t>
            </a:r>
            <a:r>
              <a:rPr lang="ko-KR" altLang="en-US" smtClean="0"/>
              <a:t>메서드만 체크한 후에 </a:t>
            </a:r>
            <a:r>
              <a:rPr lang="en-US" altLang="ko-KR" smtClean="0"/>
              <a:t>[Finish] </a:t>
            </a:r>
            <a:r>
              <a:rPr lang="ko-KR" altLang="en-US" smtClean="0"/>
              <a:t>버튼을 클릭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ko-KR" altLang="en-US" smtClean="0"/>
              <a:t>요청 처리가 제대로 실행되었는지를 확인하기 위해서 </a:t>
            </a:r>
            <a:r>
              <a:rPr lang="en-US" altLang="ko-KR" smtClean="0"/>
              <a:t>doGet </a:t>
            </a:r>
            <a:r>
              <a:rPr lang="ko-KR" altLang="en-US" smtClean="0"/>
              <a:t>메서드 내에 “</a:t>
            </a:r>
            <a:r>
              <a:rPr lang="en-US" altLang="ko-KR" smtClean="0"/>
              <a:t>HelloServlet </a:t>
            </a:r>
            <a:r>
              <a:rPr lang="ko-KR" altLang="en-US" smtClean="0"/>
              <a:t>요청”이라는 문자열을 출력하는 코드를 추가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smtClean="0"/>
              <a:t>src </a:t>
            </a:r>
            <a:r>
              <a:rPr lang="ko-KR" altLang="en-US" smtClean="0"/>
              <a:t>폴더에 있는 </a:t>
            </a:r>
            <a:r>
              <a:rPr lang="en-US" altLang="ko-KR" smtClean="0"/>
              <a:t>HelloServlet.java </a:t>
            </a:r>
            <a:r>
              <a:rPr lang="ko-KR" altLang="en-US" smtClean="0"/>
              <a:t>파일을 선택하고 마우스 오른쪽 버튼을 클릭하여 바로 가기 메뉴에서 </a:t>
            </a:r>
            <a:r>
              <a:rPr lang="en-US" altLang="ko-KR" smtClean="0"/>
              <a:t>[Run As]-[Run on Server]</a:t>
            </a:r>
            <a:r>
              <a:rPr lang="ko-KR" altLang="en-US" smtClean="0"/>
              <a:t>를 선택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9"/>
            </a:pPr>
            <a:r>
              <a:rPr lang="en-US" altLang="ko-KR" smtClean="0"/>
              <a:t>Tomcat 7.0 Server</a:t>
            </a:r>
            <a:r>
              <a:rPr lang="ko-KR" altLang="en-US" smtClean="0"/>
              <a:t>를 선택하고 </a:t>
            </a:r>
            <a:r>
              <a:rPr lang="en-US" altLang="ko-KR" smtClean="0"/>
              <a:t>[Next] </a:t>
            </a:r>
            <a:r>
              <a:rPr lang="ko-KR" altLang="en-US" smtClean="0"/>
              <a:t>버튼을 클릭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서블릿</a:t>
            </a:r>
            <a:r>
              <a:rPr lang="en-US" altLang="ko-KR" smtClean="0"/>
              <a:t>(Servlet)</a:t>
            </a:r>
            <a:r>
              <a:rPr lang="ko-KR" altLang="en-US" smtClean="0"/>
              <a:t>의 개요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Font typeface="+mj-lt"/>
              <a:buAutoNum type="arabicPeriod" startAt="17"/>
            </a:pPr>
            <a:r>
              <a:rPr lang="ko-KR" altLang="en-US" smtClean="0"/>
              <a:t>작성한 </a:t>
            </a:r>
            <a:r>
              <a:rPr lang="en-US" altLang="ko-KR" smtClean="0"/>
              <a:t>ServletTest </a:t>
            </a:r>
            <a:r>
              <a:rPr lang="ko-KR" altLang="en-US" smtClean="0"/>
              <a:t>컨텍스트가 톰캣 컨테이너에 등록이 되었으며 실행을 위해서 </a:t>
            </a:r>
            <a:r>
              <a:rPr lang="en-US" altLang="ko-KR" smtClean="0"/>
              <a:t>[Finish] </a:t>
            </a:r>
            <a:r>
              <a:rPr lang="ko-KR" altLang="en-US" smtClean="0"/>
              <a:t>버튼을 클릭</a:t>
            </a:r>
            <a:endParaRPr lang="en-US" altLang="ko-KR" smtClean="0"/>
          </a:p>
          <a:p>
            <a:pPr marL="523875" lvl="1" indent="-342900">
              <a:buFont typeface="+mj-lt"/>
              <a:buAutoNum type="arabicPeriod" startAt="17"/>
            </a:pPr>
            <a:r>
              <a:rPr lang="ko-KR" altLang="en-US" smtClean="0"/>
              <a:t>실행된 최종 결과 화면에서</a:t>
            </a:r>
            <a:r>
              <a:rPr lang="en-US" altLang="ko-KR" smtClean="0"/>
              <a:t> </a:t>
            </a:r>
            <a:r>
              <a:rPr lang="ko-KR" altLang="en-US" smtClean="0"/>
              <a:t>자동으로 이클립스 안에서 브라우저가 실행되고 </a:t>
            </a:r>
            <a:r>
              <a:rPr lang="en-US" altLang="ko-KR" smtClean="0"/>
              <a:t>URL </a:t>
            </a:r>
            <a:r>
              <a:rPr lang="ko-KR" altLang="en-US" smtClean="0"/>
              <a:t>입력란에 ‘</a:t>
            </a:r>
            <a:r>
              <a:rPr lang="en-US" altLang="ko-KR" smtClean="0"/>
              <a:t>http://localhost:8090/ServletTest/Hello</a:t>
            </a:r>
            <a:r>
              <a:rPr lang="ko-KR" altLang="en-US" smtClean="0"/>
              <a:t>’가 지정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6534150" cy="38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서블릿 맵핑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2.2.1 web.xml</a:t>
            </a:r>
            <a:r>
              <a:rPr lang="ko-KR" altLang="en-US" smtClean="0"/>
              <a:t>에 등록하는 방법</a:t>
            </a:r>
          </a:p>
          <a:p>
            <a:pPr lvl="1"/>
            <a:r>
              <a:rPr lang="en-US" altLang="ko-KR" smtClean="0"/>
              <a:t>Servlet 2.5</a:t>
            </a:r>
            <a:r>
              <a:rPr lang="ko-KR" altLang="en-US" smtClean="0"/>
              <a:t>까지 사용하던 방법이며 </a:t>
            </a:r>
            <a:r>
              <a:rPr lang="en-US" altLang="ko-KR" smtClean="0"/>
              <a:t>Servlet 3.0</a:t>
            </a:r>
            <a:r>
              <a:rPr lang="ko-KR" altLang="en-US" smtClean="0"/>
              <a:t>에서도 사용 가능</a:t>
            </a:r>
            <a:endParaRPr lang="en-US" altLang="ko-KR" smtClean="0"/>
          </a:p>
          <a:p>
            <a:pPr lvl="1"/>
            <a:r>
              <a:rPr lang="en-US" altLang="ko-KR" smtClean="0"/>
              <a:t>WEB-INF </a:t>
            </a:r>
            <a:r>
              <a:rPr lang="ko-KR" altLang="en-US" smtClean="0"/>
              <a:t>폴더안의 </a:t>
            </a:r>
            <a:r>
              <a:rPr lang="en-US" altLang="ko-KR" smtClean="0"/>
              <a:t>web.xml </a:t>
            </a:r>
            <a:r>
              <a:rPr lang="ko-KR" altLang="en-US" smtClean="0"/>
              <a:t>파일에 </a:t>
            </a:r>
            <a:r>
              <a:rPr lang="en-US" altLang="ko-KR" smtClean="0"/>
              <a:t>&lt;servlet&gt; </a:t>
            </a:r>
            <a:r>
              <a:rPr lang="ko-KR" altLang="en-US" smtClean="0"/>
              <a:t>태그와 </a:t>
            </a:r>
            <a:r>
              <a:rPr lang="en-US" altLang="ko-KR" smtClean="0"/>
              <a:t>&lt;servlet-mapping&gt; </a:t>
            </a:r>
            <a:r>
              <a:rPr lang="ko-KR" altLang="en-US" smtClean="0"/>
              <a:t>태그를 사용하여 설정</a:t>
            </a:r>
            <a:endParaRPr lang="en-US" altLang="ko-KR" smtClean="0"/>
          </a:p>
          <a:p>
            <a:pPr lvl="1"/>
            <a:r>
              <a:rPr lang="ko-KR" altLang="en-US" smtClean="0"/>
              <a:t>여러 개의 서블릿 등록이 가능하며 주의할 점</a:t>
            </a:r>
            <a:endParaRPr lang="en-US" altLang="ko-KR" smtClean="0"/>
          </a:p>
          <a:p>
            <a:pPr lvl="2"/>
            <a:r>
              <a:rPr lang="en-US" altLang="ko-KR" smtClean="0"/>
              <a:t>url-pattern </a:t>
            </a:r>
            <a:r>
              <a:rPr lang="ko-KR" altLang="en-US" smtClean="0"/>
              <a:t>값에는 임의의 값으로 지정 가능하지만</a:t>
            </a:r>
            <a:r>
              <a:rPr lang="en-US" altLang="ko-KR" smtClean="0"/>
              <a:t>, </a:t>
            </a:r>
            <a:r>
              <a:rPr lang="ko-KR" altLang="en-US" smtClean="0"/>
              <a:t>반드시 ‘</a:t>
            </a:r>
            <a:r>
              <a:rPr lang="en-US" altLang="ko-KR" smtClean="0"/>
              <a:t>/</a:t>
            </a:r>
            <a:r>
              <a:rPr lang="ko-KR" altLang="en-US" smtClean="0"/>
              <a:t>’를 사용</a:t>
            </a:r>
            <a:endParaRPr lang="en-US" altLang="ko-KR" smtClean="0"/>
          </a:p>
          <a:p>
            <a:pPr lvl="2"/>
            <a:r>
              <a:rPr lang="en-US" altLang="ko-KR" smtClean="0"/>
              <a:t>&lt;servlet&gt; </a:t>
            </a:r>
            <a:r>
              <a:rPr lang="ko-KR" altLang="en-US" smtClean="0"/>
              <a:t>태그의 </a:t>
            </a:r>
            <a:r>
              <a:rPr lang="en-US" altLang="ko-KR" smtClean="0"/>
              <a:t>&lt;servlet-name&gt; </a:t>
            </a:r>
            <a:r>
              <a:rPr lang="ko-KR" altLang="en-US" smtClean="0"/>
              <a:t>값과</a:t>
            </a:r>
            <a:r>
              <a:rPr lang="en-US" altLang="ko-KR" smtClean="0"/>
              <a:t>&lt;servlet-mapping&gt; </a:t>
            </a:r>
            <a:r>
              <a:rPr lang="ko-KR" altLang="en-US" smtClean="0"/>
              <a:t>태그의 </a:t>
            </a:r>
            <a:r>
              <a:rPr lang="en-US" altLang="ko-KR" smtClean="0"/>
              <a:t>&lt;servlet-name&gt; </a:t>
            </a:r>
            <a:r>
              <a:rPr lang="ko-KR" altLang="en-US" smtClean="0"/>
              <a:t>값도 임의의 값으로 지정 가능하지만</a:t>
            </a:r>
            <a:r>
              <a:rPr lang="en-US" altLang="ko-KR" smtClean="0"/>
              <a:t>, </a:t>
            </a:r>
            <a:r>
              <a:rPr lang="ko-KR" altLang="en-US" smtClean="0"/>
              <a:t>반드시 일치해야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서블릿 맵핑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2.2.2 @WebServlet </a:t>
            </a:r>
            <a:r>
              <a:rPr lang="ko-KR" altLang="en-US" smtClean="0"/>
              <a:t>어노테이션</a:t>
            </a:r>
            <a:r>
              <a:rPr lang="en-US" altLang="ko-KR" smtClean="0"/>
              <a:t>(annotation) </a:t>
            </a:r>
            <a:r>
              <a:rPr lang="ko-KR" altLang="en-US" smtClean="0"/>
              <a:t>이용하는 방법</a:t>
            </a:r>
          </a:p>
          <a:p>
            <a:pPr lvl="1"/>
            <a:r>
              <a:rPr lang="ko-KR" altLang="en-US" smtClean="0"/>
              <a:t>어노테이션은 </a:t>
            </a:r>
            <a:r>
              <a:rPr lang="en-US" altLang="ko-KR" smtClean="0"/>
              <a:t>JDK 5.X</a:t>
            </a:r>
            <a:r>
              <a:rPr lang="ko-KR" altLang="en-US" smtClean="0"/>
              <a:t>부터 추가된 기능</a:t>
            </a:r>
            <a:endParaRPr lang="en-US" altLang="ko-KR" smtClean="0"/>
          </a:p>
          <a:p>
            <a:pPr lvl="1"/>
            <a:r>
              <a:rPr lang="en-US" altLang="ko-KR" smtClean="0"/>
              <a:t>XML </a:t>
            </a:r>
            <a:r>
              <a:rPr lang="ko-KR" altLang="en-US" smtClean="0"/>
              <a:t>파일 등을 이용하여 환경 설정 및 추가 정보를 등록하는 방법 대신에 자바 코드에 직접 설정하는 기술로서 ‘</a:t>
            </a:r>
            <a:r>
              <a:rPr lang="en-US" altLang="ko-KR" smtClean="0"/>
              <a:t>@</a:t>
            </a:r>
            <a:r>
              <a:rPr lang="ko-KR" altLang="en-US" smtClean="0"/>
              <a:t>’으로 시작</a:t>
            </a:r>
            <a:endParaRPr lang="en-US" altLang="ko-KR" smtClean="0"/>
          </a:p>
          <a:p>
            <a:pPr lvl="1"/>
            <a:r>
              <a:rPr lang="ko-KR" altLang="en-US" smtClean="0"/>
              <a:t>어노테이션을 사용하지 않으려면 </a:t>
            </a:r>
            <a:r>
              <a:rPr lang="en-US" altLang="ko-KR" smtClean="0"/>
              <a:t>web.xml </a:t>
            </a:r>
            <a:r>
              <a:rPr lang="ko-KR" altLang="en-US" smtClean="0"/>
              <a:t>파일의 </a:t>
            </a:r>
            <a:r>
              <a:rPr lang="en-US" altLang="ko-KR" smtClean="0"/>
              <a:t>&lt;web-app&gt; </a:t>
            </a:r>
            <a:r>
              <a:rPr lang="ko-KR" altLang="en-US" smtClean="0"/>
              <a:t>태그에 다음 속성 값을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Servlet 3.0</a:t>
            </a:r>
            <a:r>
              <a:rPr lang="ko-KR" altLang="en-US" smtClean="0"/>
              <a:t>에서 추가된 어노테이션 종류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71600" y="4653136"/>
          <a:ext cx="7560840" cy="18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/>
                <a:gridCol w="1656184"/>
                <a:gridCol w="1368152"/>
                <a:gridCol w="1440160"/>
                <a:gridCol w="1440160"/>
              </a:tblGrid>
              <a:tr h="45005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@WebServlet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@WebFilter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@WebInitParam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@WebListener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@MultipartConfig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@DeclareRoles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@EJB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@EJBs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@Resource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@Resources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@PersistenceContext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@PersistenceContexts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@PersistenceUnit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@PersistenceUnits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@PostConstruct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5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@PreDestroy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baseline="0" smtClean="0">
                          <a:latin typeface="맑은 고딕" pitchFamily="50" charset="-127"/>
                          <a:ea typeface="맑은 고딕" pitchFamily="50" charset="-127"/>
                        </a:rPr>
                        <a:t>@RunAs</a:t>
                      </a:r>
                      <a:endParaRPr lang="ko-KR" altLang="en-US" sz="11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3284984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metadata-complete="true"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 &lt;web-app metadata-complete="true"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 </a:t>
            </a:r>
            <a:r>
              <a:rPr lang="ko-KR" altLang="en-US" smtClean="0"/>
              <a:t>서블릿 맵핑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75" lvl="1" indent="-342900"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서블릿 맵핑명만 지정하는 방식</a:t>
            </a:r>
            <a:endParaRPr lang="en-US" altLang="ko-KR" smtClean="0"/>
          </a:p>
          <a:p>
            <a:pPr marL="523875" lvl="1" indent="-342900">
              <a:buNone/>
            </a:pPr>
            <a:endParaRPr lang="en-US" altLang="ko-KR" smtClean="0"/>
          </a:p>
          <a:p>
            <a:pPr marL="523875" lvl="1" indent="-342900">
              <a:buAutoNum type="arabicParenR"/>
            </a:pPr>
            <a:endParaRPr lang="en-US" altLang="ko-KR" smtClean="0"/>
          </a:p>
          <a:p>
            <a:pPr marL="523875" lvl="1" indent="-342900">
              <a:buAutoNum type="arabicParenR"/>
            </a:pP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추가 속성을 이용하는 방식</a:t>
            </a:r>
          </a:p>
          <a:p>
            <a:pPr lvl="2"/>
            <a:r>
              <a:rPr lang="ko-KR" altLang="en-US" smtClean="0"/>
              <a:t>서블릿 별명과 </a:t>
            </a:r>
            <a:r>
              <a:rPr lang="en-US" altLang="ko-KR" smtClean="0"/>
              <a:t>urlPatterns </a:t>
            </a:r>
            <a:r>
              <a:rPr lang="ko-KR" altLang="en-US" smtClean="0"/>
              <a:t>속성을 사용하여 여러 개의 맵핑명을 지정할 수 있는 방식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>
              <a:buNone/>
            </a:pPr>
            <a:endParaRPr lang="en-US" altLang="ko-KR" smtClean="0"/>
          </a:p>
          <a:p>
            <a:pPr lvl="2"/>
            <a:r>
              <a:rPr lang="ko-KR" altLang="en-US" smtClean="0"/>
              <a:t>여러 개의 맵핑명을 지정할 수 있는 다른 방식은 </a:t>
            </a:r>
            <a:r>
              <a:rPr lang="en-US" altLang="ko-KR" smtClean="0"/>
              <a:t>value </a:t>
            </a:r>
            <a:r>
              <a:rPr lang="ko-KR" altLang="en-US" smtClean="0"/>
              <a:t>속성을 사용하는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700808"/>
            <a:ext cx="734481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@WebServlet("/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MyServlet extends HttpServlet{ ..}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3573016"/>
            <a:ext cx="734481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 name="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서블릿별명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", urlPatterns={ "/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", "/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2" } )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MyServlet extends HttpServlet{ ..}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797152"/>
            <a:ext cx="734481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 name="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서블릿별명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", value={ "/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맵핑명“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"/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맵핑명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2" } )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MyServlet extends HttpServlet{ ..}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 smtClean="0"/>
              <a:t>서블릿 아키텍처 및 핵심 </a:t>
            </a:r>
            <a:r>
              <a:rPr lang="en-US" altLang="ko-KR" smtClean="0"/>
              <a:t>API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서블릿을 사용하는 경우의 웹 아키텍처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z="2800" smtClean="0"/>
          </a:p>
          <a:p>
            <a:pPr lvl="1"/>
            <a:r>
              <a:rPr lang="ko-KR" altLang="en-US" smtClean="0"/>
              <a:t>클라이언트에서 웹 브라우저를 이용하여 적절한 </a:t>
            </a:r>
            <a:r>
              <a:rPr lang="en-US" altLang="ko-KR" smtClean="0"/>
              <a:t>URL </a:t>
            </a:r>
            <a:r>
              <a:rPr lang="ko-KR" altLang="en-US" smtClean="0"/>
              <a:t>형식으로 서블릿에 요청하면</a:t>
            </a:r>
            <a:r>
              <a:rPr lang="en-US" altLang="ko-KR" smtClean="0"/>
              <a:t>, </a:t>
            </a:r>
            <a:r>
              <a:rPr lang="ko-KR" altLang="en-US" smtClean="0"/>
              <a:t>웹 컨테이너에서 서블릿을 실행하고 결과 값을 </a:t>
            </a:r>
            <a:r>
              <a:rPr lang="en-US" altLang="ko-KR" smtClean="0"/>
              <a:t>html</a:t>
            </a:r>
            <a:r>
              <a:rPr lang="ko-KR" altLang="en-US" smtClean="0"/>
              <a:t>로 구성하여 클라이언트로 응답 처리</a:t>
            </a:r>
            <a:endParaRPr lang="en-US" altLang="ko-KR" smtClean="0"/>
          </a:p>
          <a:p>
            <a:pPr lvl="1"/>
            <a:r>
              <a:rPr lang="en-US" altLang="ko-KR" smtClean="0"/>
              <a:t>javax.servlet.http.HttpServletRequest</a:t>
            </a:r>
            <a:r>
              <a:rPr lang="ko-KR" altLang="en-US" smtClean="0"/>
              <a:t> </a:t>
            </a:r>
            <a:r>
              <a:rPr lang="en-US" altLang="ko-KR" smtClean="0"/>
              <a:t>: HTTP Request</a:t>
            </a:r>
            <a:r>
              <a:rPr lang="ko-KR" altLang="en-US" smtClean="0"/>
              <a:t>인 요청과 관련된 핵심 </a:t>
            </a:r>
            <a:r>
              <a:rPr lang="en-US" altLang="ko-KR" smtClean="0"/>
              <a:t>API</a:t>
            </a:r>
          </a:p>
          <a:p>
            <a:pPr lvl="1"/>
            <a:r>
              <a:rPr lang="en-US" altLang="ko-KR" smtClean="0"/>
              <a:t>javax.servlet.http.HttpServletResponse</a:t>
            </a:r>
            <a:r>
              <a:rPr lang="ko-KR" altLang="en-US" smtClean="0"/>
              <a:t> </a:t>
            </a:r>
            <a:r>
              <a:rPr lang="en-US" altLang="ko-KR" smtClean="0"/>
              <a:t>: HTTP Response</a:t>
            </a:r>
            <a:r>
              <a:rPr lang="ko-KR" altLang="en-US" smtClean="0"/>
              <a:t>인 응답과 관련된 핵심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5743575" cy="235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1178</Words>
  <Application>Microsoft Office PowerPoint</Application>
  <PresentationFormat>화면 슬라이드 쇼(4:3)</PresentationFormat>
  <Paragraphs>205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melloyellow_print</vt:lpstr>
      <vt:lpstr>서블릿(Servlet)의 이해</vt:lpstr>
      <vt:lpstr>2.1 서블릿(Servlet)의 개요 - 1</vt:lpstr>
      <vt:lpstr>2.1 서블릿(Servlet)의 개요 - 2</vt:lpstr>
      <vt:lpstr>2.1 서블릿(Servlet)의 개요 - 3</vt:lpstr>
      <vt:lpstr>2.1 서블릿(Servlet)의 개요 - 4</vt:lpstr>
      <vt:lpstr>2.2 서블릿 맵핑 - 1</vt:lpstr>
      <vt:lpstr>2.2 서블릿 맵핑 - 2</vt:lpstr>
      <vt:lpstr>2.2 서블릿 맵핑 - 3</vt:lpstr>
      <vt:lpstr>2.3 서블릿 아키텍처 및 핵심 API - 1</vt:lpstr>
      <vt:lpstr>2.3 서블릿 아키텍처 및 핵심 API - 2</vt:lpstr>
      <vt:lpstr>2.3 서블릿 아키텍처 및 핵심 API - 3</vt:lpstr>
      <vt:lpstr>2.4 서블릿 LifeCycle 메서드</vt:lpstr>
      <vt:lpstr>2.5 서블릿 응답 처리</vt:lpstr>
      <vt:lpstr>2.6 어노테이션을 이용한 서블릿의 선처리 및 후처리 작업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38</cp:revision>
  <dcterms:created xsi:type="dcterms:W3CDTF">2013-05-14T02:26:05Z</dcterms:created>
  <dcterms:modified xsi:type="dcterms:W3CDTF">2013-08-06T06:36:01Z</dcterms:modified>
</cp:coreProperties>
</file>