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HTML5 Form </a:t>
            </a:r>
            <a:r>
              <a:rPr lang="ko-KR" altLang="en-US" smtClean="0"/>
              <a:t>태그와 서블릿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3.1_HTML5</a:t>
            </a:r>
            <a:r>
              <a:rPr lang="ko-KR" altLang="en-US" smtClean="0"/>
              <a:t>의 개요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3.2_HTML5</a:t>
            </a:r>
            <a:r>
              <a:rPr lang="ko-KR" altLang="en-US" smtClean="0"/>
              <a:t>의 </a:t>
            </a:r>
            <a:r>
              <a:rPr lang="en-US" altLang="ko-KR" smtClean="0"/>
              <a:t>Form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3.3_</a:t>
            </a:r>
            <a:r>
              <a:rPr lang="ko-KR" altLang="en-US" smtClean="0"/>
              <a:t>서블릿에서 파라미터 처리</a:t>
            </a:r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3.2.4 password </a:t>
            </a:r>
            <a:r>
              <a:rPr lang="ko-KR" altLang="en-US" smtClean="0"/>
              <a:t>태그</a:t>
            </a:r>
          </a:p>
          <a:p>
            <a:pPr lvl="1"/>
            <a:r>
              <a:rPr lang="ko-KR" altLang="en-US" smtClean="0"/>
              <a:t>한 줄 데이터를 입력하는 </a:t>
            </a:r>
            <a:r>
              <a:rPr lang="en-US" altLang="ko-KR" smtClean="0"/>
              <a:t>Textfield </a:t>
            </a:r>
            <a:r>
              <a:rPr lang="ko-KR" altLang="en-US" smtClean="0"/>
              <a:t>용도와 유사</a:t>
            </a:r>
            <a:endParaRPr lang="en-US" altLang="ko-KR" smtClean="0"/>
          </a:p>
          <a:p>
            <a:pPr lvl="1"/>
            <a:r>
              <a:rPr lang="ko-KR" altLang="en-US" smtClean="0"/>
              <a:t>입력시킨 데이터는 다음과 같이 암호화 되어 표시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폼 데이터가 웹 서버에 파라미터로 전송되는 경우에는 ‘</a:t>
            </a:r>
            <a:r>
              <a:rPr lang="en-US" altLang="ko-KR" smtClean="0"/>
              <a:t>passwd=secret</a:t>
            </a:r>
            <a:r>
              <a:rPr lang="ko-KR" altLang="en-US" smtClean="0"/>
              <a:t>’ 형식으로</a:t>
            </a:r>
            <a:r>
              <a:rPr lang="en-US" altLang="ko-KR" smtClean="0"/>
              <a:t>, </a:t>
            </a:r>
            <a:r>
              <a:rPr lang="ko-KR" altLang="en-US" smtClean="0"/>
              <a:t>실제 입력한 데이터가 전송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492896"/>
          <a:ext cx="7488832" cy="86409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69833"/>
                <a:gridCol w="6418999"/>
              </a:tblGrid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형  식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type="password" name="passwd" value="secret" /&gt;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441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결  과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51720" y="2996952"/>
            <a:ext cx="15144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136904" cy="4869904"/>
          </a:xfrm>
        </p:spPr>
        <p:txBody>
          <a:bodyPr/>
          <a:lstStyle/>
          <a:p>
            <a:r>
              <a:rPr lang="en-US" altLang="ko-KR" smtClean="0"/>
              <a:t>3.2.5 hidden </a:t>
            </a:r>
            <a:r>
              <a:rPr lang="ko-KR" altLang="en-US" smtClean="0"/>
              <a:t>태그</a:t>
            </a:r>
          </a:p>
          <a:p>
            <a:pPr lvl="1"/>
            <a:r>
              <a:rPr lang="ko-KR" altLang="en-US" smtClean="0"/>
              <a:t>실제로는 존재하지만</a:t>
            </a:r>
            <a:r>
              <a:rPr lang="en-US" altLang="ko-KR" smtClean="0"/>
              <a:t> </a:t>
            </a:r>
            <a:r>
              <a:rPr lang="ko-KR" altLang="en-US" smtClean="0"/>
              <a:t>웹 브라우저에서 </a:t>
            </a:r>
            <a:r>
              <a:rPr lang="en-US" altLang="ko-KR" smtClean="0"/>
              <a:t>hidden </a:t>
            </a:r>
            <a:r>
              <a:rPr lang="ko-KR" altLang="en-US" smtClean="0"/>
              <a:t>형태로 사용하기 위한 태그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폼 데이터가 웹 서버에 파라미터로 전송되는 경우에는 ‘</a:t>
            </a:r>
            <a:r>
              <a:rPr lang="en-US" altLang="ko-KR" smtClean="0"/>
              <a:t>action=hidden Data</a:t>
            </a:r>
            <a:r>
              <a:rPr lang="ko-KR" altLang="en-US" smtClean="0"/>
              <a:t>’ 형식으로 전송</a:t>
            </a:r>
            <a:endParaRPr lang="en-US" altLang="ko-KR" smtClean="0"/>
          </a:p>
          <a:p>
            <a:pPr lvl="1"/>
            <a:r>
              <a:rPr lang="ko-KR" altLang="en-US" smtClean="0"/>
              <a:t>일반적으로 사용자가 입력한 데이터가 아닌 직접 특정 값을 웹 서버로 전송하기 위해서 사용</a:t>
            </a:r>
            <a:r>
              <a:rPr lang="en-US" altLang="ko-KR" smtClean="0"/>
              <a:t>(</a:t>
            </a:r>
            <a:r>
              <a:rPr lang="ko-KR" altLang="en-US" smtClean="0"/>
              <a:t>상수 값 형태로 사용되는 경우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204864"/>
          <a:ext cx="7488832" cy="42242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69833"/>
                <a:gridCol w="6418999"/>
              </a:tblGrid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형  식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type="hidden" name="action" value="hiddenData" /&gt;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3.2.6 select </a:t>
            </a:r>
            <a:r>
              <a:rPr lang="ko-KR" altLang="en-US" smtClean="0"/>
              <a:t>태그</a:t>
            </a:r>
          </a:p>
          <a:p>
            <a:pPr lvl="1"/>
            <a:r>
              <a:rPr lang="ko-KR" altLang="en-US" smtClean="0"/>
              <a:t>리스트 형태의 데이터를 사용하기 위한 태그</a:t>
            </a:r>
            <a:endParaRPr lang="en-US" altLang="ko-KR" smtClean="0"/>
          </a:p>
          <a:p>
            <a:pPr lvl="1"/>
            <a:r>
              <a:rPr lang="en-US" altLang="ko-KR" smtClean="0"/>
              <a:t>select </a:t>
            </a:r>
            <a:r>
              <a:rPr lang="ko-KR" altLang="en-US" smtClean="0"/>
              <a:t>태그에 </a:t>
            </a:r>
            <a:r>
              <a:rPr lang="en-US" altLang="ko-KR" smtClean="0"/>
              <a:t>NAME </a:t>
            </a:r>
            <a:r>
              <a:rPr lang="ko-KR" altLang="en-US" smtClean="0"/>
              <a:t>값을 지정하고</a:t>
            </a:r>
            <a:r>
              <a:rPr lang="en-US" altLang="ko-KR" smtClean="0"/>
              <a:t>, option </a:t>
            </a:r>
            <a:r>
              <a:rPr lang="ko-KR" altLang="en-US" smtClean="0"/>
              <a:t>태그에 </a:t>
            </a:r>
            <a:r>
              <a:rPr lang="en-US" altLang="ko-KR" smtClean="0"/>
              <a:t>VALUE </a:t>
            </a:r>
            <a:r>
              <a:rPr lang="ko-KR" altLang="en-US" smtClean="0"/>
              <a:t>값을 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selected=</a:t>
            </a:r>
            <a:r>
              <a:rPr lang="ko-KR" altLang="en-US" smtClean="0"/>
              <a:t>“</a:t>
            </a:r>
            <a:r>
              <a:rPr lang="en-US" altLang="ko-KR" smtClean="0"/>
              <a:t>selected</a:t>
            </a:r>
            <a:r>
              <a:rPr lang="ko-KR" altLang="en-US" smtClean="0"/>
              <a:t>” 속성 값을 이용하여 기본 값으로 설정이 가능</a:t>
            </a:r>
            <a:endParaRPr lang="en-US" altLang="ko-KR" smtClean="0"/>
          </a:p>
          <a:p>
            <a:pPr lvl="1"/>
            <a:r>
              <a:rPr lang="ko-KR" altLang="en-US" smtClean="0"/>
              <a:t>폼 데이터가 웹 서버에 파라미터로 전송되는 경우에는 ‘</a:t>
            </a:r>
            <a:r>
              <a:rPr lang="en-US" altLang="ko-KR" smtClean="0"/>
              <a:t>smartphone= Galaxy3</a:t>
            </a:r>
            <a:r>
              <a:rPr lang="ko-KR" altLang="en-US" smtClean="0"/>
              <a:t>’ 형식으로 전송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492896"/>
          <a:ext cx="7488832" cy="208823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69833"/>
                <a:gridCol w="6418999"/>
              </a:tblGrid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형  식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&lt;select name="smartphone"&gt;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&lt;option value="iPhone5"&gt;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아이폰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5&lt;/option&gt;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&lt;option value="Galaxy3" selected="selected"&gt;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갤럭시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3&lt;/option&gt;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&lt;option value="Galaxy4"&gt;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갤럭시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4&lt;/option&gt;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&lt;/select&gt;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92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결  과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95736" y="3717032"/>
            <a:ext cx="7429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- 10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3.2.7 textarea </a:t>
            </a:r>
            <a:r>
              <a:rPr lang="ko-KR" altLang="en-US" smtClean="0"/>
              <a:t>태그</a:t>
            </a:r>
          </a:p>
          <a:p>
            <a:pPr lvl="1"/>
            <a:r>
              <a:rPr lang="ko-KR" altLang="en-US" smtClean="0"/>
              <a:t>여러 줄의 많은 데이터를 입력하는 용도로 사용되는 태그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rows </a:t>
            </a:r>
            <a:r>
              <a:rPr lang="ko-KR" altLang="en-US" smtClean="0"/>
              <a:t>속성을 이용하여 행의 개수를 지정하고 </a:t>
            </a:r>
            <a:r>
              <a:rPr lang="en-US" altLang="ko-KR" smtClean="0"/>
              <a:t>columns </a:t>
            </a:r>
            <a:r>
              <a:rPr lang="ko-KR" altLang="en-US" smtClean="0"/>
              <a:t>속성을 이용하여 열의 개수를 지정</a:t>
            </a:r>
            <a:endParaRPr lang="en-US" altLang="ko-KR" smtClean="0"/>
          </a:p>
          <a:p>
            <a:pPr lvl="1"/>
            <a:r>
              <a:rPr lang="en-US" altLang="ko-KR" smtClean="0"/>
              <a:t>VALUE </a:t>
            </a:r>
            <a:r>
              <a:rPr lang="ko-KR" altLang="en-US" smtClean="0"/>
              <a:t>속성이 아닌 </a:t>
            </a:r>
            <a:r>
              <a:rPr lang="en-US" altLang="ko-KR" smtClean="0"/>
              <a:t>&lt;textarea&gt;</a:t>
            </a:r>
            <a:r>
              <a:rPr lang="ko-KR" altLang="en-US" smtClean="0"/>
              <a:t>와 </a:t>
            </a:r>
            <a:r>
              <a:rPr lang="en-US" altLang="ko-KR" smtClean="0"/>
              <a:t>&lt;/textarea&gt; </a:t>
            </a:r>
            <a:r>
              <a:rPr lang="ko-KR" altLang="en-US" smtClean="0"/>
              <a:t>태그 사이에 설정 값을 지정</a:t>
            </a:r>
            <a:endParaRPr lang="en-US" altLang="ko-KR" smtClean="0"/>
          </a:p>
          <a:p>
            <a:pPr lvl="1"/>
            <a:r>
              <a:rPr lang="ko-KR" altLang="en-US" smtClean="0"/>
              <a:t>폼 데이터가 웹 서버에 파라미터로 전송되는 경우에는 ‘</a:t>
            </a:r>
            <a:r>
              <a:rPr lang="en-US" altLang="ko-KR" smtClean="0"/>
              <a:t>comment= abcdef..yz</a:t>
            </a:r>
            <a:r>
              <a:rPr lang="ko-KR" altLang="en-US" smtClean="0"/>
              <a:t>’ 형식으로 전송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132856"/>
          <a:ext cx="7488832" cy="166151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69833"/>
                <a:gridCol w="6418999"/>
              </a:tblGrid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형  식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&lt;textarea name="comment" rows="5" columns="20"&gt;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abcdefghijklmnopqrstuvwxyz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&lt;/textarea&gt;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92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결  과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95736" y="2852936"/>
            <a:ext cx="15811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4536504" cy="4869904"/>
          </a:xfrm>
        </p:spPr>
        <p:txBody>
          <a:bodyPr/>
          <a:lstStyle/>
          <a:p>
            <a:r>
              <a:rPr lang="en-US" altLang="ko-KR" smtClean="0"/>
              <a:t>3.2.8 number </a:t>
            </a:r>
            <a:r>
              <a:rPr lang="ko-KR" altLang="en-US" smtClean="0"/>
              <a:t>태그</a:t>
            </a:r>
          </a:p>
          <a:p>
            <a:pPr lvl="1"/>
            <a:r>
              <a:rPr lang="en-US" altLang="ko-KR" smtClean="0"/>
              <a:t>HTML5</a:t>
            </a:r>
            <a:r>
              <a:rPr lang="ko-KR" altLang="en-US" smtClean="0"/>
              <a:t>에서 추가된 </a:t>
            </a:r>
            <a:r>
              <a:rPr lang="en-US" altLang="ko-KR" smtClean="0"/>
              <a:t>input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ko-KR" altLang="en-US" smtClean="0"/>
              <a:t>정수 값을 입력하는 경우에 사용</a:t>
            </a:r>
            <a:endParaRPr lang="en-US" altLang="ko-KR" smtClean="0"/>
          </a:p>
          <a:p>
            <a:pPr lvl="1"/>
            <a:r>
              <a:rPr lang="ko-KR" altLang="en-US" smtClean="0"/>
              <a:t>설정 가능한 속성</a:t>
            </a:r>
            <a:endParaRPr lang="en-US" altLang="ko-KR" smtClean="0"/>
          </a:p>
          <a:p>
            <a:pPr lvl="2"/>
            <a:r>
              <a:rPr lang="en-US" altLang="ko-KR" smtClean="0"/>
              <a:t>min : </a:t>
            </a:r>
            <a:r>
              <a:rPr lang="ko-KR" altLang="en-US" smtClean="0"/>
              <a:t>지정 가능한 최소 정수 값</a:t>
            </a:r>
            <a:endParaRPr lang="en-US" altLang="ko-KR" smtClean="0"/>
          </a:p>
          <a:p>
            <a:pPr lvl="2"/>
            <a:r>
              <a:rPr lang="en-US" altLang="ko-KR" smtClean="0"/>
              <a:t>max : </a:t>
            </a:r>
            <a:r>
              <a:rPr lang="ko-KR" altLang="en-US" smtClean="0"/>
              <a:t>지정 가능한 최대 정수 값</a:t>
            </a:r>
            <a:endParaRPr lang="en-US" altLang="ko-KR" smtClean="0"/>
          </a:p>
          <a:p>
            <a:pPr lvl="2"/>
            <a:r>
              <a:rPr lang="en-US" altLang="ko-KR" smtClean="0"/>
              <a:t>step : </a:t>
            </a:r>
            <a:r>
              <a:rPr lang="ko-KR" altLang="en-US" smtClean="0"/>
              <a:t>선택 시 증가 및 감소되는 값</a:t>
            </a:r>
            <a:r>
              <a:rPr lang="en-US" altLang="ko-KR" smtClean="0"/>
              <a:t>. </a:t>
            </a:r>
            <a:r>
              <a:rPr lang="ko-KR" altLang="en-US" smtClean="0"/>
              <a:t>지정하지 않으면 자동으로 </a:t>
            </a:r>
            <a:r>
              <a:rPr lang="en-US" altLang="ko-KR" smtClean="0"/>
              <a:t>1</a:t>
            </a:r>
            <a:r>
              <a:rPr lang="ko-KR" altLang="en-US" smtClean="0"/>
              <a:t>씩 증가 및 감소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3.2.9 email </a:t>
            </a:r>
            <a:r>
              <a:rPr lang="ko-KR" altLang="en-US" smtClean="0"/>
              <a:t>태그</a:t>
            </a:r>
          </a:p>
          <a:p>
            <a:pPr lvl="1"/>
            <a:r>
              <a:rPr lang="en-US" altLang="ko-KR" smtClean="0"/>
              <a:t>HTML5</a:t>
            </a:r>
            <a:r>
              <a:rPr lang="ko-KR" altLang="en-US" smtClean="0"/>
              <a:t>에서 추가된 </a:t>
            </a:r>
            <a:r>
              <a:rPr lang="en-US" altLang="ko-KR" smtClean="0"/>
              <a:t>input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en-US" altLang="ko-KR" smtClean="0"/>
              <a:t>email</a:t>
            </a:r>
            <a:r>
              <a:rPr lang="ko-KR" altLang="en-US" smtClean="0"/>
              <a:t>을 입력하는 경우에 사용</a:t>
            </a:r>
            <a:endParaRPr lang="en-US" altLang="ko-KR" smtClean="0"/>
          </a:p>
          <a:p>
            <a:pPr lvl="1"/>
            <a:r>
              <a:rPr lang="en-US" altLang="ko-KR" smtClean="0"/>
              <a:t>email </a:t>
            </a:r>
            <a:r>
              <a:rPr lang="ko-KR" altLang="en-US" smtClean="0"/>
              <a:t>형식에 위배되면</a:t>
            </a:r>
            <a:r>
              <a:rPr lang="en-US" altLang="ko-KR" smtClean="0"/>
              <a:t>, </a:t>
            </a:r>
            <a:r>
              <a:rPr lang="ko-KR" altLang="en-US" smtClean="0"/>
              <a:t>서버에 전송되지 않고 에러 문구를 표시</a:t>
            </a:r>
            <a:endParaRPr lang="en-US" altLang="ko-KR" smtClean="0"/>
          </a:p>
          <a:p>
            <a:pPr lvl="1"/>
            <a:r>
              <a:rPr lang="en-US" altLang="ko-KR" smtClean="0"/>
              <a:t>multiple </a:t>
            </a:r>
            <a:r>
              <a:rPr lang="ko-KR" altLang="en-US" smtClean="0"/>
              <a:t>속성을 지정하여 </a:t>
            </a:r>
            <a:r>
              <a:rPr lang="en-US" altLang="ko-KR" smtClean="0"/>
              <a:t>email</a:t>
            </a:r>
            <a:r>
              <a:rPr lang="ko-KR" altLang="en-US" smtClean="0"/>
              <a:t>를 복수로 지정이 가능</a:t>
            </a:r>
            <a:endParaRPr lang="en-US" altLang="ko-KR" smtClean="0"/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556792"/>
            <a:ext cx="3343275" cy="19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149080"/>
            <a:ext cx="3343275" cy="19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9" y="1295400"/>
            <a:ext cx="4610326" cy="4869904"/>
          </a:xfrm>
        </p:spPr>
        <p:txBody>
          <a:bodyPr/>
          <a:lstStyle/>
          <a:p>
            <a:r>
              <a:rPr lang="en-US" altLang="ko-KR" smtClean="0"/>
              <a:t>3.2.10 range </a:t>
            </a:r>
            <a:r>
              <a:rPr lang="ko-KR" altLang="en-US" smtClean="0"/>
              <a:t>태그</a:t>
            </a:r>
          </a:p>
          <a:p>
            <a:pPr lvl="1"/>
            <a:r>
              <a:rPr lang="en-US" altLang="ko-KR" smtClean="0"/>
              <a:t>HTML5</a:t>
            </a:r>
            <a:r>
              <a:rPr lang="ko-KR" altLang="en-US" smtClean="0"/>
              <a:t>에서 추가된 </a:t>
            </a:r>
            <a:r>
              <a:rPr lang="en-US" altLang="ko-KR" smtClean="0"/>
              <a:t>input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ko-KR" altLang="en-US" smtClean="0"/>
              <a:t>특정 값을 범위로 지정하는 경우에 사용</a:t>
            </a:r>
            <a:endParaRPr lang="en-US" altLang="ko-KR" smtClean="0"/>
          </a:p>
          <a:p>
            <a:pPr lvl="1"/>
            <a:r>
              <a:rPr lang="en-US" altLang="ko-KR" smtClean="0"/>
              <a:t>number </a:t>
            </a:r>
            <a:r>
              <a:rPr lang="ko-KR" altLang="en-US" smtClean="0"/>
              <a:t>태그와 마찬가지로 </a:t>
            </a:r>
            <a:r>
              <a:rPr lang="en-US" altLang="ko-KR" smtClean="0"/>
              <a:t>min, max, step </a:t>
            </a:r>
            <a:r>
              <a:rPr lang="ko-KR" altLang="en-US" smtClean="0"/>
              <a:t>속성 값을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3.2.11 date </a:t>
            </a:r>
            <a:r>
              <a:rPr lang="ko-KR" altLang="en-US" smtClean="0"/>
              <a:t>태그</a:t>
            </a:r>
          </a:p>
          <a:p>
            <a:pPr lvl="1"/>
            <a:r>
              <a:rPr lang="en-US" altLang="ko-KR" smtClean="0"/>
              <a:t>HTML5</a:t>
            </a:r>
            <a:r>
              <a:rPr lang="ko-KR" altLang="en-US" smtClean="0"/>
              <a:t>에서 추가된 </a:t>
            </a:r>
            <a:r>
              <a:rPr lang="en-US" altLang="ko-KR" smtClean="0"/>
              <a:t>input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ko-KR" altLang="en-US" smtClean="0"/>
              <a:t>날짜를 지정하는 경우에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628800"/>
            <a:ext cx="3343275" cy="19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005064"/>
            <a:ext cx="3343275" cy="19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3.2.12 color </a:t>
            </a:r>
            <a:r>
              <a:rPr lang="ko-KR" altLang="en-US" smtClean="0"/>
              <a:t>태그</a:t>
            </a:r>
          </a:p>
          <a:p>
            <a:pPr lvl="1"/>
            <a:r>
              <a:rPr lang="en-US" altLang="ko-KR" smtClean="0"/>
              <a:t>HTML5</a:t>
            </a:r>
            <a:r>
              <a:rPr lang="ko-KR" altLang="en-US" smtClean="0"/>
              <a:t>에서 추가된 </a:t>
            </a:r>
            <a:r>
              <a:rPr lang="en-US" altLang="ko-KR" smtClean="0"/>
              <a:t>input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ko-KR" altLang="en-US" smtClean="0"/>
              <a:t>색상을 지정하는 경우에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492896"/>
            <a:ext cx="3343275" cy="19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17032"/>
            <a:ext cx="38433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 bwMode="auto">
          <a:xfrm>
            <a:off x="2123728" y="3573016"/>
            <a:ext cx="1944216" cy="86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3.2.13 form </a:t>
            </a:r>
            <a:r>
              <a:rPr lang="ko-KR" altLang="en-US" smtClean="0"/>
              <a:t>태그와 </a:t>
            </a:r>
            <a:r>
              <a:rPr lang="en-US" altLang="ko-KR" smtClean="0"/>
              <a:t>submit </a:t>
            </a:r>
            <a:r>
              <a:rPr lang="ko-KR" altLang="en-US" smtClean="0"/>
              <a:t>태그</a:t>
            </a:r>
          </a:p>
          <a:p>
            <a:pPr lvl="1"/>
            <a:r>
              <a:rPr lang="en-US" altLang="ko-KR" smtClean="0"/>
              <a:t>form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2"/>
            <a:r>
              <a:rPr lang="ko-KR" altLang="en-US" smtClean="0"/>
              <a:t>여러 가지 </a:t>
            </a:r>
            <a:r>
              <a:rPr lang="en-US" altLang="ko-KR" smtClean="0"/>
              <a:t>input </a:t>
            </a:r>
            <a:r>
              <a:rPr lang="ko-KR" altLang="en-US" smtClean="0"/>
              <a:t>태그들을 포함하는 컨테이너</a:t>
            </a:r>
            <a:r>
              <a:rPr lang="en-US" altLang="ko-KR" smtClean="0"/>
              <a:t>(container) </a:t>
            </a:r>
            <a:r>
              <a:rPr lang="ko-KR" altLang="en-US" smtClean="0"/>
              <a:t>역할을 담당하는 태그</a:t>
            </a:r>
            <a:endParaRPr lang="en-US" altLang="ko-KR" smtClean="0"/>
          </a:p>
          <a:p>
            <a:pPr lvl="2"/>
            <a:r>
              <a:rPr lang="ko-KR" altLang="en-US" smtClean="0"/>
              <a:t>웹 서버에 사용자가 입력한 데이터를 전송하기 위해서는 반드시 </a:t>
            </a:r>
            <a:r>
              <a:rPr lang="en-US" altLang="ko-KR" smtClean="0"/>
              <a:t>form </a:t>
            </a:r>
            <a:r>
              <a:rPr lang="ko-KR" altLang="en-US" smtClean="0"/>
              <a:t>태그 내에 </a:t>
            </a:r>
            <a:r>
              <a:rPr lang="en-US" altLang="ko-KR" smtClean="0"/>
              <a:t>input </a:t>
            </a:r>
            <a:r>
              <a:rPr lang="ko-KR" altLang="en-US" smtClean="0"/>
              <a:t>태그들을 지정해야 함</a:t>
            </a:r>
            <a:endParaRPr lang="en-US" altLang="ko-KR" smtClean="0"/>
          </a:p>
          <a:p>
            <a:pPr lvl="2"/>
            <a:r>
              <a:rPr lang="en-US" altLang="ko-KR" smtClean="0"/>
              <a:t>form </a:t>
            </a:r>
            <a:r>
              <a:rPr lang="ko-KR" altLang="en-US" smtClean="0"/>
              <a:t>태그 내에 지정하지 않은 </a:t>
            </a:r>
            <a:r>
              <a:rPr lang="en-US" altLang="ko-KR" smtClean="0"/>
              <a:t>input </a:t>
            </a:r>
            <a:r>
              <a:rPr lang="ko-KR" altLang="en-US" smtClean="0"/>
              <a:t>태그는 웹 서버로 전송되지 않음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submit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2"/>
            <a:r>
              <a:rPr lang="ko-KR" altLang="en-US" smtClean="0"/>
              <a:t>웹 서버에 사용자가 입력한 폼 데이터를 전송하기 위한 버튼 태그</a:t>
            </a:r>
            <a:endParaRPr lang="en-US" altLang="ko-KR" smtClean="0"/>
          </a:p>
          <a:p>
            <a:pPr lvl="2"/>
            <a:r>
              <a:rPr lang="ko-KR" altLang="en-US" smtClean="0"/>
              <a:t>사용자는 </a:t>
            </a:r>
            <a:r>
              <a:rPr lang="en-US" altLang="ko-KR" smtClean="0"/>
              <a:t>form </a:t>
            </a:r>
            <a:r>
              <a:rPr lang="ko-KR" altLang="en-US" smtClean="0"/>
              <a:t>태그안의 </a:t>
            </a:r>
            <a:r>
              <a:rPr lang="en-US" altLang="ko-KR" smtClean="0"/>
              <a:t>input </a:t>
            </a:r>
            <a:r>
              <a:rPr lang="ko-KR" altLang="en-US" smtClean="0"/>
              <a:t>태그에 값을 설정하고 </a:t>
            </a:r>
            <a:r>
              <a:rPr lang="en-US" altLang="ko-KR" smtClean="0"/>
              <a:t>submit </a:t>
            </a:r>
            <a:r>
              <a:rPr lang="ko-KR" altLang="en-US" smtClean="0"/>
              <a:t>버튼을 선택함으로써</a:t>
            </a:r>
            <a:r>
              <a:rPr lang="en-US" altLang="ko-KR" smtClean="0"/>
              <a:t>, </a:t>
            </a:r>
            <a:r>
              <a:rPr lang="ko-KR" altLang="en-US" smtClean="0"/>
              <a:t>원하는 데이터를 웹 서버에 전송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form </a:t>
            </a:r>
            <a:r>
              <a:rPr lang="ko-KR" altLang="en-US" smtClean="0"/>
              <a:t>태그와 </a:t>
            </a:r>
            <a:r>
              <a:rPr lang="en-US" altLang="ko-KR" smtClean="0"/>
              <a:t>submit </a:t>
            </a:r>
            <a:r>
              <a:rPr lang="ko-KR" altLang="en-US" smtClean="0"/>
              <a:t>태그는 일반적으로 같이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form </a:t>
            </a:r>
            <a:r>
              <a:rPr lang="ko-KR" altLang="en-US" smtClean="0"/>
              <a:t>태그의 주요 속성들</a:t>
            </a:r>
            <a:endParaRPr lang="en-US" altLang="ko-KR" smtClean="0"/>
          </a:p>
          <a:p>
            <a:pPr lvl="1"/>
            <a:r>
              <a:rPr lang="en-US" altLang="ko-KR" smtClean="0"/>
              <a:t>action</a:t>
            </a:r>
          </a:p>
          <a:p>
            <a:pPr lvl="2"/>
            <a:r>
              <a:rPr lang="en-US" altLang="ko-KR" smtClean="0"/>
              <a:t>submit </a:t>
            </a:r>
            <a:r>
              <a:rPr lang="ko-KR" altLang="en-US" smtClean="0"/>
              <a:t>버튼을 선택했을 때</a:t>
            </a:r>
            <a:r>
              <a:rPr lang="en-US" altLang="ko-KR" smtClean="0"/>
              <a:t>, </a:t>
            </a:r>
            <a:r>
              <a:rPr lang="ko-KR" altLang="en-US" smtClean="0"/>
              <a:t>웹 서버에서 요청을 처리할 웹 컴포넌트를 지정</a:t>
            </a:r>
            <a:endParaRPr lang="en-US" altLang="ko-KR" smtClean="0"/>
          </a:p>
          <a:p>
            <a:pPr lvl="2"/>
            <a:r>
              <a:rPr lang="en-US" altLang="ko-KR" smtClean="0"/>
              <a:t>html </a:t>
            </a:r>
            <a:r>
              <a:rPr lang="ko-KR" altLang="en-US" smtClean="0"/>
              <a:t>및 </a:t>
            </a:r>
            <a:r>
              <a:rPr lang="en-US" altLang="ko-KR" smtClean="0"/>
              <a:t>jsp</a:t>
            </a:r>
            <a:r>
              <a:rPr lang="ko-KR" altLang="en-US" smtClean="0"/>
              <a:t>와 </a:t>
            </a:r>
            <a:r>
              <a:rPr lang="en-US" altLang="ko-KR" smtClean="0"/>
              <a:t>servlet </a:t>
            </a:r>
            <a:r>
              <a:rPr lang="ko-KR" altLang="en-US" smtClean="0"/>
              <a:t>설정이 모두 가능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method</a:t>
            </a:r>
            <a:endParaRPr lang="en-US" altLang="ko-KR" smtClean="0"/>
          </a:p>
          <a:p>
            <a:pPr lvl="2"/>
            <a:r>
              <a:rPr lang="ko-KR" altLang="en-US" smtClean="0"/>
              <a:t>웹 브라우저에서 웹 서버로 요청하는 처리 방법을 명시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① GET(get)</a:t>
            </a:r>
          </a:p>
          <a:p>
            <a:pPr lvl="3"/>
            <a:r>
              <a:rPr lang="ko-KR" altLang="en-US" smtClean="0"/>
              <a:t>기본처리 방법으로서</a:t>
            </a:r>
            <a:r>
              <a:rPr lang="en-US" altLang="ko-KR" smtClean="0"/>
              <a:t>, </a:t>
            </a:r>
            <a:r>
              <a:rPr lang="ko-KR" altLang="en-US" smtClean="0"/>
              <a:t>요청 파라미터 값이 웹 브라우저 </a:t>
            </a:r>
            <a:r>
              <a:rPr lang="en-US" altLang="ko-KR" smtClean="0"/>
              <a:t>URL</a:t>
            </a:r>
            <a:r>
              <a:rPr lang="ko-KR" altLang="en-US" smtClean="0"/>
              <a:t>에 명시되어 웹 서버로 전송</a:t>
            </a:r>
            <a:r>
              <a:rPr lang="en-US" altLang="ko-KR" smtClean="0"/>
              <a:t>(HTTP Request</a:t>
            </a:r>
            <a:r>
              <a:rPr lang="ko-KR" altLang="en-US" smtClean="0"/>
              <a:t>의 요청 라인</a:t>
            </a:r>
            <a:r>
              <a:rPr lang="en-US" altLang="ko-KR" smtClean="0"/>
              <a:t>(Request Line)</a:t>
            </a:r>
            <a:r>
              <a:rPr lang="ko-KR" altLang="en-US" smtClean="0"/>
              <a:t>에 포함되어 전송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/>
              <a:t>파라미터 구분은 ‘</a:t>
            </a:r>
            <a:r>
              <a:rPr lang="en-US" altLang="ko-KR" smtClean="0"/>
              <a:t>&amp;</a:t>
            </a:r>
            <a:r>
              <a:rPr lang="ko-KR" altLang="en-US" smtClean="0"/>
              <a:t>’로 처리하고</a:t>
            </a:r>
            <a:r>
              <a:rPr lang="en-US" altLang="ko-KR" smtClean="0"/>
              <a:t>, </a:t>
            </a:r>
            <a:r>
              <a:rPr lang="ko-KR" altLang="en-US" smtClean="0"/>
              <a:t>웹 컴포넌트인 </a:t>
            </a:r>
            <a:r>
              <a:rPr lang="en-US" altLang="ko-KR" smtClean="0"/>
              <a:t>login</a:t>
            </a:r>
            <a:r>
              <a:rPr lang="ko-KR" altLang="en-US" smtClean="0"/>
              <a:t>과 파라미터 구분은 ‘</a:t>
            </a:r>
            <a:r>
              <a:rPr lang="en-US" altLang="ko-KR" smtClean="0"/>
              <a:t>?</a:t>
            </a:r>
            <a:r>
              <a:rPr lang="ko-KR" altLang="en-US" smtClean="0"/>
              <a:t>’를 사용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2708920"/>
            <a:ext cx="748883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&lt;form 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action="login.html"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// loing.html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요청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&lt;form 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action="login.jsp"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// login.jsp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요청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&lt;form 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action="login"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// login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맵핑된 서블릿으로 요청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5445224"/>
            <a:ext cx="7488832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포트번호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컨텍스트명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경로명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/login?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name=</a:t>
            </a:r>
            <a:r>
              <a:rPr lang="ko-KR" altLang="en-US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&amp;age=20</a:t>
            </a:r>
            <a:endParaRPr lang="ko-KR" altLang="en-US" sz="16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ko-KR" altLang="en-US" smtClean="0"/>
              <a:t>웹 클라이언트에서 </a:t>
            </a:r>
            <a:r>
              <a:rPr lang="en-US" altLang="ko-KR" smtClean="0"/>
              <a:t>GET </a:t>
            </a:r>
            <a:r>
              <a:rPr lang="ko-KR" altLang="en-US" smtClean="0"/>
              <a:t>방식으로 요청하면</a:t>
            </a:r>
            <a:r>
              <a:rPr lang="en-US" altLang="ko-KR" smtClean="0"/>
              <a:t>, </a:t>
            </a:r>
            <a:r>
              <a:rPr lang="ko-KR" altLang="en-US" smtClean="0"/>
              <a:t>서블릿에서는 </a:t>
            </a:r>
            <a:r>
              <a:rPr lang="en-US" altLang="ko-KR" smtClean="0"/>
              <a:t>doGet </a:t>
            </a:r>
            <a:r>
              <a:rPr lang="ko-KR" altLang="en-US" smtClean="0"/>
              <a:t>메서드가 처리</a:t>
            </a:r>
            <a:endParaRPr lang="en-US" altLang="ko-KR" smtClean="0"/>
          </a:p>
          <a:p>
            <a:pPr lvl="3"/>
            <a:r>
              <a:rPr lang="en-US" altLang="ko-KR" smtClean="0"/>
              <a:t>GET </a:t>
            </a:r>
            <a:r>
              <a:rPr lang="ko-KR" altLang="en-US" smtClean="0"/>
              <a:t>방식은 파라미터 길이에 제한이 있으며 </a:t>
            </a:r>
            <a:r>
              <a:rPr lang="en-US" altLang="ko-KR" smtClean="0"/>
              <a:t>URL</a:t>
            </a:r>
            <a:r>
              <a:rPr lang="ko-KR" altLang="en-US" smtClean="0"/>
              <a:t>에 명시적으로 파라미터 값이 보이기 때문에 보안에 취약</a:t>
            </a:r>
            <a:endParaRPr lang="en-US" altLang="ko-KR" smtClean="0"/>
          </a:p>
          <a:p>
            <a:pPr lvl="3"/>
            <a:r>
              <a:rPr lang="ko-KR" altLang="en-US" smtClean="0"/>
              <a:t>웹 사이트의 링크</a:t>
            </a:r>
            <a:r>
              <a:rPr lang="en-US" altLang="ko-KR" smtClean="0"/>
              <a:t>(link) </a:t>
            </a:r>
            <a:r>
              <a:rPr lang="ko-KR" altLang="en-US" smtClean="0"/>
              <a:t>및 명시적인 </a:t>
            </a:r>
            <a:r>
              <a:rPr lang="en-US" altLang="ko-KR" smtClean="0"/>
              <a:t>URL </a:t>
            </a:r>
            <a:r>
              <a:rPr lang="ko-KR" altLang="en-US" smtClean="0"/>
              <a:t>요청 등은 모두 기본 방식인 </a:t>
            </a:r>
            <a:r>
              <a:rPr lang="en-US" altLang="ko-KR" smtClean="0"/>
              <a:t>GET </a:t>
            </a:r>
            <a:r>
              <a:rPr lang="ko-KR" altLang="en-US" smtClean="0"/>
              <a:t>방식으로 요청하는 형태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② POST(post)</a:t>
            </a:r>
          </a:p>
          <a:p>
            <a:pPr lvl="3"/>
            <a:r>
              <a:rPr lang="ko-KR" altLang="en-US" smtClean="0"/>
              <a:t>요청 파라미터 값이 웹 브라우저 </a:t>
            </a:r>
            <a:r>
              <a:rPr lang="en-US" altLang="ko-KR" smtClean="0"/>
              <a:t>URL</a:t>
            </a:r>
            <a:r>
              <a:rPr lang="ko-KR" altLang="en-US" smtClean="0"/>
              <a:t>이 아닌 </a:t>
            </a:r>
            <a:r>
              <a:rPr lang="en-US" altLang="ko-KR" smtClean="0"/>
              <a:t>HTTP Request</a:t>
            </a:r>
            <a:r>
              <a:rPr lang="ko-KR" altLang="en-US" smtClean="0"/>
              <a:t>의 요청 본체</a:t>
            </a:r>
            <a:r>
              <a:rPr lang="en-US" altLang="ko-KR" smtClean="0"/>
              <a:t>(Request Body)</a:t>
            </a:r>
            <a:r>
              <a:rPr lang="ko-KR" altLang="en-US" smtClean="0"/>
              <a:t>에 포함되어 전송되기 때문에 웹 브라우저 </a:t>
            </a:r>
            <a:r>
              <a:rPr lang="en-US" altLang="ko-KR" smtClean="0"/>
              <a:t>URL</a:t>
            </a:r>
            <a:r>
              <a:rPr lang="ko-KR" altLang="en-US" smtClean="0"/>
              <a:t>에서 확인이 불가능</a:t>
            </a:r>
            <a:endParaRPr lang="en-US" altLang="ko-KR" smtClean="0"/>
          </a:p>
          <a:p>
            <a:pPr lvl="3"/>
            <a:r>
              <a:rPr lang="ko-KR" altLang="en-US" smtClean="0"/>
              <a:t>파라미터가 전송된다면 </a:t>
            </a:r>
            <a:r>
              <a:rPr lang="en-US" altLang="ko-KR" smtClean="0"/>
              <a:t>URL</a:t>
            </a:r>
            <a:r>
              <a:rPr lang="ko-KR" altLang="en-US" smtClean="0"/>
              <a:t>에 서블릿 맵핑명만 표시되어 전송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r>
              <a:rPr lang="ko-KR" altLang="en-US" smtClean="0"/>
              <a:t>웹 </a:t>
            </a:r>
            <a:r>
              <a:rPr lang="ko-KR" altLang="en-US" smtClean="0"/>
              <a:t>클라이언트에서 </a:t>
            </a:r>
            <a:r>
              <a:rPr lang="en-US" altLang="ko-KR" smtClean="0"/>
              <a:t>POST </a:t>
            </a:r>
            <a:r>
              <a:rPr lang="ko-KR" altLang="en-US" smtClean="0"/>
              <a:t>방식으로 요청하면</a:t>
            </a:r>
            <a:r>
              <a:rPr lang="en-US" altLang="ko-KR" smtClean="0"/>
              <a:t>, </a:t>
            </a:r>
            <a:r>
              <a:rPr lang="ko-KR" altLang="en-US" smtClean="0"/>
              <a:t>서블릿에서는 </a:t>
            </a:r>
            <a:r>
              <a:rPr lang="en-US" altLang="ko-KR" smtClean="0"/>
              <a:t>doPost </a:t>
            </a:r>
            <a:r>
              <a:rPr lang="ko-KR" altLang="en-US" smtClean="0"/>
              <a:t>메서드가 처리</a:t>
            </a:r>
            <a:endParaRPr lang="en-US" altLang="ko-KR" smtClean="0"/>
          </a:p>
          <a:p>
            <a:pPr lvl="3"/>
            <a:r>
              <a:rPr lang="en-US" altLang="ko-KR" smtClean="0"/>
              <a:t>GET </a:t>
            </a:r>
            <a:r>
              <a:rPr lang="ko-KR" altLang="en-US" smtClean="0"/>
              <a:t>방식과 비교해서 보안에 덜 취약</a:t>
            </a:r>
            <a:endParaRPr lang="en-US" altLang="ko-KR" smtClean="0"/>
          </a:p>
          <a:p>
            <a:pPr lvl="3"/>
            <a:r>
              <a:rPr lang="ko-KR" altLang="en-US" smtClean="0"/>
              <a:t>새로 고침을 선택하면 재요청되지 않고 사용자에게 재요청 의사를 묻는 정보창이 실행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3861048"/>
            <a:ext cx="7200800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포트 번호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컨텍스트명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경로명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6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5157192"/>
            <a:ext cx="7200800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&lt;form action="login.html" &gt; </a:t>
            </a:r>
            <a:r>
              <a:rPr lang="en-US" altLang="ko-KR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//method</a:t>
            </a:r>
            <a:r>
              <a:rPr lang="ko-KR" altLang="en-US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지정하지 않으면 기본 방식인 </a:t>
            </a:r>
            <a:r>
              <a:rPr lang="en-US" altLang="ko-KR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get </a:t>
            </a:r>
            <a:r>
              <a:rPr lang="ko-KR" altLang="en-US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방식으로 처리</a:t>
            </a:r>
            <a:endParaRPr lang="ko-KR" altLang="en-US" sz="160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&lt;form action="login.jsp" 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method="get"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en-US" altLang="ko-KR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// get </a:t>
            </a:r>
            <a:r>
              <a:rPr lang="ko-KR" altLang="en-US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방식으로 처리</a:t>
            </a:r>
            <a:endParaRPr lang="ko-KR" altLang="en-US" sz="160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&lt;form action="login" </a:t>
            </a:r>
            <a:r>
              <a:rPr lang="en-US" altLang="ko-KR" sz="1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method="post"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// post </a:t>
            </a:r>
            <a:r>
              <a:rPr lang="ko-KR" altLang="en-US" sz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방식으로 처리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HTML5</a:t>
            </a:r>
            <a:r>
              <a:rPr lang="ko-KR" altLang="en-US" smtClean="0"/>
              <a:t>의 개요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95400"/>
            <a:ext cx="8064896" cy="4869904"/>
          </a:xfrm>
        </p:spPr>
        <p:txBody>
          <a:bodyPr/>
          <a:lstStyle/>
          <a:p>
            <a:r>
              <a:rPr lang="en-US" altLang="ko-KR" smtClean="0"/>
              <a:t>HTML5</a:t>
            </a:r>
            <a:r>
              <a:rPr lang="ko-KR" altLang="en-US" smtClean="0"/>
              <a:t>는 기존의 </a:t>
            </a:r>
            <a:r>
              <a:rPr lang="en-US" altLang="ko-KR" smtClean="0"/>
              <a:t>HTML, XHTML, HTML DOM </a:t>
            </a:r>
            <a:r>
              <a:rPr lang="ko-KR" altLang="en-US" smtClean="0"/>
              <a:t>기술을 포괄하는 웹 표준 기술</a:t>
            </a:r>
            <a:endParaRPr lang="en-US" altLang="ko-KR" smtClean="0"/>
          </a:p>
          <a:p>
            <a:r>
              <a:rPr lang="ko-KR" altLang="en-US" smtClean="0"/>
              <a:t>잘 사용하지 않는 </a:t>
            </a:r>
            <a:r>
              <a:rPr lang="en-US" altLang="ko-KR" smtClean="0"/>
              <a:t>XHTML </a:t>
            </a:r>
            <a:r>
              <a:rPr lang="ko-KR" altLang="en-US" smtClean="0"/>
              <a:t>보다 기존에 많이 사용되어진 </a:t>
            </a:r>
            <a:r>
              <a:rPr lang="en-US" altLang="ko-KR" smtClean="0"/>
              <a:t>HTML</a:t>
            </a:r>
            <a:r>
              <a:rPr lang="ko-KR" altLang="en-US" smtClean="0"/>
              <a:t>을 업그레이드하는 방향으로 애플</a:t>
            </a:r>
            <a:r>
              <a:rPr lang="en-US" altLang="ko-KR" smtClean="0"/>
              <a:t>, </a:t>
            </a:r>
            <a:r>
              <a:rPr lang="ko-KR" altLang="en-US" smtClean="0"/>
              <a:t>모질라</a:t>
            </a:r>
            <a:r>
              <a:rPr lang="en-US" altLang="ko-KR" smtClean="0"/>
              <a:t>, </a:t>
            </a:r>
            <a:r>
              <a:rPr lang="ko-KR" altLang="en-US" smtClean="0"/>
              <a:t>오페라 벤더들이 </a:t>
            </a:r>
            <a:r>
              <a:rPr lang="en-US" altLang="ko-KR" smtClean="0"/>
              <a:t>WHATWG (Web HyperText Application Technology Working Group)</a:t>
            </a:r>
            <a:r>
              <a:rPr lang="ko-KR" altLang="en-US" smtClean="0"/>
              <a:t>을 구성하여 진행하고 있는 프로젝트</a:t>
            </a:r>
            <a:endParaRPr lang="en-US" altLang="ko-KR" smtClean="0"/>
          </a:p>
          <a:p>
            <a:r>
              <a:rPr lang="ko-KR" altLang="en-US" smtClean="0"/>
              <a:t>아직까지 표준안으로 확정되지 않고 진행 중</a:t>
            </a:r>
            <a:endParaRPr lang="en-US" altLang="ko-KR" smtClean="0"/>
          </a:p>
          <a:p>
            <a:r>
              <a:rPr lang="ko-KR" altLang="en-US" smtClean="0"/>
              <a:t>모든 브라우저가 </a:t>
            </a:r>
            <a:r>
              <a:rPr lang="en-US" altLang="ko-KR" smtClean="0"/>
              <a:t>HTML5</a:t>
            </a:r>
            <a:r>
              <a:rPr lang="ko-KR" altLang="en-US" smtClean="0"/>
              <a:t>를 지원하지는 못하지만</a:t>
            </a:r>
            <a:r>
              <a:rPr lang="en-US" altLang="ko-KR" smtClean="0"/>
              <a:t>, </a:t>
            </a:r>
            <a:r>
              <a:rPr lang="ko-KR" altLang="en-US" smtClean="0"/>
              <a:t>기존에 사용되던 </a:t>
            </a:r>
            <a:r>
              <a:rPr lang="en-US" altLang="ko-KR" smtClean="0"/>
              <a:t>HTML, CSS, DOM, Javascript </a:t>
            </a:r>
            <a:r>
              <a:rPr lang="ko-KR" altLang="en-US" smtClean="0"/>
              <a:t>기술이 기반이 되고 플랫폼에 독립적이며 플래시</a:t>
            </a:r>
            <a:r>
              <a:rPr lang="en-US" altLang="ko-KR" smtClean="0"/>
              <a:t>(Flash)</a:t>
            </a:r>
            <a:r>
              <a:rPr lang="ko-KR" altLang="en-US" smtClean="0"/>
              <a:t>와 같은 외부 플러그인을 대체 할 수 있는 기술</a:t>
            </a:r>
            <a:endParaRPr lang="en-US" altLang="ko-KR" smtClean="0"/>
          </a:p>
          <a:p>
            <a:r>
              <a:rPr lang="ko-KR" altLang="en-US" smtClean="0"/>
              <a:t>현재 최신 브라우저에서 거의 대부분이 지원되는 추세이며</a:t>
            </a:r>
            <a:r>
              <a:rPr lang="en-US" altLang="ko-KR" smtClean="0"/>
              <a:t>, </a:t>
            </a:r>
            <a:r>
              <a:rPr lang="ko-KR" altLang="en-US" smtClean="0"/>
              <a:t>앞으로 모든 브라우저가 지원할 것으로 예상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 </a:t>
            </a:r>
            <a:r>
              <a:rPr lang="ko-KR" altLang="en-US" smtClean="0"/>
              <a:t>서블릿에서 파라미터 처리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</a:t>
            </a:r>
            <a:r>
              <a:rPr lang="ko-KR" altLang="en-US" smtClean="0"/>
              <a:t>의 </a:t>
            </a:r>
            <a:r>
              <a:rPr lang="en-US" altLang="ko-KR" smtClean="0"/>
              <a:t>input </a:t>
            </a:r>
            <a:r>
              <a:rPr lang="ko-KR" altLang="en-US" smtClean="0"/>
              <a:t>태그에 값을 지정하고 </a:t>
            </a:r>
            <a:r>
              <a:rPr lang="en-US" altLang="ko-KR" smtClean="0"/>
              <a:t>submit </a:t>
            </a:r>
            <a:r>
              <a:rPr lang="ko-KR" altLang="en-US" smtClean="0"/>
              <a:t>버튼을 선택하면</a:t>
            </a:r>
            <a:r>
              <a:rPr lang="en-US" altLang="ko-KR" smtClean="0"/>
              <a:t>, </a:t>
            </a:r>
            <a:r>
              <a:rPr lang="ko-KR" altLang="en-US" smtClean="0"/>
              <a:t>서버에 파라미터</a:t>
            </a:r>
            <a:r>
              <a:rPr lang="en-US" altLang="ko-KR" smtClean="0"/>
              <a:t>(</a:t>
            </a:r>
            <a:r>
              <a:rPr lang="ko-KR" altLang="en-US" smtClean="0"/>
              <a:t>폼 데이터</a:t>
            </a:r>
            <a:r>
              <a:rPr lang="en-US" altLang="ko-KR" smtClean="0"/>
              <a:t>)</a:t>
            </a:r>
            <a:r>
              <a:rPr lang="ko-KR" altLang="en-US" smtClean="0"/>
              <a:t>가 전송</a:t>
            </a:r>
            <a:endParaRPr lang="en-US" altLang="ko-KR" smtClean="0"/>
          </a:p>
          <a:p>
            <a:r>
              <a:rPr lang="ko-KR" altLang="en-US" smtClean="0"/>
              <a:t>요청받은 서블릿은 </a:t>
            </a:r>
            <a:r>
              <a:rPr lang="en-US" altLang="ko-KR" smtClean="0"/>
              <a:t>HttpServletRequest </a:t>
            </a:r>
            <a:r>
              <a:rPr lang="ko-KR" altLang="en-US" smtClean="0"/>
              <a:t>객체의 </a:t>
            </a:r>
            <a:r>
              <a:rPr lang="en-US" altLang="ko-KR" smtClean="0"/>
              <a:t>3</a:t>
            </a:r>
            <a:r>
              <a:rPr lang="ko-KR" altLang="en-US" smtClean="0"/>
              <a:t>가지 메서드를 사용하여 파라미터 값을 얻을 수 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780928"/>
          <a:ext cx="7488833" cy="31683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8341"/>
                <a:gridCol w="2319688"/>
                <a:gridCol w="3960804"/>
              </a:tblGrid>
              <a:tr h="472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818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getParameter(name)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에 해당되는 파라미터 값을 리턴</a:t>
                      </a:r>
                      <a:endParaRPr lang="en-US" altLang="ko-KR" sz="14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만약 지정된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의 파라미터 값이 없으면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을 리턴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818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[ ]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getParameterValues(name)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checkbox, radio 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태그와 같이 하나의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에 여러 값을 가지는 경우에 주로 사용</a:t>
                      </a:r>
                      <a:endParaRPr lang="en-US" altLang="ko-KR" sz="14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에 해당되는 파라미터 값을 배열로 리턴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057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Enumeration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getParameterNames( )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폼 태그 안에 여러 개의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input 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태그가 있는 경우</a:t>
                      </a:r>
                    </a:p>
                    <a:p>
                      <a:pPr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에 주로 사용</a:t>
                      </a:r>
                      <a:endParaRPr lang="en-US" altLang="ko-KR" sz="14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모든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 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Enumeration 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타입으로 리턴</a:t>
                      </a:r>
                      <a:endParaRPr lang="en-US" altLang="ko-KR" sz="14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얻은 </a:t>
                      </a:r>
                      <a:r>
                        <a:rPr lang="en-US" altLang="ko-KR" sz="1400" smtClean="0">
                          <a:latin typeface="맑은 고딕" pitchFamily="50" charset="-127"/>
                          <a:ea typeface="맑은 고딕" pitchFamily="50" charset="-127"/>
                        </a:rPr>
                        <a:t>name </a:t>
                      </a:r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값을 이용하여 파라미터 값을 얻음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 </a:t>
            </a:r>
            <a:r>
              <a:rPr lang="ko-KR" altLang="en-US" smtClean="0"/>
              <a:t>서블릿에서 파라미터 처리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3.3.1 getParameter(name)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/>
            <a:r>
              <a:rPr lang="ko-KR" altLang="en-US" smtClean="0"/>
              <a:t>아이디와 비밀번호를 입력하고 전송버튼을 클릭하면</a:t>
            </a:r>
            <a:r>
              <a:rPr lang="en-US" altLang="ko-KR" smtClean="0"/>
              <a:t>, </a:t>
            </a:r>
            <a:r>
              <a:rPr lang="ko-KR" altLang="en-US" smtClean="0"/>
              <a:t>파라미터 값을 서블릿에서 </a:t>
            </a:r>
            <a:r>
              <a:rPr lang="en-US" altLang="ko-KR" smtClean="0"/>
              <a:t>getParameter(name) </a:t>
            </a:r>
            <a:r>
              <a:rPr lang="ko-KR" altLang="en-US" smtClean="0"/>
              <a:t>메서드를 사용하여 얻어서 결과 값을 브라우저에 출력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47420"/>
            <a:ext cx="3536156" cy="243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581128"/>
            <a:ext cx="4371975" cy="196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 bwMode="auto">
          <a:xfrm>
            <a:off x="2009227" y="4659353"/>
            <a:ext cx="1770685" cy="7858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 </a:t>
            </a:r>
            <a:r>
              <a:rPr lang="ko-KR" altLang="en-US" smtClean="0"/>
              <a:t>서블릿에서 파라미터 처리 </a:t>
            </a:r>
            <a:r>
              <a:rPr lang="en-US" altLang="ko-KR" smtClean="0"/>
              <a:t>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3.3.2 getParameterValues(name)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/>
            <a:r>
              <a:rPr lang="ko-KR" altLang="en-US" smtClean="0"/>
              <a:t>하나의 </a:t>
            </a:r>
            <a:r>
              <a:rPr lang="en-US" altLang="ko-KR" smtClean="0"/>
              <a:t>name</a:t>
            </a:r>
            <a:r>
              <a:rPr lang="ko-KR" altLang="en-US" smtClean="0"/>
              <a:t>에 여러 값을 가지는 </a:t>
            </a:r>
            <a:r>
              <a:rPr lang="en-US" altLang="ko-KR" smtClean="0"/>
              <a:t>checkbox</a:t>
            </a:r>
            <a:r>
              <a:rPr lang="ko-KR" altLang="en-US" smtClean="0"/>
              <a:t>와 </a:t>
            </a:r>
            <a:r>
              <a:rPr lang="en-US" altLang="ko-KR" smtClean="0"/>
              <a:t>radio </a:t>
            </a:r>
            <a:r>
              <a:rPr lang="ko-KR" altLang="en-US" smtClean="0"/>
              <a:t>태그를 이용</a:t>
            </a:r>
            <a:endParaRPr lang="en-US" altLang="ko-KR" smtClean="0"/>
          </a:p>
          <a:p>
            <a:pPr lvl="1"/>
            <a:r>
              <a:rPr lang="ko-KR" altLang="en-US" smtClean="0"/>
              <a:t>파라미터 값을 서블릿에서 </a:t>
            </a:r>
            <a:r>
              <a:rPr lang="en-US" altLang="ko-KR" smtClean="0"/>
              <a:t>getParameterValues(name) </a:t>
            </a:r>
            <a:r>
              <a:rPr lang="ko-KR" altLang="en-US" smtClean="0"/>
              <a:t>메서드를 사용하여 얻고 결과 값을 브라우저에 출력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3536156" cy="243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5803" y="4581128"/>
            <a:ext cx="3536156" cy="176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 bwMode="auto">
          <a:xfrm>
            <a:off x="2008587" y="4509120"/>
            <a:ext cx="1872208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 </a:t>
            </a:r>
            <a:r>
              <a:rPr lang="ko-KR" altLang="en-US" smtClean="0"/>
              <a:t>서블릿에서 파라미터 처리 </a:t>
            </a:r>
            <a:r>
              <a:rPr lang="en-US" altLang="ko-KR" smtClean="0"/>
              <a:t>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3.3.3 </a:t>
            </a:r>
            <a:r>
              <a:rPr lang="ko-KR" altLang="en-US" smtClean="0"/>
              <a:t>서블릿의 한글 처리</a:t>
            </a:r>
          </a:p>
          <a:p>
            <a:pPr lvl="1"/>
            <a:r>
              <a:rPr lang="en-US" altLang="ko-KR" smtClean="0"/>
              <a:t>HTML</a:t>
            </a:r>
            <a:r>
              <a:rPr lang="ko-KR" altLang="en-US" smtClean="0"/>
              <a:t>에서 입력한 파라미터 값에 한글이 포함되어 있다면 반드시 한글 인코딩 작업 필요</a:t>
            </a:r>
          </a:p>
          <a:p>
            <a:pPr lvl="1"/>
            <a:r>
              <a:rPr lang="ko-KR" altLang="en-US" smtClean="0"/>
              <a:t>기본적으로 브라우저에서 문자를 처리하는 방식과 서버에서 문자를 처리하는 방식이 일치해야 한글이 깨지지 않고 처리가 가능</a:t>
            </a:r>
            <a:endParaRPr lang="en-US" altLang="ko-KR" smtClean="0"/>
          </a:p>
          <a:p>
            <a:pPr lvl="1"/>
            <a:r>
              <a:rPr lang="en-US" altLang="ko-KR" smtClean="0"/>
              <a:t>Tomcat </a:t>
            </a:r>
            <a:r>
              <a:rPr lang="ko-KR" altLang="en-US" smtClean="0"/>
              <a:t>서버의 기본 문자 처리 방식은 </a:t>
            </a:r>
            <a:r>
              <a:rPr lang="en-US" altLang="ko-KR" smtClean="0"/>
              <a:t>ISO-8859-1 </a:t>
            </a:r>
            <a:r>
              <a:rPr lang="ko-KR" altLang="en-US" smtClean="0"/>
              <a:t>방식으로 처리하기 때문에 기본적으로 한글이 제대로 인식 안됨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1) POST </a:t>
            </a:r>
            <a:r>
              <a:rPr lang="ko-KR" altLang="en-US" smtClean="0"/>
              <a:t>처리 방식</a:t>
            </a:r>
          </a:p>
          <a:p>
            <a:pPr marL="452438" lvl="2" indent="-3175">
              <a:buNone/>
            </a:pPr>
            <a:r>
              <a:rPr lang="ko-KR" altLang="en-US" smtClean="0"/>
              <a:t>파라미터 값을 얻기 전에 서블릿의 </a:t>
            </a:r>
            <a:r>
              <a:rPr lang="en-US" altLang="ko-KR" smtClean="0"/>
              <a:t>doGet </a:t>
            </a:r>
            <a:r>
              <a:rPr lang="ko-KR" altLang="en-US" smtClean="0"/>
              <a:t>또는 </a:t>
            </a:r>
            <a:r>
              <a:rPr lang="en-US" altLang="ko-KR" smtClean="0"/>
              <a:t>doPost </a:t>
            </a:r>
            <a:r>
              <a:rPr lang="ko-KR" altLang="en-US" smtClean="0"/>
              <a:t>메서드내에서 </a:t>
            </a:r>
            <a:r>
              <a:rPr lang="en-US" altLang="ko-KR" smtClean="0"/>
              <a:t>request.set CharacterEncoding("EUC-KR") </a:t>
            </a:r>
            <a:r>
              <a:rPr lang="ko-KR" altLang="en-US" smtClean="0"/>
              <a:t>메서드를 사용하여 한글 인코딩 처리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2) GET </a:t>
            </a:r>
            <a:r>
              <a:rPr lang="ko-KR" altLang="en-US" smtClean="0"/>
              <a:t>처리 방식</a:t>
            </a:r>
          </a:p>
          <a:p>
            <a:pPr lvl="2"/>
            <a:r>
              <a:rPr lang="en-US" altLang="ko-KR" smtClean="0"/>
              <a:t>Tomcat</a:t>
            </a:r>
            <a:r>
              <a:rPr lang="ko-KR" altLang="en-US" smtClean="0"/>
              <a:t>의 설정 파일인 </a:t>
            </a:r>
            <a:r>
              <a:rPr lang="en-US" altLang="ko-KR" smtClean="0"/>
              <a:t>server.xml</a:t>
            </a:r>
            <a:r>
              <a:rPr lang="ko-KR" altLang="en-US" smtClean="0"/>
              <a:t>을 수정해야 함</a:t>
            </a:r>
            <a:endParaRPr lang="en-US" altLang="ko-KR" smtClean="0"/>
          </a:p>
          <a:p>
            <a:pPr lvl="2"/>
            <a:r>
              <a:rPr lang="en-US" altLang="ko-KR" smtClean="0"/>
              <a:t>Servers </a:t>
            </a:r>
            <a:r>
              <a:rPr lang="ko-KR" altLang="en-US" smtClean="0"/>
              <a:t>항목의 </a:t>
            </a:r>
            <a:r>
              <a:rPr lang="en-US" altLang="ko-KR" smtClean="0"/>
              <a:t>server.xml </a:t>
            </a:r>
            <a:r>
              <a:rPr lang="ko-KR" altLang="en-US" smtClean="0"/>
              <a:t>파일을 선택하고</a:t>
            </a:r>
            <a:r>
              <a:rPr lang="en-US" altLang="ko-KR" smtClean="0"/>
              <a:t>, port=</a:t>
            </a:r>
            <a:r>
              <a:rPr lang="ko-KR" altLang="en-US" smtClean="0"/>
              <a:t>“</a:t>
            </a:r>
            <a:r>
              <a:rPr lang="en-US" altLang="ko-KR" smtClean="0"/>
              <a:t>8090</a:t>
            </a:r>
            <a:r>
              <a:rPr lang="ko-KR" altLang="en-US" smtClean="0"/>
              <a:t>” 값을 가진 </a:t>
            </a:r>
            <a:r>
              <a:rPr lang="en-US" altLang="ko-KR" smtClean="0"/>
              <a:t>Connector </a:t>
            </a:r>
            <a:r>
              <a:rPr lang="ko-KR" altLang="en-US" smtClean="0"/>
              <a:t>태그에 </a:t>
            </a:r>
            <a:r>
              <a:rPr lang="en-US" altLang="ko-KR" smtClean="0"/>
              <a:t>URIEncoding="EUC-KR" </a:t>
            </a:r>
            <a:r>
              <a:rPr lang="ko-KR" altLang="en-US" smtClean="0"/>
              <a:t>값을 지정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 HTML5</a:t>
            </a:r>
            <a:r>
              <a:rPr lang="ko-KR" altLang="en-US" smtClean="0"/>
              <a:t>의 개요 </a:t>
            </a:r>
            <a:r>
              <a:rPr lang="en-US" altLang="ko-KR" smtClean="0"/>
              <a:t>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en-US" smtClean="0"/>
              <a:t>의 주요 특징</a:t>
            </a:r>
            <a:endParaRPr lang="en-US" altLang="ko-KR" smtClean="0"/>
          </a:p>
          <a:p>
            <a:pPr lvl="1"/>
            <a:r>
              <a:rPr lang="ko-KR" altLang="en-US" smtClean="0"/>
              <a:t>자유로운 </a:t>
            </a:r>
            <a:r>
              <a:rPr lang="en-US" altLang="ko-KR" smtClean="0"/>
              <a:t>2D </a:t>
            </a:r>
            <a:r>
              <a:rPr lang="ko-KR" altLang="en-US" smtClean="0"/>
              <a:t>그래픽 처리가 가능</a:t>
            </a:r>
            <a:endParaRPr lang="en-US" altLang="ko-KR" smtClean="0"/>
          </a:p>
          <a:p>
            <a:pPr lvl="1"/>
            <a:r>
              <a:rPr lang="ko-KR" altLang="en-US" smtClean="0"/>
              <a:t>동영상이나 음성 재생이 쉽게 처리 가능</a:t>
            </a:r>
            <a:endParaRPr lang="en-US" altLang="ko-KR" smtClean="0"/>
          </a:p>
          <a:p>
            <a:pPr lvl="1"/>
            <a:r>
              <a:rPr lang="ko-KR" altLang="en-US" smtClean="0"/>
              <a:t>클라이언트 측에 데이터 저장 기능이 가능</a:t>
            </a:r>
            <a:endParaRPr lang="en-US" altLang="ko-KR" smtClean="0"/>
          </a:p>
          <a:p>
            <a:pPr lvl="1"/>
            <a:r>
              <a:rPr lang="en-US" altLang="ko-KR" smtClean="0"/>
              <a:t>offline</a:t>
            </a:r>
            <a:r>
              <a:rPr lang="ko-KR" altLang="en-US" smtClean="0"/>
              <a:t>에서도 동작하는 애플리케이션이 가능</a:t>
            </a:r>
            <a:endParaRPr lang="en-US" altLang="ko-KR" smtClean="0"/>
          </a:p>
          <a:p>
            <a:pPr lvl="1"/>
            <a:r>
              <a:rPr lang="ko-KR" altLang="en-US" smtClean="0"/>
              <a:t>백그라운드 처리 수행이 가능</a:t>
            </a:r>
            <a:endParaRPr lang="en-US" altLang="ko-KR" smtClean="0"/>
          </a:p>
          <a:p>
            <a:pPr lvl="1"/>
            <a:r>
              <a:rPr lang="ko-KR" altLang="en-US" smtClean="0"/>
              <a:t>서버로부터의 데이터 푸시나 서버와의 쌍방향 통신 수행이 가능</a:t>
            </a:r>
            <a:endParaRPr lang="en-US" altLang="ko-KR" smtClean="0"/>
          </a:p>
          <a:p>
            <a:pPr lvl="1"/>
            <a:r>
              <a:rPr lang="ko-KR" altLang="en-US" smtClean="0"/>
              <a:t>로컬 파일의 내용 읽기가 가능</a:t>
            </a:r>
            <a:endParaRPr lang="en-US" altLang="ko-KR" smtClean="0"/>
          </a:p>
          <a:p>
            <a:pPr lvl="1"/>
            <a:r>
              <a:rPr lang="ko-KR" altLang="en-US" smtClean="0"/>
              <a:t>웹 접근성이 향상</a:t>
            </a:r>
            <a:endParaRPr lang="en-US" altLang="ko-KR" smtClean="0"/>
          </a:p>
          <a:p>
            <a:pPr lvl="1"/>
            <a:r>
              <a:rPr lang="en-US" altLang="ko-KR" smtClean="0"/>
              <a:t>calendar, time, date, url, search </a:t>
            </a:r>
            <a:r>
              <a:rPr lang="ko-KR" altLang="en-US" smtClean="0"/>
              <a:t>같은 새로운 폼 관련 태그 추가가 제공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폼은 </a:t>
            </a:r>
            <a:r>
              <a:rPr lang="en-US" altLang="ko-KR" smtClean="0"/>
              <a:t>CGI </a:t>
            </a:r>
            <a:r>
              <a:rPr lang="ko-KR" altLang="en-US" smtClean="0"/>
              <a:t>및 </a:t>
            </a:r>
            <a:r>
              <a:rPr lang="en-US" altLang="ko-KR" smtClean="0"/>
              <a:t>JSP/Servlet</a:t>
            </a:r>
            <a:r>
              <a:rPr lang="ko-KR" altLang="en-US" smtClean="0"/>
              <a:t>을 포함한 웹 어플리케이션을 개발할 때 반드시 필요한 기본이 되는 요소</a:t>
            </a:r>
            <a:endParaRPr lang="en-US" altLang="ko-KR" smtClean="0"/>
          </a:p>
          <a:p>
            <a:r>
              <a:rPr lang="ko-KR" altLang="en-US" smtClean="0"/>
              <a:t>클라이언트와 웹 어플리케이션 간에 데이터 전달을 가능하게 하는 다양한 태그들을 제공</a:t>
            </a:r>
            <a:endParaRPr lang="en-US" altLang="ko-KR" smtClean="0"/>
          </a:p>
          <a:p>
            <a:r>
              <a:rPr lang="ko-KR" altLang="en-US" smtClean="0"/>
              <a:t>회원 가입</a:t>
            </a:r>
            <a:r>
              <a:rPr lang="en-US" altLang="ko-KR" smtClean="0"/>
              <a:t>, </a:t>
            </a:r>
            <a:r>
              <a:rPr lang="ko-KR" altLang="en-US" smtClean="0"/>
              <a:t>로그인 등과 같이 사용자가 직접 데이터를 입력할 수 있도록 지원</a:t>
            </a:r>
            <a:endParaRPr lang="en-US" altLang="ko-KR" smtClean="0"/>
          </a:p>
          <a:p>
            <a:r>
              <a:rPr lang="ko-KR" altLang="en-US" smtClean="0"/>
              <a:t>폼 필드의 컴포넌트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872855"/>
            <a:ext cx="1657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10819"/>
            <a:ext cx="15906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977358"/>
            <a:ext cx="2609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5553422"/>
            <a:ext cx="2295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6177111"/>
            <a:ext cx="2190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2558" y="3861048"/>
            <a:ext cx="9239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2558" y="4304903"/>
            <a:ext cx="1771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4194" y="5068416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44194" y="5601047"/>
            <a:ext cx="11239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input </a:t>
            </a:r>
            <a:r>
              <a:rPr lang="ko-KR" altLang="en-US" smtClean="0"/>
              <a:t>태그의 공통되는 </a:t>
            </a:r>
            <a:r>
              <a:rPr lang="en-US" altLang="ko-KR" smtClean="0"/>
              <a:t>3</a:t>
            </a:r>
            <a:r>
              <a:rPr lang="ko-KR" altLang="en-US" smtClean="0"/>
              <a:t>가지 속성</a:t>
            </a:r>
            <a:endParaRPr lang="en-US" altLang="ko-KR" smtClean="0"/>
          </a:p>
          <a:p>
            <a:pPr lvl="1"/>
            <a:r>
              <a:rPr lang="en-US" altLang="ko-KR" smtClean="0"/>
              <a:t>type(</a:t>
            </a:r>
            <a:r>
              <a:rPr lang="ko-KR" altLang="en-US" smtClean="0"/>
              <a:t>필수 속성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input </a:t>
            </a:r>
            <a:r>
              <a:rPr lang="ko-KR" altLang="en-US" smtClean="0"/>
              <a:t>태그의 종류를 지정할 때 사용 가능</a:t>
            </a:r>
            <a:endParaRPr lang="en-US" altLang="ko-KR" smtClean="0"/>
          </a:p>
          <a:p>
            <a:pPr lvl="2"/>
            <a:r>
              <a:rPr lang="en-US" altLang="ko-KR" smtClean="0"/>
              <a:t>text, submit, reset, checkbox, radio, password, hidden, number, date, color, range </a:t>
            </a:r>
            <a:r>
              <a:rPr lang="ko-KR" altLang="en-US" smtClean="0"/>
              <a:t>값들을 지정할 수 있음</a:t>
            </a:r>
            <a:endParaRPr lang="en-US" altLang="ko-KR" smtClean="0"/>
          </a:p>
          <a:p>
            <a:pPr lvl="2"/>
            <a:endParaRPr lang="en-US" altLang="ko-KR" sz="1200" smtClean="0"/>
          </a:p>
          <a:p>
            <a:pPr lvl="1"/>
            <a:r>
              <a:rPr lang="en-US" altLang="ko-KR" smtClean="0"/>
              <a:t>name(</a:t>
            </a:r>
            <a:r>
              <a:rPr lang="ko-KR" altLang="en-US" smtClean="0"/>
              <a:t>필수 속성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사용자가 입력한 데이터는 폼 데이터 또는 파라미터</a:t>
            </a:r>
            <a:r>
              <a:rPr lang="en-US" altLang="ko-KR" smtClean="0"/>
              <a:t>(parameter)</a:t>
            </a:r>
            <a:r>
              <a:rPr lang="ko-KR" altLang="en-US" smtClean="0"/>
              <a:t>라고 부르며</a:t>
            </a:r>
            <a:r>
              <a:rPr lang="en-US" altLang="ko-KR" smtClean="0"/>
              <a:t>, </a:t>
            </a:r>
            <a:r>
              <a:rPr lang="ko-KR" altLang="en-US" smtClean="0"/>
              <a:t>웹 서버로 전송이 가능</a:t>
            </a:r>
            <a:endParaRPr lang="en-US" altLang="ko-KR" smtClean="0"/>
          </a:p>
          <a:p>
            <a:pPr lvl="2"/>
            <a:r>
              <a:rPr lang="ko-KR" altLang="en-US" smtClean="0"/>
              <a:t>파라미터는 ‘</a:t>
            </a:r>
            <a:r>
              <a:rPr lang="en-US" altLang="ko-KR" smtClean="0"/>
              <a:t>name=value</a:t>
            </a:r>
            <a:r>
              <a:rPr lang="ko-KR" altLang="en-US" smtClean="0"/>
              <a:t>’ 형식으로 전송</a:t>
            </a:r>
            <a:endParaRPr lang="en-US" altLang="ko-KR" smtClean="0"/>
          </a:p>
          <a:p>
            <a:pPr lvl="2"/>
            <a:r>
              <a:rPr lang="en-US" altLang="ko-KR" smtClean="0"/>
              <a:t>value</a:t>
            </a:r>
            <a:r>
              <a:rPr lang="ko-KR" altLang="en-US" smtClean="0"/>
              <a:t>는 사용자가 입력한 데이터이고 </a:t>
            </a:r>
            <a:r>
              <a:rPr lang="en-US" altLang="ko-KR" smtClean="0"/>
              <a:t>name</a:t>
            </a:r>
            <a:r>
              <a:rPr lang="ko-KR" altLang="en-US" smtClean="0"/>
              <a:t>은 </a:t>
            </a:r>
            <a:r>
              <a:rPr lang="en-US" altLang="ko-KR" smtClean="0"/>
              <a:t>input </a:t>
            </a:r>
            <a:r>
              <a:rPr lang="ko-KR" altLang="en-US" smtClean="0"/>
              <a:t>태그의 </a:t>
            </a:r>
            <a:r>
              <a:rPr lang="en-US" altLang="ko-KR" smtClean="0"/>
              <a:t>name</a:t>
            </a:r>
            <a:r>
              <a:rPr lang="ko-KR" altLang="en-US" smtClean="0"/>
              <a:t>에 해당</a:t>
            </a:r>
            <a:endParaRPr lang="en-US" altLang="ko-KR" smtClean="0"/>
          </a:p>
          <a:p>
            <a:pPr lvl="2"/>
            <a:r>
              <a:rPr lang="ko-KR" altLang="en-US" smtClean="0"/>
              <a:t>만약 파라미터가 여러 개인 경우에는 </a:t>
            </a:r>
            <a:r>
              <a:rPr lang="en-US" altLang="ko-KR" smtClean="0"/>
              <a:t>&amp;</a:t>
            </a:r>
            <a:r>
              <a:rPr lang="ko-KR" altLang="en-US" smtClean="0"/>
              <a:t>를 사용하여 여러 파라미터를 구분</a:t>
            </a:r>
            <a:endParaRPr lang="en-US" altLang="ko-KR" smtClean="0"/>
          </a:p>
          <a:p>
            <a:pPr lvl="2"/>
            <a:r>
              <a:rPr lang="ko-KR" altLang="en-US" smtClean="0"/>
              <a:t>서버로 전송된 파라미터는 </a:t>
            </a:r>
            <a:r>
              <a:rPr lang="en-US" altLang="ko-KR" smtClean="0"/>
              <a:t>JSP </a:t>
            </a:r>
            <a:r>
              <a:rPr lang="ko-KR" altLang="en-US" smtClean="0"/>
              <a:t>및 </a:t>
            </a:r>
            <a:r>
              <a:rPr lang="en-US" altLang="ko-KR" smtClean="0"/>
              <a:t>Servlet</a:t>
            </a:r>
            <a:r>
              <a:rPr lang="ko-KR" altLang="en-US" smtClean="0"/>
              <a:t>에서 </a:t>
            </a:r>
            <a:r>
              <a:rPr lang="en-US" altLang="ko-KR" smtClean="0"/>
              <a:t>name </a:t>
            </a:r>
            <a:r>
              <a:rPr lang="ko-KR" altLang="en-US" smtClean="0"/>
              <a:t>값을 이용하여 </a:t>
            </a:r>
            <a:r>
              <a:rPr lang="en-US" altLang="ko-KR" smtClean="0"/>
              <a:t>value</a:t>
            </a:r>
            <a:r>
              <a:rPr lang="ko-KR" altLang="en-US" smtClean="0"/>
              <a:t>를 얻을 수 있음</a:t>
            </a:r>
            <a:endParaRPr lang="en-US" altLang="ko-KR" smtClean="0"/>
          </a:p>
          <a:p>
            <a:pPr lvl="2"/>
            <a:endParaRPr lang="en-US" altLang="ko-KR" sz="1200" smtClean="0"/>
          </a:p>
          <a:p>
            <a:pPr lvl="1"/>
            <a:r>
              <a:rPr lang="en-US" altLang="ko-KR" smtClean="0"/>
              <a:t>value(</a:t>
            </a:r>
            <a:r>
              <a:rPr lang="ko-KR" altLang="en-US" smtClean="0"/>
              <a:t>선택 속성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사용자가 지정한 설정 값을 저장하며</a:t>
            </a:r>
            <a:r>
              <a:rPr lang="en-US" altLang="ko-KR" smtClean="0"/>
              <a:t>, </a:t>
            </a:r>
            <a:r>
              <a:rPr lang="ko-KR" altLang="en-US" smtClean="0"/>
              <a:t>입력되는 모든 데이터는 문자열로 처리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3.2.1 textfield </a:t>
            </a:r>
            <a:r>
              <a:rPr lang="ko-KR" altLang="en-US" smtClean="0"/>
              <a:t>태그</a:t>
            </a:r>
            <a:endParaRPr lang="en-US" altLang="ko-KR" smtClean="0"/>
          </a:p>
          <a:p>
            <a:pPr lvl="1"/>
            <a:r>
              <a:rPr lang="ko-KR" altLang="en-US" smtClean="0"/>
              <a:t>한 줄 데이터를 입력하는 용도로 사용되는 태그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폼 데이터가 웹 서버에 파라미터로 전송되는 경우에는 ‘</a:t>
            </a:r>
            <a:r>
              <a:rPr lang="en-US" altLang="ko-KR" smtClean="0"/>
              <a:t>username=</a:t>
            </a:r>
            <a:r>
              <a:rPr lang="ko-KR" altLang="en-US" smtClean="0"/>
              <a:t>홍길동’ 형식으로 전송</a:t>
            </a:r>
            <a:endParaRPr lang="en-US" altLang="ko-KR" smtClean="0"/>
          </a:p>
          <a:p>
            <a:pPr lvl="1"/>
            <a:r>
              <a:rPr lang="ko-KR" altLang="en-US" smtClean="0"/>
              <a:t>일반적으로 </a:t>
            </a:r>
            <a:r>
              <a:rPr lang="en-US" altLang="ko-KR" smtClean="0"/>
              <a:t>value</a:t>
            </a:r>
            <a:r>
              <a:rPr lang="ko-KR" altLang="en-US" smtClean="0"/>
              <a:t>는 사용자가 지정한 값으로 설정하기 때문에 생략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152106"/>
          <a:ext cx="7488832" cy="84484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69833"/>
                <a:gridCol w="6418999"/>
              </a:tblGrid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형  식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type="text" name="username" value="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홍길동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 /&gt;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결  과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2656162"/>
            <a:ext cx="1543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HTML5</a:t>
            </a:r>
            <a:r>
              <a:rPr lang="ko-KR" altLang="en-US" smtClean="0"/>
              <a:t>의 </a:t>
            </a:r>
            <a:r>
              <a:rPr lang="en-US" altLang="ko-KR" smtClean="0"/>
              <a:t>textfiled </a:t>
            </a:r>
            <a:r>
              <a:rPr lang="ko-KR" altLang="en-US" smtClean="0"/>
              <a:t>설정이 가능한 속성</a:t>
            </a:r>
            <a:endParaRPr lang="en-US" altLang="ko-KR" smtClean="0"/>
          </a:p>
          <a:p>
            <a:pPr lvl="2"/>
            <a:r>
              <a:rPr lang="en-US" altLang="ko-KR" smtClean="0"/>
              <a:t>autofocus </a:t>
            </a:r>
          </a:p>
          <a:p>
            <a:pPr lvl="3"/>
            <a:r>
              <a:rPr lang="ko-KR" altLang="en-US" smtClean="0"/>
              <a:t>화면이 보일 때 자동으로 포커스가 지정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placeholder : </a:t>
            </a:r>
          </a:p>
          <a:p>
            <a:pPr lvl="3"/>
            <a:r>
              <a:rPr lang="ko-KR" altLang="en-US" smtClean="0"/>
              <a:t>사용자가 입력할 데이터의 종류를 쉽게 알 수 있도록 흐리게 문자로 표시</a:t>
            </a:r>
            <a:endParaRPr lang="en-US" altLang="ko-KR" smtClean="0"/>
          </a:p>
          <a:p>
            <a:pPr lvl="3"/>
            <a:r>
              <a:rPr lang="ko-KR" altLang="en-US" smtClean="0"/>
              <a:t>사용자가 데이터를 입력하면 자동으로 제거</a:t>
            </a:r>
            <a:r>
              <a:rPr lang="en-US" altLang="ko-KR" smtClean="0"/>
              <a:t>(</a:t>
            </a:r>
            <a:r>
              <a:rPr lang="ko-KR" altLang="en-US" smtClean="0"/>
              <a:t>최신 크롬 브라우저 환경</a:t>
            </a:r>
            <a:r>
              <a:rPr lang="en-US" altLang="ko-KR" smtClean="0"/>
              <a:t>)</a:t>
            </a:r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3"/>
            <a:endParaRPr lang="en-US" altLang="ko-KR" smtClean="0"/>
          </a:p>
          <a:p>
            <a:pPr lvl="2"/>
            <a:r>
              <a:rPr lang="en-US" altLang="ko-KR" smtClean="0"/>
              <a:t>required</a:t>
            </a:r>
          </a:p>
          <a:p>
            <a:pPr lvl="3"/>
            <a:r>
              <a:rPr lang="ko-KR" altLang="en-US" smtClean="0"/>
              <a:t>필수 입력 속성에 사용 가능</a:t>
            </a:r>
            <a:endParaRPr lang="en-US" altLang="ko-KR" smtClean="0"/>
          </a:p>
          <a:p>
            <a:pPr lvl="3"/>
            <a:r>
              <a:rPr lang="ko-KR" altLang="en-US" smtClean="0"/>
              <a:t>데이터를 입력하지 않고 전송 버튼을 클릭하면</a:t>
            </a:r>
            <a:r>
              <a:rPr lang="en-US" altLang="ko-KR" smtClean="0"/>
              <a:t>, </a:t>
            </a:r>
            <a:r>
              <a:rPr lang="ko-KR" altLang="en-US" smtClean="0"/>
              <a:t>데이터가 서버에 전송되지 않고 데이터를 입력하라는 경고문이 출력</a:t>
            </a:r>
            <a:r>
              <a:rPr lang="en-US" altLang="ko-KR" smtClean="0"/>
              <a:t>(</a:t>
            </a:r>
            <a:r>
              <a:rPr lang="ko-KR" altLang="en-US" smtClean="0"/>
              <a:t>최신 크롬 브라우저 환경</a:t>
            </a:r>
            <a:r>
              <a:rPr lang="en-US" altLang="ko-KR" smtClean="0"/>
              <a:t>)</a:t>
            </a:r>
          </a:p>
          <a:p>
            <a:pPr lvl="2"/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327643"/>
            <a:ext cx="2060257" cy="89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4977" y="5730577"/>
            <a:ext cx="2206943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3.2.2 checkbox </a:t>
            </a:r>
            <a:r>
              <a:rPr lang="ko-KR" altLang="en-US" smtClean="0"/>
              <a:t>태그</a:t>
            </a:r>
          </a:p>
          <a:p>
            <a:pPr lvl="1"/>
            <a:r>
              <a:rPr lang="ko-KR" altLang="en-US" smtClean="0"/>
              <a:t>여러 데이터 값을 체크하는 용도의 태그</a:t>
            </a:r>
            <a:endParaRPr lang="en-US" altLang="ko-KR" smtClean="0"/>
          </a:p>
          <a:p>
            <a:pPr lvl="1"/>
            <a:r>
              <a:rPr lang="ko-KR" altLang="en-US" smtClean="0"/>
              <a:t>일반적으로 </a:t>
            </a:r>
            <a:r>
              <a:rPr lang="en-US" altLang="ko-KR" smtClean="0"/>
              <a:t>NAME </a:t>
            </a:r>
            <a:r>
              <a:rPr lang="ko-KR" altLang="en-US" smtClean="0"/>
              <a:t>값은 모두 동일한 값으로 지정하여 그룹으로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폼 데이터가 웹 서버에 파라미터로 전송되는 경우에는 ‘</a:t>
            </a:r>
            <a:r>
              <a:rPr lang="en-US" altLang="ko-KR" smtClean="0"/>
              <a:t>fruit=orange&amp; fruit=banana</a:t>
            </a:r>
            <a:r>
              <a:rPr lang="ko-KR" altLang="en-US" smtClean="0"/>
              <a:t>’ 형식으로 전송</a:t>
            </a:r>
            <a:endParaRPr lang="en-US" altLang="ko-KR" smtClean="0"/>
          </a:p>
          <a:p>
            <a:pPr lvl="1"/>
            <a:r>
              <a:rPr lang="ko-KR" altLang="en-US" smtClean="0"/>
              <a:t>체크하지 않은 </a:t>
            </a:r>
            <a:r>
              <a:rPr lang="en-US" altLang="ko-KR" smtClean="0"/>
              <a:t>apple</a:t>
            </a:r>
            <a:r>
              <a:rPr lang="ko-KR" altLang="en-US" smtClean="0"/>
              <a:t>은 전송되지 않음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564904"/>
          <a:ext cx="7488832" cy="165618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69833"/>
                <a:gridCol w="6418999"/>
              </a:tblGrid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형  식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type="checkbox" name="fruit" value="apple"&gt;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사과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&lt;br/&gt;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type="checkbox" name="fruit" value="orange"&gt;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오렌지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&lt;br/&gt;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type="checkbox" name="fruit" value="banana"&gt;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바나나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&lt;br/&gt;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92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결  과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51720" y="3429000"/>
            <a:ext cx="7524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 HTML5</a:t>
            </a:r>
            <a:r>
              <a:rPr lang="ko-KR" altLang="en-US" smtClean="0"/>
              <a:t>의 </a:t>
            </a:r>
            <a:r>
              <a:rPr lang="en-US" altLang="ko-KR" smtClean="0"/>
              <a:t>Form - 6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3.2.3 radio </a:t>
            </a:r>
            <a:r>
              <a:rPr lang="ko-KR" altLang="en-US" smtClean="0"/>
              <a:t>태그</a:t>
            </a:r>
          </a:p>
          <a:p>
            <a:pPr lvl="1"/>
            <a:r>
              <a:rPr lang="ko-KR" altLang="en-US" smtClean="0"/>
              <a:t>여러 데이터 값 중에서 하나만을 체크하는 용도의 태그</a:t>
            </a:r>
            <a:endParaRPr lang="en-US" altLang="ko-KR" smtClean="0"/>
          </a:p>
          <a:p>
            <a:pPr lvl="1"/>
            <a:r>
              <a:rPr lang="en-US" altLang="ko-KR" smtClean="0"/>
              <a:t>checkbox</a:t>
            </a:r>
            <a:r>
              <a:rPr lang="ko-KR" altLang="en-US" smtClean="0"/>
              <a:t>와 마찬가지로 </a:t>
            </a:r>
            <a:r>
              <a:rPr lang="en-US" altLang="ko-KR" smtClean="0"/>
              <a:t>NAME </a:t>
            </a:r>
            <a:r>
              <a:rPr lang="ko-KR" altLang="en-US" smtClean="0"/>
              <a:t>값은 모두 동일한 값으로 지정하여 그룹으로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checked=</a:t>
            </a:r>
            <a:r>
              <a:rPr lang="ko-KR" altLang="en-US" smtClean="0"/>
              <a:t>“</a:t>
            </a:r>
            <a:r>
              <a:rPr lang="en-US" altLang="ko-KR" smtClean="0"/>
              <a:t>checked</a:t>
            </a:r>
            <a:r>
              <a:rPr lang="ko-KR" altLang="en-US" smtClean="0"/>
              <a:t>” 속성 값을 이용하여 기본 값으로 설정이 가능</a:t>
            </a:r>
            <a:endParaRPr lang="en-US" altLang="ko-KR" smtClean="0"/>
          </a:p>
          <a:p>
            <a:pPr lvl="1"/>
            <a:r>
              <a:rPr lang="ko-KR" altLang="en-US" smtClean="0"/>
              <a:t>폼 데이터가 웹 서버에 파라미터로 전송되는 경우에는 ‘</a:t>
            </a:r>
            <a:r>
              <a:rPr lang="en-US" altLang="ko-KR" smtClean="0"/>
              <a:t>sex=M</a:t>
            </a:r>
            <a:r>
              <a:rPr lang="ko-KR" altLang="en-US" smtClean="0"/>
              <a:t>’ 형식으로 전송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708920"/>
          <a:ext cx="7488832" cy="1152128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069833"/>
                <a:gridCol w="6418999"/>
              </a:tblGrid>
              <a:tr h="42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형  식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type="radio" name="sex" value="F"&gt;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&lt;br/&gt;</a:t>
                      </a:r>
                    </a:p>
                    <a:p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&lt;input type="radio" name="sex" value="M" checked="checked"&gt;</a:t>
                      </a:r>
                      <a:r>
                        <a:rPr lang="ko-KR" altLang="en-US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1400" kern="1200" baseline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&lt;br/&gt;</a:t>
                      </a:r>
                      <a:endParaRPr lang="ko-KR" altLang="en-US" sz="11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633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맑은 고딕" pitchFamily="50" charset="-127"/>
                          <a:ea typeface="맑은 고딕" pitchFamily="50" charset="-127"/>
                        </a:rPr>
                        <a:t>결  과</a:t>
                      </a:r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23728" y="3356992"/>
            <a:ext cx="6191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1867</Words>
  <Application>Microsoft Office PowerPoint</Application>
  <PresentationFormat>화면 슬라이드 쇼(4:3)</PresentationFormat>
  <Paragraphs>301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melloyellow_print</vt:lpstr>
      <vt:lpstr>HTML5 Form 태그와 서블릿</vt:lpstr>
      <vt:lpstr>3.1 HTML5의 개요 - 1</vt:lpstr>
      <vt:lpstr>3.1 HTML5의 개요 - 2</vt:lpstr>
      <vt:lpstr>3.2 HTML5의 Form - 1</vt:lpstr>
      <vt:lpstr>3.2 HTML5의 Form - 2</vt:lpstr>
      <vt:lpstr>3.2 HTML5의 Form - 3</vt:lpstr>
      <vt:lpstr>3.2 HTML5의 Form - 4</vt:lpstr>
      <vt:lpstr>3.2 HTML5의 Form - 5</vt:lpstr>
      <vt:lpstr>3.2 HTML5의 Form - 6</vt:lpstr>
      <vt:lpstr>3.2 HTML5의 Form - 7</vt:lpstr>
      <vt:lpstr>3.2 HTML5의 Form - 8</vt:lpstr>
      <vt:lpstr>3.2 HTML5의 Form - 9</vt:lpstr>
      <vt:lpstr>3.2 HTML5의 Form - 10</vt:lpstr>
      <vt:lpstr>3.2 HTML5의 Form - 11</vt:lpstr>
      <vt:lpstr>3.2 HTML5의 Form - 12</vt:lpstr>
      <vt:lpstr>3.2 HTML5의 Form - 13</vt:lpstr>
      <vt:lpstr>3.2 HTML5의 Form - 14</vt:lpstr>
      <vt:lpstr>3.2 HTML5의 Form - 15</vt:lpstr>
      <vt:lpstr>3.2 HTML5의 Form - 16</vt:lpstr>
      <vt:lpstr>3.3 서블릿에서 파라미터 처리 - 1</vt:lpstr>
      <vt:lpstr>3.3 서블릿에서 파라미터 처리 - 2</vt:lpstr>
      <vt:lpstr>3.3 서블릿에서 파라미터 처리 - 3</vt:lpstr>
      <vt:lpstr>3.3 서블릿에서 파라미터 처리 - 4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44</cp:revision>
  <dcterms:created xsi:type="dcterms:W3CDTF">2013-05-14T02:26:05Z</dcterms:created>
  <dcterms:modified xsi:type="dcterms:W3CDTF">2013-08-06T06:39:32Z</dcterms:modified>
</cp:coreProperties>
</file>