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서블릿 핵심 클래스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4.1_ServletConfig </a:t>
            </a:r>
            <a:r>
              <a:rPr lang="en-US" altLang="ko-KR" smtClean="0"/>
              <a:t>API</a:t>
            </a:r>
            <a:r>
              <a:rPr lang="ko-KR" altLang="en-US" smtClean="0"/>
              <a:t>를 활용한 초기화 파라미터 사용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4.2_ServletContext </a:t>
            </a:r>
            <a:r>
              <a:rPr lang="en-US" altLang="ko-KR" smtClean="0"/>
              <a:t>API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4.3_ServletContextListener </a:t>
            </a:r>
            <a:r>
              <a:rPr lang="en-US" altLang="ko-KR" smtClean="0"/>
              <a:t>API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4.4_Filter </a:t>
            </a:r>
            <a:r>
              <a:rPr lang="en-US" altLang="ko-KR" smtClean="0"/>
              <a:t>API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4.5_url-pattern</a:t>
            </a:r>
            <a:r>
              <a:rPr lang="ko-KR" altLang="en-US" smtClean="0"/>
              <a:t>의 개요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ServletContext API 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4.2.3 </a:t>
            </a:r>
            <a:r>
              <a:rPr lang="ko-KR" altLang="en-US" smtClean="0"/>
              <a:t>서블릿에서 속성</a:t>
            </a:r>
            <a:r>
              <a:rPr lang="en-US" altLang="ko-KR" smtClean="0"/>
              <a:t>(attribute) </a:t>
            </a:r>
            <a:r>
              <a:rPr lang="ko-KR" altLang="en-US" smtClean="0"/>
              <a:t>설정 및 참조</a:t>
            </a:r>
          </a:p>
          <a:p>
            <a:pPr lvl="1"/>
            <a:r>
              <a:rPr lang="ko-KR" altLang="en-US" smtClean="0"/>
              <a:t>웹 어플리케이션에서 브라우저를 종료해도 지속적으로 사용해야 되는 데이터가 필요하다면</a:t>
            </a:r>
            <a:r>
              <a:rPr lang="en-US" altLang="ko-KR" smtClean="0"/>
              <a:t>, application scope</a:t>
            </a:r>
            <a:r>
              <a:rPr lang="ko-KR" altLang="en-US" smtClean="0"/>
              <a:t>에 해당되는 속성</a:t>
            </a:r>
            <a:r>
              <a:rPr lang="en-US" altLang="ko-KR" smtClean="0"/>
              <a:t>(attribute)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pPr lvl="1"/>
            <a:r>
              <a:rPr lang="ko-KR" altLang="en-US" smtClean="0"/>
              <a:t>대표적인 예로 ‘웹 사이트의 방문자수 조회’ 형태로서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어플리케이션을 종료할 때까지 속성 값은 유지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3200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4.3 ServletContextListener API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서블릿이 </a:t>
            </a:r>
            <a:r>
              <a:rPr lang="en-US" altLang="ko-KR" smtClean="0"/>
              <a:t>LifeCycle</a:t>
            </a:r>
            <a:r>
              <a:rPr lang="ko-KR" altLang="en-US" smtClean="0"/>
              <a:t>를 가지고 있는 것처럼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어플리케이션도 </a:t>
            </a:r>
            <a:r>
              <a:rPr lang="en-US" altLang="ko-KR" smtClean="0"/>
              <a:t>LifeCycle</a:t>
            </a:r>
            <a:r>
              <a:rPr lang="ko-KR" altLang="en-US" smtClean="0"/>
              <a:t>를 갖음</a:t>
            </a:r>
            <a:endParaRPr lang="en-US" altLang="ko-KR" smtClean="0"/>
          </a:p>
          <a:p>
            <a:r>
              <a:rPr lang="en-US" altLang="ko-KR" smtClean="0"/>
              <a:t>Tomcat </a:t>
            </a:r>
            <a:r>
              <a:rPr lang="ko-KR" altLang="en-US" smtClean="0"/>
              <a:t>컨테이너가 시작될 때 웹 어플리케이션도 초기화되고</a:t>
            </a:r>
            <a:r>
              <a:rPr lang="en-US" altLang="ko-KR" smtClean="0"/>
              <a:t>, Tomcat </a:t>
            </a:r>
            <a:r>
              <a:rPr lang="ko-KR" altLang="en-US" smtClean="0"/>
              <a:t>컨테이너가 종료될 때 웹 어플리케 이션도 제거</a:t>
            </a:r>
            <a:endParaRPr lang="en-US" altLang="ko-KR" smtClean="0"/>
          </a:p>
          <a:p>
            <a:r>
              <a:rPr lang="ko-KR" altLang="en-US" smtClean="0"/>
              <a:t>웹 어플리케이션이 초기화되고 제거되는 이벤트를 감지하는 </a:t>
            </a:r>
            <a:r>
              <a:rPr lang="en-US" altLang="ko-KR" smtClean="0"/>
              <a:t>ServletContextListener API</a:t>
            </a:r>
            <a:r>
              <a:rPr lang="ko-KR" altLang="en-US" smtClean="0"/>
              <a:t>를 사용하면</a:t>
            </a:r>
            <a:r>
              <a:rPr lang="en-US" altLang="ko-KR" smtClean="0"/>
              <a:t>, </a:t>
            </a:r>
            <a:r>
              <a:rPr lang="ko-KR" altLang="en-US" smtClean="0"/>
              <a:t>언제 초기화되고 제거 되었는지를 쉽게 알 수 있음</a:t>
            </a:r>
            <a:endParaRPr lang="en-US" altLang="ko-KR" smtClean="0"/>
          </a:p>
          <a:p>
            <a:r>
              <a:rPr lang="ko-KR" altLang="en-US" smtClean="0"/>
              <a:t>이 이벤트는 </a:t>
            </a:r>
            <a:r>
              <a:rPr lang="en-US" altLang="ko-KR" smtClean="0"/>
              <a:t>JDBC</a:t>
            </a:r>
            <a:r>
              <a:rPr lang="ko-KR" altLang="en-US" smtClean="0"/>
              <a:t>의 </a:t>
            </a:r>
            <a:r>
              <a:rPr lang="en-US" altLang="ko-KR" smtClean="0"/>
              <a:t>Pooling </a:t>
            </a:r>
            <a:r>
              <a:rPr lang="ko-KR" altLang="en-US" smtClean="0"/>
              <a:t>기법에 적용 가능</a:t>
            </a:r>
            <a:endParaRPr lang="en-US" altLang="ko-KR" smtClean="0"/>
          </a:p>
          <a:p>
            <a:r>
              <a:rPr lang="ko-KR" altLang="en-US" smtClean="0"/>
              <a:t>웹 어플리케이션이 초기화될 때 </a:t>
            </a:r>
            <a:r>
              <a:rPr lang="en-US" altLang="ko-KR" smtClean="0"/>
              <a:t>Pooling</a:t>
            </a:r>
            <a:r>
              <a:rPr lang="ko-KR" altLang="en-US" smtClean="0"/>
              <a:t>을 활성화하고 제거될 때 </a:t>
            </a:r>
            <a:r>
              <a:rPr lang="en-US" altLang="ko-KR" smtClean="0"/>
              <a:t>Pooling</a:t>
            </a:r>
            <a:r>
              <a:rPr lang="ko-KR" altLang="en-US" smtClean="0"/>
              <a:t>을 비활성화 시키면 효율적으로 </a:t>
            </a:r>
            <a:r>
              <a:rPr lang="en-US" altLang="ko-KR" smtClean="0"/>
              <a:t>Connection</a:t>
            </a:r>
            <a:r>
              <a:rPr lang="ko-KR" altLang="en-US" smtClean="0"/>
              <a:t>을 관리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4.3 ServletContextListener API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ServletContextListener API </a:t>
            </a:r>
            <a:r>
              <a:rPr lang="ko-KR" altLang="en-US" smtClean="0"/>
              <a:t>계층 구조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실습 순서</a:t>
            </a:r>
            <a:endParaRPr lang="en-US" altLang="ko-KR" smtClean="0"/>
          </a:p>
          <a:p>
            <a:pPr marL="792163" lvl="2" indent="-342900">
              <a:buAutoNum type="arabicParenBoth"/>
            </a:pPr>
            <a:r>
              <a:rPr lang="en-US" altLang="ko-KR" smtClean="0"/>
              <a:t>ServletContextListener </a:t>
            </a:r>
            <a:r>
              <a:rPr lang="ko-KR" altLang="en-US" smtClean="0"/>
              <a:t>인터페이스를 구현하는 클래스를 작성</a:t>
            </a:r>
            <a:endParaRPr lang="en-US" altLang="ko-KR" smtClean="0"/>
          </a:p>
          <a:p>
            <a:pPr marL="792163" lvl="2" indent="-342900">
              <a:buAutoNum type="arabicParenBoth"/>
            </a:pPr>
            <a:endParaRPr lang="en-US" altLang="ko-KR" sz="1100" smtClean="0"/>
          </a:p>
          <a:p>
            <a:pPr lvl="2">
              <a:buNone/>
            </a:pPr>
            <a:r>
              <a:rPr lang="en-US" altLang="ko-KR" smtClean="0"/>
              <a:t>(2) web.xml</a:t>
            </a:r>
            <a:r>
              <a:rPr lang="ko-KR" altLang="en-US" smtClean="0"/>
              <a:t>에 구현한 클래스를 </a:t>
            </a:r>
            <a:r>
              <a:rPr lang="en-US" altLang="ko-KR" smtClean="0"/>
              <a:t>&lt;listener&gt; </a:t>
            </a:r>
            <a:r>
              <a:rPr lang="ko-KR" altLang="en-US" smtClean="0"/>
              <a:t>태그로 등록 또는 </a:t>
            </a:r>
            <a:r>
              <a:rPr lang="en-US" altLang="ko-KR" smtClean="0"/>
              <a:t>@WebListener </a:t>
            </a:r>
            <a:r>
              <a:rPr lang="ko-KR" altLang="en-US" smtClean="0"/>
              <a:t>어노테이션을 이용</a:t>
            </a:r>
            <a:endParaRPr lang="en-US" altLang="ko-KR" smtClean="0"/>
          </a:p>
          <a:p>
            <a:pPr lvl="2">
              <a:buNone/>
            </a:pPr>
            <a:endParaRPr lang="en-US" altLang="ko-KR" sz="1100" smtClean="0"/>
          </a:p>
          <a:p>
            <a:pPr lvl="2">
              <a:buNone/>
            </a:pPr>
            <a:r>
              <a:rPr lang="en-US" altLang="ko-KR" smtClean="0"/>
              <a:t>(3) Tomcat </a:t>
            </a:r>
            <a:r>
              <a:rPr lang="ko-KR" altLang="en-US" smtClean="0"/>
              <a:t>컨테이너를 시작하고 종료하는 작업을 실행하여 이벤트 감지를 확인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844824"/>
            <a:ext cx="559308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4.3 ServletContextListener API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4.3.1 web.xml</a:t>
            </a:r>
            <a:r>
              <a:rPr lang="ko-KR" altLang="en-US" smtClean="0"/>
              <a:t>에 </a:t>
            </a:r>
            <a:r>
              <a:rPr lang="en-US" altLang="ko-KR" smtClean="0"/>
              <a:t>&lt;listener&gt; </a:t>
            </a:r>
            <a:r>
              <a:rPr lang="ko-KR" altLang="en-US" smtClean="0"/>
              <a:t>태그로 등록하는 방법</a:t>
            </a:r>
            <a:endParaRPr lang="en-US" altLang="ko-KR" smtClean="0"/>
          </a:p>
          <a:p>
            <a:pPr lvl="1"/>
            <a:r>
              <a:rPr lang="en-US" altLang="ko-KR" smtClean="0"/>
              <a:t>ServletContextListener </a:t>
            </a:r>
            <a:r>
              <a:rPr lang="ko-KR" altLang="en-US" smtClean="0"/>
              <a:t>인터페이스를 사용하여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어플리케이션의 초기화 이벤트와 삭제 이벤트를 감지하여 처리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314576"/>
            <a:ext cx="5140643" cy="15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068960"/>
            <a:ext cx="5140643" cy="15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129630"/>
            <a:ext cx="5140643" cy="15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5037157"/>
            <a:ext cx="5140643" cy="156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4844926" y="2302768"/>
            <a:ext cx="200149" cy="19278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23422" y="4122614"/>
            <a:ext cx="200149" cy="19278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360934" y="3827909"/>
            <a:ext cx="1266850" cy="19278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448644" y="5795591"/>
            <a:ext cx="1187252" cy="19278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4.3 ServletContextListener API 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4.3.2 @WebListener </a:t>
            </a:r>
            <a:r>
              <a:rPr lang="ko-KR" altLang="en-US" smtClean="0"/>
              <a:t>어노테이션으로 등록하는 방법</a:t>
            </a:r>
            <a:endParaRPr lang="en-US" altLang="ko-KR" smtClean="0"/>
          </a:p>
          <a:p>
            <a:pPr lvl="1"/>
            <a:r>
              <a:rPr lang="en-US" altLang="ko-KR" smtClean="0"/>
              <a:t>web.xml</a:t>
            </a:r>
            <a:r>
              <a:rPr lang="ko-KR" altLang="en-US" smtClean="0"/>
              <a:t>에 등록한 </a:t>
            </a:r>
            <a:r>
              <a:rPr lang="en-US" altLang="ko-KR" smtClean="0"/>
              <a:t>&lt;listener&gt; </a:t>
            </a:r>
            <a:r>
              <a:rPr lang="ko-KR" altLang="en-US" smtClean="0"/>
              <a:t>태그를 제거하거나 주석 처리</a:t>
            </a:r>
            <a:endParaRPr lang="en-US" altLang="ko-KR" smtClean="0"/>
          </a:p>
          <a:p>
            <a:pPr lvl="1"/>
            <a:r>
              <a:rPr lang="en-US" altLang="ko-KR" smtClean="0"/>
              <a:t>Context ListenerImpl </a:t>
            </a:r>
            <a:r>
              <a:rPr lang="ko-KR" altLang="en-US" smtClean="0"/>
              <a:t>클래스에 </a:t>
            </a:r>
            <a:r>
              <a:rPr lang="en-US" altLang="ko-KR" smtClean="0"/>
              <a:t>@WebListener </a:t>
            </a:r>
            <a:r>
              <a:rPr lang="ko-KR" altLang="en-US" smtClean="0"/>
              <a:t>어노테이션을 추가하고 실습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 Filter API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클라이언트인 웹 브라우저에서 서블릿으로 요청하면</a:t>
            </a:r>
            <a:r>
              <a:rPr lang="en-US" altLang="ko-KR" smtClean="0"/>
              <a:t>, </a:t>
            </a:r>
            <a:r>
              <a:rPr lang="ko-KR" altLang="en-US" smtClean="0"/>
              <a:t>웹 컴포넌트인 서블릿이 요청을 받아서 작업을 처리하고 결과를 </a:t>
            </a:r>
            <a:r>
              <a:rPr lang="en-US" altLang="ko-KR" smtClean="0"/>
              <a:t>HTML </a:t>
            </a:r>
            <a:r>
              <a:rPr lang="ko-KR" altLang="en-US" smtClean="0"/>
              <a:t>형식으로 작성하여 웹 브라우저에게 응답 처리</a:t>
            </a:r>
            <a:endParaRPr lang="en-US" altLang="ko-KR" smtClean="0"/>
          </a:p>
          <a:p>
            <a:r>
              <a:rPr lang="ko-KR" altLang="en-US" smtClean="0"/>
              <a:t>서블릿이 요청 받기 전과 결과를 웹 브라우저에게 응답하기 전에 특정 작업을 수행할 수 있도록 </a:t>
            </a:r>
            <a:r>
              <a:rPr lang="en-US" altLang="ko-KR" smtClean="0"/>
              <a:t>Filter API</a:t>
            </a:r>
            <a:r>
              <a:rPr lang="ko-KR" altLang="en-US" smtClean="0"/>
              <a:t>를 사용 가능</a:t>
            </a:r>
            <a:endParaRPr lang="en-US" altLang="ko-KR" smtClean="0"/>
          </a:p>
          <a:p>
            <a:r>
              <a:rPr lang="ko-KR" altLang="en-US" smtClean="0"/>
              <a:t>웹 컴포넌트가 실행되기 전의 선처리</a:t>
            </a:r>
            <a:r>
              <a:rPr lang="en-US" altLang="ko-KR" smtClean="0"/>
              <a:t>(pre-processing) </a:t>
            </a:r>
            <a:r>
              <a:rPr lang="ko-KR" altLang="en-US" smtClean="0"/>
              <a:t>작업과 응답되기 전의 후처리</a:t>
            </a:r>
            <a:r>
              <a:rPr lang="en-US" altLang="ko-KR" smtClean="0"/>
              <a:t>(post-processing) </a:t>
            </a:r>
            <a:r>
              <a:rPr lang="ko-KR" altLang="en-US" smtClean="0"/>
              <a:t>작업을 수행하는 </a:t>
            </a:r>
            <a:r>
              <a:rPr lang="en-US" altLang="ko-KR" smtClean="0"/>
              <a:t>API</a:t>
            </a:r>
          </a:p>
          <a:p>
            <a:r>
              <a:rPr lang="ko-KR" altLang="en-US" smtClean="0"/>
              <a:t>다수의 </a:t>
            </a:r>
            <a:r>
              <a:rPr lang="en-US" altLang="ko-KR" smtClean="0"/>
              <a:t>Filter</a:t>
            </a:r>
            <a:r>
              <a:rPr lang="ko-KR" altLang="en-US" smtClean="0"/>
              <a:t>를 체인</a:t>
            </a:r>
            <a:r>
              <a:rPr lang="en-US" altLang="ko-KR" smtClean="0"/>
              <a:t>(Chain)</a:t>
            </a:r>
            <a:r>
              <a:rPr lang="ko-KR" altLang="en-US" smtClean="0"/>
              <a:t>처럼 묶어서 적용시킬 수도 있음</a:t>
            </a:r>
            <a:endParaRPr lang="en-US" altLang="ko-KR" smtClean="0"/>
          </a:p>
          <a:p>
            <a:pPr lvl="1"/>
            <a:r>
              <a:rPr lang="ko-KR" altLang="en-US" smtClean="0"/>
              <a:t>선처리 작업의 필터 → 요청 필터</a:t>
            </a:r>
            <a:r>
              <a:rPr lang="en-US" altLang="ko-KR" smtClean="0"/>
              <a:t>(Request Filter)</a:t>
            </a:r>
          </a:p>
          <a:p>
            <a:pPr lvl="1"/>
            <a:r>
              <a:rPr lang="ko-KR" altLang="en-US" smtClean="0"/>
              <a:t>후처리 작업의 필터 → 응답 필터</a:t>
            </a:r>
            <a:r>
              <a:rPr lang="en-US" altLang="ko-KR" smtClean="0"/>
              <a:t>(Response Filter)</a:t>
            </a:r>
          </a:p>
          <a:p>
            <a:r>
              <a:rPr lang="ko-KR" altLang="en-US" smtClean="0"/>
              <a:t>선처리 작업의 적용 예 </a:t>
            </a:r>
            <a:r>
              <a:rPr lang="en-US" altLang="ko-KR" smtClean="0"/>
              <a:t>:</a:t>
            </a:r>
            <a:r>
              <a:rPr lang="ko-KR" altLang="en-US" smtClean="0"/>
              <a:t> 한글인코딩 및 보안관련 작업 등</a:t>
            </a:r>
            <a:endParaRPr lang="en-US" altLang="ko-KR" smtClean="0"/>
          </a:p>
          <a:p>
            <a:r>
              <a:rPr lang="ko-KR" altLang="en-US" smtClean="0"/>
              <a:t>후처리 작업의 적용 예 </a:t>
            </a:r>
            <a:r>
              <a:rPr lang="en-US" altLang="ko-KR" smtClean="0"/>
              <a:t>:</a:t>
            </a:r>
            <a:r>
              <a:rPr lang="ko-KR" altLang="en-US" smtClean="0"/>
              <a:t> 압축 및 데이터 변환 작업 등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 Filter API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Filter</a:t>
            </a:r>
            <a:r>
              <a:rPr lang="ko-KR" altLang="en-US" smtClean="0"/>
              <a:t>를 적용한 아키텍처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request </a:t>
            </a:r>
            <a:r>
              <a:rPr lang="ko-KR" altLang="en-US" smtClean="0"/>
              <a:t>요청이 요청 필터 체인을 거쳐서 서블릿으로 전송</a:t>
            </a:r>
            <a:endParaRPr lang="en-US" altLang="ko-KR" smtClean="0"/>
          </a:p>
          <a:p>
            <a:pPr lvl="1"/>
            <a:r>
              <a:rPr lang="ko-KR" altLang="en-US" smtClean="0"/>
              <a:t>서블릿이 처리하기 전에 실행되어야 하는 선처리 작업 수행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response </a:t>
            </a:r>
            <a:r>
              <a:rPr lang="ko-KR" altLang="en-US" smtClean="0"/>
              <a:t>응답이 응답 필터 체인을 거쳐서 전송</a:t>
            </a:r>
            <a:endParaRPr lang="en-US" altLang="ko-KR" smtClean="0"/>
          </a:p>
          <a:p>
            <a:pPr lvl="1"/>
            <a:r>
              <a:rPr lang="ko-KR" altLang="en-US" smtClean="0"/>
              <a:t>요청과 마찬가지로 웹 브라우저로 응답되기 전에 실행되어야 하는 후처리 작업 수행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320790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 Filter API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Filter</a:t>
            </a:r>
            <a:r>
              <a:rPr lang="ko-KR" altLang="en-US" smtClean="0"/>
              <a:t>를 적용하기 위한 실습 순서</a:t>
            </a:r>
            <a:endParaRPr lang="en-US" altLang="ko-KR" smtClean="0"/>
          </a:p>
          <a:p>
            <a:pPr marL="523875" lvl="1" indent="-342900">
              <a:buNone/>
            </a:pPr>
            <a:r>
              <a:rPr lang="en-US" altLang="ko-KR" smtClean="0"/>
              <a:t>(1) Filter </a:t>
            </a:r>
            <a:r>
              <a:rPr lang="ko-KR" altLang="en-US" smtClean="0"/>
              <a:t>인터페이스를 구현한 클래스를 작성</a:t>
            </a:r>
            <a:endParaRPr lang="en-US" altLang="ko-KR" smtClean="0"/>
          </a:p>
          <a:p>
            <a:pPr marL="523875" lvl="1" indent="-342900">
              <a:buAutoNum type="arabicParenBoth"/>
            </a:pPr>
            <a:endParaRPr lang="en-US" altLang="ko-KR" sz="1400" smtClean="0"/>
          </a:p>
          <a:p>
            <a:pPr lvl="1">
              <a:buNone/>
            </a:pPr>
            <a:r>
              <a:rPr lang="en-US" altLang="ko-KR" smtClean="0"/>
              <a:t>(2) web.xml</a:t>
            </a:r>
            <a:r>
              <a:rPr lang="ko-KR" altLang="en-US" smtClean="0"/>
              <a:t>에 </a:t>
            </a:r>
            <a:r>
              <a:rPr lang="en-US" altLang="ko-KR" smtClean="0"/>
              <a:t>&lt;filter&gt; </a:t>
            </a:r>
            <a:r>
              <a:rPr lang="ko-KR" altLang="en-US" smtClean="0"/>
              <a:t>태그를 사용하여 등록하거나</a:t>
            </a:r>
            <a:r>
              <a:rPr lang="en-US" altLang="ko-KR" smtClean="0"/>
              <a:t>, @WebFilter </a:t>
            </a:r>
            <a:r>
              <a:rPr lang="ko-KR" altLang="en-US" smtClean="0"/>
              <a:t>어노테이션을 사용하여 등록</a:t>
            </a:r>
            <a:endParaRPr lang="en-US" altLang="ko-KR" smtClean="0"/>
          </a:p>
          <a:p>
            <a:pPr lvl="1">
              <a:buNone/>
            </a:pPr>
            <a:endParaRPr lang="en-US" altLang="ko-KR" sz="1400" smtClean="0"/>
          </a:p>
          <a:p>
            <a:pPr lvl="1">
              <a:buNone/>
            </a:pPr>
            <a:r>
              <a:rPr lang="en-US" altLang="ko-KR" smtClean="0"/>
              <a:t>(3) </a:t>
            </a:r>
            <a:r>
              <a:rPr lang="ko-KR" altLang="en-US" smtClean="0"/>
              <a:t>웹 서버에 요청하여 </a:t>
            </a:r>
            <a:r>
              <a:rPr lang="en-US" altLang="ko-KR" smtClean="0"/>
              <a:t>Filter</a:t>
            </a:r>
            <a:r>
              <a:rPr lang="ko-KR" altLang="en-US" smtClean="0"/>
              <a:t>가 적용되었는지를 확인</a:t>
            </a: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r>
              <a:rPr lang="en-US" altLang="ko-KR" smtClean="0"/>
              <a:t>4.4.1 web.xml</a:t>
            </a:r>
            <a:r>
              <a:rPr lang="ko-KR" altLang="en-US" smtClean="0"/>
              <a:t>에 </a:t>
            </a:r>
            <a:r>
              <a:rPr lang="en-US" altLang="ko-KR" smtClean="0"/>
              <a:t>&lt;filter&gt; </a:t>
            </a:r>
            <a:r>
              <a:rPr lang="ko-KR" altLang="en-US" smtClean="0"/>
              <a:t>태그로 등록하는 방법</a:t>
            </a:r>
            <a:endParaRPr lang="en-US" altLang="ko-KR" smtClean="0"/>
          </a:p>
          <a:p>
            <a:pPr lvl="1"/>
            <a:r>
              <a:rPr lang="ko-KR" altLang="en-US" smtClean="0"/>
              <a:t>웹 어플리케이션의 서블릿이 요청을 처리하기 전의 선처리</a:t>
            </a:r>
            <a:r>
              <a:rPr lang="en-US" altLang="ko-KR" smtClean="0"/>
              <a:t>(pre-processing) </a:t>
            </a:r>
            <a:r>
              <a:rPr lang="ko-KR" altLang="en-US" smtClean="0"/>
              <a:t>작업과 후처리</a:t>
            </a:r>
            <a:r>
              <a:rPr lang="en-US" altLang="ko-KR" smtClean="0"/>
              <a:t>(post-processing) </a:t>
            </a:r>
            <a:r>
              <a:rPr lang="ko-KR" altLang="en-US" smtClean="0"/>
              <a:t>작업을 처리하는 </a:t>
            </a:r>
            <a:r>
              <a:rPr lang="en-US" altLang="ko-KR" smtClean="0"/>
              <a:t>Filter </a:t>
            </a:r>
            <a:r>
              <a:rPr lang="ko-KR" altLang="en-US" smtClean="0"/>
              <a:t>예제</a:t>
            </a:r>
            <a:endParaRPr lang="en-US" altLang="ko-KR" smtClean="0"/>
          </a:p>
          <a:p>
            <a:pPr lvl="1"/>
            <a:r>
              <a:rPr lang="ko-KR" altLang="en-US" smtClean="0"/>
              <a:t>코드를 간단하게 하기 위해서 </a:t>
            </a:r>
            <a:r>
              <a:rPr lang="en-US" altLang="ko-KR" smtClean="0"/>
              <a:t>console </a:t>
            </a:r>
            <a:r>
              <a:rPr lang="ko-KR" altLang="en-US" smtClean="0"/>
              <a:t>창에 문자열을 출력하는 형태로 실습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4.4 Filter API - 4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688086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3059832" y="5661248"/>
            <a:ext cx="1569920" cy="31604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4.5 url-pattern</a:t>
            </a:r>
            <a:r>
              <a:rPr lang="ko-KR" altLang="en-US" smtClean="0"/>
              <a:t>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 맵핑과 필터 맵핑은 </a:t>
            </a:r>
            <a:r>
              <a:rPr lang="en-US" altLang="ko-KR" smtClean="0"/>
              <a:t>web.xml </a:t>
            </a:r>
            <a:r>
              <a:rPr lang="ko-KR" altLang="en-US" smtClean="0"/>
              <a:t>파일 및 어노테이션을 사용하여 설정</a:t>
            </a:r>
            <a:endParaRPr lang="en-US" altLang="ko-KR" smtClean="0"/>
          </a:p>
          <a:p>
            <a:r>
              <a:rPr lang="ko-KR" altLang="en-US" smtClean="0"/>
              <a:t>이때 공통적으로 사용하는 값이 </a:t>
            </a:r>
            <a:r>
              <a:rPr lang="en-US" altLang="ko-KR" smtClean="0"/>
              <a:t>url-pattern</a:t>
            </a:r>
          </a:p>
          <a:p>
            <a:r>
              <a:rPr lang="en-US" altLang="ko-KR" smtClean="0"/>
              <a:t>url-pattern</a:t>
            </a:r>
            <a:r>
              <a:rPr lang="ko-KR" altLang="en-US" smtClean="0"/>
              <a:t>은 웹 브라우저에서 클라이언트가 요청하는 </a:t>
            </a:r>
            <a:r>
              <a:rPr lang="en-US" altLang="ko-KR" smtClean="0"/>
              <a:t>URL </a:t>
            </a:r>
            <a:r>
              <a:rPr lang="ko-KR" altLang="en-US" smtClean="0"/>
              <a:t>값의 패턴에 따라서</a:t>
            </a:r>
            <a:r>
              <a:rPr lang="en-US" altLang="ko-KR" smtClean="0"/>
              <a:t>, </a:t>
            </a:r>
            <a:r>
              <a:rPr lang="ko-KR" altLang="en-US" smtClean="0"/>
              <a:t>서버의 어떤 웹 컴포넌트가 실행될지를 결정하는 방법</a:t>
            </a:r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디렉터리 패턴</a:t>
            </a:r>
          </a:p>
          <a:p>
            <a:pPr lvl="1"/>
            <a:r>
              <a:rPr lang="ko-KR" altLang="en-US" smtClean="0"/>
              <a:t>디렉터리 패턴과 일치하는 형태의 </a:t>
            </a:r>
            <a:r>
              <a:rPr lang="en-US" altLang="ko-KR" smtClean="0"/>
              <a:t>url-pattern</a:t>
            </a:r>
            <a:r>
              <a:rPr lang="ko-KR" altLang="en-US" smtClean="0"/>
              <a:t>을 지정한 웹 컴포넌트가 수행</a:t>
            </a:r>
            <a:endParaRPr lang="en-US" altLang="ko-KR" smtClean="0"/>
          </a:p>
          <a:p>
            <a:pPr lvl="1"/>
            <a:r>
              <a:rPr lang="ko-KR" altLang="en-US" smtClean="0"/>
              <a:t>이때</a:t>
            </a:r>
            <a:r>
              <a:rPr lang="en-US" altLang="ko-KR" smtClean="0"/>
              <a:t>, url-pattern </a:t>
            </a:r>
            <a:r>
              <a:rPr lang="ko-KR" altLang="en-US" smtClean="0"/>
              <a:t>값은 반드시 ‘</a:t>
            </a:r>
            <a:r>
              <a:rPr lang="en-US" altLang="ko-KR" smtClean="0"/>
              <a:t>/</a:t>
            </a:r>
            <a:r>
              <a:rPr lang="ko-KR" altLang="en-US" smtClean="0"/>
              <a:t>디렉터리 패턴 값’ 형식으로 지정해야 되며</a:t>
            </a:r>
            <a:r>
              <a:rPr lang="en-US" altLang="ko-KR" smtClean="0"/>
              <a:t>, </a:t>
            </a:r>
            <a:r>
              <a:rPr lang="ko-KR" altLang="en-US" smtClean="0"/>
              <a:t>계층 구조를 가질 수 있음</a:t>
            </a:r>
            <a:endParaRPr lang="en-US" altLang="ko-KR" smtClean="0"/>
          </a:p>
          <a:p>
            <a:pPr lvl="1"/>
            <a:r>
              <a:rPr lang="ko-KR" altLang="en-US" smtClean="0"/>
              <a:t>만약에 ‘</a:t>
            </a:r>
            <a:r>
              <a:rPr lang="en-US" altLang="ko-KR" smtClean="0"/>
              <a:t>/*</a:t>
            </a:r>
            <a:r>
              <a:rPr lang="ko-KR" altLang="en-US" smtClean="0"/>
              <a:t>’ 형식으로 지정하면</a:t>
            </a:r>
            <a:r>
              <a:rPr lang="en-US" altLang="ko-KR" smtClean="0"/>
              <a:t>, </a:t>
            </a:r>
            <a:r>
              <a:rPr lang="ko-KR" altLang="en-US" smtClean="0"/>
              <a:t>클라이언트가 요청하는 </a:t>
            </a:r>
            <a:r>
              <a:rPr lang="en-US" altLang="ko-KR" smtClean="0"/>
              <a:t>URL </a:t>
            </a:r>
            <a:r>
              <a:rPr lang="ko-KR" altLang="en-US" smtClean="0"/>
              <a:t>값의 패턴과 무관하게 항상 수행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en-US" altLang="ko-KR" sz="2400" smtClean="0"/>
              <a:t>ServletConfig API</a:t>
            </a:r>
            <a:r>
              <a:rPr lang="ko-KR" altLang="en-US" sz="2400" smtClean="0"/>
              <a:t>를 활용한 초기화 파라미터 사용 </a:t>
            </a:r>
            <a:r>
              <a:rPr lang="en-US" altLang="ko-KR" sz="2400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서블릿이 초기화될 때</a:t>
            </a:r>
            <a:r>
              <a:rPr lang="en-US" altLang="ko-KR" smtClean="0"/>
              <a:t>, </a:t>
            </a:r>
            <a:r>
              <a:rPr lang="ko-KR" altLang="en-US" smtClean="0"/>
              <a:t>공통적으로 적용해야 되는 작업들이 필요 경우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;</a:t>
            </a:r>
            <a:r>
              <a:rPr lang="ko-KR" altLang="en-US" smtClean="0"/>
              <a:t>외부 파일 및 디렉터리 경로</a:t>
            </a:r>
            <a:r>
              <a:rPr lang="en-US" altLang="ko-KR" smtClean="0"/>
              <a:t>, JDBC</a:t>
            </a:r>
            <a:r>
              <a:rPr lang="ko-KR" altLang="en-US" smtClean="0"/>
              <a:t>에서 사용하기 위한 데이터베이스 경로</a:t>
            </a:r>
            <a:r>
              <a:rPr lang="en-US" altLang="ko-KR" smtClean="0"/>
              <a:t>, </a:t>
            </a:r>
            <a:r>
              <a:rPr lang="ko-KR" altLang="en-US" smtClean="0"/>
              <a:t>계정 및 비밀번호와 같은 정보들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이런 정보들을 서블릿에서 설정하지 않고 </a:t>
            </a:r>
            <a:r>
              <a:rPr lang="en-US" altLang="ko-KR" smtClean="0"/>
              <a:t>web.xml</a:t>
            </a:r>
            <a:r>
              <a:rPr lang="ko-KR" altLang="en-US" smtClean="0"/>
              <a:t>에서 설정한 후 서블릿에서 접근해서 사용</a:t>
            </a:r>
            <a:endParaRPr lang="en-US" altLang="ko-KR" smtClean="0"/>
          </a:p>
          <a:p>
            <a:r>
              <a:rPr lang="ko-KR" altLang="en-US" smtClean="0"/>
              <a:t>서블릿에서 설정하는 경우에는 정보가 변경되면 반드시 서블릿을 재컴파일 시켜야 함</a:t>
            </a:r>
            <a:endParaRPr lang="en-US" altLang="ko-KR" smtClean="0"/>
          </a:p>
          <a:p>
            <a:r>
              <a:rPr lang="en-US" altLang="ko-KR" smtClean="0"/>
              <a:t>web.xml</a:t>
            </a:r>
            <a:r>
              <a:rPr lang="ko-KR" altLang="en-US" smtClean="0"/>
              <a:t>에서 설정하면 재컴파일 없이 변경된 정보를 참조할 수 있기 때문에 유지보수가 쉬워짐</a:t>
            </a:r>
            <a:endParaRPr lang="en-US" altLang="ko-KR" smtClean="0"/>
          </a:p>
          <a:p>
            <a:r>
              <a:rPr lang="en-US" altLang="ko-KR" smtClean="0"/>
              <a:t>web.xml</a:t>
            </a:r>
            <a:r>
              <a:rPr lang="ko-KR" altLang="en-US" smtClean="0"/>
              <a:t>에 설정된 설정 값을 ‘초기화 파라미터</a:t>
            </a:r>
            <a:r>
              <a:rPr lang="en-US" altLang="ko-KR" smtClean="0"/>
              <a:t>(Initialization Parameter)</a:t>
            </a:r>
            <a:r>
              <a:rPr lang="ko-KR" altLang="en-US" smtClean="0"/>
              <a:t>라고 하며 </a:t>
            </a:r>
            <a:r>
              <a:rPr lang="en-US" altLang="ko-KR" smtClean="0"/>
              <a:t>ServletConfig API</a:t>
            </a:r>
            <a:r>
              <a:rPr lang="ko-KR" altLang="en-US" smtClean="0"/>
              <a:t>를 이용해서 접근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ko-KR" altLang="en-US" smtClean="0"/>
              <a:t>여러 서블릿에서 공유해서 사용하지 못하고 </a:t>
            </a:r>
            <a:r>
              <a:rPr lang="en-US" altLang="ko-KR" smtClean="0"/>
              <a:t>&lt;init-param&gt;</a:t>
            </a:r>
            <a:r>
              <a:rPr lang="ko-KR" altLang="en-US" smtClean="0"/>
              <a:t>으로 등록된 서블릿에서만 사용 가능</a:t>
            </a:r>
            <a:endParaRPr lang="en-US" altLang="ko-KR" smtClean="0"/>
          </a:p>
          <a:p>
            <a:r>
              <a:rPr lang="ko-KR" altLang="en-US" smtClean="0"/>
              <a:t>서블릿 코드 내에서 </a:t>
            </a:r>
            <a:r>
              <a:rPr lang="en-US" altLang="ko-KR" smtClean="0"/>
              <a:t>@WebInitParam </a:t>
            </a:r>
            <a:r>
              <a:rPr lang="ko-KR" altLang="en-US" smtClean="0"/>
              <a:t>어노테이션을 이용하여 초기화 파라미터를 등록할 수도 있음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4.5 url-pattern</a:t>
            </a:r>
            <a:r>
              <a:rPr lang="ko-KR" altLang="en-US" smtClean="0"/>
              <a:t>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다음은 웹 컨테이너에 </a:t>
            </a:r>
            <a:r>
              <a:rPr lang="en-US" altLang="ko-KR" smtClean="0"/>
              <a:t>4</a:t>
            </a:r>
            <a:r>
              <a:rPr lang="ko-KR" altLang="en-US" smtClean="0"/>
              <a:t>개의 서블릿을 작성하고 각각 </a:t>
            </a:r>
            <a:r>
              <a:rPr lang="en-US" altLang="ko-KR" smtClean="0"/>
              <a:t>url-pattern </a:t>
            </a:r>
            <a:r>
              <a:rPr lang="ko-KR" altLang="en-US" smtClean="0"/>
              <a:t>값을 지정한 후에</a:t>
            </a:r>
            <a:r>
              <a:rPr lang="en-US" altLang="ko-KR" smtClean="0"/>
              <a:t>, </a:t>
            </a:r>
            <a:r>
              <a:rPr lang="ko-KR" altLang="en-US" smtClean="0"/>
              <a:t>웹 브라우저에서 특정 패턴을 사용하여 요청한 경우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309360" cy="303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4.5 url-pattern</a:t>
            </a:r>
            <a:r>
              <a:rPr lang="ko-KR" altLang="en-US" smtClean="0"/>
              <a:t>의 개요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확장자 패턴</a:t>
            </a:r>
          </a:p>
          <a:p>
            <a:pPr lvl="1"/>
            <a:r>
              <a:rPr lang="ko-KR" altLang="en-US" smtClean="0"/>
              <a:t>일치하는 확장자 형태의 </a:t>
            </a:r>
            <a:r>
              <a:rPr lang="en-US" altLang="ko-KR" smtClean="0"/>
              <a:t>url-pattern</a:t>
            </a:r>
            <a:r>
              <a:rPr lang="ko-KR" altLang="en-US" smtClean="0"/>
              <a:t>을 지정한 웹 컴포넌트가 수행</a:t>
            </a:r>
            <a:endParaRPr lang="en-US" altLang="ko-KR" smtClean="0"/>
          </a:p>
          <a:p>
            <a:pPr lvl="1"/>
            <a:r>
              <a:rPr lang="en-US" altLang="ko-KR" smtClean="0"/>
              <a:t>url-pattern </a:t>
            </a:r>
            <a:r>
              <a:rPr lang="ko-KR" altLang="en-US" smtClean="0"/>
              <a:t>값은 반드시 ‘*</a:t>
            </a:r>
            <a:r>
              <a:rPr lang="en-US" altLang="ko-KR" smtClean="0"/>
              <a:t>.</a:t>
            </a:r>
            <a:r>
              <a:rPr lang="ko-KR" altLang="en-US" smtClean="0"/>
              <a:t>확장자’ 형식으로 지정해야 됨</a:t>
            </a:r>
            <a:endParaRPr lang="en-US" altLang="ko-KR" smtClean="0"/>
          </a:p>
          <a:p>
            <a:pPr lvl="1"/>
            <a:r>
              <a:rPr lang="ko-KR" altLang="en-US" smtClean="0"/>
              <a:t>주의할 점은 ‘</a:t>
            </a:r>
            <a:r>
              <a:rPr lang="en-US" altLang="ko-KR" smtClean="0"/>
              <a:t>/</a:t>
            </a:r>
            <a:r>
              <a:rPr lang="ko-KR" altLang="en-US" smtClean="0"/>
              <a:t>’를 사용하면 안되며 </a:t>
            </a:r>
            <a:r>
              <a:rPr lang="en-US" altLang="ko-KR" smtClean="0"/>
              <a:t>Spring, Struts, Struts2 </a:t>
            </a:r>
            <a:r>
              <a:rPr lang="ko-KR" altLang="en-US" smtClean="0"/>
              <a:t>프레임워크 같은 다양한 웹 프레임워크에서 많이 사용되는 패턴</a:t>
            </a:r>
            <a:endParaRPr lang="en-US" altLang="ko-KR" smtClean="0"/>
          </a:p>
          <a:p>
            <a:pPr lvl="1"/>
            <a:r>
              <a:rPr lang="ko-KR" altLang="en-US" smtClean="0"/>
              <a:t>다음은 웹 컨테이너에 </a:t>
            </a:r>
            <a:r>
              <a:rPr lang="en-US" altLang="ko-KR" smtClean="0"/>
              <a:t>3</a:t>
            </a:r>
            <a:r>
              <a:rPr lang="ko-KR" altLang="en-US" smtClean="0"/>
              <a:t>개의 서블릿을 작성하고 각각 </a:t>
            </a:r>
            <a:r>
              <a:rPr lang="en-US" altLang="ko-KR" smtClean="0"/>
              <a:t>url-pattern </a:t>
            </a:r>
            <a:r>
              <a:rPr lang="ko-KR" altLang="en-US" smtClean="0"/>
              <a:t>값을 지정한 후에</a:t>
            </a:r>
            <a:r>
              <a:rPr lang="en-US" altLang="ko-KR" smtClean="0"/>
              <a:t>, </a:t>
            </a:r>
            <a:r>
              <a:rPr lang="ko-KR" altLang="en-US" smtClean="0"/>
              <a:t>웹 브라우저에서 특정 패턴을 사용하여 요청한 경우이며</a:t>
            </a:r>
            <a:r>
              <a:rPr lang="en-US" altLang="ko-KR" smtClean="0"/>
              <a:t>, /test, /xyz </a:t>
            </a:r>
            <a:r>
              <a:rPr lang="ko-KR" altLang="en-US" smtClean="0"/>
              <a:t>또는 </a:t>
            </a:r>
            <a:r>
              <a:rPr lang="en-US" altLang="ko-KR" smtClean="0"/>
              <a:t>/my </a:t>
            </a:r>
            <a:r>
              <a:rPr lang="ko-KR" altLang="en-US" smtClean="0"/>
              <a:t>같은 경로 값 설정과 무관하게 요청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8"/>
            <a:ext cx="6309360" cy="293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en-US" altLang="ko-KR" sz="2400" smtClean="0"/>
              <a:t>ServletConfig API</a:t>
            </a:r>
            <a:r>
              <a:rPr lang="ko-KR" altLang="en-US" sz="2400" smtClean="0"/>
              <a:t>를 활용한 초기화 파라미터 사용 </a:t>
            </a:r>
            <a:r>
              <a:rPr lang="en-US" altLang="ko-KR" sz="2400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ServletConfig API</a:t>
            </a:r>
            <a:r>
              <a:rPr lang="ko-KR" altLang="en-US" smtClean="0"/>
              <a:t>의 계층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39"/>
            <a:ext cx="5730240" cy="42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en-US" altLang="ko-KR" sz="2400" smtClean="0"/>
              <a:t>ServletConfig API</a:t>
            </a:r>
            <a:r>
              <a:rPr lang="ko-KR" altLang="en-US" sz="2400" smtClean="0"/>
              <a:t>를 활용한 초기화 파라미터 사용 </a:t>
            </a:r>
            <a:r>
              <a:rPr lang="en-US" altLang="ko-KR" sz="2400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4.1.1 web.xml</a:t>
            </a:r>
            <a:r>
              <a:rPr lang="ko-KR" altLang="en-US" smtClean="0"/>
              <a:t>에 초기화 파라미터 등록</a:t>
            </a:r>
            <a:endParaRPr lang="en-US" altLang="ko-KR" smtClean="0"/>
          </a:p>
          <a:p>
            <a:pPr lvl="1"/>
            <a:r>
              <a:rPr lang="en-US" altLang="ko-KR" smtClean="0"/>
              <a:t>ServletConfig</a:t>
            </a:r>
            <a:r>
              <a:rPr lang="ko-KR" altLang="en-US" smtClean="0"/>
              <a:t>의 핵심 메서드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100" smtClean="0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2060848"/>
          <a:ext cx="7488833" cy="24482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8341"/>
                <a:gridCol w="2319688"/>
                <a:gridCol w="3960804"/>
              </a:tblGrid>
              <a:tr h="326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783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getInitParameter(name)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해당되는 파라미터 값을 리턴</a:t>
                      </a:r>
                      <a:endParaRPr lang="en-US" altLang="ko-KR" sz="14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만약 지정된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의 파라미터 값이 없으면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을 리턴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01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Enumeration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getInitParameterNames(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모든 초기화 파라미터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Enumeration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타입으로 리턴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얻은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이용하여 초기화 파라미터 값을 얻움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6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getServletName(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요청한 서블릿의 이름을 리턴한다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653136"/>
            <a:ext cx="3133725" cy="17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</a:t>
            </a:r>
            <a:r>
              <a:rPr lang="en-US" altLang="ko-KR" sz="2400" smtClean="0"/>
              <a:t>ServletConfig API</a:t>
            </a:r>
            <a:r>
              <a:rPr lang="ko-KR" altLang="en-US" sz="2400" smtClean="0"/>
              <a:t>를 활용한 초기화 파라미터 사용 </a:t>
            </a:r>
            <a:r>
              <a:rPr lang="en-US" altLang="ko-KR" sz="2400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4.1.2 @WebInitParam </a:t>
            </a:r>
            <a:r>
              <a:rPr lang="ko-KR" altLang="en-US" smtClean="0"/>
              <a:t>어노테이션을 이용한 초기화 파라미터 등록</a:t>
            </a:r>
          </a:p>
          <a:p>
            <a:pPr lvl="1"/>
            <a:r>
              <a:rPr lang="ko-KR" altLang="en-US" smtClean="0"/>
              <a:t>서블릿 코드내에서 </a:t>
            </a:r>
            <a:r>
              <a:rPr lang="en-US" altLang="ko-KR" smtClean="0"/>
              <a:t>@WebInitParam </a:t>
            </a:r>
            <a:r>
              <a:rPr lang="ko-KR" altLang="en-US" smtClean="0"/>
              <a:t>어노테이션을 사용하여 초기화 파라미터를 등록할 수 있음</a:t>
            </a:r>
            <a:endParaRPr lang="en-US" altLang="ko-KR" smtClean="0"/>
          </a:p>
          <a:p>
            <a:pPr lvl="1"/>
            <a:r>
              <a:rPr lang="en-US" altLang="ko-KR" smtClean="0"/>
              <a:t>ServletConfig</a:t>
            </a:r>
            <a:r>
              <a:rPr lang="ko-KR" altLang="en-US" smtClean="0"/>
              <a:t>의 </a:t>
            </a:r>
            <a:r>
              <a:rPr lang="en-US" altLang="ko-KR" smtClean="0"/>
              <a:t>getInitParameter(name) </a:t>
            </a:r>
            <a:r>
              <a:rPr lang="ko-KR" altLang="en-US" smtClean="0"/>
              <a:t>메서드를 사용하여 초기화 파라미터 값을 얻음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01008"/>
            <a:ext cx="5520690" cy="299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3013502"/>
            <a:ext cx="662473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http://localhost:8090/04Chapter/InitParamAnno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419263" y="5752006"/>
            <a:ext cx="496553" cy="269281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ServletContext API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어플리케이션에는 여러 가지 자원을 포함 가능</a:t>
            </a:r>
            <a:endParaRPr lang="en-US" altLang="ko-KR" smtClean="0"/>
          </a:p>
          <a:p>
            <a:r>
              <a:rPr lang="en-US" altLang="ko-KR" smtClean="0"/>
              <a:t>html 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미디어 파일</a:t>
            </a:r>
            <a:r>
              <a:rPr lang="en-US" altLang="ko-KR" smtClean="0"/>
              <a:t>, </a:t>
            </a:r>
            <a:r>
              <a:rPr lang="ko-KR" altLang="en-US" smtClean="0"/>
              <a:t>이미지 파일</a:t>
            </a:r>
            <a:r>
              <a:rPr lang="en-US" altLang="ko-KR" smtClean="0"/>
              <a:t>, </a:t>
            </a:r>
            <a:r>
              <a:rPr lang="ko-KR" altLang="en-US" smtClean="0"/>
              <a:t>다수의 </a:t>
            </a:r>
            <a:r>
              <a:rPr lang="en-US" altLang="ko-KR" smtClean="0"/>
              <a:t>JSP </a:t>
            </a:r>
            <a:r>
              <a:rPr lang="ko-KR" altLang="en-US" smtClean="0"/>
              <a:t>파일과 서블릿 등이 유기적으로 동작</a:t>
            </a:r>
            <a:endParaRPr lang="en-US" altLang="ko-KR" smtClean="0"/>
          </a:p>
          <a:p>
            <a:r>
              <a:rPr lang="en-US" altLang="ko-KR" smtClean="0"/>
              <a:t>ServletContext</a:t>
            </a:r>
            <a:r>
              <a:rPr lang="ko-KR" altLang="en-US" smtClean="0"/>
              <a:t>는 웹 어플리케이션</a:t>
            </a:r>
            <a:r>
              <a:rPr lang="en-US" altLang="ko-KR" smtClean="0"/>
              <a:t>(Context)</a:t>
            </a:r>
            <a:r>
              <a:rPr lang="ko-KR" altLang="en-US" smtClean="0"/>
              <a:t>마다 하나씩 생성되는 객체로서</a:t>
            </a:r>
            <a:r>
              <a:rPr lang="en-US" altLang="ko-KR" smtClean="0"/>
              <a:t>, </a:t>
            </a:r>
            <a:r>
              <a:rPr lang="ko-KR" altLang="en-US" smtClean="0"/>
              <a:t>다수의 </a:t>
            </a:r>
            <a:r>
              <a:rPr lang="en-US" altLang="ko-KR" smtClean="0"/>
              <a:t>JSP </a:t>
            </a:r>
            <a:r>
              <a:rPr lang="ko-KR" altLang="en-US" smtClean="0"/>
              <a:t>파일과 서블릿에서 공유해서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en-US" altLang="ko-KR" smtClean="0"/>
              <a:t>ServletContext </a:t>
            </a:r>
            <a:r>
              <a:rPr lang="ko-KR" altLang="en-US" smtClean="0"/>
              <a:t>객체는 웹 어플리케이션의 </a:t>
            </a:r>
            <a:r>
              <a:rPr lang="en-US" altLang="ko-KR" smtClean="0"/>
              <a:t>LifeCycle</a:t>
            </a:r>
            <a:r>
              <a:rPr lang="ko-KR" altLang="en-US" smtClean="0"/>
              <a:t>과 일치하기 때문에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어플리케이션이 </a:t>
            </a:r>
            <a:r>
              <a:rPr lang="en-US" altLang="ko-KR" smtClean="0"/>
              <a:t>Tomcat </a:t>
            </a:r>
            <a:r>
              <a:rPr lang="ko-KR" altLang="en-US" smtClean="0"/>
              <a:t>컨테이너에 존재한다면 계속 사용 가능 → ‘</a:t>
            </a:r>
            <a:r>
              <a:rPr lang="en-US" altLang="ko-KR" smtClean="0"/>
              <a:t>application scope’</a:t>
            </a:r>
          </a:p>
          <a:p>
            <a:r>
              <a:rPr lang="en-US" altLang="ko-KR" smtClean="0"/>
              <a:t>ServletContext </a:t>
            </a:r>
            <a:r>
              <a:rPr lang="ko-KR" altLang="en-US" smtClean="0"/>
              <a:t>객체를 이용한 핵심 기능</a:t>
            </a:r>
            <a:endParaRPr lang="en-US" altLang="ko-KR" smtClean="0"/>
          </a:p>
          <a:p>
            <a:pPr lvl="1"/>
            <a:r>
              <a:rPr lang="ko-KR" altLang="en-US" smtClean="0"/>
              <a:t>여러 서블릿에서 사용 가능한 초기화 파라미터 사용가능</a:t>
            </a:r>
            <a:endParaRPr lang="en-US" altLang="ko-KR" smtClean="0"/>
          </a:p>
          <a:p>
            <a:pPr lvl="1"/>
            <a:r>
              <a:rPr lang="ko-KR" altLang="en-US" smtClean="0"/>
              <a:t>일반적으로 ‘컨텍스트 파라미터</a:t>
            </a:r>
            <a:r>
              <a:rPr lang="en-US" altLang="ko-KR" smtClean="0"/>
              <a:t>(Context Parameter)’</a:t>
            </a:r>
            <a:r>
              <a:rPr lang="ko-KR" altLang="en-US" smtClean="0"/>
              <a:t>라고 함</a:t>
            </a:r>
            <a:endParaRPr lang="en-US" altLang="ko-KR" smtClean="0"/>
          </a:p>
          <a:p>
            <a:pPr lvl="1"/>
            <a:r>
              <a:rPr lang="ko-KR" altLang="en-US" smtClean="0"/>
              <a:t>서블릿에서 파일 접근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r>
              <a:rPr lang="en-US" altLang="ko-KR" smtClean="0"/>
              <a:t>(</a:t>
            </a:r>
            <a:r>
              <a:rPr lang="ko-KR" altLang="en-US" smtClean="0"/>
              <a:t>읽기 모드만 가능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application scope</a:t>
            </a:r>
            <a:r>
              <a:rPr lang="ko-KR" altLang="en-US" smtClean="0"/>
              <a:t>에 해당되는 속성</a:t>
            </a:r>
            <a:r>
              <a:rPr lang="en-US" altLang="ko-KR" smtClean="0"/>
              <a:t>(Attribute)</a:t>
            </a:r>
            <a:r>
              <a:rPr lang="ko-KR" altLang="en-US" smtClean="0"/>
              <a:t>을 저장하고 조회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58978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ServletContext API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7982595" cy="4869904"/>
          </a:xfrm>
        </p:spPr>
        <p:txBody>
          <a:bodyPr/>
          <a:lstStyle/>
          <a:p>
            <a:r>
              <a:rPr lang="en-US" altLang="ko-KR" smtClean="0"/>
              <a:t>ServletContext API</a:t>
            </a:r>
            <a:r>
              <a:rPr lang="ko-KR" altLang="en-US" smtClean="0"/>
              <a:t>의 계층 구조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ServletContext</a:t>
            </a:r>
            <a:r>
              <a:rPr lang="ko-KR" altLang="en-US" smtClean="0"/>
              <a:t>의 핵심 메서드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3933056"/>
          <a:ext cx="7560840" cy="259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8341"/>
                <a:gridCol w="2358189"/>
                <a:gridCol w="3994310"/>
              </a:tblGrid>
              <a:tr h="194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7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getInitParameter(name)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해당되는 컨텍스트 파라미터 값을 리턴</a:t>
                      </a: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만약 지정된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의 파라미터 값이 없으면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을 리턴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30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InputStream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getResourceAsStream(path)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어플리케이션의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경로에 해당되는 파일을 읽기모드로 접근 가능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67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Void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setAttribute(name,value)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 scope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해당되는 속성 값을 저장할</a:t>
                      </a:r>
                    </a:p>
                    <a:p>
                      <a:pPr latinLnBrk="1"/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때 사용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브라우저를 종료해도 속성 값을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9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Object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getAttribute(name)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name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해당되는 속성 값을 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ServletContext API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4.2.1 </a:t>
            </a:r>
            <a:r>
              <a:rPr lang="ko-KR" altLang="en-US" smtClean="0"/>
              <a:t>컨텍스트 파라미터</a:t>
            </a:r>
            <a:r>
              <a:rPr lang="en-US" altLang="ko-KR" smtClean="0"/>
              <a:t>(context parameter) </a:t>
            </a:r>
            <a:r>
              <a:rPr lang="ko-KR" altLang="en-US" smtClean="0"/>
              <a:t>설정</a:t>
            </a:r>
          </a:p>
          <a:p>
            <a:pPr lvl="1"/>
            <a:r>
              <a:rPr lang="ko-KR" altLang="en-US" smtClean="0"/>
              <a:t>다수의 서블릿이 공통적으로 사용되는 특정 데이터가 필요하다면</a:t>
            </a:r>
            <a:r>
              <a:rPr lang="en-US" altLang="ko-KR" smtClean="0"/>
              <a:t>, </a:t>
            </a:r>
            <a:r>
              <a:rPr lang="ko-KR" altLang="en-US" smtClean="0"/>
              <a:t>컨텍스트 파라미터를 사용하는 것이 바람직</a:t>
            </a:r>
            <a:endParaRPr lang="en-US" altLang="ko-KR" smtClean="0"/>
          </a:p>
          <a:p>
            <a:pPr lvl="1"/>
            <a:r>
              <a:rPr lang="ko-KR" altLang="en-US" smtClean="0"/>
              <a:t>초기화 파라미터는 특정 서블릿만이 파라미터 값을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컨텍스트 파라미터는 </a:t>
            </a:r>
            <a:r>
              <a:rPr lang="en-US" altLang="ko-KR" smtClean="0"/>
              <a:t>application scope</a:t>
            </a:r>
            <a:r>
              <a:rPr lang="ko-KR" altLang="en-US" smtClean="0"/>
              <a:t>이기 때문에 어플리케이션의 모든 서블릿이 공유해서 사용 가능</a:t>
            </a:r>
            <a:endParaRPr lang="en-US" altLang="ko-KR" smtClean="0"/>
          </a:p>
          <a:p>
            <a:pPr lvl="1"/>
            <a:r>
              <a:rPr lang="ko-KR" altLang="en-US" smtClean="0"/>
              <a:t>초기화 파라미터와 마찬가지로 </a:t>
            </a:r>
            <a:r>
              <a:rPr lang="en-US" altLang="ko-KR" smtClean="0"/>
              <a:t>web.xml</a:t>
            </a:r>
            <a:r>
              <a:rPr lang="ko-KR" altLang="en-US" smtClean="0"/>
              <a:t>에 등록하여 사용</a:t>
            </a:r>
            <a:endParaRPr lang="en-US" altLang="ko-KR" smtClean="0"/>
          </a:p>
          <a:p>
            <a:pPr lvl="1"/>
            <a:r>
              <a:rPr lang="en-US" altLang="ko-KR" smtClean="0"/>
              <a:t>ServletConfig </a:t>
            </a:r>
            <a:r>
              <a:rPr lang="ko-KR" altLang="en-US" smtClean="0"/>
              <a:t>대신에 </a:t>
            </a:r>
            <a:r>
              <a:rPr lang="en-US" altLang="ko-KR" smtClean="0"/>
              <a:t>ServletContext </a:t>
            </a:r>
            <a:r>
              <a:rPr lang="ko-KR" altLang="en-US" smtClean="0"/>
              <a:t>객체의 </a:t>
            </a:r>
            <a:r>
              <a:rPr lang="en-US" altLang="ko-KR" smtClean="0"/>
              <a:t>getInitParameter(name) </a:t>
            </a:r>
            <a:r>
              <a:rPr lang="ko-KR" altLang="en-US" smtClean="0"/>
              <a:t>메서드를 사용해서 컨텍스트 파라미터 값을 얻음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365104"/>
            <a:ext cx="3200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 ServletContext API 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4.2.2 </a:t>
            </a:r>
            <a:r>
              <a:rPr lang="ko-KR" altLang="en-US" smtClean="0"/>
              <a:t>서블릿에서 파일 접근</a:t>
            </a:r>
            <a:r>
              <a:rPr lang="en-US" altLang="ko-KR" smtClean="0"/>
              <a:t>(</a:t>
            </a:r>
            <a:r>
              <a:rPr lang="ko-KR" altLang="en-US" smtClean="0"/>
              <a:t>읽기 모드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서블릿에서 웹 어플리케이션내의 특정 파일을 접근하기 위해서 </a:t>
            </a:r>
            <a:r>
              <a:rPr lang="en-US" altLang="ko-KR" smtClean="0"/>
              <a:t>ServletContext </a:t>
            </a:r>
            <a:r>
              <a:rPr lang="ko-KR" altLang="en-US" smtClean="0"/>
              <a:t>객체를 사용 가능</a:t>
            </a:r>
            <a:endParaRPr lang="en-US" altLang="ko-KR" smtClean="0"/>
          </a:p>
          <a:p>
            <a:pPr lvl="1"/>
            <a:r>
              <a:rPr lang="ko-KR" altLang="en-US" smtClean="0"/>
              <a:t>읽기 모드만 가능하고 쓰기는 불가능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3200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서식파일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서식파일</Template>
  <TotalTime>45</TotalTime>
  <Words>1257</Words>
  <Application>Microsoft Office PowerPoint</Application>
  <PresentationFormat>화면 슬라이드 쇼(4:3)</PresentationFormat>
  <Paragraphs>197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서식파일</vt:lpstr>
      <vt:lpstr>서블릿 핵심 클래스</vt:lpstr>
      <vt:lpstr>4.1 ServletConfig API를 활용한 초기화 파라미터 사용 - 1</vt:lpstr>
      <vt:lpstr>4.1 ServletConfig API를 활용한 초기화 파라미터 사용 - 2</vt:lpstr>
      <vt:lpstr>4.1 ServletConfig API를 활용한 초기화 파라미터 사용 - 3</vt:lpstr>
      <vt:lpstr>4.1 ServletConfig API를 활용한 초기화 파라미터 사용 - 4</vt:lpstr>
      <vt:lpstr>4.2 ServletContext API - 1</vt:lpstr>
      <vt:lpstr>4.2 ServletContext API - 2</vt:lpstr>
      <vt:lpstr>4.2 ServletContext API - 3</vt:lpstr>
      <vt:lpstr>4.2 ServletContext API - 4</vt:lpstr>
      <vt:lpstr>4.2 ServletContext API - 5</vt:lpstr>
      <vt:lpstr>4.3 ServletContextListener API - 1</vt:lpstr>
      <vt:lpstr>4.3 ServletContextListener API - 2</vt:lpstr>
      <vt:lpstr>4.3 ServletContextListener API - 3</vt:lpstr>
      <vt:lpstr>4.3 ServletContextListener API - 4</vt:lpstr>
      <vt:lpstr>4.4 Filter API - 1</vt:lpstr>
      <vt:lpstr>4.4 Filter API - 2</vt:lpstr>
      <vt:lpstr>4.4 Filter API - 3</vt:lpstr>
      <vt:lpstr>4.4 Filter API - 4</vt:lpstr>
      <vt:lpstr>4.5 url-pattern의 개요 - 1</vt:lpstr>
      <vt:lpstr>4.5 url-pattern의 개요 - 2</vt:lpstr>
      <vt:lpstr>4.5 url-pattern의 개요 - 3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핵심 클래스</dc:title>
  <dc:creator>고영진</dc:creator>
  <cp:lastModifiedBy>고영진</cp:lastModifiedBy>
  <cp:revision>12</cp:revision>
  <dcterms:created xsi:type="dcterms:W3CDTF">2013-08-05T07:29:28Z</dcterms:created>
  <dcterms:modified xsi:type="dcterms:W3CDTF">2013-08-06T05:38:28Z</dcterms:modified>
</cp:coreProperties>
</file>