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9" d="100"/>
          <a:sy n="99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74AF-D5A7-4FBA-9550-4C025F6BE0F6}" type="datetimeFigureOut">
              <a:rPr lang="ko-KR" altLang="en-US" smtClean="0"/>
              <a:pPr/>
              <a:t>2013-08-06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24CD6-0566-4703-ADBE-34A7CA136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melloyello.jpg                                                 000003DAMoneys Work                    B3E1FD53: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33463" y="1916832"/>
            <a:ext cx="7772400" cy="11430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28738" y="3733800"/>
            <a:ext cx="6400800" cy="914400"/>
          </a:xfrm>
        </p:spPr>
        <p:txBody>
          <a:bodyPr/>
          <a:lstStyle>
            <a:lvl1pPr marL="0" indent="0" algn="l">
              <a:buFontTx/>
              <a:buNone/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DF6BB02-6734-4F01-A24E-80C7BD179C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그림 7" descr="북스홀릭퍼블리싱-black.jp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lum bright="10000"/>
          </a:blip>
          <a:stretch>
            <a:fillRect/>
          </a:stretch>
        </p:blipFill>
        <p:spPr>
          <a:xfrm>
            <a:off x="8604448" y="176155"/>
            <a:ext cx="422299" cy="516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E39D5-58B5-4E83-B6C9-23B5C6FF0B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7013" y="76200"/>
            <a:ext cx="2089150" cy="5334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19813" cy="5334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89D4B-8F80-4B3F-9211-4F39967785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61950" indent="-180975">
              <a:buClr>
                <a:schemeClr val="accent5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lvl2pPr>
            <a:lvl3pPr>
              <a:buSzPct val="100000"/>
              <a:buFont typeface="Arial" pitchFamily="34" charset="0"/>
              <a:buChar char="•"/>
              <a:defRPr/>
            </a:lvl3pPr>
            <a:lvl4pPr>
              <a:buFont typeface="맑은 고딕" pitchFamily="50" charset="-127"/>
              <a:buChar char="–"/>
              <a:defRPr/>
            </a:lvl4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9F5EC-D93F-40F3-908A-9EA6E1806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C67A6-4A45-4CCD-AFA8-0A014A4D19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93763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56163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723C8-1A90-426A-88ED-A9650CB3A0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F415A-2E40-454D-B5EB-86D8A6EDAC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0283E-442C-41F7-BE57-9F05A13C31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0774C-EF6D-4B13-8027-03131E71B6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240F2A-7414-4CFB-B5CE-DF739F785F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FE218-CA16-4483-B3E7-FF4A04E39E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elloyello_print.jpg                                           0000044DMoneys Work                    B3E1FD53: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3568" y="116632"/>
            <a:ext cx="846043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568" y="1295400"/>
            <a:ext cx="7982595" cy="486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81328"/>
            <a:ext cx="19050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28956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240" y="6381328"/>
            <a:ext cx="19050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B5CBA25-63C9-4163-ACB5-5578522DE7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그림 7" descr="북스홀릭퍼블리싱-black.jpg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lum bright="10000"/>
          </a:blip>
          <a:stretch>
            <a:fillRect/>
          </a:stretch>
        </p:blipFill>
        <p:spPr>
          <a:xfrm>
            <a:off x="117253" y="6237312"/>
            <a:ext cx="422299" cy="5165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9pPr>
    </p:titleStyle>
    <p:bodyStyle>
      <a:lvl1pPr marL="180975" indent="-180975" algn="l" rtl="0" eaLnBrk="1" fontAlgn="base" latinLnBrk="1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49263" indent="-268288" algn="l" rtl="0" eaLnBrk="1" fontAlgn="base" latinLnBrk="1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30238" indent="-180975" algn="l" rtl="0" eaLnBrk="1" fontAlgn="base" latinLnBrk="1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96938" indent="-180975" algn="l" rtl="0" eaLnBrk="1" fontAlgn="base" latinLnBrk="1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077913" indent="-180975" algn="l" rtl="0" eaLnBrk="1" fontAlgn="base" latinLnBrk="1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오라클 데이터베이스의 개요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28738" y="3733800"/>
            <a:ext cx="6400800" cy="2791544"/>
          </a:xfrm>
        </p:spPr>
        <p:txBody>
          <a:bodyPr/>
          <a:lstStyle/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5.1_</a:t>
            </a:r>
            <a:r>
              <a:rPr lang="ko-KR" altLang="en-US" smtClean="0"/>
              <a:t>데이터베이스의 개요</a:t>
            </a:r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5.2_</a:t>
            </a:r>
            <a:r>
              <a:rPr lang="ko-KR" altLang="en-US" smtClean="0"/>
              <a:t>데이터베이스 관리 시스템</a:t>
            </a:r>
            <a:r>
              <a:rPr lang="en-US" altLang="ko-KR" smtClean="0"/>
              <a:t>(DBMS)</a:t>
            </a:r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5.3_</a:t>
            </a:r>
            <a:r>
              <a:rPr lang="ko-KR" altLang="en-US" smtClean="0"/>
              <a:t>오라클 데이터베이스 </a:t>
            </a:r>
            <a:r>
              <a:rPr lang="en-US" altLang="ko-KR" smtClean="0"/>
              <a:t>Express Edition 11g </a:t>
            </a:r>
            <a:r>
              <a:rPr lang="ko-KR" altLang="en-US" smtClean="0"/>
              <a:t>설치</a:t>
            </a:r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5.4_</a:t>
            </a:r>
            <a:r>
              <a:rPr lang="ko-KR" altLang="en-US" smtClean="0"/>
              <a:t>오라클 데이터베이스 접속하기</a:t>
            </a:r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5.5_SQL(Structured Query Language) </a:t>
            </a:r>
            <a:r>
              <a:rPr lang="ko-KR" altLang="en-US" smtClean="0"/>
              <a:t>문</a:t>
            </a:r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5.6_DDL(Data Definition Language)</a:t>
            </a:r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5.7_</a:t>
            </a:r>
            <a:r>
              <a:rPr lang="ko-KR" altLang="en-US" smtClean="0"/>
              <a:t>시퀀스</a:t>
            </a:r>
            <a:r>
              <a:rPr lang="en-US" altLang="ko-KR" smtClean="0"/>
              <a:t>(Sequence)</a:t>
            </a:r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5.8_SELECT </a:t>
            </a:r>
            <a:r>
              <a:rPr lang="ko-KR" altLang="en-US" smtClean="0"/>
              <a:t>문</a:t>
            </a:r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5.9_DML(Data Manipulation Language)</a:t>
            </a:r>
            <a:endParaRPr lang="ko-KR" altLang="en-US"/>
          </a:p>
        </p:txBody>
      </p:sp>
      <p:sp>
        <p:nvSpPr>
          <p:cNvPr id="4" name="타원형 설명선 3"/>
          <p:cNvSpPr/>
          <p:nvPr/>
        </p:nvSpPr>
        <p:spPr bwMode="auto">
          <a:xfrm>
            <a:off x="1331640" y="764704"/>
            <a:ext cx="1504645" cy="1296144"/>
          </a:xfrm>
          <a:prstGeom prst="wedgeEllipseCallout">
            <a:avLst>
              <a:gd name="adj1" fmla="val -49620"/>
              <a:gd name="adj2" fmla="val 63636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6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02765" y="630313"/>
            <a:ext cx="1584176" cy="1382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Chapter</a:t>
            </a:r>
          </a:p>
          <a:p>
            <a:pPr algn="ctr">
              <a:lnSpc>
                <a:spcPts val="5000"/>
              </a:lnSpc>
            </a:pPr>
            <a:r>
              <a:rPr lang="en-US" altLang="ko-KR" sz="6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05</a:t>
            </a:r>
            <a:endParaRPr lang="ko-KR" altLang="en-US" sz="60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5.4 </a:t>
            </a:r>
            <a:r>
              <a:rPr lang="ko-KR" altLang="en-US" smtClean="0"/>
              <a:t>오라클 데이터베이스 접속하기 </a:t>
            </a:r>
            <a:r>
              <a:rPr lang="en-US" altLang="ko-KR" smtClean="0"/>
              <a:t>- 4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생성된 </a:t>
            </a:r>
            <a:r>
              <a:rPr lang="en-US" altLang="ko-KR" smtClean="0"/>
              <a:t>scott </a:t>
            </a:r>
            <a:r>
              <a:rPr lang="ko-KR" altLang="en-US" smtClean="0"/>
              <a:t>계정으로 접속하기 위해서 입력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접속이 성공되면 ‘</a:t>
            </a:r>
            <a:r>
              <a:rPr lang="en-US" altLang="ko-KR" smtClean="0"/>
              <a:t>SQL&gt;</a:t>
            </a:r>
            <a:r>
              <a:rPr lang="ko-KR" altLang="en-US" smtClean="0"/>
              <a:t>’ 프롬프트로 변경되며</a:t>
            </a:r>
            <a:r>
              <a:rPr lang="en-US" altLang="ko-KR" smtClean="0"/>
              <a:t>, </a:t>
            </a:r>
            <a:r>
              <a:rPr lang="ko-KR" altLang="en-US" smtClean="0"/>
              <a:t>확인 후에 </a:t>
            </a:r>
            <a:r>
              <a:rPr lang="en-US" altLang="ko-KR" smtClean="0"/>
              <a:t>EXIT </a:t>
            </a:r>
            <a:r>
              <a:rPr lang="ko-KR" altLang="en-US" smtClean="0"/>
              <a:t>이용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1700808"/>
            <a:ext cx="7488832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8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sqlplus scott/tiger</a:t>
            </a:r>
            <a:endParaRPr lang="ko-KR" altLang="en-US" sz="18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068960"/>
            <a:ext cx="4507230" cy="235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5.5 SQL(Structured Query Language) </a:t>
            </a:r>
            <a:r>
              <a:rPr lang="ko-KR" altLang="en-US" smtClean="0"/>
              <a:t>문 </a:t>
            </a:r>
            <a:r>
              <a:rPr lang="en-US" altLang="ko-KR" smtClean="0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SQL </a:t>
            </a:r>
            <a:r>
              <a:rPr lang="ko-KR" altLang="en-US" smtClean="0"/>
              <a:t>문</a:t>
            </a:r>
            <a:endParaRPr lang="en-US" altLang="ko-KR" smtClean="0"/>
          </a:p>
          <a:p>
            <a:pPr>
              <a:buNone/>
            </a:pPr>
            <a:r>
              <a:rPr lang="ko-KR" altLang="en-US" smtClean="0"/>
              <a:t>  관계형 데이터베이스에서 데이터를 검색</a:t>
            </a:r>
            <a:r>
              <a:rPr lang="en-US" altLang="ko-KR" smtClean="0"/>
              <a:t>, </a:t>
            </a:r>
            <a:r>
              <a:rPr lang="ko-KR" altLang="en-US" smtClean="0"/>
              <a:t>수정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r>
              <a:rPr lang="en-US" altLang="ko-KR" smtClean="0"/>
              <a:t>, </a:t>
            </a:r>
            <a:r>
              <a:rPr lang="ko-KR" altLang="en-US" smtClean="0"/>
              <a:t>입력 등을 하기 위해서 사용하는데이터베이스 언어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SQL </a:t>
            </a:r>
            <a:r>
              <a:rPr lang="ko-KR" altLang="en-US" smtClean="0"/>
              <a:t>문의 특징</a:t>
            </a:r>
            <a:endParaRPr lang="en-US" altLang="ko-KR" smtClean="0"/>
          </a:p>
          <a:p>
            <a:pPr lvl="1"/>
            <a:r>
              <a:rPr lang="ko-KR" altLang="en-US" smtClean="0"/>
              <a:t>대소문자를 구별하지 않음연산자와 함수를 제공</a:t>
            </a:r>
            <a:endParaRPr lang="en-US" altLang="ko-KR" smtClean="0"/>
          </a:p>
          <a:p>
            <a:pPr lvl="1"/>
            <a:r>
              <a:rPr lang="ko-KR" altLang="en-US" smtClean="0"/>
              <a:t>여러 줄에 걸쳐서 작성 가능하고 반드시 </a:t>
            </a:r>
            <a:r>
              <a:rPr lang="en-US" altLang="ko-KR" smtClean="0"/>
              <a:t>;(</a:t>
            </a:r>
            <a:r>
              <a:rPr lang="ko-KR" altLang="en-US" smtClean="0"/>
              <a:t>세미콜론</a:t>
            </a:r>
            <a:r>
              <a:rPr lang="en-US" altLang="ko-KR" smtClean="0"/>
              <a:t>)</a:t>
            </a:r>
            <a:r>
              <a:rPr lang="ko-KR" altLang="en-US" smtClean="0"/>
              <a:t>으로 끝남</a:t>
            </a:r>
            <a:endParaRPr lang="en-US" altLang="ko-KR" smtClean="0"/>
          </a:p>
          <a:p>
            <a:pPr lvl="1"/>
            <a:r>
              <a:rPr lang="ko-KR" altLang="en-US" smtClean="0"/>
              <a:t>자바 언어와 마찬가지로 키워드가 있으며 대문자 사용을 권장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5.5 SQL(Structured Query Language) </a:t>
            </a:r>
            <a:r>
              <a:rPr lang="ko-KR" altLang="en-US" smtClean="0"/>
              <a:t>문 </a:t>
            </a:r>
            <a:r>
              <a:rPr lang="en-US" altLang="ko-KR" smtClean="0"/>
              <a:t>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여러 가지 </a:t>
            </a:r>
            <a:r>
              <a:rPr lang="en-US" altLang="ko-KR" smtClean="0"/>
              <a:t>SQL </a:t>
            </a:r>
            <a:r>
              <a:rPr lang="ko-KR" altLang="en-US" smtClean="0"/>
              <a:t>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12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99592" y="1844824"/>
          <a:ext cx="7560840" cy="424847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672408"/>
                <a:gridCol w="3888432"/>
              </a:tblGrid>
              <a:tr h="33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종류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baseline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명령문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5074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DQL : Data Query Language(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질의어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SELECT(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 검색 시 사용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7945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DML : Data Manipulation Language</a:t>
                      </a:r>
                    </a:p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 조작어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INSERT(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 입력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UPDATE(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 수정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DELETE(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 삭제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12580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DDL : Data Definition Language</a:t>
                      </a:r>
                    </a:p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 정의어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CREATE(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 생성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ALTER(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 수정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DROP(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 삭제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RENAME(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 이름 변경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TRUNCATE(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 저장 공간 삭제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7945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TCL : Transaction Control Language</a:t>
                      </a:r>
                    </a:p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트랜잭션 처리어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COMMIT(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트랜잭션 저장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ROLLBACK(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트랜잭션 취소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SAVEPOINT(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트랜잭션내의 책갈피 기능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5628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DCL : Data Control Language</a:t>
                      </a:r>
                    </a:p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 제어어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GRANT(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권한 부여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REVOKE(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권한 취소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5.5 SQL(Structured Query Language) </a:t>
            </a:r>
            <a:r>
              <a:rPr lang="ko-KR" altLang="en-US" smtClean="0"/>
              <a:t>문 </a:t>
            </a:r>
            <a:r>
              <a:rPr lang="en-US" altLang="ko-KR" smtClean="0"/>
              <a:t>- 3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5.5.1 </a:t>
            </a:r>
            <a:r>
              <a:rPr lang="ko-KR" altLang="en-US" smtClean="0"/>
              <a:t>오라클의 데이터 종류</a:t>
            </a:r>
          </a:p>
          <a:p>
            <a:pPr lvl="1"/>
            <a:r>
              <a:rPr lang="en-US" altLang="ko-KR" smtClean="0"/>
              <a:t>NUMBER(</a:t>
            </a:r>
            <a:r>
              <a:rPr lang="ko-KR" altLang="en-US" smtClean="0"/>
              <a:t>전체 자릿수</a:t>
            </a:r>
            <a:r>
              <a:rPr lang="en-US" altLang="ko-KR" smtClean="0"/>
              <a:t>, </a:t>
            </a:r>
            <a:r>
              <a:rPr lang="ko-KR" altLang="en-US" smtClean="0"/>
              <a:t>소수점 자릿수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 smtClean="0"/>
              <a:t>수치 데이터를 저장하기 위한 데이터 형</a:t>
            </a:r>
            <a:endParaRPr lang="en-US" altLang="ko-KR" smtClean="0"/>
          </a:p>
          <a:p>
            <a:pPr lvl="2"/>
            <a:r>
              <a:rPr lang="ko-KR" altLang="en-US" smtClean="0"/>
              <a:t>정수와 실수 값을 저장하는 경우에 사용</a:t>
            </a:r>
            <a:endParaRPr lang="en-US" altLang="ko-KR" smtClean="0"/>
          </a:p>
          <a:p>
            <a:pPr lvl="2"/>
            <a:r>
              <a:rPr lang="ko-KR" altLang="en-US" smtClean="0"/>
              <a:t>지정된 자릿수만큼 공간이 할당되며 정수 값을 저장하기 위해서는 소수점 자릿수를 생략</a:t>
            </a:r>
            <a:endParaRPr lang="en-US" altLang="ko-KR" smtClean="0"/>
          </a:p>
          <a:p>
            <a:pPr lvl="2"/>
            <a:r>
              <a:rPr lang="ko-KR" altLang="en-US" smtClean="0"/>
              <a:t>전체 자리수와 소수점 자릿수 모두 생략하면 입력한 데이터 값만큼 공간 할당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en-US" altLang="ko-KR" smtClean="0"/>
              <a:t>CHAR(</a:t>
            </a:r>
            <a:r>
              <a:rPr lang="ko-KR" altLang="en-US" smtClean="0"/>
              <a:t>바이트 수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 smtClean="0"/>
              <a:t>고정길이 문자열을 저장하기 위한 방법</a:t>
            </a:r>
            <a:endParaRPr lang="en-US" altLang="ko-KR" smtClean="0"/>
          </a:p>
          <a:p>
            <a:pPr lvl="2"/>
            <a:r>
              <a:rPr lang="ko-KR" altLang="en-US" smtClean="0"/>
              <a:t>최대 </a:t>
            </a:r>
            <a:r>
              <a:rPr lang="en-US" altLang="ko-KR" smtClean="0"/>
              <a:t>2000</a:t>
            </a:r>
            <a:r>
              <a:rPr lang="ko-KR" altLang="en-US" smtClean="0"/>
              <a:t>바이트까지 저장이 가능</a:t>
            </a:r>
            <a:endParaRPr lang="en-US" altLang="ko-KR" smtClean="0"/>
          </a:p>
          <a:p>
            <a:pPr lvl="2"/>
            <a:r>
              <a:rPr lang="ko-KR" altLang="en-US" smtClean="0"/>
              <a:t>입력되는 문자수와 상관없이 항상 지정된 바이트 수만큼 공간이 할당</a:t>
            </a:r>
            <a:endParaRPr lang="en-US" altLang="ko-KR" smtClean="0"/>
          </a:p>
          <a:p>
            <a:pPr lvl="2"/>
            <a:r>
              <a:rPr lang="ko-KR" altLang="en-US" smtClean="0"/>
              <a:t>데이터 값이 고정적인 경우의 사용에 권장</a:t>
            </a:r>
            <a:endParaRPr lang="en-US" altLang="ko-KR" smtClean="0"/>
          </a:p>
          <a:p>
            <a:pPr lvl="2"/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5.5 SQL(Structured Query Language) </a:t>
            </a:r>
            <a:r>
              <a:rPr lang="ko-KR" altLang="en-US" smtClean="0"/>
              <a:t>문 </a:t>
            </a:r>
            <a:r>
              <a:rPr lang="en-US" altLang="ko-KR" smtClean="0"/>
              <a:t>- 4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VARCHAR2(</a:t>
            </a:r>
            <a:r>
              <a:rPr lang="ko-KR" altLang="en-US" smtClean="0"/>
              <a:t>바이트 수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 smtClean="0"/>
              <a:t>가변길이 문자열을 저장하기 위한 방법</a:t>
            </a:r>
            <a:endParaRPr lang="en-US" altLang="ko-KR" smtClean="0"/>
          </a:p>
          <a:p>
            <a:pPr lvl="2"/>
            <a:r>
              <a:rPr lang="ko-KR" altLang="en-US" smtClean="0"/>
              <a:t>최대 </a:t>
            </a:r>
            <a:r>
              <a:rPr lang="en-US" altLang="ko-KR" smtClean="0"/>
              <a:t>4000</a:t>
            </a:r>
            <a:r>
              <a:rPr lang="ko-KR" altLang="en-US" smtClean="0"/>
              <a:t>바이트까지 저장이 가능</a:t>
            </a:r>
            <a:endParaRPr lang="en-US" altLang="ko-KR" smtClean="0"/>
          </a:p>
          <a:p>
            <a:pPr lvl="2"/>
            <a:r>
              <a:rPr lang="ko-KR" altLang="en-US" smtClean="0"/>
              <a:t>입력되는 문자수만큼만 공간이 할당</a:t>
            </a:r>
            <a:endParaRPr lang="en-US" altLang="ko-KR" smtClean="0"/>
          </a:p>
          <a:p>
            <a:pPr lvl="2"/>
            <a:r>
              <a:rPr lang="ko-KR" altLang="en-US" smtClean="0"/>
              <a:t>데이터 값이 유동적인 경우에 권장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en-US" altLang="ko-KR" smtClean="0"/>
              <a:t>∙DATE, TIMESTAMP</a:t>
            </a:r>
          </a:p>
          <a:p>
            <a:pPr lvl="2"/>
            <a:r>
              <a:rPr lang="ko-KR" altLang="en-US" smtClean="0"/>
              <a:t>년</a:t>
            </a:r>
            <a:r>
              <a:rPr lang="en-US" altLang="ko-KR" smtClean="0"/>
              <a:t>, </a:t>
            </a:r>
            <a:r>
              <a:rPr lang="ko-KR" altLang="en-US" smtClean="0"/>
              <a:t>월</a:t>
            </a:r>
            <a:r>
              <a:rPr lang="en-US" altLang="ko-KR" smtClean="0"/>
              <a:t>, </a:t>
            </a:r>
            <a:r>
              <a:rPr lang="ko-KR" altLang="en-US" smtClean="0"/>
              <a:t>일</a:t>
            </a:r>
            <a:r>
              <a:rPr lang="en-US" altLang="ko-KR" smtClean="0"/>
              <a:t>, </a:t>
            </a:r>
            <a:r>
              <a:rPr lang="ko-KR" altLang="en-US" smtClean="0"/>
              <a:t>시간</a:t>
            </a:r>
            <a:r>
              <a:rPr lang="en-US" altLang="ko-KR" smtClean="0"/>
              <a:t>, </a:t>
            </a:r>
            <a:r>
              <a:rPr lang="ko-KR" altLang="en-US" smtClean="0"/>
              <a:t>분</a:t>
            </a:r>
            <a:r>
              <a:rPr lang="en-US" altLang="ko-KR" smtClean="0"/>
              <a:t>, </a:t>
            </a:r>
            <a:r>
              <a:rPr lang="ko-KR" altLang="en-US" smtClean="0"/>
              <a:t>초의 날짜 및 시간 데이터를 저장하기 위한 방법</a:t>
            </a:r>
            <a:endParaRPr lang="en-US" altLang="ko-KR" smtClean="0"/>
          </a:p>
          <a:p>
            <a:pPr lvl="2"/>
            <a:r>
              <a:rPr lang="en-US" altLang="ko-KR" smtClean="0"/>
              <a:t>TIMESTAMP </a:t>
            </a:r>
            <a:r>
              <a:rPr lang="ko-KR" altLang="en-US" smtClean="0"/>
              <a:t>데이터형은 </a:t>
            </a:r>
            <a:r>
              <a:rPr lang="en-US" altLang="ko-KR" smtClean="0"/>
              <a:t>DATE </a:t>
            </a:r>
            <a:r>
              <a:rPr lang="ko-KR" altLang="en-US" smtClean="0"/>
              <a:t>형보다 정밀도가 높음</a:t>
            </a:r>
            <a:endParaRPr lang="en-US" altLang="ko-KR" smtClean="0"/>
          </a:p>
          <a:p>
            <a:pPr lvl="2"/>
            <a:endParaRPr lang="en-US" altLang="ko-KR" smtClean="0"/>
          </a:p>
          <a:p>
            <a:r>
              <a:rPr lang="en-US" altLang="ko-KR" smtClean="0"/>
              <a:t>5.5.2 </a:t>
            </a:r>
            <a:r>
              <a:rPr lang="ko-KR" altLang="en-US" smtClean="0"/>
              <a:t>리터럴</a:t>
            </a:r>
            <a:r>
              <a:rPr lang="en-US" altLang="ko-KR" smtClean="0"/>
              <a:t>(literal)</a:t>
            </a:r>
          </a:p>
          <a:p>
            <a:pPr lvl="1"/>
            <a:r>
              <a:rPr lang="ko-KR" altLang="en-US" smtClean="0"/>
              <a:t>문자 데이터와 날짜 데이터에는 반드시 ‘ ’</a:t>
            </a:r>
            <a:r>
              <a:rPr lang="en-US" altLang="ko-KR" smtClean="0"/>
              <a:t>(</a:t>
            </a:r>
            <a:r>
              <a:rPr lang="ko-KR" altLang="en-US" smtClean="0"/>
              <a:t>단일따옴표</a:t>
            </a:r>
            <a:r>
              <a:rPr lang="en-US" altLang="ko-KR" smtClean="0"/>
              <a:t>)</a:t>
            </a:r>
            <a:r>
              <a:rPr lang="ko-KR" altLang="en-US" smtClean="0"/>
              <a:t>를 사용하여 표현</a:t>
            </a:r>
            <a:endParaRPr lang="en-US" altLang="ko-KR" smtClean="0"/>
          </a:p>
          <a:p>
            <a:pPr lvl="1"/>
            <a:r>
              <a:rPr lang="en-US" altLang="ko-KR" smtClean="0"/>
              <a:t>SQL </a:t>
            </a:r>
            <a:r>
              <a:rPr lang="ko-KR" altLang="en-US" smtClean="0"/>
              <a:t>문 자체는 대소문자를 구별하지 않지만 리터럴은 대소문자를 구별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5.6 DDL(Data Definition Language) 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5.6.1 CREATE </a:t>
            </a:r>
            <a:r>
              <a:rPr lang="ko-KR" altLang="en-US" smtClean="0"/>
              <a:t>문</a:t>
            </a:r>
          </a:p>
          <a:p>
            <a:pPr marL="523875" lvl="1" indent="-342900">
              <a:buNone/>
            </a:pPr>
            <a:r>
              <a:rPr lang="ko-KR" altLang="en-US" smtClean="0"/>
              <a:t>테이블 및 시퀀스 같은 데이터베이스의 객체를 생성하기 위해서 사용</a:t>
            </a:r>
            <a:endParaRPr lang="en-US" altLang="ko-KR" smtClean="0"/>
          </a:p>
          <a:p>
            <a:pPr marL="523875" lvl="1" indent="-342900">
              <a:buNone/>
            </a:pPr>
            <a:endParaRPr lang="en-US" altLang="ko-KR" smtClean="0"/>
          </a:p>
          <a:p>
            <a:pPr marL="523875" lvl="1" indent="-342900">
              <a:buNone/>
            </a:pPr>
            <a:endParaRPr lang="en-US" altLang="ko-KR" smtClean="0"/>
          </a:p>
          <a:p>
            <a:pPr marL="523875" lvl="1" indent="-342900">
              <a:buNone/>
            </a:pPr>
            <a:endParaRPr lang="en-US" altLang="ko-KR" smtClean="0"/>
          </a:p>
          <a:p>
            <a:pPr marL="523875" lvl="1" indent="-342900">
              <a:buNone/>
            </a:pPr>
            <a:endParaRPr lang="en-US" altLang="ko-KR" smtClean="0"/>
          </a:p>
          <a:p>
            <a:pPr marL="523875" lvl="1" indent="-342900">
              <a:buNone/>
            </a:pPr>
            <a:endParaRPr lang="en-US" altLang="ko-KR" sz="1100" smtClean="0"/>
          </a:p>
          <a:p>
            <a:r>
              <a:rPr lang="en-US" altLang="ko-KR" smtClean="0"/>
              <a:t>5.6.2 </a:t>
            </a:r>
            <a:r>
              <a:rPr lang="ko-KR" altLang="en-US" smtClean="0"/>
              <a:t>제약조건</a:t>
            </a:r>
            <a:r>
              <a:rPr lang="en-US" altLang="ko-KR" smtClean="0"/>
              <a:t>(Constraints)</a:t>
            </a:r>
          </a:p>
          <a:p>
            <a:pPr lvl="1"/>
            <a:r>
              <a:rPr lang="ko-KR" altLang="en-US" smtClean="0"/>
              <a:t>컬럼에 데이터를 저장할 때 유효한 데이터 저장을 위해서 사용</a:t>
            </a:r>
            <a:endParaRPr lang="en-US" altLang="ko-KR" smtClean="0"/>
          </a:p>
          <a:p>
            <a:pPr lvl="1"/>
            <a:r>
              <a:rPr lang="ko-KR" altLang="en-US" smtClean="0"/>
              <a:t>지정된 제약조건에 위배되면 에러가 발생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6" name="직사각형 5"/>
          <p:cNvSpPr/>
          <p:nvPr/>
        </p:nvSpPr>
        <p:spPr>
          <a:xfrm>
            <a:off x="1043608" y="2060848"/>
            <a:ext cx="7632848" cy="10772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CREATE TABLE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테이블명 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컬럼명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데이터형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컬럼명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데이터형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  <a:endParaRPr lang="ko-KR" altLang="en-US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5.6 DDL(Data Definition Language) 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제약조건의 종류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16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99592" y="1844825"/>
          <a:ext cx="7560840" cy="424847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12168"/>
                <a:gridCol w="6048672"/>
              </a:tblGrid>
              <a:tr h="326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    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10130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PRIMARY KEY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레코드의 중복을 방지할 목적으로 사용</a:t>
                      </a:r>
                      <a:endParaRPr lang="en-US" altLang="ko-KR" sz="1400" kern="120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PRIMARY KEY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제약조건을 지정한 컬럼은 반드시 유일한 값을 가져야 되고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NULL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값은 허용이 안됨</a:t>
                      </a:r>
                      <a:endParaRPr lang="en-US" altLang="ko-KR" sz="1400" kern="120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약어 표현은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pk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10130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FOREIGN KEY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여러 테이블간의 관계를 맺기 위해서 사용</a:t>
                      </a:r>
                      <a:endParaRPr lang="en-US" altLang="ko-KR" sz="1400" kern="120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FOREIGN KEY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제약조건을 지정한 컬럼은 반드시 다른 테이블의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PRIMARY KEY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 값 또는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UNIQUE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 값 및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NULL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값만을 가져야 됨</a:t>
                      </a:r>
                      <a:endParaRPr lang="en-US" altLang="ko-KR" sz="1400" kern="120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약어 표현은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fk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7843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UNIQUE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UNIQUE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제약조건을 지정한 컬럼은 반드시 유일한 값을 가지거나 또는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NULL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값을 가질 수 있음</a:t>
                      </a:r>
                      <a:endParaRPr lang="en-US" altLang="ko-KR" sz="1400" kern="120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약어 표현은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uk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555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NOT NULL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NOT NULL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제약조건을 지정한 컬럼은 반드시 값을 가져야 됨</a:t>
                      </a:r>
                      <a:endParaRPr lang="en-US" altLang="ko-KR" sz="1400" kern="120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약어 표현은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nn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555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CHECK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지정한 조건에 일치하는 데이터 값만 저장 가능</a:t>
                      </a:r>
                      <a:endParaRPr lang="en-US" altLang="ko-KR" sz="1400" kern="120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약어 표현은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ck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5.6 DDL(Data Definition Language) - 3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제약조건을 지정하는 방법</a:t>
            </a:r>
            <a:endParaRPr lang="en-US" altLang="ko-KR" smtClean="0"/>
          </a:p>
          <a:p>
            <a:pPr lvl="2"/>
            <a:r>
              <a:rPr lang="ko-KR" altLang="en-US" smtClean="0"/>
              <a:t>컬럼 레벨 지정 방식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3"/>
            <a:r>
              <a:rPr lang="ko-KR" altLang="en-US" smtClean="0"/>
              <a:t>컬럼을 정의하면서 제약조건도 같이 지정하는 방식</a:t>
            </a:r>
            <a:endParaRPr lang="en-US" altLang="ko-KR" smtClean="0"/>
          </a:p>
          <a:p>
            <a:pPr lvl="3"/>
            <a:r>
              <a:rPr lang="ko-KR" altLang="en-US" smtClean="0"/>
              <a:t>‘</a:t>
            </a:r>
            <a:r>
              <a:rPr lang="en-US" altLang="ko-KR" smtClean="0"/>
              <a:t>NOT NULL</a:t>
            </a:r>
            <a:r>
              <a:rPr lang="ko-KR" altLang="en-US" smtClean="0"/>
              <a:t>’ 제약조건은 반드시 컬럼 레벨 방식으로만 지정 가능</a:t>
            </a:r>
            <a:endParaRPr lang="en-US" altLang="ko-KR" smtClean="0"/>
          </a:p>
          <a:p>
            <a:pPr lvl="3"/>
            <a:r>
              <a:rPr lang="ko-KR" altLang="en-US" smtClean="0"/>
              <a:t>‘</a:t>
            </a:r>
            <a:r>
              <a:rPr lang="en-US" altLang="ko-KR" smtClean="0"/>
              <a:t>CONSTRAINT </a:t>
            </a:r>
            <a:r>
              <a:rPr lang="ko-KR" altLang="en-US" smtClean="0"/>
              <a:t>제약조건이름’은 생략 가능하지만 권장하지 않음</a:t>
            </a:r>
            <a:endParaRPr lang="en-US" altLang="ko-KR" smtClean="0"/>
          </a:p>
          <a:p>
            <a:pPr lvl="3"/>
            <a:r>
              <a:rPr lang="ko-KR" altLang="en-US" smtClean="0"/>
              <a:t>제약조건 이름 지정 방식은 ‘테이블명</a:t>
            </a:r>
            <a:r>
              <a:rPr lang="en-US" altLang="ko-KR" smtClean="0"/>
              <a:t>_</a:t>
            </a:r>
            <a:r>
              <a:rPr lang="ko-KR" altLang="en-US" smtClean="0"/>
              <a:t>컬럼명</a:t>
            </a:r>
            <a:r>
              <a:rPr lang="en-US" altLang="ko-KR" smtClean="0"/>
              <a:t>_</a:t>
            </a:r>
            <a:r>
              <a:rPr lang="ko-KR" altLang="en-US" smtClean="0"/>
              <a:t>제약조건약어’로 표현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2"/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6" name="직사각형 5"/>
          <p:cNvSpPr/>
          <p:nvPr/>
        </p:nvSpPr>
        <p:spPr>
          <a:xfrm>
            <a:off x="1043608" y="2060848"/>
            <a:ext cx="7632848" cy="10772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CREATE TABLE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테이블명 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컬럼명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데이터형 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DEFAULT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컬럼명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데이터형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  <a:endParaRPr lang="ko-KR" altLang="en-US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5.6 DDL(Data Definition Language) - 4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smtClean="0"/>
              <a:t>테이블 레벨 지정 방식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3"/>
            <a:r>
              <a:rPr lang="ko-KR" altLang="en-US" smtClean="0"/>
              <a:t>컬럼을 모두 지정하고 나중에 제약조건을 지정하는 방식</a:t>
            </a:r>
            <a:endParaRPr lang="en-US" altLang="ko-KR" smtClean="0"/>
          </a:p>
          <a:p>
            <a:pPr lvl="3"/>
            <a:r>
              <a:rPr lang="ko-KR" altLang="en-US" smtClean="0"/>
              <a:t>‘</a:t>
            </a:r>
            <a:r>
              <a:rPr lang="en-US" altLang="ko-KR" smtClean="0"/>
              <a:t>NOT NULL</a:t>
            </a:r>
            <a:r>
              <a:rPr lang="ko-KR" altLang="en-US" smtClean="0"/>
              <a:t>’ 제약조건을 제외한 나머지 제약조건 모두 사용 가능</a:t>
            </a:r>
            <a:endParaRPr lang="en-US" altLang="ko-KR" smtClean="0"/>
          </a:p>
          <a:p>
            <a:pPr lvl="3"/>
            <a:r>
              <a:rPr lang="ko-KR" altLang="en-US" smtClean="0"/>
              <a:t>‘</a:t>
            </a:r>
            <a:r>
              <a:rPr lang="en-US" altLang="ko-KR" smtClean="0"/>
              <a:t>CONSTRAINT </a:t>
            </a:r>
            <a:r>
              <a:rPr lang="ko-KR" altLang="en-US" smtClean="0"/>
              <a:t>제약조건이름’은 생략 가능하지만 권장하지 않음</a:t>
            </a:r>
            <a:endParaRPr lang="en-US" altLang="ko-KR" smtClean="0"/>
          </a:p>
          <a:p>
            <a:pPr lvl="3"/>
            <a:r>
              <a:rPr lang="ko-KR" altLang="en-US" smtClean="0"/>
              <a:t>제약조건 이름 지정 방식은 ‘테이블명</a:t>
            </a:r>
            <a:r>
              <a:rPr lang="en-US" altLang="ko-KR" smtClean="0"/>
              <a:t>_</a:t>
            </a:r>
            <a:r>
              <a:rPr lang="ko-KR" altLang="en-US" smtClean="0"/>
              <a:t>컬럼명</a:t>
            </a:r>
            <a:r>
              <a:rPr lang="en-US" altLang="ko-KR" smtClean="0"/>
              <a:t>_</a:t>
            </a:r>
            <a:r>
              <a:rPr lang="ko-KR" altLang="en-US" smtClean="0"/>
              <a:t>제약조건약어’로 표현</a:t>
            </a:r>
          </a:p>
          <a:p>
            <a:pPr lvl="2"/>
            <a:endParaRPr lang="en-US" altLang="ko-KR" smtClean="0"/>
          </a:p>
          <a:p>
            <a:r>
              <a:rPr lang="en-US" altLang="ko-KR" smtClean="0"/>
              <a:t>5.6.3 DROP </a:t>
            </a:r>
            <a:r>
              <a:rPr lang="ko-KR" altLang="en-US" smtClean="0"/>
              <a:t>문</a:t>
            </a:r>
          </a:p>
          <a:p>
            <a:pPr lvl="1">
              <a:buNone/>
            </a:pPr>
            <a:r>
              <a:rPr lang="ko-KR" altLang="en-US" smtClean="0"/>
              <a:t>테이블을 삭제하기 위해서 사용되며 저장 되어있던 데이터도 함께 삭제</a:t>
            </a:r>
          </a:p>
          <a:p>
            <a:pPr lvl="2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6" name="직사각형 5"/>
          <p:cNvSpPr/>
          <p:nvPr/>
        </p:nvSpPr>
        <p:spPr>
          <a:xfrm>
            <a:off x="1403648" y="1772816"/>
            <a:ext cx="7272808" cy="132343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CREATE TABLE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테이블명 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컬럼명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데이터형 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컬럼명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데이터형 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CONSTRAINT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제약조건이름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제약조건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  <a:endParaRPr lang="ko-KR" altLang="en-US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600" y="5517232"/>
            <a:ext cx="7704856" cy="33855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DROP TABLE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테이블명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;</a:t>
            </a:r>
            <a:endParaRPr lang="ko-KR" altLang="en-US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5.7 </a:t>
            </a:r>
            <a:r>
              <a:rPr lang="ko-KR" altLang="en-US" smtClean="0"/>
              <a:t>시퀀스</a:t>
            </a:r>
            <a:r>
              <a:rPr lang="en-US" altLang="ko-KR" smtClean="0"/>
              <a:t>(Sequence) 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시퀀스는 값이 일정한 규칙에 의해서 연속적으로 자동 증가하거나 감소해야 하는 경우에 적용 시킬 수 있는 오라클 객체</a:t>
            </a:r>
            <a:endParaRPr lang="en-US" altLang="ko-KR" smtClean="0"/>
          </a:p>
          <a:p>
            <a:r>
              <a:rPr lang="ko-KR" altLang="en-US" smtClean="0"/>
              <a:t>테이블내의 정수 값을 가지는 기본 키</a:t>
            </a:r>
            <a:r>
              <a:rPr lang="en-US" altLang="ko-KR" smtClean="0"/>
              <a:t>(PRIMARY KEY)</a:t>
            </a:r>
            <a:r>
              <a:rPr lang="ko-KR" altLang="en-US" smtClean="0"/>
              <a:t>에 사용 가능</a:t>
            </a:r>
            <a:endParaRPr lang="en-US" altLang="ko-KR" smtClean="0"/>
          </a:p>
          <a:p>
            <a:r>
              <a:rPr lang="ko-KR" altLang="en-US" smtClean="0"/>
              <a:t>시퀀스를 작성하기 위한 기본 문법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6" name="직사각형 5"/>
          <p:cNvSpPr/>
          <p:nvPr/>
        </p:nvSpPr>
        <p:spPr>
          <a:xfrm>
            <a:off x="971600" y="2780928"/>
            <a:ext cx="7704856" cy="181588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CREATE SEQUENCE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시퀀스명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[ 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START WITH n ]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[ 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INCREMENT BY n ]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[ 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MAXVALUE n | NOMAXVALUE ]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[ 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MINVALUE n | NOMINVALUE ]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[ 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CYCLE | NOCYCLE ]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[ CACHE 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 | NOCACHE ];</a:t>
            </a:r>
            <a:endParaRPr lang="ko-KR" altLang="en-US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5.1 </a:t>
            </a:r>
            <a:r>
              <a:rPr lang="ko-KR" altLang="en-US" smtClean="0"/>
              <a:t>데이터베이스의 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데이터베이스는 유용한 데이터의 집합을 의미</a:t>
            </a:r>
            <a:endParaRPr lang="en-US" altLang="ko-KR" smtClean="0"/>
          </a:p>
          <a:p>
            <a:r>
              <a:rPr lang="ko-KR" altLang="en-US" smtClean="0"/>
              <a:t>도서관에는 도서를 관리하기 위한 데이터가 필요하며 학교에는 학사관리를 위한 데이터가 필요</a:t>
            </a:r>
            <a:endParaRPr lang="en-US" altLang="ko-KR" smtClean="0"/>
          </a:p>
          <a:p>
            <a:r>
              <a:rPr lang="ko-KR" altLang="en-US" smtClean="0"/>
              <a:t>다양한 데이터들을 관리하기 위해서 데이터를 저장해두어야 하며 사용자가 원하는 정보를 쉽게 찾을 수 있어야 함</a:t>
            </a:r>
            <a:endParaRPr lang="en-US" altLang="ko-KR" smtClean="0"/>
          </a:p>
          <a:p>
            <a:r>
              <a:rPr lang="ko-KR" altLang="en-US" smtClean="0"/>
              <a:t>유용한 데이터가 되기 위해서는 원하는 정보를 쉽게 얻거나 수정</a:t>
            </a:r>
            <a:r>
              <a:rPr lang="en-US" altLang="ko-KR" smtClean="0"/>
              <a:t>, </a:t>
            </a:r>
            <a:r>
              <a:rPr lang="ko-KR" altLang="en-US" smtClean="0"/>
              <a:t>삭제가 가능해야 되며 이렇게 데이터를 쉽게 관리할 수 있도록 데이터베이스를 사용</a:t>
            </a:r>
            <a:endParaRPr lang="en-US" altLang="ko-KR" smtClean="0"/>
          </a:p>
          <a:p>
            <a:r>
              <a:rPr lang="ko-KR" altLang="en-US" smtClean="0"/>
              <a:t>데이터베이스를 사용하는 목적</a:t>
            </a:r>
            <a:endParaRPr lang="en-US" altLang="ko-KR" smtClean="0"/>
          </a:p>
          <a:p>
            <a:pPr lvl="1"/>
            <a:r>
              <a:rPr lang="ko-KR" altLang="en-US" smtClean="0"/>
              <a:t>데이터 중복의 최소화</a:t>
            </a:r>
          </a:p>
          <a:p>
            <a:pPr lvl="1"/>
            <a:r>
              <a:rPr lang="ko-KR" altLang="en-US" smtClean="0"/>
              <a:t>데이터의 공유</a:t>
            </a:r>
          </a:p>
          <a:p>
            <a:pPr lvl="1"/>
            <a:r>
              <a:rPr lang="ko-KR" altLang="en-US" smtClean="0"/>
              <a:t>데이터의 보안 유지</a:t>
            </a:r>
          </a:p>
          <a:p>
            <a:pPr lvl="1"/>
            <a:r>
              <a:rPr lang="ko-KR" altLang="en-US" smtClean="0"/>
              <a:t>데이터의 무결성 유지</a:t>
            </a:r>
          </a:p>
          <a:p>
            <a:pPr lvl="1"/>
            <a:r>
              <a:rPr lang="ko-KR" altLang="en-US" smtClean="0"/>
              <a:t>데이터의 독립성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5.7 </a:t>
            </a:r>
            <a:r>
              <a:rPr lang="ko-KR" altLang="en-US" smtClean="0"/>
              <a:t>시퀀스</a:t>
            </a:r>
            <a:r>
              <a:rPr lang="en-US" altLang="ko-KR" smtClean="0"/>
              <a:t>(Sequence) - 2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20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99592" y="1340769"/>
          <a:ext cx="7560840" cy="36724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93351"/>
                <a:gridCol w="5967489"/>
              </a:tblGrid>
              <a:tr h="403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 법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    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6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START WITH n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시퀀스 번호의 시작 값을 지정할 때 사용</a:t>
                      </a:r>
                      <a:endParaRPr lang="en-US" altLang="ko-KR" sz="1400" kern="120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생략하면 기본적으로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부터 시작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6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INCREMENT BY n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연속적인 시퀀스의 증가 및 감소치를 지정할 때 사용</a:t>
                      </a:r>
                      <a:endParaRPr lang="en-US" altLang="ko-KR" sz="1400" kern="120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생략하면 기본적으로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씩 증가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음수도 가능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4035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MAXVALUE n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시퀀스가 가질 수 있는 최댓값을 지정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4035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MINVALUE n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시퀀스가 가질 수 있는 최솟값을 지정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6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CYCLE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지정된 시퀀스 값이 최댓값까지 증가가 완료되면 다시 초기값에서 시작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NOCYCLE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경우에는 최댓값까지 증가되면 에러가 발생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4035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CACHE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성능을 위해서 시퀀스는 기본적으로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개의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cache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관리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99592" y="5229200"/>
          <a:ext cx="7560840" cy="115212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00200"/>
                <a:gridCol w="5760640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키워드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    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시퀀스명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.NEXTVAL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시퀀스의 다음 값을 얻음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시퀀스명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.CURRVAL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시퀀스의 현재 값을 얻음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5.8 SELECT </a:t>
            </a:r>
            <a:r>
              <a:rPr lang="ko-KR" altLang="en-US" smtClean="0"/>
              <a:t>문 </a:t>
            </a:r>
            <a:r>
              <a:rPr lang="en-US" altLang="ko-KR" smtClean="0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5.8.1 NULL </a:t>
            </a:r>
            <a:r>
              <a:rPr lang="ko-KR" altLang="en-US" smtClean="0"/>
              <a:t>값</a:t>
            </a:r>
          </a:p>
          <a:p>
            <a:pPr lvl="1"/>
            <a:r>
              <a:rPr lang="ko-KR" altLang="en-US" smtClean="0"/>
              <a:t>오라클에서의 </a:t>
            </a:r>
            <a:r>
              <a:rPr lang="en-US" altLang="ko-KR" smtClean="0"/>
              <a:t>NULL</a:t>
            </a:r>
            <a:r>
              <a:rPr lang="ko-KR" altLang="en-US" smtClean="0"/>
              <a:t>은 데이터 검색 시 컬럼의 값이 비어있는 형태</a:t>
            </a:r>
            <a:endParaRPr lang="en-US" altLang="ko-KR" smtClean="0"/>
          </a:p>
          <a:p>
            <a:pPr lvl="1"/>
            <a:r>
              <a:rPr lang="en-US" altLang="ko-KR" smtClean="0"/>
              <a:t>emp </a:t>
            </a:r>
            <a:r>
              <a:rPr lang="ko-KR" altLang="en-US" smtClean="0"/>
              <a:t>테이블에서 </a:t>
            </a:r>
            <a:r>
              <a:rPr lang="en-US" altLang="ko-KR" smtClean="0"/>
              <a:t>ename</a:t>
            </a:r>
            <a:r>
              <a:rPr lang="ko-KR" altLang="en-US" smtClean="0"/>
              <a:t>이 ‘나신입’인 레코드는 신입사원이기 때문에 아직 부서배정이 안되어 있는 것으로 가정해서 </a:t>
            </a:r>
            <a:r>
              <a:rPr lang="en-US" altLang="ko-KR" smtClean="0"/>
              <a:t>depart </a:t>
            </a:r>
            <a:r>
              <a:rPr lang="ko-KR" altLang="en-US" smtClean="0"/>
              <a:t>컬럼 값을 </a:t>
            </a:r>
            <a:r>
              <a:rPr lang="en-US" altLang="ko-KR" smtClean="0"/>
              <a:t>NULL</a:t>
            </a:r>
            <a:r>
              <a:rPr lang="ko-KR" altLang="en-US" smtClean="0"/>
              <a:t>로 설정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en-US" altLang="ko-KR" smtClean="0"/>
              <a:t>5.8.2 </a:t>
            </a:r>
            <a:r>
              <a:rPr lang="ko-KR" altLang="en-US" smtClean="0"/>
              <a:t>별명</a:t>
            </a:r>
            <a:r>
              <a:rPr lang="en-US" altLang="ko-KR" smtClean="0"/>
              <a:t>(alias)</a:t>
            </a:r>
          </a:p>
          <a:p>
            <a:pPr lvl="1"/>
            <a:r>
              <a:rPr lang="en-US" altLang="ko-KR" smtClean="0"/>
              <a:t>SELECT </a:t>
            </a:r>
            <a:r>
              <a:rPr lang="ko-KR" altLang="en-US" smtClean="0"/>
              <a:t>결과가 출력될 때 데이터와 컬럼명이 같이 출력</a:t>
            </a:r>
            <a:endParaRPr lang="en-US" altLang="ko-KR" smtClean="0"/>
          </a:p>
          <a:p>
            <a:pPr lvl="1"/>
            <a:r>
              <a:rPr lang="ko-KR" altLang="en-US" smtClean="0"/>
              <a:t>컬럼명 대신에 별명</a:t>
            </a:r>
            <a:r>
              <a:rPr lang="en-US" altLang="ko-KR" smtClean="0"/>
              <a:t>(alias)</a:t>
            </a:r>
            <a:r>
              <a:rPr lang="ko-KR" altLang="en-US" smtClean="0"/>
              <a:t>을 이용해서 출력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5.8.3 DISTINCT</a:t>
            </a:r>
          </a:p>
          <a:p>
            <a:pPr lvl="1"/>
            <a:r>
              <a:rPr lang="ko-KR" altLang="en-US" smtClean="0"/>
              <a:t>중복되어 출력되는 값을 제거하는 키워드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5.8 SELECT </a:t>
            </a:r>
            <a:r>
              <a:rPr lang="ko-KR" altLang="en-US" smtClean="0"/>
              <a:t>문 </a:t>
            </a:r>
            <a:r>
              <a:rPr lang="en-US" altLang="ko-KR" smtClean="0"/>
              <a:t>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5.8.4 WHERE </a:t>
            </a:r>
            <a:r>
              <a:rPr lang="ko-KR" altLang="en-US" smtClean="0"/>
              <a:t>절</a:t>
            </a:r>
          </a:p>
          <a:p>
            <a:pPr marL="182563" lvl="1" indent="-1588">
              <a:buNone/>
            </a:pPr>
            <a:r>
              <a:rPr lang="en-US" altLang="ko-KR" smtClean="0"/>
              <a:t>SELECT </a:t>
            </a:r>
            <a:r>
              <a:rPr lang="ko-KR" altLang="en-US" smtClean="0"/>
              <a:t>문으로 검색할 때 </a:t>
            </a:r>
            <a:r>
              <a:rPr lang="en-US" altLang="ko-KR" smtClean="0"/>
              <a:t>WHERE </a:t>
            </a:r>
            <a:r>
              <a:rPr lang="ko-KR" altLang="en-US" smtClean="0"/>
              <a:t>절을 사용하여 조건에 일치하는 레코드만을 검색</a:t>
            </a:r>
            <a:endParaRPr lang="en-US" altLang="ko-KR" smtClean="0"/>
          </a:p>
          <a:p>
            <a:pPr marL="182563" lvl="1" indent="-1588">
              <a:buNone/>
            </a:pPr>
            <a:endParaRPr lang="ko-KR" altLang="en-US" sz="1100" smtClean="0"/>
          </a:p>
          <a:p>
            <a:pPr lvl="1"/>
            <a:r>
              <a:rPr lang="ko-KR" altLang="en-US" smtClean="0"/>
              <a:t>비교 연산자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BETWEEN a AND b</a:t>
            </a:r>
          </a:p>
          <a:p>
            <a:pPr lvl="2"/>
            <a:r>
              <a:rPr lang="ko-KR" altLang="en-US" smtClean="0"/>
              <a:t>특정 범위의 값을 검색할 때 사용</a:t>
            </a:r>
            <a:endParaRPr lang="en-US" altLang="ko-KR" smtClean="0"/>
          </a:p>
          <a:p>
            <a:pPr lvl="2"/>
            <a:r>
              <a:rPr lang="ko-KR" altLang="en-US" smtClean="0"/>
              <a:t>지정된 </a:t>
            </a:r>
            <a:r>
              <a:rPr lang="en-US" altLang="ko-KR" smtClean="0"/>
              <a:t>a</a:t>
            </a:r>
            <a:r>
              <a:rPr lang="ko-KR" altLang="en-US" smtClean="0"/>
              <a:t>와 </a:t>
            </a:r>
            <a:r>
              <a:rPr lang="en-US" altLang="ko-KR" smtClean="0"/>
              <a:t>b </a:t>
            </a:r>
            <a:r>
              <a:rPr lang="ko-KR" altLang="en-US" smtClean="0"/>
              <a:t>값은 범위에 포함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22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99592" y="2852936"/>
          <a:ext cx="7560840" cy="15361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90210"/>
                <a:gridCol w="1890210"/>
                <a:gridCol w="1890210"/>
                <a:gridCol w="1890210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연산자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    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연산자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    명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=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같다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ctr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&gt;=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크거나 같다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!=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같지 않다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ctr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작다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크다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ctr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&lt;=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작거나 같다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5.8 SELECT </a:t>
            </a:r>
            <a:r>
              <a:rPr lang="ko-KR" altLang="en-US" smtClean="0"/>
              <a:t>문 </a:t>
            </a:r>
            <a:r>
              <a:rPr lang="en-US" altLang="ko-KR" smtClean="0"/>
              <a:t>- 3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IN</a:t>
            </a:r>
          </a:p>
          <a:p>
            <a:pPr lvl="2">
              <a:buNone/>
            </a:pPr>
            <a:r>
              <a:rPr lang="ko-KR" altLang="en-US" smtClean="0"/>
              <a:t>여러 개의 값을 동시에 비교하여 일치하는 데이터를 얻을 때 사용</a:t>
            </a:r>
          </a:p>
          <a:p>
            <a:endParaRPr lang="en-US" altLang="ko-KR" smtClean="0"/>
          </a:p>
          <a:p>
            <a:pPr lvl="1"/>
            <a:r>
              <a:rPr lang="en-US" altLang="ko-KR" smtClean="0"/>
              <a:t>LIKE</a:t>
            </a:r>
          </a:p>
          <a:p>
            <a:pPr marL="452438" lvl="2" indent="-3175">
              <a:buNone/>
            </a:pPr>
            <a:r>
              <a:rPr lang="ko-KR" altLang="en-US" smtClean="0"/>
              <a:t>정확하게 일치하는 경우가 아닌 임의의 문자 또는 문자열을 포함한 데이터를 검색할 때 사용</a:t>
            </a:r>
            <a:endParaRPr lang="en-US" altLang="ko-KR" smtClean="0"/>
          </a:p>
          <a:p>
            <a:pPr marL="452438" lvl="2" indent="-3175">
              <a:buNone/>
            </a:pPr>
            <a:endParaRPr lang="en-US" altLang="ko-KR" smtClean="0"/>
          </a:p>
          <a:p>
            <a:pPr marL="452438" lvl="2" indent="-3175">
              <a:buNone/>
            </a:pPr>
            <a:endParaRPr lang="en-US" altLang="ko-KR" smtClean="0"/>
          </a:p>
          <a:p>
            <a:pPr marL="452438" lvl="2" indent="-3175">
              <a:buNone/>
            </a:pPr>
            <a:endParaRPr lang="en-US" altLang="ko-KR" smtClean="0"/>
          </a:p>
          <a:p>
            <a:pPr marL="452438" lvl="2" indent="-3175">
              <a:buNone/>
            </a:pPr>
            <a:endParaRPr lang="en-US" altLang="ko-KR" smtClean="0"/>
          </a:p>
          <a:p>
            <a:pPr marL="452438" lvl="2" indent="-3175">
              <a:buNone/>
            </a:pPr>
            <a:endParaRPr lang="en-US" altLang="ko-KR" smtClean="0"/>
          </a:p>
          <a:p>
            <a:pPr marL="452438" lvl="2" indent="-3175">
              <a:buNone/>
            </a:pPr>
            <a:endParaRPr lang="en-US" altLang="ko-KR" smtClean="0"/>
          </a:p>
          <a:p>
            <a:pPr marL="355600" lvl="1" indent="-174625"/>
            <a:r>
              <a:rPr lang="en-US" altLang="ko-KR" smtClean="0"/>
              <a:t>IS NULL</a:t>
            </a:r>
          </a:p>
          <a:p>
            <a:pPr marL="452438" lvl="2" indent="-3175">
              <a:buNone/>
            </a:pPr>
            <a:r>
              <a:rPr lang="ko-KR" altLang="en-US" smtClean="0"/>
              <a:t>컬럼의 데이터 중에서 </a:t>
            </a:r>
            <a:r>
              <a:rPr lang="en-US" altLang="ko-KR" smtClean="0"/>
              <a:t>NULL </a:t>
            </a:r>
            <a:r>
              <a:rPr lang="ko-KR" altLang="en-US" smtClean="0"/>
              <a:t>값을 얻을 때 사용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23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99592" y="3284984"/>
          <a:ext cx="7560840" cy="115212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00200"/>
                <a:gridCol w="5760640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와일드카드 문자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    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% (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퍼센트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없거나 여러 개의 문자를 대체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 (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언더바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하나의 문자를 대체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5.8 SELECT </a:t>
            </a:r>
            <a:r>
              <a:rPr lang="ko-KR" altLang="en-US" smtClean="0"/>
              <a:t>문 </a:t>
            </a:r>
            <a:r>
              <a:rPr lang="en-US" altLang="ko-KR" smtClean="0"/>
              <a:t>- 4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논리 연산자</a:t>
            </a:r>
            <a:r>
              <a:rPr lang="en-US" altLang="ko-KR" smtClean="0"/>
              <a:t>(AND, OR, NOT)</a:t>
            </a:r>
          </a:p>
          <a:p>
            <a:pPr lvl="2"/>
            <a:r>
              <a:rPr lang="en-US" altLang="ko-KR" smtClean="0"/>
              <a:t>AND </a:t>
            </a:r>
            <a:r>
              <a:rPr lang="ko-KR" altLang="en-US" smtClean="0"/>
              <a:t>연산자 </a:t>
            </a:r>
            <a:r>
              <a:rPr lang="en-US" altLang="ko-KR" smtClean="0"/>
              <a:t>: </a:t>
            </a:r>
            <a:r>
              <a:rPr lang="ko-KR" altLang="en-US" smtClean="0"/>
              <a:t>두 가지 조건이 모두 만족하도록 하기 위해서 사용</a:t>
            </a:r>
            <a:endParaRPr lang="en-US" altLang="ko-KR" smtClean="0"/>
          </a:p>
          <a:p>
            <a:pPr lvl="2"/>
            <a:r>
              <a:rPr lang="en-US" altLang="ko-KR" smtClean="0"/>
              <a:t>OR </a:t>
            </a:r>
            <a:r>
              <a:rPr lang="ko-KR" altLang="en-US" smtClean="0"/>
              <a:t>연산자 </a:t>
            </a:r>
            <a:r>
              <a:rPr lang="en-US" altLang="ko-KR" smtClean="0"/>
              <a:t>: </a:t>
            </a:r>
            <a:r>
              <a:rPr lang="ko-KR" altLang="en-US" smtClean="0"/>
              <a:t>두 가지 조건 중 하나만 만족하더라도 허용하기 위해서 사용</a:t>
            </a:r>
            <a:endParaRPr lang="en-US" altLang="ko-KR" smtClean="0"/>
          </a:p>
          <a:p>
            <a:pPr lvl="2"/>
            <a:r>
              <a:rPr lang="en-US" altLang="ko-KR" smtClean="0"/>
              <a:t>NOT </a:t>
            </a:r>
            <a:r>
              <a:rPr lang="ko-KR" altLang="en-US" smtClean="0"/>
              <a:t>연산자 </a:t>
            </a:r>
            <a:r>
              <a:rPr lang="en-US" altLang="ko-KR" smtClean="0"/>
              <a:t>: </a:t>
            </a:r>
            <a:r>
              <a:rPr lang="ko-KR" altLang="en-US" smtClean="0"/>
              <a:t>주어진 조건에 대한 반대</a:t>
            </a:r>
            <a:r>
              <a:rPr lang="en-US" altLang="ko-KR" smtClean="0"/>
              <a:t>(</a:t>
            </a:r>
            <a:r>
              <a:rPr lang="ko-KR" altLang="en-US" smtClean="0"/>
              <a:t>부정</a:t>
            </a:r>
            <a:r>
              <a:rPr lang="en-US" altLang="ko-KR" smtClean="0"/>
              <a:t>) </a:t>
            </a:r>
            <a:r>
              <a:rPr lang="ko-KR" altLang="en-US" smtClean="0"/>
              <a:t>값을 추출하기 위해서 사용</a:t>
            </a:r>
            <a:endParaRPr lang="en-US" altLang="ko-KR" smtClean="0"/>
          </a:p>
          <a:p>
            <a:pPr lvl="2"/>
            <a:endParaRPr lang="en-US" altLang="ko-KR" smtClean="0"/>
          </a:p>
          <a:p>
            <a:r>
              <a:rPr lang="en-US" altLang="ko-KR" smtClean="0"/>
              <a:t>5.8.5 ORDER BY </a:t>
            </a:r>
            <a:r>
              <a:rPr lang="ko-KR" altLang="en-US" smtClean="0"/>
              <a:t>절</a:t>
            </a:r>
          </a:p>
          <a:p>
            <a:pPr lvl="1">
              <a:buNone/>
            </a:pPr>
            <a:r>
              <a:rPr lang="ko-KR" altLang="en-US" smtClean="0"/>
              <a:t>특정 컬럼에 대해 정렬해서 출력하고자 할 때 </a:t>
            </a:r>
            <a:r>
              <a:rPr lang="en-US" altLang="ko-KR" smtClean="0"/>
              <a:t>ORDER BY </a:t>
            </a:r>
            <a:r>
              <a:rPr lang="ko-KR" altLang="en-US" smtClean="0"/>
              <a:t>절을 사용</a:t>
            </a:r>
            <a:endParaRPr lang="en-US" altLang="ko-KR" smtClean="0"/>
          </a:p>
          <a:p>
            <a:pPr lvl="1">
              <a:buNone/>
            </a:pPr>
            <a:endParaRPr lang="en-US" altLang="ko-KR" smtClean="0"/>
          </a:p>
          <a:p>
            <a:pPr lvl="1">
              <a:buNone/>
            </a:pPr>
            <a:endParaRPr lang="en-US" altLang="ko-KR" smtClean="0"/>
          </a:p>
          <a:p>
            <a:pPr lvl="1">
              <a:buNone/>
            </a:pPr>
            <a:endParaRPr lang="en-US" altLang="ko-KR" smtClean="0"/>
          </a:p>
          <a:p>
            <a:pPr lvl="1">
              <a:buNone/>
            </a:pPr>
            <a:endParaRPr lang="en-US" altLang="ko-KR" smtClean="0"/>
          </a:p>
          <a:p>
            <a:pPr lvl="1">
              <a:buNone/>
            </a:pPr>
            <a:endParaRPr lang="en-US" altLang="ko-KR" sz="1050" smtClean="0"/>
          </a:p>
          <a:p>
            <a:pPr lvl="2"/>
            <a:r>
              <a:rPr lang="ko-KR" altLang="en-US" smtClean="0"/>
              <a:t>정렬의 종류는 오름차순과 내림차순이 있으며 기본 값은 오름차순</a:t>
            </a:r>
            <a:endParaRPr lang="en-US" altLang="ko-KR" smtClean="0"/>
          </a:p>
          <a:p>
            <a:pPr lvl="2"/>
            <a:r>
              <a:rPr lang="ko-KR" altLang="en-US" smtClean="0"/>
              <a:t>다중 정렬도 가능</a:t>
            </a:r>
          </a:p>
          <a:p>
            <a:pPr lvl="2"/>
            <a:r>
              <a:rPr lang="ko-KR" altLang="en-US" smtClean="0"/>
              <a:t>오름차순으로 정렬하기 위해서는 </a:t>
            </a:r>
            <a:r>
              <a:rPr lang="en-US" altLang="ko-KR" smtClean="0"/>
              <a:t>ASC </a:t>
            </a:r>
            <a:r>
              <a:rPr lang="ko-KR" altLang="en-US" smtClean="0"/>
              <a:t>키워드를 컬럼명 뒤에 지정하거나 생략</a:t>
            </a:r>
            <a:endParaRPr lang="en-US" altLang="ko-KR" smtClean="0"/>
          </a:p>
          <a:p>
            <a:pPr lvl="2"/>
            <a:r>
              <a:rPr lang="ko-KR" altLang="en-US" smtClean="0"/>
              <a:t>내림차순으로 정렬은 </a:t>
            </a:r>
            <a:r>
              <a:rPr lang="en-US" altLang="ko-KR" smtClean="0"/>
              <a:t>DESC </a:t>
            </a:r>
            <a:r>
              <a:rPr lang="ko-KR" altLang="en-US" smtClean="0"/>
              <a:t>키워드를 컬럼명 뒤에 지정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6" name="직사각형 5"/>
          <p:cNvSpPr/>
          <p:nvPr/>
        </p:nvSpPr>
        <p:spPr>
          <a:xfrm>
            <a:off x="971600" y="3645024"/>
            <a:ext cx="7704856" cy="10772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SELECT [DISTINCT]{ *,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컬럼명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[alias], ... }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FROM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테이블명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[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WHERE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조건식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[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ORDER BY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컬럼명 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ASC | DESC ];</a:t>
            </a:r>
            <a:endParaRPr lang="ko-KR" altLang="en-US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5.8 SELECT </a:t>
            </a:r>
            <a:r>
              <a:rPr lang="ko-KR" altLang="en-US" smtClean="0"/>
              <a:t>문 </a:t>
            </a:r>
            <a:r>
              <a:rPr lang="en-US" altLang="ko-KR" smtClean="0"/>
              <a:t>- 5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5.8.6 </a:t>
            </a:r>
            <a:r>
              <a:rPr lang="ko-KR" altLang="en-US" smtClean="0"/>
              <a:t>오라클의 유용한 함수</a:t>
            </a:r>
          </a:p>
          <a:p>
            <a:pPr lvl="1"/>
            <a:r>
              <a:rPr lang="en-US" altLang="ko-KR" smtClean="0"/>
              <a:t>SYSDATE : </a:t>
            </a:r>
            <a:r>
              <a:rPr lang="ko-KR" altLang="en-US" smtClean="0"/>
              <a:t>시스템의 현재 날짜를 구하는 함수</a:t>
            </a:r>
            <a:endParaRPr lang="en-US" altLang="ko-KR" smtClean="0"/>
          </a:p>
          <a:p>
            <a:pPr lvl="1"/>
            <a:r>
              <a:rPr lang="en-US" altLang="ko-KR" smtClean="0"/>
              <a:t>MAX(</a:t>
            </a:r>
            <a:r>
              <a:rPr lang="ko-KR" altLang="en-US" smtClean="0"/>
              <a:t>컬럼명</a:t>
            </a:r>
            <a:r>
              <a:rPr lang="en-US" altLang="ko-KR" smtClean="0"/>
              <a:t>) / MIN(</a:t>
            </a:r>
            <a:r>
              <a:rPr lang="ko-KR" altLang="en-US" smtClean="0"/>
              <a:t>컬럼명</a:t>
            </a:r>
            <a:r>
              <a:rPr lang="en-US" altLang="ko-KR" smtClean="0"/>
              <a:t>) </a:t>
            </a:r>
          </a:p>
          <a:p>
            <a:pPr lvl="2"/>
            <a:r>
              <a:rPr lang="en-US" altLang="ko-KR" smtClean="0"/>
              <a:t>MAX : </a:t>
            </a:r>
            <a:r>
              <a:rPr lang="ko-KR" altLang="en-US" smtClean="0"/>
              <a:t>지정한 컬럼의 값 중에서 최댓값을 구하는 함수</a:t>
            </a:r>
            <a:endParaRPr lang="en-US" altLang="ko-KR" smtClean="0"/>
          </a:p>
          <a:p>
            <a:pPr lvl="2"/>
            <a:r>
              <a:rPr lang="en-US" altLang="ko-KR" smtClean="0"/>
              <a:t>MIN : </a:t>
            </a:r>
            <a:r>
              <a:rPr lang="ko-KR" altLang="en-US" smtClean="0"/>
              <a:t>지정한 컬럼의 값 중에서 최솟값을 구하는 함수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en-US" altLang="ko-KR" smtClean="0"/>
              <a:t>SUM(</a:t>
            </a:r>
            <a:r>
              <a:rPr lang="ko-KR" altLang="en-US" smtClean="0"/>
              <a:t>컬럼명</a:t>
            </a:r>
            <a:r>
              <a:rPr lang="en-US" altLang="ko-KR" smtClean="0"/>
              <a:t>) / AVG(</a:t>
            </a:r>
            <a:r>
              <a:rPr lang="ko-KR" altLang="en-US" smtClean="0"/>
              <a:t>컬럼명</a:t>
            </a:r>
            <a:r>
              <a:rPr lang="en-US" altLang="ko-KR" smtClean="0"/>
              <a:t>)</a:t>
            </a:r>
          </a:p>
          <a:p>
            <a:pPr lvl="2"/>
            <a:r>
              <a:rPr lang="en-US" altLang="ko-KR" smtClean="0"/>
              <a:t>SUM </a:t>
            </a:r>
            <a:r>
              <a:rPr lang="ko-KR" altLang="en-US" smtClean="0"/>
              <a:t>함수는 해당 컬럼들의 총합을 구하는 함수</a:t>
            </a:r>
            <a:endParaRPr lang="en-US" altLang="ko-KR" smtClean="0"/>
          </a:p>
          <a:p>
            <a:pPr lvl="2"/>
            <a:r>
              <a:rPr lang="en-US" altLang="ko-KR" smtClean="0"/>
              <a:t>AVG </a:t>
            </a:r>
            <a:r>
              <a:rPr lang="ko-KR" altLang="en-US" smtClean="0"/>
              <a:t>함수는 평균을 구하는 함수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en-US" altLang="ko-KR" smtClean="0"/>
              <a:t>COUNT(</a:t>
            </a:r>
            <a:r>
              <a:rPr lang="ko-KR" altLang="en-US" smtClean="0"/>
              <a:t>컬럼</a:t>
            </a:r>
            <a:r>
              <a:rPr lang="en-US" altLang="ko-KR" smtClean="0"/>
              <a:t>) / COUNT(*)</a:t>
            </a:r>
          </a:p>
          <a:p>
            <a:pPr lvl="2"/>
            <a:r>
              <a:rPr lang="ko-KR" altLang="en-US" smtClean="0"/>
              <a:t>테이블에서 컬럼을 만족하는 행의 개수를 구하는 함수</a:t>
            </a:r>
            <a:endParaRPr lang="en-US" altLang="ko-KR" smtClean="0"/>
          </a:p>
          <a:p>
            <a:pPr lvl="2"/>
            <a:r>
              <a:rPr lang="ko-KR" altLang="en-US" smtClean="0"/>
              <a:t>특정 컬럼을 기술하면 해당 컬럼값을 갖고 있는 행의 개수를 얻음</a:t>
            </a:r>
            <a:r>
              <a:rPr lang="en-US" altLang="ko-KR" smtClean="0"/>
              <a:t> </a:t>
            </a:r>
          </a:p>
          <a:p>
            <a:pPr lvl="2"/>
            <a:r>
              <a:rPr lang="ko-KR" altLang="en-US" smtClean="0"/>
              <a:t>‘*’를 기술하면 전체 레코드의 개수를 구할 수 있음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5.9 DML(Data Manipulation Language) 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5.9.1 INSERT </a:t>
            </a:r>
            <a:r>
              <a:rPr lang="ko-KR" altLang="en-US" smtClean="0"/>
              <a:t>문</a:t>
            </a:r>
          </a:p>
          <a:p>
            <a:pPr lvl="1">
              <a:buNone/>
            </a:pPr>
            <a:r>
              <a:rPr lang="ko-KR" altLang="en-US" smtClean="0"/>
              <a:t>테이블에 새로운 데이터를 입력할 때 사용하는 </a:t>
            </a:r>
            <a:r>
              <a:rPr lang="en-US" altLang="ko-KR" smtClean="0"/>
              <a:t>DML </a:t>
            </a:r>
            <a:r>
              <a:rPr lang="ko-KR" altLang="en-US" smtClean="0"/>
              <a:t>문</a:t>
            </a:r>
            <a:endParaRPr lang="en-US" altLang="ko-KR" smtClean="0"/>
          </a:p>
          <a:p>
            <a:pPr lvl="1">
              <a:buNone/>
            </a:pPr>
            <a:endParaRPr lang="en-US" altLang="ko-KR" smtClean="0"/>
          </a:p>
          <a:p>
            <a:pPr lvl="1">
              <a:buNone/>
            </a:pPr>
            <a:endParaRPr lang="en-US" altLang="ko-KR" smtClean="0"/>
          </a:p>
          <a:p>
            <a:pPr lvl="1">
              <a:buNone/>
            </a:pPr>
            <a:endParaRPr lang="en-US" altLang="ko-KR" sz="1400" smtClean="0"/>
          </a:p>
          <a:p>
            <a:pPr lvl="1"/>
            <a:r>
              <a:rPr lang="en-US" altLang="ko-KR" smtClean="0"/>
              <a:t>INSERT INTO </a:t>
            </a:r>
            <a:r>
              <a:rPr lang="ko-KR" altLang="en-US" smtClean="0"/>
              <a:t>절에는 테이블과 데이터를 저장하고자 하는 컬럼들을 기술</a:t>
            </a:r>
            <a:endParaRPr lang="en-US" altLang="ko-KR" smtClean="0"/>
          </a:p>
          <a:p>
            <a:pPr lvl="1"/>
            <a:r>
              <a:rPr lang="en-US" altLang="ko-KR" smtClean="0"/>
              <a:t>VALUES </a:t>
            </a:r>
            <a:r>
              <a:rPr lang="ko-KR" altLang="en-US" smtClean="0"/>
              <a:t>절에는 컬럼과 일대일 대응이 되도록 값들을 기술</a:t>
            </a:r>
            <a:endParaRPr lang="en-US" altLang="ko-KR" smtClean="0"/>
          </a:p>
          <a:p>
            <a:pPr lvl="1"/>
            <a:r>
              <a:rPr lang="ko-KR" altLang="en-US" smtClean="0"/>
              <a:t>컬럼들은 생략 가능하지만 명시적으로 컬럼들을 지정하는 것을 권장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en-US" altLang="ko-KR" smtClean="0"/>
              <a:t>5.9.2 UPDATE </a:t>
            </a:r>
            <a:r>
              <a:rPr lang="ko-KR" altLang="en-US" smtClean="0"/>
              <a:t>문</a:t>
            </a:r>
          </a:p>
          <a:p>
            <a:pPr lvl="1">
              <a:buNone/>
            </a:pPr>
            <a:r>
              <a:rPr lang="ko-KR" altLang="en-US" smtClean="0"/>
              <a:t>테이블에 저장된 데이터를 수정하기 위해서 사용</a:t>
            </a:r>
            <a:endParaRPr lang="en-US" altLang="ko-KR" smtClean="0"/>
          </a:p>
          <a:p>
            <a:pPr lvl="1">
              <a:buNone/>
            </a:pPr>
            <a:endParaRPr lang="en-US" altLang="ko-KR" smtClean="0"/>
          </a:p>
          <a:p>
            <a:pPr lvl="1">
              <a:buNone/>
            </a:pPr>
            <a:endParaRPr lang="en-US" altLang="ko-KR" smtClean="0"/>
          </a:p>
          <a:p>
            <a:pPr lvl="1">
              <a:buNone/>
            </a:pPr>
            <a:endParaRPr lang="en-US" altLang="ko-KR" sz="600" smtClean="0"/>
          </a:p>
          <a:p>
            <a:pPr lvl="1"/>
            <a:r>
              <a:rPr lang="en-US" altLang="ko-KR" smtClean="0"/>
              <a:t>WHERE </a:t>
            </a:r>
            <a:r>
              <a:rPr lang="ko-KR" altLang="en-US" smtClean="0"/>
              <a:t>절을 생략하는 경우에는 모든 레코드가 수정되기 때문에 주의</a:t>
            </a:r>
            <a:endParaRPr lang="en-US" altLang="ko-KR" smtClean="0"/>
          </a:p>
          <a:p>
            <a:pPr lvl="1"/>
            <a:r>
              <a:rPr lang="en-US" altLang="ko-KR" smtClean="0"/>
              <a:t>WHERE </a:t>
            </a:r>
            <a:r>
              <a:rPr lang="ko-KR" altLang="en-US" smtClean="0"/>
              <a:t>절을 지정하면 조건식과 일치하는 레코드만 수정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7" name="직사각형 6"/>
          <p:cNvSpPr/>
          <p:nvPr/>
        </p:nvSpPr>
        <p:spPr>
          <a:xfrm>
            <a:off x="1043608" y="2132856"/>
            <a:ext cx="72008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INSERT INTO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테이블명 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[(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컬럼명 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컬럼명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1 )]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VALUES 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1 );</a:t>
            </a:r>
            <a:endParaRPr lang="ko-KR" altLang="en-US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3608" y="5013176"/>
            <a:ext cx="72008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UPDATE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테이블명 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SET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컬럼명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새로운 값 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[,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컬럼명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2=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새로운 값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2]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[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WHERE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조건식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];</a:t>
            </a:r>
            <a:endParaRPr lang="ko-KR" altLang="en-US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5.9 DML(Data Manipulation Language) 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5.9.3 DELETE </a:t>
            </a:r>
            <a:r>
              <a:rPr lang="ko-KR" altLang="en-US" smtClean="0"/>
              <a:t>문</a:t>
            </a:r>
          </a:p>
          <a:p>
            <a:pPr lvl="1">
              <a:buNone/>
            </a:pPr>
            <a:r>
              <a:rPr lang="ko-KR" altLang="en-US" smtClean="0"/>
              <a:t>테이블에 저장된 데이터를 삭제하기 위해서 사용</a:t>
            </a:r>
            <a:endParaRPr lang="en-US" altLang="ko-KR" smtClean="0"/>
          </a:p>
          <a:p>
            <a:pPr lvl="1">
              <a:buNone/>
            </a:pPr>
            <a:endParaRPr lang="en-US" altLang="ko-KR" smtClean="0"/>
          </a:p>
          <a:p>
            <a:pPr lvl="1">
              <a:buNone/>
            </a:pPr>
            <a:endParaRPr lang="en-US" altLang="ko-KR" smtClean="0"/>
          </a:p>
          <a:p>
            <a:pPr lvl="1">
              <a:buNone/>
            </a:pPr>
            <a:endParaRPr lang="en-US" altLang="ko-KR" sz="500" smtClean="0"/>
          </a:p>
          <a:p>
            <a:pPr lvl="1">
              <a:buNone/>
            </a:pPr>
            <a:endParaRPr lang="en-US" altLang="ko-KR" smtClean="0"/>
          </a:p>
          <a:p>
            <a:r>
              <a:rPr lang="en-US" altLang="ko-KR" smtClean="0"/>
              <a:t>5.9.4 </a:t>
            </a:r>
            <a:r>
              <a:rPr lang="ko-KR" altLang="en-US" smtClean="0"/>
              <a:t>트랜잭션</a:t>
            </a:r>
            <a:r>
              <a:rPr lang="en-US" altLang="ko-KR" smtClean="0"/>
              <a:t>(Transaction)</a:t>
            </a:r>
          </a:p>
          <a:p>
            <a:pPr lvl="1"/>
            <a:r>
              <a:rPr lang="ko-KR" altLang="en-US" smtClean="0"/>
              <a:t>오라클에서 발생하는 여러 개의 </a:t>
            </a:r>
            <a:r>
              <a:rPr lang="en-US" altLang="ko-KR" smtClean="0"/>
              <a:t>SQL </a:t>
            </a:r>
            <a:r>
              <a:rPr lang="ko-KR" altLang="en-US" smtClean="0"/>
              <a:t>문들을 하나의 논리적인 작업단위로 처리 → 트랜잭션</a:t>
            </a:r>
            <a:endParaRPr lang="en-US" altLang="ko-KR" smtClean="0"/>
          </a:p>
          <a:p>
            <a:pPr lvl="1"/>
            <a:r>
              <a:rPr lang="ko-KR" altLang="en-US" smtClean="0"/>
              <a:t>트랜잭션의 결과는 반드시 모두 성공하거나 모두 실패하거나 둘 중 하나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27</a:t>
            </a:fld>
            <a:endParaRPr lang="en-US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437112"/>
            <a:ext cx="6469856" cy="2184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043608" y="2132856"/>
            <a:ext cx="72008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DELETE FROM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테이블명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[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WHERE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조건식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];</a:t>
            </a:r>
            <a:endParaRPr lang="ko-KR" altLang="en-US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5.9 DML(Data Manipulation Language) - 3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트랜잭션은 반드시 명시적으로 종료를 시켜주어야 됨</a:t>
            </a:r>
            <a:endParaRPr lang="en-US" altLang="ko-KR" smtClean="0"/>
          </a:p>
          <a:p>
            <a:pPr lvl="1"/>
            <a:r>
              <a:rPr lang="ko-KR" altLang="en-US" smtClean="0"/>
              <a:t>모든 트랜잭션 작업이 성공하여 완료시켜 줌</a:t>
            </a:r>
            <a:r>
              <a:rPr lang="en-US" altLang="ko-KR" smtClean="0"/>
              <a:t> </a:t>
            </a:r>
            <a:r>
              <a:rPr lang="ko-KR" altLang="en-US" smtClean="0"/>
              <a:t>→ </a:t>
            </a:r>
            <a:r>
              <a:rPr lang="en-US" altLang="ko-KR" smtClean="0"/>
              <a:t>COMMIT </a:t>
            </a:r>
            <a:r>
              <a:rPr lang="ko-KR" altLang="en-US" smtClean="0"/>
              <a:t>명령문</a:t>
            </a:r>
            <a:endParaRPr lang="en-US" altLang="ko-KR" smtClean="0"/>
          </a:p>
          <a:p>
            <a:pPr lvl="1"/>
            <a:r>
              <a:rPr lang="ko-KR" altLang="en-US" smtClean="0"/>
              <a:t>모든 </a:t>
            </a:r>
            <a:r>
              <a:rPr lang="en-US" altLang="ko-KR" smtClean="0"/>
              <a:t>SQL </a:t>
            </a:r>
            <a:r>
              <a:rPr lang="ko-KR" altLang="en-US" smtClean="0"/>
              <a:t>문을 취소</a:t>
            </a:r>
            <a:r>
              <a:rPr lang="en-US" altLang="ko-KR" smtClean="0"/>
              <a:t> </a:t>
            </a:r>
            <a:r>
              <a:rPr lang="ko-KR" altLang="en-US" smtClean="0"/>
              <a:t>→ </a:t>
            </a:r>
            <a:r>
              <a:rPr lang="en-US" altLang="ko-KR" smtClean="0"/>
              <a:t>ROLLBACK </a:t>
            </a:r>
            <a:r>
              <a:rPr lang="ko-KR" altLang="en-US" smtClean="0"/>
              <a:t>명령문</a:t>
            </a:r>
            <a:endParaRPr lang="en-US" altLang="ko-KR" smtClean="0"/>
          </a:p>
          <a:p>
            <a:pPr lvl="1"/>
            <a:r>
              <a:rPr lang="ko-KR" altLang="en-US" smtClean="0"/>
              <a:t>정전같은 비정상적인 방법으로 종료되면 자동으로 </a:t>
            </a:r>
            <a:r>
              <a:rPr lang="en-US" altLang="ko-KR" smtClean="0"/>
              <a:t>ROLLBACK</a:t>
            </a:r>
            <a:r>
              <a:rPr lang="ko-KR" altLang="en-US" smtClean="0"/>
              <a:t>으로 트랜잭션이 종료</a:t>
            </a:r>
            <a:endParaRPr lang="en-US" altLang="ko-KR" smtClean="0"/>
          </a:p>
          <a:p>
            <a:pPr lvl="1"/>
            <a:r>
              <a:rPr lang="en-US" altLang="ko-KR" smtClean="0"/>
              <a:t>EXIT </a:t>
            </a:r>
            <a:r>
              <a:rPr lang="ko-KR" altLang="en-US" smtClean="0"/>
              <a:t>같은 정상적인 방법으로 종료하면 </a:t>
            </a:r>
            <a:r>
              <a:rPr lang="en-US" altLang="ko-KR" smtClean="0"/>
              <a:t>COMMIT</a:t>
            </a:r>
            <a:r>
              <a:rPr lang="ko-KR" altLang="en-US" smtClean="0"/>
              <a:t>으로 트랜잭션이 종료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5.2 </a:t>
            </a:r>
            <a:r>
              <a:rPr lang="ko-KR" altLang="en-US" smtClean="0"/>
              <a:t>데이터베이스 관리 시스템</a:t>
            </a:r>
            <a:r>
              <a:rPr lang="en-US" altLang="ko-KR" smtClean="0"/>
              <a:t>(DBMS) 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방대한 양의 데이터베이스를 편리하고 효율적으로 관리하는 소프트웨어 → 데이터베이스 관리시스템</a:t>
            </a:r>
            <a:r>
              <a:rPr lang="en-US" altLang="ko-KR" smtClean="0"/>
              <a:t>(DataBase Management System ; DBMS)</a:t>
            </a:r>
          </a:p>
          <a:p>
            <a:r>
              <a:rPr lang="ko-KR" altLang="en-US" smtClean="0"/>
              <a:t>자바와 같은 프로그램 언어로 만든 응용 프로그램과 데이터베이스의 중재자</a:t>
            </a:r>
            <a:endParaRPr lang="en-US" altLang="ko-KR" smtClean="0"/>
          </a:p>
          <a:p>
            <a:r>
              <a:rPr lang="ko-KR" altLang="en-US" smtClean="0"/>
              <a:t>모든 응용 프로그램들이 데이터베이스를 공유해서사용할 수 있도록 관리해 주는 소프트웨어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861048"/>
            <a:ext cx="6697980" cy="2508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5.2 </a:t>
            </a:r>
            <a:r>
              <a:rPr lang="ko-KR" altLang="en-US" smtClean="0"/>
              <a:t>데이터베이스 관리 시스템</a:t>
            </a:r>
            <a:r>
              <a:rPr lang="en-US" altLang="ko-KR" smtClean="0"/>
              <a:t>(DBMS) 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다양한 </a:t>
            </a:r>
            <a:r>
              <a:rPr lang="en-US" altLang="ko-KR" smtClean="0"/>
              <a:t>DBMS </a:t>
            </a:r>
            <a:r>
              <a:rPr lang="ko-KR" altLang="en-US" smtClean="0"/>
              <a:t>중에서 가장 알려진 것이 관계형 데이터베이스 시스템</a:t>
            </a:r>
            <a:r>
              <a:rPr lang="en-US" altLang="ko-KR" smtClean="0"/>
              <a:t>(Relational DataBase Management System ; RDBMS)</a:t>
            </a:r>
          </a:p>
          <a:p>
            <a:r>
              <a:rPr lang="en-US" altLang="ko-KR" smtClean="0"/>
              <a:t>RDBMS</a:t>
            </a:r>
            <a:r>
              <a:rPr lang="ko-KR" altLang="en-US" smtClean="0"/>
              <a:t>로는 오라클</a:t>
            </a:r>
            <a:r>
              <a:rPr lang="en-US" altLang="ko-KR" smtClean="0"/>
              <a:t>(Oracle), MS-SQL, MySQL , </a:t>
            </a:r>
            <a:r>
              <a:rPr lang="ko-KR" altLang="en-US" smtClean="0"/>
              <a:t>사이베이스</a:t>
            </a:r>
            <a:r>
              <a:rPr lang="en-US" altLang="ko-KR" smtClean="0"/>
              <a:t>(Sybase), </a:t>
            </a:r>
            <a:r>
              <a:rPr lang="ko-KR" altLang="en-US" smtClean="0"/>
              <a:t>인포믹스</a:t>
            </a:r>
            <a:r>
              <a:rPr lang="en-US" altLang="ko-KR" smtClean="0"/>
              <a:t>(Infomix), DB2 </a:t>
            </a:r>
            <a:r>
              <a:rPr lang="ko-KR" altLang="en-US" smtClean="0"/>
              <a:t>등이 사용</a:t>
            </a:r>
            <a:endParaRPr lang="en-US" altLang="ko-KR" smtClean="0"/>
          </a:p>
          <a:p>
            <a:r>
              <a:rPr lang="en-US" altLang="ko-KR" smtClean="0"/>
              <a:t>RDBMS</a:t>
            </a:r>
            <a:r>
              <a:rPr lang="ko-KR" altLang="en-US" smtClean="0"/>
              <a:t>는 정형화된 데이터 항목들의 집합체로서 확장이 용이</a:t>
            </a:r>
            <a:endParaRPr lang="en-US" altLang="ko-KR" smtClean="0"/>
          </a:p>
          <a:p>
            <a:r>
              <a:rPr lang="ko-KR" altLang="en-US" smtClean="0"/>
              <a:t>처음 데이터베이스를 만든 후 관련되는 응용 프로그램들을 변경하지 않고도 새로운 데이터 항목을 데이터베이스에 추가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r>
              <a:rPr lang="en-US" altLang="ko-KR" smtClean="0"/>
              <a:t>RDBMS</a:t>
            </a:r>
            <a:r>
              <a:rPr lang="ko-KR" altLang="en-US" smtClean="0"/>
              <a:t>는 </a:t>
            </a:r>
            <a:r>
              <a:rPr lang="en-US" altLang="ko-KR" smtClean="0"/>
              <a:t>2</a:t>
            </a:r>
            <a:r>
              <a:rPr lang="ko-KR" altLang="en-US" smtClean="0"/>
              <a:t>차원 테이블 구조로 데이터를 관리</a:t>
            </a:r>
            <a:endParaRPr lang="en-US" altLang="ko-KR" smtClean="0"/>
          </a:p>
          <a:p>
            <a:pPr lvl="1"/>
            <a:r>
              <a:rPr lang="ko-KR" altLang="en-US" smtClean="0"/>
              <a:t>테이블에서 열을 컬럼</a:t>
            </a:r>
            <a:r>
              <a:rPr lang="en-US" altLang="ko-KR" smtClean="0"/>
              <a:t>(Column), </a:t>
            </a:r>
            <a:r>
              <a:rPr lang="ko-KR" altLang="en-US" smtClean="0"/>
              <a:t>행을 레코드</a:t>
            </a:r>
            <a:r>
              <a:rPr lang="en-US" altLang="ko-KR" smtClean="0"/>
              <a:t>(Record)</a:t>
            </a:r>
            <a:r>
              <a:rPr lang="ko-KR" altLang="en-US" smtClean="0"/>
              <a:t>라고 함</a:t>
            </a:r>
            <a:endParaRPr lang="en-US" altLang="ko-KR" smtClean="0"/>
          </a:p>
          <a:p>
            <a:pPr lvl="1"/>
            <a:r>
              <a:rPr lang="ko-KR" altLang="en-US" smtClean="0"/>
              <a:t>데이터의 중복 및 무결성을 보장하기 위해서 다양한 제약조건 지정 가능</a:t>
            </a:r>
            <a:endParaRPr lang="en-US" altLang="ko-KR" smtClean="0"/>
          </a:p>
          <a:p>
            <a:pPr lvl="1"/>
            <a:r>
              <a:rPr lang="ko-KR" altLang="en-US" smtClean="0"/>
              <a:t>모든 컬럼에는 항상 값이 존재하는 것이 아님</a:t>
            </a:r>
            <a:endParaRPr lang="en-US" altLang="ko-KR" smtClean="0"/>
          </a:p>
          <a:p>
            <a:pPr lvl="1"/>
            <a:r>
              <a:rPr lang="ko-KR" altLang="en-US" smtClean="0"/>
              <a:t>상위의 테이블에서 </a:t>
            </a:r>
            <a:r>
              <a:rPr lang="en-US" altLang="ko-KR" smtClean="0"/>
              <a:t>COMM </a:t>
            </a:r>
            <a:r>
              <a:rPr lang="ko-KR" altLang="en-US" smtClean="0"/>
              <a:t>컬럼처럼 비어있는 컬럼이 존재할 수 있음</a:t>
            </a:r>
            <a:endParaRPr lang="en-US" altLang="ko-KR" smtClean="0"/>
          </a:p>
          <a:p>
            <a:pPr lvl="1"/>
            <a:r>
              <a:rPr lang="ko-KR" altLang="en-US" smtClean="0"/>
              <a:t>비어있는 값을 → ‘</a:t>
            </a:r>
            <a:r>
              <a:rPr lang="en-US" altLang="ko-KR" smtClean="0"/>
              <a:t>NULL </a:t>
            </a:r>
            <a:r>
              <a:rPr lang="ko-KR" altLang="en-US" smtClean="0"/>
              <a:t>값’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5.3 </a:t>
            </a:r>
            <a:r>
              <a:rPr lang="ko-KR" altLang="en-US" sz="2400" smtClean="0"/>
              <a:t>오라클 데이터베이스 </a:t>
            </a:r>
            <a:r>
              <a:rPr lang="en-US" altLang="ko-KR" sz="2400" smtClean="0"/>
              <a:t>Express Edition 11g </a:t>
            </a:r>
            <a:r>
              <a:rPr lang="ko-KR" altLang="en-US" sz="2400" smtClean="0"/>
              <a:t>설치 </a:t>
            </a:r>
            <a:r>
              <a:rPr lang="en-US" altLang="ko-KR" sz="2400" smtClean="0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95400"/>
            <a:ext cx="8064896" cy="4869904"/>
          </a:xfrm>
        </p:spPr>
        <p:txBody>
          <a:bodyPr/>
          <a:lstStyle/>
          <a:p>
            <a:pPr marL="355600" indent="-355600">
              <a:buFont typeface="+mj-lt"/>
              <a:buAutoNum type="arabicPeriod"/>
            </a:pPr>
            <a:r>
              <a:rPr lang="en-US" altLang="ko-KR" smtClean="0"/>
              <a:t>http://www.oracle.com</a:t>
            </a:r>
            <a:r>
              <a:rPr lang="ko-KR" altLang="en-US" smtClean="0"/>
              <a:t>’ 웹 사이트에 접속하여 회원가입</a:t>
            </a:r>
            <a:endParaRPr lang="en-US" altLang="ko-KR" smtClean="0"/>
          </a:p>
          <a:p>
            <a:pPr marL="355600" indent="-355600">
              <a:buFont typeface="+mj-lt"/>
              <a:buAutoNum type="arabicPeriod"/>
            </a:pPr>
            <a:r>
              <a:rPr lang="ko-KR" altLang="en-US" smtClean="0"/>
              <a:t>로그인한 후에 다음 경로로 접속하여 라이선스에 동의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marL="355600" indent="-355600">
              <a:buFont typeface="+mj-lt"/>
              <a:buAutoNum type="arabicPeriod" startAt="3"/>
            </a:pPr>
            <a:r>
              <a:rPr lang="ko-KR" altLang="en-US" smtClean="0"/>
              <a:t>설치하고자 하는 오라클의 버전은 ‘</a:t>
            </a:r>
            <a:r>
              <a:rPr lang="en-US" altLang="ko-KR" smtClean="0"/>
              <a:t>Oracle Database Express Edition 11g Release 2’</a:t>
            </a:r>
          </a:p>
          <a:p>
            <a:pPr marL="355600" indent="-355600">
              <a:buFont typeface="+mj-lt"/>
              <a:buAutoNum type="arabicPeriod" startAt="3"/>
            </a:pPr>
            <a:r>
              <a:rPr lang="en-US" altLang="ko-KR" smtClean="0"/>
              <a:t>OracleXE112_Win32.zip </a:t>
            </a:r>
            <a:r>
              <a:rPr lang="ko-KR" altLang="en-US" smtClean="0"/>
              <a:t>파일을 임의의 디렉터리에 저장하고 압축을 해제</a:t>
            </a:r>
            <a:r>
              <a:rPr lang="en-US" altLang="ko-KR" smtClean="0"/>
              <a:t> </a:t>
            </a:r>
            <a:r>
              <a:rPr lang="ko-KR" altLang="en-US" smtClean="0"/>
              <a:t>및 </a:t>
            </a:r>
            <a:r>
              <a:rPr lang="en-US" altLang="ko-KR" smtClean="0"/>
              <a:t>setup.exe </a:t>
            </a:r>
            <a:r>
              <a:rPr lang="ko-KR" altLang="en-US" smtClean="0"/>
              <a:t>파일을 실행</a:t>
            </a:r>
            <a:endParaRPr lang="en-US" altLang="ko-KR" smtClean="0"/>
          </a:p>
          <a:p>
            <a:pPr marL="355600" indent="-355600">
              <a:buFont typeface="+mj-lt"/>
              <a:buAutoNum type="arabicPeriod" startAt="3"/>
            </a:pPr>
            <a:r>
              <a:rPr lang="ko-KR" altLang="en-US" smtClean="0"/>
              <a:t>오라클 설치 준비 화면</a:t>
            </a:r>
            <a:r>
              <a:rPr lang="en-US" altLang="ko-KR" smtClean="0"/>
              <a:t> </a:t>
            </a:r>
            <a:r>
              <a:rPr lang="ko-KR" altLang="en-US" smtClean="0"/>
              <a:t>후 진행시키기 위하여 </a:t>
            </a:r>
            <a:r>
              <a:rPr lang="en-US" altLang="ko-KR" smtClean="0"/>
              <a:t>[Next] </a:t>
            </a:r>
            <a:r>
              <a:rPr lang="ko-KR" altLang="en-US" smtClean="0"/>
              <a:t>버튼 클릭</a:t>
            </a:r>
            <a:endParaRPr lang="en-US" altLang="ko-KR" smtClean="0"/>
          </a:p>
          <a:p>
            <a:pPr marL="355600" indent="-355600">
              <a:buFont typeface="+mj-lt"/>
              <a:buAutoNum type="arabicPeriod" startAt="3"/>
            </a:pPr>
            <a:r>
              <a:rPr lang="ko-KR" altLang="en-US" smtClean="0"/>
              <a:t>라이선스를 동의하고 </a:t>
            </a:r>
            <a:r>
              <a:rPr lang="en-US" altLang="ko-KR" smtClean="0"/>
              <a:t>[Next] </a:t>
            </a:r>
            <a:r>
              <a:rPr lang="ko-KR" altLang="en-US" smtClean="0"/>
              <a:t>버튼을 클릭</a:t>
            </a:r>
            <a:endParaRPr lang="en-US" altLang="ko-KR" smtClean="0"/>
          </a:p>
          <a:p>
            <a:pPr marL="355600" indent="-355600">
              <a:buFont typeface="+mj-lt"/>
              <a:buAutoNum type="arabicPeriod" startAt="3"/>
            </a:pPr>
            <a:r>
              <a:rPr lang="ko-KR" altLang="en-US" smtClean="0"/>
              <a:t>데이터베이스를 설치할 디렉터리 경로를 지정</a:t>
            </a:r>
            <a:r>
              <a:rPr lang="en-US" altLang="ko-KR" smtClean="0"/>
              <a:t> </a:t>
            </a:r>
            <a:r>
              <a:rPr lang="ko-KR" altLang="en-US" smtClean="0"/>
              <a:t>후 </a:t>
            </a:r>
            <a:r>
              <a:rPr lang="en-US" altLang="ko-KR" smtClean="0"/>
              <a:t>[Next] </a:t>
            </a:r>
            <a:r>
              <a:rPr lang="ko-KR" altLang="en-US" smtClean="0"/>
              <a:t>버튼 클릭</a:t>
            </a:r>
            <a:endParaRPr lang="en-US" altLang="ko-KR" smtClean="0"/>
          </a:p>
          <a:p>
            <a:pPr marL="355600" indent="-355600">
              <a:buFont typeface="+mj-lt"/>
              <a:buAutoNum type="arabicPeriod" startAt="3"/>
            </a:pPr>
            <a:r>
              <a:rPr lang="ko-KR" altLang="en-US" smtClean="0"/>
              <a:t>데이터베이스의 관리자의 비밀번호를 지정</a:t>
            </a:r>
            <a:endParaRPr lang="en-US" altLang="ko-KR" smtClean="0"/>
          </a:p>
          <a:p>
            <a:pPr marL="355600" indent="-355600">
              <a:buFont typeface="+mj-lt"/>
              <a:buAutoNum type="arabicPeriod" startAt="3"/>
            </a:pPr>
            <a:r>
              <a:rPr lang="ko-KR" altLang="en-US" smtClean="0"/>
              <a:t>오라클 데이터베이스의 설치 정보</a:t>
            </a:r>
            <a:r>
              <a:rPr lang="en-US" altLang="ko-KR" smtClean="0"/>
              <a:t> </a:t>
            </a:r>
            <a:r>
              <a:rPr lang="ko-KR" altLang="en-US" smtClean="0"/>
              <a:t>확인 후 </a:t>
            </a:r>
            <a:r>
              <a:rPr lang="en-US" altLang="ko-KR" smtClean="0"/>
              <a:t>[Install] </a:t>
            </a:r>
            <a:r>
              <a:rPr lang="ko-KR" altLang="en-US" smtClean="0"/>
              <a:t>버튼 클릭</a:t>
            </a:r>
            <a:endParaRPr lang="en-US" altLang="ko-KR" smtClean="0"/>
          </a:p>
          <a:p>
            <a:pPr marL="355600" indent="-355600">
              <a:buFont typeface="+mj-lt"/>
              <a:buAutoNum type="arabicPeriod" startAt="3"/>
            </a:pPr>
            <a:r>
              <a:rPr lang="ko-KR" altLang="en-US" smtClean="0"/>
              <a:t>설치가 완료된 화면에서 종료하기 위해서 </a:t>
            </a:r>
            <a:r>
              <a:rPr lang="en-US" altLang="ko-KR" smtClean="0"/>
              <a:t>[Finish] </a:t>
            </a:r>
            <a:r>
              <a:rPr lang="ko-KR" altLang="en-US" smtClean="0"/>
              <a:t>버튼 클릭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755576" y="2132856"/>
            <a:ext cx="7992888" cy="33855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http://www.oracle.com/technetwork/products/express-edition/downloads/index.html</a:t>
            </a:r>
            <a:endParaRPr lang="ko-KR" altLang="en-US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5.3 </a:t>
            </a:r>
            <a:r>
              <a:rPr lang="ko-KR" altLang="en-US" sz="2400" smtClean="0"/>
              <a:t>오라클 데이터베이스 </a:t>
            </a:r>
            <a:r>
              <a:rPr lang="en-US" altLang="ko-KR" sz="2400" smtClean="0"/>
              <a:t>Express Edition 11g </a:t>
            </a:r>
            <a:r>
              <a:rPr lang="ko-KR" altLang="en-US" sz="2400" smtClean="0"/>
              <a:t>설치 </a:t>
            </a:r>
            <a:r>
              <a:rPr lang="en-US" altLang="ko-KR" sz="2400" smtClean="0"/>
              <a:t>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오라클 소프트웨어가 설치된 ‘</a:t>
            </a:r>
            <a:r>
              <a:rPr lang="en-US" altLang="ko-KR" smtClean="0"/>
              <a:t>C:\oraclexe</a:t>
            </a:r>
            <a:r>
              <a:rPr lang="ko-KR" altLang="en-US" smtClean="0"/>
              <a:t>’ 폴더가 생성</a:t>
            </a:r>
            <a:endParaRPr lang="en-US" altLang="ko-KR" smtClean="0"/>
          </a:p>
          <a:p>
            <a:r>
              <a:rPr lang="ko-KR" altLang="en-US" smtClean="0"/>
              <a:t>다섯 가지 서비스가 추가</a:t>
            </a:r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내 컴퓨터</a:t>
            </a:r>
            <a:r>
              <a:rPr lang="en-US" altLang="ko-KR" smtClean="0"/>
              <a:t>]-[</a:t>
            </a:r>
            <a:r>
              <a:rPr lang="ko-KR" altLang="en-US" smtClean="0"/>
              <a:t>마우스 오른쪽 버튼 클릭</a:t>
            </a:r>
            <a:r>
              <a:rPr lang="en-US" altLang="ko-KR" smtClean="0"/>
              <a:t>]-[</a:t>
            </a:r>
            <a:r>
              <a:rPr lang="ko-KR" altLang="en-US" smtClean="0"/>
              <a:t>관리 도구</a:t>
            </a:r>
            <a:r>
              <a:rPr lang="en-US" altLang="ko-KR" smtClean="0"/>
              <a:t>]-[</a:t>
            </a:r>
            <a:r>
              <a:rPr lang="ko-KR" altLang="en-US" smtClean="0"/>
              <a:t>서비스</a:t>
            </a:r>
            <a:r>
              <a:rPr lang="en-US" altLang="ko-KR" smtClean="0"/>
              <a:t>]</a:t>
            </a:r>
            <a:r>
              <a:rPr lang="ko-KR" altLang="en-US" smtClean="0"/>
              <a:t>에서 확인</a:t>
            </a:r>
            <a:endParaRPr lang="en-US" altLang="ko-KR" smtClean="0"/>
          </a:p>
          <a:p>
            <a:pPr lvl="1"/>
            <a:r>
              <a:rPr lang="ko-KR" altLang="en-US" smtClean="0"/>
              <a:t>다음 </a:t>
            </a:r>
            <a:r>
              <a:rPr lang="en-US" altLang="ko-KR" smtClean="0"/>
              <a:t>2</a:t>
            </a:r>
            <a:r>
              <a:rPr lang="ko-KR" altLang="en-US" smtClean="0"/>
              <a:t>개의 서비스는 실행 중이어야 하며 오라클 접속에 문제가 발생되는 경우에는 제일 먼저 확인해야 되는 사항</a:t>
            </a:r>
            <a:endParaRPr lang="en-US" altLang="ko-KR" smtClean="0"/>
          </a:p>
          <a:p>
            <a:pPr lvl="2"/>
            <a:r>
              <a:rPr lang="en-US" altLang="ko-KR" smtClean="0"/>
              <a:t>OracleXETNSListener</a:t>
            </a:r>
          </a:p>
          <a:p>
            <a:pPr lvl="2"/>
            <a:r>
              <a:rPr lang="en-US" altLang="ko-KR" smtClean="0"/>
              <a:t>OracleServiceXE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645024"/>
            <a:ext cx="6191250" cy="2897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 bwMode="auto">
          <a:xfrm>
            <a:off x="3659980" y="5114925"/>
            <a:ext cx="2856235" cy="618331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5.4 </a:t>
            </a:r>
            <a:r>
              <a:rPr lang="ko-KR" altLang="en-US" smtClean="0"/>
              <a:t>오라클 데이터베이스 접속하기 </a:t>
            </a:r>
            <a:r>
              <a:rPr lang="en-US" altLang="ko-KR" smtClean="0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SQL*PLUS </a:t>
            </a:r>
            <a:r>
              <a:rPr lang="ko-KR" altLang="en-US" smtClean="0"/>
              <a:t>관리 툴</a:t>
            </a:r>
            <a:r>
              <a:rPr lang="en-US" altLang="ko-KR" smtClean="0"/>
              <a:t>(Tool)</a:t>
            </a:r>
            <a:r>
              <a:rPr lang="ko-KR" altLang="en-US" smtClean="0"/>
              <a:t>을 이용하는 방법</a:t>
            </a:r>
          </a:p>
          <a:p>
            <a:pPr lvl="1"/>
            <a:r>
              <a:rPr lang="ko-KR" altLang="en-US" smtClean="0"/>
              <a:t>오라클 데이터베이스를 설치하면 자동으로 무료 툴인 </a:t>
            </a:r>
            <a:r>
              <a:rPr lang="en-US" altLang="ko-KR" smtClean="0"/>
              <a:t>SQL*PLUS</a:t>
            </a:r>
            <a:r>
              <a:rPr lang="ko-KR" altLang="en-US" smtClean="0"/>
              <a:t>가 설치</a:t>
            </a:r>
            <a:endParaRPr lang="en-US" altLang="ko-KR" smtClean="0"/>
          </a:p>
          <a:p>
            <a:pPr lvl="1"/>
            <a:r>
              <a:rPr lang="en-US" altLang="ko-KR" smtClean="0"/>
              <a:t>Toad, Orange, SQLGate </a:t>
            </a:r>
            <a:r>
              <a:rPr lang="ko-KR" altLang="en-US" smtClean="0"/>
              <a:t>같은 상용 툴도 있지만</a:t>
            </a:r>
            <a:r>
              <a:rPr lang="en-US" altLang="ko-KR" smtClean="0"/>
              <a:t>, SQL*PLUS</a:t>
            </a:r>
            <a:r>
              <a:rPr lang="ko-KR" altLang="en-US" smtClean="0"/>
              <a:t>를 사용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프로그램 언어를 이용하는 방법</a:t>
            </a:r>
          </a:p>
          <a:p>
            <a:pPr lvl="1"/>
            <a:r>
              <a:rPr lang="ko-KR" altLang="en-US" smtClean="0"/>
              <a:t>자바의 데이터베이스 연동 기술인 </a:t>
            </a:r>
            <a:r>
              <a:rPr lang="en-US" altLang="ko-KR" smtClean="0"/>
              <a:t>JDBC(Java DataBase Connectivity)</a:t>
            </a:r>
            <a:r>
              <a:rPr lang="ko-KR" altLang="en-US" smtClean="0"/>
              <a:t>을 이용하여 데이터베이스에 접속</a:t>
            </a:r>
            <a:endParaRPr lang="en-US" altLang="ko-KR" smtClean="0"/>
          </a:p>
          <a:p>
            <a:pPr lvl="1"/>
            <a:r>
              <a:rPr lang="en-US" altLang="ko-KR" smtClean="0"/>
              <a:t>JDBC</a:t>
            </a:r>
            <a:r>
              <a:rPr lang="ko-KR" altLang="en-US" smtClean="0"/>
              <a:t>은 데이터베이스 종류에 상관없이 자바 언어에서 사용 가능한 기술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콘솔 창에서 </a:t>
            </a:r>
            <a:r>
              <a:rPr lang="en-US" altLang="ko-KR" smtClean="0"/>
              <a:t>sqlplus </a:t>
            </a:r>
            <a:r>
              <a:rPr lang="ko-KR" altLang="en-US" smtClean="0"/>
              <a:t>명령어를 사용하여 데이터베이스 접속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데이터베이스 관리자 계정으로 데이터베이스를 접속하는 방법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4725144"/>
            <a:ext cx="7488832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8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C:\&gt;sqlplus </a:t>
            </a:r>
            <a:r>
              <a:rPr lang="ko-KR" altLang="en-US" sz="18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사용자명</a:t>
            </a:r>
            <a:r>
              <a:rPr lang="en-US" altLang="ko-KR" sz="18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암호</a:t>
            </a:r>
            <a:endParaRPr lang="ko-KR" altLang="en-US" sz="18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3608" y="5733256"/>
            <a:ext cx="7488832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8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C:\&gt;sqlplus system/oracle</a:t>
            </a:r>
            <a:endParaRPr lang="ko-KR" altLang="en-US" sz="18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5.4 </a:t>
            </a:r>
            <a:r>
              <a:rPr lang="ko-KR" altLang="en-US" smtClean="0"/>
              <a:t>오라클 데이터베이스 접속하기 </a:t>
            </a:r>
            <a:r>
              <a:rPr lang="en-US" altLang="ko-KR" smtClean="0"/>
              <a:t>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접속 성공 → ‘</a:t>
            </a:r>
            <a:r>
              <a:rPr lang="en-US" altLang="ko-KR" smtClean="0"/>
              <a:t>SQL&gt;</a:t>
            </a:r>
            <a:r>
              <a:rPr lang="ko-KR" altLang="en-US" smtClean="0"/>
              <a:t>’ 프롬프트로 변경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계정 생성 및 권한 할당 방법</a:t>
            </a:r>
            <a:endParaRPr lang="en-US" altLang="ko-KR" smtClean="0"/>
          </a:p>
          <a:p>
            <a:pPr lvl="1"/>
            <a:r>
              <a:rPr lang="ko-KR" altLang="en-US" smtClean="0"/>
              <a:t>사용자 계정 생성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권한 할당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72816"/>
            <a:ext cx="4867275" cy="216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 bwMode="auto">
          <a:xfrm>
            <a:off x="1115616" y="3448250"/>
            <a:ext cx="472552" cy="221381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3608" y="5085184"/>
            <a:ext cx="7488832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8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create user </a:t>
            </a:r>
            <a:r>
              <a:rPr lang="ko-KR" altLang="en-US" sz="18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사용자계정 </a:t>
            </a:r>
            <a:r>
              <a:rPr lang="en-US" altLang="ko-KR" sz="18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identified by </a:t>
            </a:r>
            <a:r>
              <a:rPr lang="ko-KR" altLang="en-US" sz="18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en-US" altLang="ko-KR" sz="18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;</a:t>
            </a:r>
            <a:endParaRPr lang="ko-KR" altLang="en-US" sz="18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3608" y="6021288"/>
            <a:ext cx="7488832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8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grant </a:t>
            </a:r>
            <a:r>
              <a:rPr lang="ko-KR" altLang="en-US" sz="18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권한 </a:t>
            </a:r>
            <a:r>
              <a:rPr lang="en-US" altLang="ko-KR" sz="18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to </a:t>
            </a:r>
            <a:r>
              <a:rPr lang="ko-KR" altLang="en-US" sz="18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사용자계정</a:t>
            </a:r>
            <a:r>
              <a:rPr lang="en-US" altLang="ko-KR" sz="18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;</a:t>
            </a:r>
            <a:endParaRPr lang="ko-KR" altLang="en-US" sz="18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5.4 </a:t>
            </a:r>
            <a:r>
              <a:rPr lang="ko-KR" altLang="en-US" smtClean="0"/>
              <a:t>오라클 데이터베이스 접속하기 </a:t>
            </a:r>
            <a:r>
              <a:rPr lang="en-US" altLang="ko-KR" smtClean="0"/>
              <a:t>- 3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scott </a:t>
            </a:r>
            <a:r>
              <a:rPr lang="ko-KR" altLang="en-US" smtClean="0"/>
              <a:t>계정의 비밀번호가 </a:t>
            </a:r>
            <a:r>
              <a:rPr lang="en-US" altLang="ko-KR" smtClean="0"/>
              <a:t>tiger</a:t>
            </a:r>
            <a:r>
              <a:rPr lang="ko-KR" altLang="en-US" smtClean="0"/>
              <a:t>인 사용자를 생성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z="2400" smtClean="0"/>
          </a:p>
          <a:p>
            <a:pPr lvl="1">
              <a:buNone/>
            </a:pPr>
            <a:endParaRPr lang="en-US" altLang="ko-KR" smtClean="0"/>
          </a:p>
          <a:p>
            <a:pPr lvl="1"/>
            <a:r>
              <a:rPr lang="ko-KR" altLang="en-US" smtClean="0"/>
              <a:t>여러 권한 중에서 데이터베이스를 접속할 권한인 </a:t>
            </a:r>
            <a:r>
              <a:rPr lang="en-US" altLang="ko-KR" smtClean="0"/>
              <a:t>CONNECT</a:t>
            </a:r>
            <a:r>
              <a:rPr lang="ko-KR" altLang="en-US" smtClean="0"/>
              <a:t>와 자원을 관리할 권한인 </a:t>
            </a:r>
            <a:r>
              <a:rPr lang="en-US" altLang="ko-KR" smtClean="0"/>
              <a:t>RESOURCE</a:t>
            </a:r>
            <a:r>
              <a:rPr lang="ko-KR" altLang="en-US" smtClean="0"/>
              <a:t>를 할당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z="800" smtClean="0"/>
          </a:p>
          <a:p>
            <a:pPr lvl="1"/>
            <a:r>
              <a:rPr lang="en-US" altLang="ko-KR" smtClean="0"/>
              <a:t>SQL*PLUS </a:t>
            </a:r>
            <a:r>
              <a:rPr lang="ko-KR" altLang="en-US" smtClean="0"/>
              <a:t>툴에서 빠져나오기 위해서 </a:t>
            </a:r>
            <a:r>
              <a:rPr lang="en-US" altLang="ko-KR" smtClean="0"/>
              <a:t>EXIT </a:t>
            </a:r>
            <a:r>
              <a:rPr lang="ko-KR" altLang="en-US" smtClean="0"/>
              <a:t>명령어를 이용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7" y="1700809"/>
            <a:ext cx="3863340" cy="1177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7" y="3789040"/>
            <a:ext cx="3863340" cy="1177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7" y="5517232"/>
            <a:ext cx="3863340" cy="1177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서식파일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92D05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서식파일</Template>
  <TotalTime>90</TotalTime>
  <Words>2151</Words>
  <Application>Microsoft Office PowerPoint</Application>
  <PresentationFormat>화면 슬라이드 쇼(4:3)</PresentationFormat>
  <Paragraphs>445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서식파일</vt:lpstr>
      <vt:lpstr>오라클 데이터베이스의 개요</vt:lpstr>
      <vt:lpstr>5.1 데이터베이스의 개요</vt:lpstr>
      <vt:lpstr>5.2 데이터베이스 관리 시스템(DBMS) - 1</vt:lpstr>
      <vt:lpstr>5.2 데이터베이스 관리 시스템(DBMS) - 2</vt:lpstr>
      <vt:lpstr>5.3 오라클 데이터베이스 Express Edition 11g 설치 - 1</vt:lpstr>
      <vt:lpstr>5.3 오라클 데이터베이스 Express Edition 11g 설치 - 2</vt:lpstr>
      <vt:lpstr>5.4 오라클 데이터베이스 접속하기 - 1</vt:lpstr>
      <vt:lpstr>5.4 오라클 데이터베이스 접속하기 - 2</vt:lpstr>
      <vt:lpstr>5.4 오라클 데이터베이스 접속하기 - 3</vt:lpstr>
      <vt:lpstr>5.4 오라클 데이터베이스 접속하기 - 4</vt:lpstr>
      <vt:lpstr>5.5 SQL(Structured Query Language) 문 - 1</vt:lpstr>
      <vt:lpstr>5.5 SQL(Structured Query Language) 문 - 2</vt:lpstr>
      <vt:lpstr>5.5 SQL(Structured Query Language) 문 - 3</vt:lpstr>
      <vt:lpstr>5.5 SQL(Structured Query Language) 문 - 4</vt:lpstr>
      <vt:lpstr>5.6 DDL(Data Definition Language) - 1</vt:lpstr>
      <vt:lpstr>5.6 DDL(Data Definition Language) - 2</vt:lpstr>
      <vt:lpstr>5.6 DDL(Data Definition Language) - 3</vt:lpstr>
      <vt:lpstr>5.6 DDL(Data Definition Language) - 4</vt:lpstr>
      <vt:lpstr>5.7 시퀀스(Sequence) - 1</vt:lpstr>
      <vt:lpstr>5.7 시퀀스(Sequence) - 2</vt:lpstr>
      <vt:lpstr>5.8 SELECT 문 - 1</vt:lpstr>
      <vt:lpstr>5.8 SELECT 문 - 2</vt:lpstr>
      <vt:lpstr>5.8 SELECT 문 - 3</vt:lpstr>
      <vt:lpstr>5.8 SELECT 문 - 4</vt:lpstr>
      <vt:lpstr>5.8 SELECT 문 - 5</vt:lpstr>
      <vt:lpstr>5.9 DML(Data Manipulation Language) - 1</vt:lpstr>
      <vt:lpstr>5.9 DML(Data Manipulation Language) - 2</vt:lpstr>
      <vt:lpstr>5.9 DML(Data Manipulation Language) - 3</vt:lpstr>
    </vt:vector>
  </TitlesOfParts>
  <Company>웰북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오라클 데이터베이스의 개요</dc:title>
  <dc:creator>고영진</dc:creator>
  <cp:lastModifiedBy>고영진</cp:lastModifiedBy>
  <cp:revision>22</cp:revision>
  <dcterms:created xsi:type="dcterms:W3CDTF">2013-08-05T08:15:22Z</dcterms:created>
  <dcterms:modified xsi:type="dcterms:W3CDTF">2013-08-06T06:44:36Z</dcterms:modified>
</cp:coreProperties>
</file>