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imes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imes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imes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imes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99" d="100"/>
          <a:sy n="99" d="100"/>
        </p:scale>
        <p:origin x="-11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E74AF-D5A7-4FBA-9550-4C025F6BE0F6}" type="datetimeFigureOut">
              <a:rPr lang="ko-KR" altLang="en-US" smtClean="0"/>
              <a:pPr/>
              <a:t>2013-08-06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24CD6-0566-4703-ADBE-34A7CA136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melloyello.jpg                                                 000003DAMoneys Work                    B3E1FD53: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33463" y="1916832"/>
            <a:ext cx="7772400" cy="1143000"/>
          </a:xfrm>
        </p:spPr>
        <p:txBody>
          <a:bodyPr/>
          <a:lstStyle>
            <a:lvl1pPr>
              <a:defRPr sz="40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28738" y="3733800"/>
            <a:ext cx="6400800" cy="914400"/>
          </a:xfrm>
        </p:spPr>
        <p:txBody>
          <a:bodyPr/>
          <a:lstStyle>
            <a:lvl1pPr marL="0" indent="0" algn="l">
              <a:buFontTx/>
              <a:buNone/>
              <a:defRPr sz="16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en-US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DF6BB02-6734-4F01-A24E-80C7BD179C1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8" name="그림 7" descr="북스홀릭퍼블리싱-black.jpg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lum bright="10000"/>
          </a:blip>
          <a:stretch>
            <a:fillRect/>
          </a:stretch>
        </p:blipFill>
        <p:spPr>
          <a:xfrm>
            <a:off x="8604448" y="176155"/>
            <a:ext cx="422299" cy="51654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1E39D5-58B5-4E83-B6C9-23B5C6FF0BC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77013" y="76200"/>
            <a:ext cx="2089150" cy="5334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04800" y="76200"/>
            <a:ext cx="6119813" cy="53340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089D4B-8F80-4B3F-9211-4F399677851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361950" indent="-180975">
              <a:buClr>
                <a:schemeClr val="accent5">
                  <a:lumMod val="50000"/>
                </a:schemeClr>
              </a:buClr>
              <a:buSzPct val="80000"/>
              <a:buFont typeface="Wingdings" pitchFamily="2" charset="2"/>
              <a:buChar char="§"/>
              <a:defRPr/>
            </a:lvl2pPr>
            <a:lvl3pPr>
              <a:buSzPct val="100000"/>
              <a:buFont typeface="Arial" pitchFamily="34" charset="0"/>
              <a:buChar char="•"/>
              <a:defRPr/>
            </a:lvl3pPr>
            <a:lvl4pPr>
              <a:buFont typeface="맑은 고딕" pitchFamily="50" charset="-127"/>
              <a:buChar char="–"/>
              <a:defRPr/>
            </a:lvl4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39F5EC-D93F-40F3-908A-9EA6E18064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3C67A6-4A45-4CCD-AFA8-0A014A4D19A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93763" y="1295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56163" y="1295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5723C8-1A90-426A-88ED-A9650CB3A08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F415A-2E40-454D-B5EB-86D8A6EDAC1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60283E-442C-41F7-BE57-9F05A13C313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A0774C-EF6D-4B13-8027-03131E71B6F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240F2A-7414-4CFB-B5CE-DF739F785F3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DFE218-CA16-4483-B3E7-FF4A04E39EC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melloyello_print.jpg                                           0000044DMoneys Work                    B3E1FD53:"/>
          <p:cNvPicPr>
            <a:picLocks noChangeAspect="1" noChangeArrowheads="1"/>
          </p:cNvPicPr>
          <p:nvPr/>
        </p:nvPicPr>
        <p:blipFill>
          <a:blip r:embed="rId1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5588" cy="6858000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3568" y="116632"/>
            <a:ext cx="846043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3568" y="1295400"/>
            <a:ext cx="7982595" cy="4869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81328"/>
            <a:ext cx="1905000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328"/>
            <a:ext cx="2895600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2240" y="6381328"/>
            <a:ext cx="1905000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4B5CBA25-63C9-4163-ACB5-5578522DE71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8" name="그림 7" descr="북스홀릭퍼블리싱-black.jpg"/>
          <p:cNvPicPr>
            <a:picLocks noChangeAspect="1"/>
          </p:cNvPicPr>
          <p:nvPr userDrawn="1"/>
        </p:nvPicPr>
        <p:blipFill>
          <a:blip r:embed="rId1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lum bright="10000"/>
          </a:blip>
          <a:stretch>
            <a:fillRect/>
          </a:stretch>
        </p:blipFill>
        <p:spPr>
          <a:xfrm>
            <a:off x="117253" y="6237312"/>
            <a:ext cx="422299" cy="5165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9pPr>
    </p:titleStyle>
    <p:bodyStyle>
      <a:lvl1pPr marL="180975" indent="-180975" algn="l" rtl="0" eaLnBrk="1" fontAlgn="base" latinLnBrk="1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449263" indent="-268288" algn="l" rtl="0" eaLnBrk="1" fontAlgn="base" latinLnBrk="1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630238" indent="-180975" algn="l" rtl="0" eaLnBrk="1" fontAlgn="base" latinLnBrk="1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896938" indent="-180975" algn="l" rtl="0" eaLnBrk="1" fontAlgn="base" latinLnBrk="1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1077913" indent="-180975" algn="l" rtl="0" eaLnBrk="1" fontAlgn="base" latinLnBrk="1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서블릿과 </a:t>
            </a:r>
            <a:r>
              <a:rPr lang="en-US" altLang="ko-KR" smtClean="0"/>
              <a:t>JDBC </a:t>
            </a:r>
            <a:r>
              <a:rPr lang="ko-KR" altLang="en-US" smtClean="0"/>
              <a:t>연동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92D050"/>
                </a:solidFill>
              </a:rPr>
              <a:t>➜ </a:t>
            </a:r>
            <a:r>
              <a:rPr lang="en-US" altLang="ko-KR" smtClean="0"/>
              <a:t>6.1_JDBC(Java </a:t>
            </a:r>
            <a:r>
              <a:rPr lang="en-US" altLang="ko-KR" smtClean="0"/>
              <a:t>DataBase Connectivity)</a:t>
            </a:r>
            <a:r>
              <a:rPr lang="ko-KR" altLang="en-US" smtClean="0"/>
              <a:t>의 개요</a:t>
            </a:r>
            <a:endParaRPr lang="en-US" altLang="ko-KR" smtClean="0"/>
          </a:p>
          <a:p>
            <a:r>
              <a:rPr lang="en-US" altLang="ko-KR" smtClean="0">
                <a:solidFill>
                  <a:srgbClr val="92D050"/>
                </a:solidFill>
              </a:rPr>
              <a:t>➜ </a:t>
            </a:r>
            <a:r>
              <a:rPr lang="en-US" altLang="ko-KR" smtClean="0"/>
              <a:t>6.2_JDBC </a:t>
            </a:r>
            <a:r>
              <a:rPr lang="ko-KR" altLang="en-US" smtClean="0"/>
              <a:t>고급 기법</a:t>
            </a:r>
          </a:p>
          <a:p>
            <a:endParaRPr lang="ko-KR" altLang="en-US"/>
          </a:p>
        </p:txBody>
      </p:sp>
      <p:sp>
        <p:nvSpPr>
          <p:cNvPr id="4" name="타원형 설명선 3"/>
          <p:cNvSpPr/>
          <p:nvPr/>
        </p:nvSpPr>
        <p:spPr bwMode="auto">
          <a:xfrm>
            <a:off x="1331640" y="764704"/>
            <a:ext cx="1504645" cy="1296144"/>
          </a:xfrm>
          <a:prstGeom prst="wedgeEllipseCallout">
            <a:avLst>
              <a:gd name="adj1" fmla="val -49620"/>
              <a:gd name="adj2" fmla="val 63636"/>
            </a:avLst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6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02765" y="630313"/>
            <a:ext cx="1584176" cy="1382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Chapter</a:t>
            </a:r>
          </a:p>
          <a:p>
            <a:pPr algn="ctr">
              <a:lnSpc>
                <a:spcPts val="5000"/>
              </a:lnSpc>
            </a:pPr>
            <a:r>
              <a:rPr lang="en-US" altLang="ko-KR" sz="6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06</a:t>
            </a:r>
            <a:endParaRPr lang="ko-KR" altLang="en-US" sz="600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5000" endA="300" endPos="45500" dir="5400000" sy="-100000" algn="bl" rotWithShape="0"/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6.1 JDBC(Java DataBase Connectivity)</a:t>
            </a:r>
            <a:r>
              <a:rPr lang="ko-KR" altLang="en-US" smtClean="0"/>
              <a:t>의 개요 </a:t>
            </a:r>
            <a:r>
              <a:rPr lang="en-US" altLang="ko-KR" smtClean="0"/>
              <a:t>- </a:t>
            </a:r>
            <a:r>
              <a:rPr lang="en-US" altLang="ko-KR" smtClean="0"/>
              <a:t>9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ko-KR" altLang="en-US" smtClean="0"/>
              <a:t>결과 </a:t>
            </a:r>
            <a:r>
              <a:rPr lang="ko-KR" altLang="en-US" smtClean="0"/>
              <a:t>값인 </a:t>
            </a:r>
            <a:r>
              <a:rPr lang="en-US" altLang="ko-KR" smtClean="0"/>
              <a:t>ResultSet</a:t>
            </a:r>
            <a:r>
              <a:rPr lang="ko-KR" altLang="en-US" smtClean="0"/>
              <a:t>에서 데이터를 </a:t>
            </a:r>
            <a:r>
              <a:rPr lang="ko-KR" altLang="en-US" smtClean="0"/>
              <a:t>얻는 </a:t>
            </a:r>
            <a:r>
              <a:rPr lang="ko-KR" altLang="en-US" smtClean="0"/>
              <a:t>방법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3"/>
            <a:r>
              <a:rPr lang="ko-KR" altLang="en-US" smtClean="0"/>
              <a:t>결과 값에 레코드가 여러 개 있을 수 있기 때문에 </a:t>
            </a:r>
            <a:r>
              <a:rPr lang="en-US" altLang="ko-KR" smtClean="0"/>
              <a:t>WHILE </a:t>
            </a:r>
            <a:r>
              <a:rPr lang="ko-KR" altLang="en-US" smtClean="0"/>
              <a:t>문을 </a:t>
            </a:r>
            <a:r>
              <a:rPr lang="ko-KR" altLang="en-US" smtClean="0"/>
              <a:t>사용</a:t>
            </a:r>
            <a:endParaRPr lang="en-US" altLang="ko-KR" smtClean="0"/>
          </a:p>
          <a:p>
            <a:pPr lvl="3"/>
            <a:r>
              <a:rPr lang="en-US" altLang="ko-KR" smtClean="0"/>
              <a:t>next</a:t>
            </a:r>
            <a:r>
              <a:rPr lang="en-US" altLang="ko-KR" smtClean="0"/>
              <a:t>( ) </a:t>
            </a:r>
            <a:r>
              <a:rPr lang="ko-KR" altLang="en-US" smtClean="0"/>
              <a:t>메서드는 </a:t>
            </a:r>
            <a:r>
              <a:rPr lang="ko-KR" altLang="en-US" smtClean="0"/>
              <a:t>레코드가 </a:t>
            </a:r>
            <a:r>
              <a:rPr lang="ko-KR" altLang="en-US" smtClean="0"/>
              <a:t>있는 경우에는 </a:t>
            </a:r>
            <a:r>
              <a:rPr lang="en-US" altLang="ko-KR" smtClean="0"/>
              <a:t>true </a:t>
            </a:r>
            <a:r>
              <a:rPr lang="ko-KR" altLang="en-US" smtClean="0"/>
              <a:t>값을</a:t>
            </a:r>
            <a:r>
              <a:rPr lang="en-US" altLang="ko-KR" smtClean="0"/>
              <a:t>, </a:t>
            </a:r>
            <a:r>
              <a:rPr lang="ko-KR" altLang="en-US" smtClean="0"/>
              <a:t>없으면 </a:t>
            </a:r>
            <a:r>
              <a:rPr lang="en-US" altLang="ko-KR" smtClean="0"/>
              <a:t>false </a:t>
            </a:r>
            <a:r>
              <a:rPr lang="ko-KR" altLang="en-US" smtClean="0"/>
              <a:t>값을 </a:t>
            </a:r>
            <a:r>
              <a:rPr lang="ko-KR" altLang="en-US" smtClean="0"/>
              <a:t>리턴</a:t>
            </a:r>
            <a:endParaRPr lang="en-US" altLang="ko-KR" smtClean="0"/>
          </a:p>
          <a:p>
            <a:pPr lvl="3"/>
            <a:r>
              <a:rPr lang="en-US" altLang="ko-KR" smtClean="0"/>
              <a:t>emp_id </a:t>
            </a:r>
            <a:r>
              <a:rPr lang="ko-KR" altLang="en-US" smtClean="0"/>
              <a:t>컬럼은 </a:t>
            </a:r>
            <a:r>
              <a:rPr lang="en-US" altLang="ko-KR" smtClean="0"/>
              <a:t>VARCHAR2 </a:t>
            </a:r>
            <a:r>
              <a:rPr lang="ko-KR" altLang="en-US" smtClean="0"/>
              <a:t>형이기 때문에 </a:t>
            </a:r>
            <a:r>
              <a:rPr lang="en-US" altLang="ko-KR" smtClean="0"/>
              <a:t>getString </a:t>
            </a:r>
            <a:r>
              <a:rPr lang="ko-KR" altLang="en-US" smtClean="0"/>
              <a:t>메서드를 사용해서 </a:t>
            </a:r>
            <a:r>
              <a:rPr lang="ko-KR" altLang="en-US" smtClean="0"/>
              <a:t>데이터를 </a:t>
            </a:r>
            <a:r>
              <a:rPr lang="ko-KR" altLang="en-US" smtClean="0"/>
              <a:t>얻음</a:t>
            </a:r>
            <a:endParaRPr lang="en-US" altLang="ko-KR" smtClean="0"/>
          </a:p>
          <a:p>
            <a:pPr lvl="3"/>
            <a:r>
              <a:rPr lang="en-US" altLang="ko-KR" smtClean="0"/>
              <a:t>salary </a:t>
            </a:r>
            <a:r>
              <a:rPr lang="ko-KR" altLang="en-US" smtClean="0"/>
              <a:t>컬럼은 </a:t>
            </a:r>
            <a:r>
              <a:rPr lang="en-US" altLang="ko-KR" smtClean="0"/>
              <a:t>NUMBER </a:t>
            </a:r>
            <a:r>
              <a:rPr lang="ko-KR" altLang="en-US" smtClean="0"/>
              <a:t>형이기 때문에 </a:t>
            </a:r>
            <a:r>
              <a:rPr lang="en-US" altLang="ko-KR" smtClean="0"/>
              <a:t>getInt </a:t>
            </a:r>
            <a:r>
              <a:rPr lang="ko-KR" altLang="en-US" smtClean="0"/>
              <a:t>메서드를 </a:t>
            </a:r>
            <a:r>
              <a:rPr lang="ko-KR" altLang="en-US" smtClean="0"/>
              <a:t>사용</a:t>
            </a:r>
            <a:endParaRPr lang="en-US" altLang="ko-KR" smtClean="0"/>
          </a:p>
          <a:p>
            <a:pPr lvl="3"/>
            <a:r>
              <a:rPr lang="ko-KR" altLang="en-US" smtClean="0"/>
              <a:t>메서드의 </a:t>
            </a:r>
            <a:r>
              <a:rPr lang="ko-KR" altLang="en-US" smtClean="0"/>
              <a:t>인자 </a:t>
            </a:r>
            <a:r>
              <a:rPr lang="ko-KR" altLang="en-US" smtClean="0"/>
              <a:t>값으로 컬럼명을 </a:t>
            </a:r>
            <a:r>
              <a:rPr lang="ko-KR" altLang="en-US" smtClean="0"/>
              <a:t>사용하거나 </a:t>
            </a:r>
            <a:r>
              <a:rPr lang="en-US" altLang="ko-KR" smtClean="0"/>
              <a:t>SELECT </a:t>
            </a:r>
            <a:r>
              <a:rPr lang="ko-KR" altLang="en-US" smtClean="0"/>
              <a:t>문에서 사용한 컬럼의 인덱스 </a:t>
            </a:r>
            <a:r>
              <a:rPr lang="ko-KR" altLang="en-US" smtClean="0"/>
              <a:t>값을 </a:t>
            </a:r>
            <a:r>
              <a:rPr lang="ko-KR" altLang="en-US" smtClean="0"/>
              <a:t>사용</a:t>
            </a:r>
            <a:r>
              <a:rPr lang="en-US" altLang="ko-KR" smtClean="0"/>
              <a:t> </a:t>
            </a:r>
            <a:r>
              <a:rPr lang="ko-KR" altLang="en-US" smtClean="0"/>
              <a:t>가능</a:t>
            </a:r>
            <a:endParaRPr lang="en-US" altLang="ko-KR" smtClean="0"/>
          </a:p>
          <a:p>
            <a:pPr lvl="3"/>
            <a:r>
              <a:rPr lang="ko-KR" altLang="en-US" smtClean="0"/>
              <a:t>가독성을 위해서 </a:t>
            </a:r>
            <a:r>
              <a:rPr lang="ko-KR" altLang="en-US" smtClean="0"/>
              <a:t>컬럼명을 사용하는 </a:t>
            </a:r>
            <a:r>
              <a:rPr lang="ko-KR" altLang="en-US" smtClean="0"/>
              <a:t>것을 </a:t>
            </a:r>
            <a:r>
              <a:rPr lang="ko-KR" altLang="en-US" smtClean="0"/>
              <a:t>권장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5" name="직사각형 4"/>
          <p:cNvSpPr/>
          <p:nvPr/>
        </p:nvSpPr>
        <p:spPr>
          <a:xfrm>
            <a:off x="1403648" y="1700808"/>
            <a:ext cx="7272808" cy="1754326"/>
          </a:xfrm>
          <a:prstGeom prst="rect">
            <a:avLst/>
          </a:prstGeom>
          <a:ln w="28575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while( rs.next( )){</a:t>
            </a:r>
          </a:p>
          <a:p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    String </a:t>
            </a:r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emp_id = rs.getString("emp_id");</a:t>
            </a:r>
          </a:p>
          <a:p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    String </a:t>
            </a:r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ename = rs.getString("ename");</a:t>
            </a:r>
          </a:p>
          <a:p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    int </a:t>
            </a:r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salary = rs.getInt("salary");</a:t>
            </a:r>
          </a:p>
          <a:p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    System.out.println</a:t>
            </a:r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( emp_id +" " + ename + " " + salary );</a:t>
            </a:r>
          </a:p>
          <a:p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6.1 </a:t>
            </a:r>
            <a:r>
              <a:rPr lang="en-US" altLang="ko-KR" sz="2750" smtClean="0"/>
              <a:t>JDBC(Java DataBase Connectivity)</a:t>
            </a:r>
            <a:r>
              <a:rPr lang="ko-KR" altLang="en-US" sz="2750" smtClean="0"/>
              <a:t>의 개요 </a:t>
            </a:r>
            <a:r>
              <a:rPr lang="en-US" altLang="ko-KR" sz="2750" smtClean="0"/>
              <a:t>- </a:t>
            </a:r>
            <a:r>
              <a:rPr lang="en-US" altLang="ko-KR" sz="2750" smtClean="0"/>
              <a:t>10</a:t>
            </a:r>
            <a:endParaRPr lang="ko-KR" altLang="en-US" sz="275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2438" lvl="1" indent="-271463">
              <a:buFont typeface="+mj-ea"/>
              <a:buAutoNum type="circleNumDbPlain" startAt="7"/>
            </a:pPr>
            <a:r>
              <a:rPr lang="ko-KR" altLang="en-US" smtClean="0"/>
              <a:t>자원 </a:t>
            </a:r>
            <a:r>
              <a:rPr lang="ko-KR" altLang="en-US" smtClean="0"/>
              <a:t>반납</a:t>
            </a:r>
          </a:p>
          <a:p>
            <a:pPr lvl="2"/>
            <a:r>
              <a:rPr lang="ko-KR" altLang="en-US" smtClean="0"/>
              <a:t>파일 및 데이터베이스는 자바 프로그램에서 사용하는 외부 자원이기 때문에 반드시 </a:t>
            </a:r>
            <a:r>
              <a:rPr lang="ko-KR" altLang="en-US" smtClean="0"/>
              <a:t>사용한 </a:t>
            </a:r>
            <a:r>
              <a:rPr lang="ko-KR" altLang="en-US" smtClean="0"/>
              <a:t>후에는 </a:t>
            </a:r>
            <a:r>
              <a:rPr lang="ko-KR" altLang="en-US" smtClean="0"/>
              <a:t>자원을 </a:t>
            </a:r>
            <a:r>
              <a:rPr lang="ko-KR" altLang="en-US" smtClean="0"/>
              <a:t>해제</a:t>
            </a:r>
            <a:endParaRPr lang="en-US" altLang="ko-KR" smtClean="0"/>
          </a:p>
          <a:p>
            <a:pPr lvl="2"/>
            <a:r>
              <a:rPr lang="ko-KR" altLang="en-US" smtClean="0"/>
              <a:t>데이터베이스에서 </a:t>
            </a:r>
            <a:r>
              <a:rPr lang="ko-KR" altLang="en-US" smtClean="0"/>
              <a:t>사용한 자원은 </a:t>
            </a:r>
            <a:r>
              <a:rPr lang="en-US" altLang="ko-KR" smtClean="0"/>
              <a:t>ResultSet</a:t>
            </a:r>
            <a:r>
              <a:rPr lang="en-US" altLang="ko-KR" smtClean="0"/>
              <a:t>, </a:t>
            </a:r>
            <a:r>
              <a:rPr lang="en-US" altLang="ko-KR" smtClean="0"/>
              <a:t>Statement, Connection </a:t>
            </a:r>
            <a:r>
              <a:rPr lang="ko-KR" altLang="en-US" smtClean="0"/>
              <a:t>등</a:t>
            </a:r>
            <a:endParaRPr lang="en-US" altLang="ko-KR" smtClean="0"/>
          </a:p>
          <a:p>
            <a:pPr lvl="2"/>
            <a:r>
              <a:rPr lang="ko-KR" altLang="en-US" smtClean="0"/>
              <a:t>이 </a:t>
            </a:r>
            <a:r>
              <a:rPr lang="ko-KR" altLang="en-US" smtClean="0"/>
              <a:t>자원을 해제 시킬 때에는 사용한 </a:t>
            </a:r>
            <a:r>
              <a:rPr lang="ko-KR" altLang="en-US" smtClean="0"/>
              <a:t>역순으로 </a:t>
            </a:r>
            <a:r>
              <a:rPr lang="ko-KR" altLang="en-US" smtClean="0"/>
              <a:t>해제</a:t>
            </a:r>
            <a:endParaRPr lang="en-US" altLang="ko-KR" smtClean="0"/>
          </a:p>
          <a:p>
            <a:pPr lvl="2"/>
            <a:r>
              <a:rPr lang="ko-KR" altLang="en-US" smtClean="0"/>
              <a:t>데이터베이스를 사용 </a:t>
            </a:r>
            <a:r>
              <a:rPr lang="ko-KR" altLang="en-US" smtClean="0"/>
              <a:t>시 예외 발생 여부에 관계없이 항상 자원을 해제시켜야 되기 때문에 </a:t>
            </a:r>
            <a:r>
              <a:rPr lang="ko-KR" altLang="en-US" smtClean="0"/>
              <a:t>일반적으로 </a:t>
            </a:r>
            <a:r>
              <a:rPr lang="en-US" altLang="ko-KR" smtClean="0"/>
              <a:t>FINALLY </a:t>
            </a:r>
            <a:r>
              <a:rPr lang="ko-KR" altLang="en-US" smtClean="0"/>
              <a:t>문에서 </a:t>
            </a:r>
            <a:r>
              <a:rPr lang="ko-KR" altLang="en-US" smtClean="0"/>
              <a:t>자원 반납 </a:t>
            </a:r>
            <a:r>
              <a:rPr lang="ko-KR" altLang="en-US" smtClean="0"/>
              <a:t>코드를 </a:t>
            </a:r>
            <a:r>
              <a:rPr lang="ko-KR" altLang="en-US" smtClean="0"/>
              <a:t>구현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5" name="직사각형 4"/>
          <p:cNvSpPr/>
          <p:nvPr/>
        </p:nvSpPr>
        <p:spPr>
          <a:xfrm>
            <a:off x="1403648" y="3429000"/>
            <a:ext cx="7272808" cy="923330"/>
          </a:xfrm>
          <a:prstGeom prst="rect">
            <a:avLst/>
          </a:prstGeom>
          <a:ln w="28575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rs.close( ); // ResultSet</a:t>
            </a:r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을 사용한 경우</a:t>
            </a:r>
          </a:p>
          <a:p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stmt.close( );</a:t>
            </a:r>
          </a:p>
          <a:p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con.close)( );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6.2 JDBC </a:t>
            </a:r>
            <a:r>
              <a:rPr lang="ko-KR" altLang="en-US" smtClean="0"/>
              <a:t>고급 </a:t>
            </a:r>
            <a:r>
              <a:rPr lang="ko-KR" altLang="en-US" smtClean="0"/>
              <a:t>기법 </a:t>
            </a:r>
            <a:r>
              <a:rPr lang="en-US" altLang="ko-KR" smtClean="0"/>
              <a:t>- 1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6.2.1 </a:t>
            </a:r>
            <a:r>
              <a:rPr lang="en-US" altLang="ko-KR" smtClean="0"/>
              <a:t>PreparedStatement </a:t>
            </a:r>
            <a:r>
              <a:rPr lang="ko-KR" altLang="en-US" smtClean="0"/>
              <a:t>사용</a:t>
            </a:r>
            <a:endParaRPr lang="en-US" altLang="ko-KR" smtClean="0"/>
          </a:p>
          <a:p>
            <a:pPr lvl="1"/>
            <a:r>
              <a:rPr lang="en-US" altLang="ko-KR" smtClean="0"/>
              <a:t>Statement </a:t>
            </a:r>
            <a:r>
              <a:rPr lang="ko-KR" altLang="en-US" smtClean="0"/>
              <a:t>객체</a:t>
            </a:r>
          </a:p>
          <a:p>
            <a:pPr lvl="2"/>
            <a:r>
              <a:rPr lang="ko-KR" altLang="en-US" smtClean="0"/>
              <a:t>일반적인 </a:t>
            </a:r>
            <a:r>
              <a:rPr lang="en-US" altLang="ko-KR" smtClean="0"/>
              <a:t>SQL </a:t>
            </a:r>
            <a:r>
              <a:rPr lang="ko-KR" altLang="en-US" smtClean="0"/>
              <a:t>문을 전송할 때 </a:t>
            </a:r>
            <a:r>
              <a:rPr lang="ko-KR" altLang="en-US" smtClean="0"/>
              <a:t>사용하는 </a:t>
            </a:r>
            <a:r>
              <a:rPr lang="en-US" altLang="ko-KR" smtClean="0"/>
              <a:t>API</a:t>
            </a:r>
          </a:p>
          <a:p>
            <a:pPr lvl="2"/>
            <a:r>
              <a:rPr lang="ko-KR" altLang="en-US" smtClean="0"/>
              <a:t>새로운 </a:t>
            </a:r>
            <a:r>
              <a:rPr lang="ko-KR" altLang="en-US" smtClean="0"/>
              <a:t>레코드를 여러 번 </a:t>
            </a:r>
            <a:r>
              <a:rPr lang="ko-KR" altLang="en-US" smtClean="0"/>
              <a:t>저장하는 </a:t>
            </a:r>
            <a:r>
              <a:rPr lang="ko-KR" altLang="en-US" smtClean="0"/>
              <a:t>경우에 동일한 </a:t>
            </a:r>
            <a:r>
              <a:rPr lang="en-US" altLang="ko-KR" smtClean="0"/>
              <a:t>INSERT </a:t>
            </a:r>
            <a:r>
              <a:rPr lang="ko-KR" altLang="en-US" smtClean="0"/>
              <a:t>문을 여러 번 작성해야 되며 문자 데이터 및 날짜 데이터인 경우에는 반드시 ‘ ’</a:t>
            </a:r>
            <a:r>
              <a:rPr lang="ko-KR" altLang="en-US" smtClean="0"/>
              <a:t>를 </a:t>
            </a:r>
            <a:r>
              <a:rPr lang="ko-KR" altLang="en-US" smtClean="0"/>
              <a:t>지정</a:t>
            </a:r>
            <a:endParaRPr lang="en-US" altLang="ko-KR" smtClean="0"/>
          </a:p>
          <a:p>
            <a:pPr lvl="2"/>
            <a:r>
              <a:rPr lang="ko-KR" altLang="en-US" smtClean="0"/>
              <a:t>중복 </a:t>
            </a:r>
            <a:r>
              <a:rPr lang="ko-KR" altLang="en-US" smtClean="0"/>
              <a:t>코드가 많아져서 성능면에서 떨어지고 ‘ ’을 지정하지 </a:t>
            </a:r>
            <a:r>
              <a:rPr lang="ko-KR" altLang="en-US" smtClean="0"/>
              <a:t>않으면 </a:t>
            </a:r>
            <a:r>
              <a:rPr lang="ko-KR" altLang="en-US" smtClean="0"/>
              <a:t>예외가 발생되기 </a:t>
            </a:r>
            <a:r>
              <a:rPr lang="ko-KR" altLang="en-US" smtClean="0"/>
              <a:t>때문에 코드 </a:t>
            </a:r>
            <a:r>
              <a:rPr lang="ko-KR" altLang="en-US" smtClean="0"/>
              <a:t>작업이 </a:t>
            </a:r>
            <a:r>
              <a:rPr lang="ko-KR" altLang="en-US" smtClean="0"/>
              <a:t>비효율적</a:t>
            </a:r>
            <a:endParaRPr lang="en-US" altLang="ko-KR" smtClean="0"/>
          </a:p>
          <a:p>
            <a:pPr lvl="2"/>
            <a:endParaRPr lang="en-US" altLang="ko-KR" sz="1100" smtClean="0"/>
          </a:p>
          <a:p>
            <a:pPr lvl="1"/>
            <a:r>
              <a:rPr lang="en-US" altLang="ko-KR" smtClean="0"/>
              <a:t>PreparedStatement </a:t>
            </a:r>
            <a:r>
              <a:rPr lang="ko-KR" altLang="en-US" smtClean="0"/>
              <a:t>객체</a:t>
            </a:r>
            <a:endParaRPr lang="ko-KR" altLang="en-US" smtClean="0"/>
          </a:p>
          <a:p>
            <a:pPr lvl="2"/>
            <a:r>
              <a:rPr lang="en-US" altLang="ko-KR" smtClean="0"/>
              <a:t>SQL </a:t>
            </a:r>
            <a:r>
              <a:rPr lang="ko-KR" altLang="en-US" smtClean="0"/>
              <a:t>문을 한 번만 작성하고 데이터만 나중에 추가로 설정하면서 작업을 할 수 </a:t>
            </a:r>
            <a:r>
              <a:rPr lang="ko-KR" altLang="en-US" smtClean="0"/>
              <a:t>있는 </a:t>
            </a:r>
            <a:r>
              <a:rPr lang="en-US" altLang="ko-KR" smtClean="0"/>
              <a:t>API</a:t>
            </a:r>
            <a:endParaRPr lang="en-US" altLang="ko-KR" smtClean="0"/>
          </a:p>
          <a:p>
            <a:pPr lvl="2"/>
            <a:r>
              <a:rPr lang="ko-KR" altLang="en-US" smtClean="0"/>
              <a:t>새로운 레코드를 여러 번 저장하는 경우에 한 번만 </a:t>
            </a:r>
            <a:r>
              <a:rPr lang="en-US" altLang="ko-KR" smtClean="0"/>
              <a:t>INSERT </a:t>
            </a:r>
            <a:r>
              <a:rPr lang="ko-KR" altLang="en-US" smtClean="0"/>
              <a:t>문을 생성하면 되기 </a:t>
            </a:r>
            <a:r>
              <a:rPr lang="ko-KR" altLang="en-US" smtClean="0"/>
              <a:t>때문에 </a:t>
            </a:r>
            <a:r>
              <a:rPr lang="ko-KR" altLang="en-US" smtClean="0"/>
              <a:t>중복 코드가 </a:t>
            </a:r>
            <a:r>
              <a:rPr lang="ko-KR" altLang="en-US" smtClean="0"/>
              <a:t>제거되어 성능이 뛰어나고 ‘ ’을 직접 지정하지 않기 때문에 예외 </a:t>
            </a:r>
            <a:r>
              <a:rPr lang="ko-KR" altLang="en-US" smtClean="0"/>
              <a:t>발생률이 </a:t>
            </a:r>
            <a:r>
              <a:rPr lang="ko-KR" altLang="en-US" smtClean="0"/>
              <a:t>적어짐</a:t>
            </a:r>
            <a:endParaRPr lang="en-US" altLang="ko-KR" smtClean="0"/>
          </a:p>
          <a:p>
            <a:pPr lvl="2"/>
            <a:r>
              <a:rPr lang="ko-KR" altLang="en-US" smtClean="0"/>
              <a:t>앞으로의 </a:t>
            </a:r>
            <a:r>
              <a:rPr lang="ko-KR" altLang="en-US" smtClean="0"/>
              <a:t>모든 </a:t>
            </a:r>
            <a:r>
              <a:rPr lang="en-US" altLang="ko-KR" smtClean="0"/>
              <a:t>SQL </a:t>
            </a:r>
            <a:r>
              <a:rPr lang="ko-KR" altLang="en-US" smtClean="0"/>
              <a:t>문 전송은 </a:t>
            </a:r>
            <a:r>
              <a:rPr lang="en-US" altLang="ko-KR" smtClean="0"/>
              <a:t>PreparedStatement</a:t>
            </a:r>
            <a:r>
              <a:rPr lang="ko-KR" altLang="en-US" smtClean="0"/>
              <a:t>를 사용하여 전송하는 </a:t>
            </a:r>
            <a:r>
              <a:rPr lang="ko-KR" altLang="en-US" smtClean="0"/>
              <a:t>것을 </a:t>
            </a:r>
            <a:r>
              <a:rPr lang="ko-KR" altLang="en-US" smtClean="0"/>
              <a:t>권장</a:t>
            </a:r>
            <a:endParaRPr lang="en-US" altLang="ko-KR" smtClean="0"/>
          </a:p>
          <a:p>
            <a:pPr lvl="2"/>
            <a:endParaRPr lang="en-US" altLang="ko-KR" sz="1100" smtClean="0"/>
          </a:p>
          <a:p>
            <a:pPr lvl="1"/>
            <a:r>
              <a:rPr lang="en-US" altLang="ko-KR" smtClean="0"/>
              <a:t>CallableStatement </a:t>
            </a:r>
            <a:r>
              <a:rPr lang="ko-KR" altLang="en-US" smtClean="0"/>
              <a:t>객체</a:t>
            </a:r>
          </a:p>
          <a:p>
            <a:pPr lvl="2">
              <a:buNone/>
            </a:pPr>
            <a:r>
              <a:rPr lang="ko-KR" altLang="en-US" smtClean="0"/>
              <a:t>자바 언어와 오라클의 프로그램 언어인 </a:t>
            </a:r>
            <a:r>
              <a:rPr lang="en-US" altLang="ko-KR" smtClean="0"/>
              <a:t>PL/SQL</a:t>
            </a:r>
            <a:r>
              <a:rPr lang="ko-KR" altLang="en-US" smtClean="0"/>
              <a:t>과의 연동 시 </a:t>
            </a:r>
            <a:r>
              <a:rPr lang="ko-KR" altLang="en-US" smtClean="0"/>
              <a:t>사용되는 </a:t>
            </a:r>
            <a:r>
              <a:rPr lang="en-US" altLang="ko-KR" smtClean="0"/>
              <a:t>API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6.2 JDBC </a:t>
            </a:r>
            <a:r>
              <a:rPr lang="ko-KR" altLang="en-US" smtClean="0"/>
              <a:t>고급 기법 </a:t>
            </a:r>
            <a:r>
              <a:rPr lang="en-US" altLang="ko-KR" smtClean="0"/>
              <a:t>- </a:t>
            </a:r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smtClean="0"/>
              <a:t>PreparedStatement </a:t>
            </a:r>
            <a:r>
              <a:rPr lang="ko-KR" altLang="en-US" smtClean="0"/>
              <a:t>객체를 사용하여 </a:t>
            </a:r>
            <a:r>
              <a:rPr lang="ko-KR" altLang="en-US" smtClean="0"/>
              <a:t>데이터베이스를 </a:t>
            </a:r>
            <a:r>
              <a:rPr lang="ko-KR" altLang="en-US" smtClean="0"/>
              <a:t>연동</a:t>
            </a:r>
            <a:endParaRPr lang="en-US" altLang="ko-KR" smtClean="0"/>
          </a:p>
          <a:p>
            <a:pPr marL="452438" lvl="1" indent="-271463">
              <a:buFont typeface="+mj-ea"/>
              <a:buAutoNum type="circleNumDbPlain"/>
            </a:pPr>
            <a:r>
              <a:rPr lang="ko-KR" altLang="en-US" smtClean="0"/>
              <a:t>오라클 </a:t>
            </a:r>
            <a:r>
              <a:rPr lang="ko-KR" altLang="en-US" smtClean="0"/>
              <a:t>데이터베이스 연동을 위한 </a:t>
            </a:r>
            <a:r>
              <a:rPr lang="en-US" altLang="ko-KR" smtClean="0"/>
              <a:t>4</a:t>
            </a:r>
            <a:r>
              <a:rPr lang="ko-KR" altLang="en-US" smtClean="0"/>
              <a:t>가지 정보를 </a:t>
            </a:r>
            <a:r>
              <a:rPr lang="ko-KR" altLang="en-US" smtClean="0"/>
              <a:t>문자열에 </a:t>
            </a:r>
            <a:r>
              <a:rPr lang="ko-KR" altLang="en-US" smtClean="0"/>
              <a:t>저장</a:t>
            </a:r>
            <a:endParaRPr lang="en-US" altLang="ko-KR" smtClean="0"/>
          </a:p>
          <a:p>
            <a:pPr marL="452438" lvl="1" indent="-271463">
              <a:buFont typeface="+mj-ea"/>
              <a:buAutoNum type="circleNumDbPlain"/>
            </a:pPr>
            <a:endParaRPr lang="en-US" altLang="ko-KR" smtClean="0"/>
          </a:p>
          <a:p>
            <a:pPr marL="452438" lvl="1" indent="-271463">
              <a:buFont typeface="+mj-ea"/>
              <a:buAutoNum type="circleNumDbPlain"/>
            </a:pPr>
            <a:endParaRPr lang="en-US" altLang="ko-KR" smtClean="0"/>
          </a:p>
          <a:p>
            <a:pPr marL="452438" lvl="1" indent="-271463">
              <a:buFont typeface="+mj-ea"/>
              <a:buAutoNum type="circleNumDbPlain"/>
            </a:pPr>
            <a:endParaRPr lang="en-US" altLang="ko-KR" smtClean="0"/>
          </a:p>
          <a:p>
            <a:pPr marL="452438" lvl="1" indent="-271463">
              <a:buFont typeface="+mj-ea"/>
              <a:buAutoNum type="circleNumDbPlain"/>
            </a:pPr>
            <a:endParaRPr lang="en-US" altLang="ko-KR" smtClean="0"/>
          </a:p>
          <a:p>
            <a:pPr marL="452438" lvl="1" indent="-271463">
              <a:buFont typeface="+mj-ea"/>
              <a:buAutoNum type="circleNumDbPlain"/>
            </a:pPr>
            <a:endParaRPr lang="en-US" altLang="ko-KR" smtClean="0"/>
          </a:p>
          <a:p>
            <a:pPr marL="452438" lvl="1" indent="-271463">
              <a:buFont typeface="+mj-ea"/>
              <a:buAutoNum type="circleNumDbPlain" startAt="2"/>
            </a:pPr>
            <a:r>
              <a:rPr lang="ko-KR" altLang="en-US" smtClean="0"/>
              <a:t>드라이버 로딩</a:t>
            </a:r>
            <a:endParaRPr lang="en-US" altLang="ko-KR" smtClean="0"/>
          </a:p>
          <a:p>
            <a:pPr marL="452438" lvl="1" indent="-271463">
              <a:buFont typeface="+mj-ea"/>
              <a:buAutoNum type="circleNumDbPlain" startAt="2"/>
            </a:pPr>
            <a:endParaRPr lang="en-US" altLang="ko-KR" smtClean="0"/>
          </a:p>
          <a:p>
            <a:pPr marL="452438" lvl="1" indent="-271463">
              <a:buFont typeface="+mj-ea"/>
              <a:buAutoNum type="circleNumDbPlain" startAt="2"/>
            </a:pPr>
            <a:endParaRPr lang="ko-KR" altLang="en-US" sz="2800" smtClean="0"/>
          </a:p>
          <a:p>
            <a:pPr marL="452438" lvl="1" indent="-271463">
              <a:buFont typeface="+mj-ea"/>
              <a:buAutoNum type="circleNumDbPlain" startAt="3"/>
            </a:pPr>
            <a:r>
              <a:rPr lang="en-US" altLang="ko-KR" smtClean="0"/>
              <a:t>Connection </a:t>
            </a:r>
            <a:r>
              <a:rPr lang="ko-KR" altLang="en-US" smtClean="0"/>
              <a:t>맺기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5" name="직사각형 4"/>
          <p:cNvSpPr/>
          <p:nvPr/>
        </p:nvSpPr>
        <p:spPr>
          <a:xfrm>
            <a:off x="1135781" y="2084655"/>
            <a:ext cx="7612683" cy="1200329"/>
          </a:xfrm>
          <a:prstGeom prst="rect">
            <a:avLst/>
          </a:prstGeom>
          <a:ln w="28575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String driver = "oracle.jdbc.driver.OracleDriver";</a:t>
            </a:r>
          </a:p>
          <a:p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String url = "jdbc:oracle:thin:@localhost:1521:XE";</a:t>
            </a:r>
          </a:p>
          <a:p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String userid = "scott";</a:t>
            </a:r>
          </a:p>
          <a:p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String passwd = "tiger";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135781" y="5229200"/>
            <a:ext cx="7612683" cy="369332"/>
          </a:xfrm>
          <a:prstGeom prst="rect">
            <a:avLst/>
          </a:prstGeom>
          <a:ln w="28575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Connection con = DriverManager.getConnection( url, userid , passwd );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35781" y="4005064"/>
            <a:ext cx="7612683" cy="369332"/>
          </a:xfrm>
          <a:prstGeom prst="rect">
            <a:avLst/>
          </a:prstGeom>
          <a:ln w="28575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Class.forName( driver );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6.2 JDBC </a:t>
            </a:r>
            <a:r>
              <a:rPr lang="ko-KR" altLang="en-US" smtClean="0"/>
              <a:t>고급 기법 </a:t>
            </a:r>
            <a:r>
              <a:rPr lang="en-US" altLang="ko-KR" smtClean="0"/>
              <a:t>- </a:t>
            </a:r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295400"/>
            <a:ext cx="8136904" cy="4869904"/>
          </a:xfrm>
        </p:spPr>
        <p:txBody>
          <a:bodyPr/>
          <a:lstStyle/>
          <a:p>
            <a:pPr marL="452438" lvl="1" indent="-271463">
              <a:buFont typeface="+mj-ea"/>
              <a:buAutoNum type="circleNumDbPlain" startAt="4"/>
            </a:pPr>
            <a:r>
              <a:rPr lang="en-US" altLang="ko-KR" smtClean="0"/>
              <a:t>SQL </a:t>
            </a:r>
            <a:r>
              <a:rPr lang="ko-KR" altLang="en-US" smtClean="0"/>
              <a:t>문 작성</a:t>
            </a:r>
          </a:p>
          <a:p>
            <a:pPr lvl="2"/>
            <a:r>
              <a:rPr lang="en-US" altLang="ko-KR" smtClean="0"/>
              <a:t>emp_id</a:t>
            </a:r>
            <a:r>
              <a:rPr lang="ko-KR" altLang="en-US" smtClean="0"/>
              <a:t>가 ‘</a:t>
            </a:r>
            <a:r>
              <a:rPr lang="en-US" altLang="ko-KR" smtClean="0"/>
              <a:t>a333</a:t>
            </a:r>
            <a:r>
              <a:rPr lang="ko-KR" altLang="en-US" smtClean="0"/>
              <a:t>’인 레코드를 검색하는 </a:t>
            </a:r>
            <a:r>
              <a:rPr lang="en-US" altLang="ko-KR" smtClean="0"/>
              <a:t>SELECT </a:t>
            </a:r>
            <a:r>
              <a:rPr lang="ko-KR" altLang="en-US" smtClean="0"/>
              <a:t>문</a:t>
            </a:r>
            <a:endParaRPr lang="en-US" altLang="ko-KR" smtClean="0"/>
          </a:p>
          <a:p>
            <a:pPr lvl="2"/>
            <a:r>
              <a:rPr lang="ko-KR" altLang="en-US" smtClean="0"/>
              <a:t>실제 </a:t>
            </a:r>
            <a:r>
              <a:rPr lang="ko-KR" altLang="en-US" smtClean="0"/>
              <a:t>값 대신에 ‘</a:t>
            </a:r>
            <a:r>
              <a:rPr lang="en-US" altLang="ko-KR" smtClean="0"/>
              <a:t>?</a:t>
            </a:r>
            <a:r>
              <a:rPr lang="ko-KR" altLang="en-US" smtClean="0"/>
              <a:t>’ </a:t>
            </a:r>
            <a:r>
              <a:rPr lang="ko-KR" altLang="en-US" smtClean="0"/>
              <a:t>심벌을 이용</a:t>
            </a:r>
            <a:endParaRPr lang="en-US" altLang="ko-KR" smtClean="0"/>
          </a:p>
          <a:p>
            <a:pPr lvl="2"/>
            <a:r>
              <a:rPr lang="ko-KR" altLang="en-US" smtClean="0"/>
              <a:t>나중에 </a:t>
            </a:r>
            <a:r>
              <a:rPr lang="ko-KR" altLang="en-US" smtClean="0"/>
              <a:t>메서드를 이용해서 실제 </a:t>
            </a:r>
            <a:r>
              <a:rPr lang="ko-KR" altLang="en-US" smtClean="0"/>
              <a:t>값을 </a:t>
            </a:r>
            <a:r>
              <a:rPr lang="ko-KR" altLang="en-US" smtClean="0"/>
              <a:t>설정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/>
            <a:r>
              <a:rPr lang="en-US" altLang="ko-KR" smtClean="0"/>
              <a:t>emp_id</a:t>
            </a:r>
            <a:r>
              <a:rPr lang="ko-KR" altLang="en-US" smtClean="0"/>
              <a:t>가 ‘</a:t>
            </a:r>
            <a:r>
              <a:rPr lang="en-US" altLang="ko-KR" smtClean="0"/>
              <a:t>a222</a:t>
            </a:r>
            <a:r>
              <a:rPr lang="ko-KR" altLang="en-US" smtClean="0"/>
              <a:t>’인 레코드의 </a:t>
            </a:r>
            <a:r>
              <a:rPr lang="en-US" altLang="ko-KR" smtClean="0"/>
              <a:t>depart</a:t>
            </a:r>
            <a:r>
              <a:rPr lang="ko-KR" altLang="en-US" smtClean="0"/>
              <a:t>를 ‘관리’로 변경하고 </a:t>
            </a:r>
            <a:r>
              <a:rPr lang="en-US" altLang="ko-KR" smtClean="0"/>
              <a:t>salary</a:t>
            </a:r>
            <a:r>
              <a:rPr lang="ko-KR" altLang="en-US" smtClean="0"/>
              <a:t>를 </a:t>
            </a:r>
            <a:r>
              <a:rPr lang="en-US" altLang="ko-KR" smtClean="0"/>
              <a:t>3200</a:t>
            </a:r>
            <a:r>
              <a:rPr lang="ko-KR" altLang="en-US" smtClean="0"/>
              <a:t>으로 </a:t>
            </a:r>
            <a:r>
              <a:rPr lang="ko-KR" altLang="en-US" smtClean="0"/>
              <a:t>변경하는 </a:t>
            </a:r>
            <a:r>
              <a:rPr lang="en-US" altLang="ko-KR" smtClean="0"/>
              <a:t>UPDATE </a:t>
            </a:r>
            <a:r>
              <a:rPr lang="ko-KR" altLang="en-US" smtClean="0"/>
              <a:t>문</a:t>
            </a:r>
            <a:endParaRPr lang="en-US" altLang="ko-KR" smtClean="0"/>
          </a:p>
          <a:p>
            <a:pPr lvl="2"/>
            <a:r>
              <a:rPr lang="ko-KR" altLang="en-US" smtClean="0"/>
              <a:t>실제 </a:t>
            </a:r>
            <a:r>
              <a:rPr lang="ko-KR" altLang="en-US" smtClean="0"/>
              <a:t>값 대신에 ‘</a:t>
            </a:r>
            <a:r>
              <a:rPr lang="en-US" altLang="ko-KR" smtClean="0"/>
              <a:t>?</a:t>
            </a:r>
            <a:r>
              <a:rPr lang="ko-KR" altLang="en-US" smtClean="0"/>
              <a:t>’ 심벌을 이용하고 나중에 실제 값은 메서드를 </a:t>
            </a:r>
            <a:r>
              <a:rPr lang="ko-KR" altLang="en-US" smtClean="0"/>
              <a:t>이용해서 </a:t>
            </a:r>
            <a:r>
              <a:rPr lang="ko-KR" altLang="en-US" smtClean="0"/>
              <a:t>설정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z="800" smtClean="0"/>
          </a:p>
          <a:p>
            <a:pPr marL="452438" lvl="1" indent="-271463">
              <a:buFont typeface="+mj-ea"/>
              <a:buAutoNum type="circleNumDbPlain" startAt="5"/>
            </a:pPr>
            <a:r>
              <a:rPr lang="en-US" altLang="ko-KR" smtClean="0"/>
              <a:t> </a:t>
            </a:r>
            <a:r>
              <a:rPr lang="en-US" altLang="ko-KR" smtClean="0"/>
              <a:t>PreparedStatement </a:t>
            </a:r>
            <a:r>
              <a:rPr lang="ko-KR" altLang="en-US" smtClean="0"/>
              <a:t>생성</a:t>
            </a:r>
          </a:p>
          <a:p>
            <a:pPr lvl="2"/>
            <a:r>
              <a:rPr lang="ko-KR" altLang="en-US" smtClean="0"/>
              <a:t>요청할 </a:t>
            </a:r>
            <a:r>
              <a:rPr lang="en-US" altLang="ko-KR" smtClean="0"/>
              <a:t>SQL </a:t>
            </a:r>
            <a:r>
              <a:rPr lang="ko-KR" altLang="en-US" smtClean="0"/>
              <a:t>문을 </a:t>
            </a:r>
            <a:r>
              <a:rPr lang="en-US" altLang="ko-KR" smtClean="0"/>
              <a:t>PreparedStatement</a:t>
            </a:r>
            <a:r>
              <a:rPr lang="ko-KR" altLang="en-US" smtClean="0"/>
              <a:t>를 생성할 때 메서드 인자로 </a:t>
            </a:r>
            <a:r>
              <a:rPr lang="ko-KR" altLang="en-US" smtClean="0"/>
              <a:t>지정하여 </a:t>
            </a:r>
            <a:r>
              <a:rPr lang="ko-KR" altLang="en-US" smtClean="0"/>
              <a:t>작업</a:t>
            </a:r>
            <a:endParaRPr lang="en-US" altLang="ko-KR" smtClean="0"/>
          </a:p>
          <a:p>
            <a:pPr lvl="2"/>
            <a:r>
              <a:rPr lang="en-US" altLang="ko-KR" smtClean="0"/>
              <a:t>SQL </a:t>
            </a:r>
            <a:r>
              <a:rPr lang="ko-KR" altLang="en-US" smtClean="0"/>
              <a:t>문을 한번만 작성하고 나중에 필요한 데이터를 설정하는 </a:t>
            </a:r>
            <a:r>
              <a:rPr lang="ko-KR" altLang="en-US" smtClean="0"/>
              <a:t>방법으로 </a:t>
            </a:r>
            <a:r>
              <a:rPr lang="ko-KR" altLang="en-US" smtClean="0"/>
              <a:t>작업</a:t>
            </a:r>
            <a:endParaRPr lang="en-US" altLang="ko-KR" smtClean="0"/>
          </a:p>
          <a:p>
            <a:pPr lvl="2"/>
            <a:r>
              <a:rPr lang="en-US" altLang="ko-KR" smtClean="0"/>
              <a:t>PreparedStatement</a:t>
            </a:r>
            <a:r>
              <a:rPr lang="ko-KR" altLang="en-US" smtClean="0"/>
              <a:t>를 생성하기 전에 요청할 </a:t>
            </a:r>
            <a:r>
              <a:rPr lang="en-US" altLang="ko-KR" smtClean="0"/>
              <a:t>SQL </a:t>
            </a:r>
            <a:r>
              <a:rPr lang="ko-KR" altLang="en-US" smtClean="0"/>
              <a:t>문을 먼저 작성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5" name="직사각형 4"/>
          <p:cNvSpPr/>
          <p:nvPr/>
        </p:nvSpPr>
        <p:spPr>
          <a:xfrm>
            <a:off x="1135781" y="2650703"/>
            <a:ext cx="7612683" cy="346249"/>
          </a:xfrm>
          <a:prstGeom prst="rect">
            <a:avLst/>
          </a:prstGeom>
          <a:ln w="28575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50" smtClean="0">
                <a:latin typeface="맑은 고딕" pitchFamily="50" charset="-127"/>
                <a:ea typeface="맑은 고딕" pitchFamily="50" charset="-127"/>
              </a:rPr>
              <a:t>String sql = "SELECT ename, salary, depart FROM emp WHERE emp_id = ? ";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135781" y="4149080"/>
            <a:ext cx="7612683" cy="346249"/>
          </a:xfrm>
          <a:prstGeom prst="rect">
            <a:avLst/>
          </a:prstGeom>
          <a:ln w="28575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50" smtClean="0">
                <a:latin typeface="맑은 고딕" pitchFamily="50" charset="-127"/>
                <a:ea typeface="맑은 고딕" pitchFamily="50" charset="-127"/>
              </a:rPr>
              <a:t>String sql= "UPDATE emp SET ename = ? , salary = ? WHERE emp_id = ? ";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35781" y="6035079"/>
            <a:ext cx="7612683" cy="346249"/>
          </a:xfrm>
          <a:prstGeom prst="rect">
            <a:avLst/>
          </a:prstGeom>
          <a:ln w="28575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50" smtClean="0">
                <a:latin typeface="맑은 고딕" pitchFamily="50" charset="-127"/>
                <a:ea typeface="맑은 고딕" pitchFamily="50" charset="-127"/>
              </a:rPr>
              <a:t>PreparedStatement pstmt = con.prepareStatement( sql );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6.2 JDBC </a:t>
            </a:r>
            <a:r>
              <a:rPr lang="ko-KR" altLang="en-US" smtClean="0"/>
              <a:t>고급 기법 </a:t>
            </a:r>
            <a:r>
              <a:rPr lang="en-US" altLang="ko-KR" smtClean="0"/>
              <a:t>- </a:t>
            </a:r>
            <a:r>
              <a:rPr lang="en-US" altLang="ko-KR" smtClean="0"/>
              <a:t>4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295400"/>
            <a:ext cx="8064896" cy="4869904"/>
          </a:xfrm>
        </p:spPr>
        <p:txBody>
          <a:bodyPr/>
          <a:lstStyle/>
          <a:p>
            <a:pPr marL="452438" lvl="1" indent="-271463">
              <a:buFont typeface="+mj-ea"/>
              <a:buAutoNum type="circleNumDbPlain" startAt="6"/>
            </a:pPr>
            <a:r>
              <a:rPr lang="en-US" altLang="ko-KR" smtClean="0"/>
              <a:t>SQL </a:t>
            </a:r>
            <a:r>
              <a:rPr lang="ko-KR" altLang="en-US" smtClean="0"/>
              <a:t>문에 </a:t>
            </a:r>
            <a:r>
              <a:rPr lang="ko-KR" altLang="en-US" smtClean="0"/>
              <a:t>데이터 값 지정</a:t>
            </a:r>
          </a:p>
          <a:p>
            <a:pPr lvl="2"/>
            <a:r>
              <a:rPr lang="en-US" altLang="ko-KR" smtClean="0"/>
              <a:t>PreparedStatement </a:t>
            </a:r>
            <a:r>
              <a:rPr lang="ko-KR" altLang="en-US" smtClean="0"/>
              <a:t>객체의 </a:t>
            </a:r>
            <a:r>
              <a:rPr lang="en-US" altLang="ko-KR" smtClean="0"/>
              <a:t>set </a:t>
            </a:r>
            <a:r>
              <a:rPr lang="ko-KR" altLang="en-US" smtClean="0"/>
              <a:t>메서드를 사용</a:t>
            </a:r>
            <a:endParaRPr lang="en-US" altLang="ko-KR" smtClean="0"/>
          </a:p>
          <a:p>
            <a:pPr lvl="2"/>
            <a:r>
              <a:rPr lang="en-US" altLang="ko-KR" smtClean="0"/>
              <a:t>ResultSet </a:t>
            </a:r>
            <a:r>
              <a:rPr lang="ko-KR" altLang="en-US" smtClean="0"/>
              <a:t>객체의 </a:t>
            </a:r>
            <a:r>
              <a:rPr lang="en-US" altLang="ko-KR" smtClean="0"/>
              <a:t>get </a:t>
            </a:r>
            <a:r>
              <a:rPr lang="ko-KR" altLang="en-US" smtClean="0"/>
              <a:t>메서드와 </a:t>
            </a:r>
            <a:r>
              <a:rPr lang="ko-KR" altLang="en-US" smtClean="0"/>
              <a:t>비슷</a:t>
            </a:r>
            <a:r>
              <a:rPr lang="en-US" altLang="ko-KR" smtClean="0"/>
              <a:t>, </a:t>
            </a:r>
            <a:r>
              <a:rPr lang="ko-KR" altLang="en-US" smtClean="0"/>
              <a:t>저장할 위치는 </a:t>
            </a:r>
            <a:r>
              <a:rPr lang="ko-KR" altLang="en-US" smtClean="0"/>
              <a:t>인덱스를 </a:t>
            </a:r>
            <a:r>
              <a:rPr lang="ko-KR" altLang="en-US" smtClean="0"/>
              <a:t>이용해서 </a:t>
            </a:r>
            <a:r>
              <a:rPr lang="ko-KR" altLang="en-US" smtClean="0"/>
              <a:t>값 지정</a:t>
            </a:r>
            <a:endParaRPr lang="en-US" altLang="ko-KR" smtClean="0"/>
          </a:p>
          <a:p>
            <a:pPr lvl="2"/>
            <a:r>
              <a:rPr lang="ko-KR" altLang="en-US" smtClean="0"/>
              <a:t>인덱스는 </a:t>
            </a:r>
            <a:r>
              <a:rPr lang="en-US" altLang="ko-KR" smtClean="0"/>
              <a:t>SQL </a:t>
            </a:r>
            <a:r>
              <a:rPr lang="ko-KR" altLang="en-US" smtClean="0"/>
              <a:t>문에서 나오는 ‘</a:t>
            </a:r>
            <a:r>
              <a:rPr lang="en-US" altLang="ko-KR" smtClean="0"/>
              <a:t>?</a:t>
            </a:r>
            <a:r>
              <a:rPr lang="ko-KR" altLang="en-US" smtClean="0"/>
              <a:t>’ 심벌의 </a:t>
            </a:r>
            <a:r>
              <a:rPr lang="ko-KR" altLang="en-US" smtClean="0"/>
              <a:t>순서를 </a:t>
            </a:r>
            <a:r>
              <a:rPr lang="ko-KR" altLang="en-US" smtClean="0"/>
              <a:t>의미</a:t>
            </a:r>
            <a:endParaRPr lang="en-US" altLang="ko-KR" smtClean="0"/>
          </a:p>
          <a:p>
            <a:pPr lvl="2"/>
            <a:r>
              <a:rPr lang="en-US" altLang="ko-KR" smtClean="0"/>
              <a:t>NUMBER </a:t>
            </a:r>
            <a:r>
              <a:rPr lang="ko-KR" altLang="en-US" smtClean="0"/>
              <a:t>형 컬럼에는 </a:t>
            </a:r>
            <a:r>
              <a:rPr lang="en-US" altLang="ko-KR" smtClean="0"/>
              <a:t>setInt(</a:t>
            </a:r>
            <a:r>
              <a:rPr lang="ko-KR" altLang="en-US" smtClean="0"/>
              <a:t>인덱스</a:t>
            </a:r>
            <a:r>
              <a:rPr lang="en-US" altLang="ko-KR" smtClean="0"/>
              <a:t>,</a:t>
            </a:r>
            <a:r>
              <a:rPr lang="ko-KR" altLang="en-US" smtClean="0"/>
              <a:t>값</a:t>
            </a:r>
            <a:r>
              <a:rPr lang="en-US" altLang="ko-KR" smtClean="0"/>
              <a:t>) </a:t>
            </a:r>
            <a:r>
              <a:rPr lang="ko-KR" altLang="en-US" smtClean="0"/>
              <a:t>메서드를 이용해서 </a:t>
            </a:r>
            <a:r>
              <a:rPr lang="ko-KR" altLang="en-US" smtClean="0"/>
              <a:t>값을 </a:t>
            </a:r>
            <a:r>
              <a:rPr lang="ko-KR" altLang="en-US" smtClean="0"/>
              <a:t>저장</a:t>
            </a:r>
            <a:endParaRPr lang="en-US" altLang="ko-KR" smtClean="0"/>
          </a:p>
          <a:p>
            <a:pPr lvl="2"/>
            <a:r>
              <a:rPr lang="en-US" altLang="ko-KR" smtClean="0"/>
              <a:t>VARCHAR2 </a:t>
            </a:r>
            <a:r>
              <a:rPr lang="ko-KR" altLang="en-US" smtClean="0"/>
              <a:t>형 </a:t>
            </a:r>
            <a:r>
              <a:rPr lang="ko-KR" altLang="en-US" smtClean="0"/>
              <a:t>컬럼에는 </a:t>
            </a:r>
            <a:r>
              <a:rPr lang="en-US" altLang="ko-KR" smtClean="0"/>
              <a:t>setString(</a:t>
            </a:r>
            <a:r>
              <a:rPr lang="ko-KR" altLang="en-US" smtClean="0"/>
              <a:t>인덱스</a:t>
            </a:r>
            <a:r>
              <a:rPr lang="en-US" altLang="ko-KR" smtClean="0"/>
              <a:t>, </a:t>
            </a:r>
            <a:r>
              <a:rPr lang="ko-KR" altLang="en-US" smtClean="0"/>
              <a:t>값</a:t>
            </a:r>
            <a:r>
              <a:rPr lang="en-US" altLang="ko-KR" smtClean="0"/>
              <a:t>) </a:t>
            </a:r>
            <a:r>
              <a:rPr lang="ko-KR" altLang="en-US" smtClean="0"/>
              <a:t>메서드를 </a:t>
            </a:r>
            <a:r>
              <a:rPr lang="ko-KR" altLang="en-US" smtClean="0"/>
              <a:t>이용해서 </a:t>
            </a:r>
            <a:r>
              <a:rPr lang="ko-KR" altLang="en-US" smtClean="0"/>
              <a:t>저장</a:t>
            </a:r>
            <a:endParaRPr lang="en-US" altLang="ko-KR" smtClean="0"/>
          </a:p>
          <a:p>
            <a:pPr lvl="2"/>
            <a:r>
              <a:rPr lang="en-US" altLang="ko-KR" smtClean="0"/>
              <a:t>SQL </a:t>
            </a:r>
            <a:r>
              <a:rPr lang="ko-KR" altLang="en-US" smtClean="0"/>
              <a:t>문에 지정한 ‘</a:t>
            </a:r>
            <a:r>
              <a:rPr lang="en-US" altLang="ko-KR" smtClean="0"/>
              <a:t>?</a:t>
            </a:r>
            <a:r>
              <a:rPr lang="ko-KR" altLang="en-US" smtClean="0"/>
              <a:t>’ </a:t>
            </a:r>
            <a:r>
              <a:rPr lang="ko-KR" altLang="en-US" smtClean="0"/>
              <a:t>심벌의 </a:t>
            </a:r>
            <a:r>
              <a:rPr lang="ko-KR" altLang="en-US" smtClean="0"/>
              <a:t>개수와 </a:t>
            </a:r>
            <a:r>
              <a:rPr lang="en-US" altLang="ko-KR" smtClean="0"/>
              <a:t>set </a:t>
            </a:r>
            <a:r>
              <a:rPr lang="ko-KR" altLang="en-US" smtClean="0"/>
              <a:t>메서드 개수가 </a:t>
            </a:r>
            <a:r>
              <a:rPr lang="ko-KR" altLang="en-US" smtClean="0"/>
              <a:t> </a:t>
            </a:r>
            <a:r>
              <a:rPr lang="en-US" altLang="ko-KR" smtClean="0"/>
              <a:t>SQL </a:t>
            </a:r>
            <a:r>
              <a:rPr lang="ko-KR" altLang="en-US" smtClean="0"/>
              <a:t>일치해야 됨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r>
              <a:rPr lang="en-US" altLang="ko-KR" smtClean="0"/>
              <a:t>SELECT</a:t>
            </a:r>
            <a:r>
              <a:rPr lang="ko-KR" altLang="en-US" smtClean="0"/>
              <a:t>인 경우에 데이터를 </a:t>
            </a:r>
            <a:r>
              <a:rPr lang="ko-KR" altLang="en-US" smtClean="0"/>
              <a:t>지정하는 </a:t>
            </a:r>
            <a:r>
              <a:rPr lang="ko-KR" altLang="en-US" smtClean="0"/>
              <a:t>방법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5" name="직사각형 4"/>
          <p:cNvSpPr/>
          <p:nvPr/>
        </p:nvSpPr>
        <p:spPr>
          <a:xfrm>
            <a:off x="1135781" y="3501008"/>
            <a:ext cx="7612683" cy="1361911"/>
          </a:xfrm>
          <a:prstGeom prst="rect">
            <a:avLst/>
          </a:prstGeom>
          <a:ln w="28575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50" smtClean="0">
                <a:latin typeface="맑은 고딕" pitchFamily="50" charset="-127"/>
                <a:ea typeface="맑은 고딕" pitchFamily="50" charset="-127"/>
              </a:rPr>
              <a:t>String sql= "UPDATE emp SET ename = ? , salary = ? WHERE emp_id = ? ";</a:t>
            </a:r>
          </a:p>
          <a:p>
            <a:r>
              <a:rPr lang="en-US" altLang="ko-KR" sz="1650" smtClean="0">
                <a:latin typeface="맑은 고딕" pitchFamily="50" charset="-127"/>
                <a:ea typeface="맑은 고딕" pitchFamily="50" charset="-127"/>
              </a:rPr>
              <a:t>PreparedStatement pstmt = con.prepareStatement( sql );</a:t>
            </a:r>
          </a:p>
          <a:p>
            <a:r>
              <a:rPr lang="en-US" altLang="ko-KR" sz="1650" smtClean="0">
                <a:latin typeface="맑은 고딕" pitchFamily="50" charset="-127"/>
                <a:ea typeface="맑은 고딕" pitchFamily="50" charset="-127"/>
              </a:rPr>
              <a:t>    pstmt.setString</a:t>
            </a:r>
            <a:r>
              <a:rPr lang="en-US" altLang="ko-KR" sz="1650" smtClean="0">
                <a:latin typeface="맑은 고딕" pitchFamily="50" charset="-127"/>
                <a:ea typeface="맑은 고딕" pitchFamily="50" charset="-127"/>
              </a:rPr>
              <a:t>( 1 , "</a:t>
            </a:r>
            <a:r>
              <a:rPr lang="ko-KR" altLang="en-US" sz="1650" smtClean="0">
                <a:latin typeface="맑은 고딕" pitchFamily="50" charset="-127"/>
                <a:ea typeface="맑은 고딕" pitchFamily="50" charset="-127"/>
              </a:rPr>
              <a:t>관리</a:t>
            </a:r>
            <a:r>
              <a:rPr lang="en-US" altLang="ko-KR" sz="1650" smtClean="0">
                <a:latin typeface="맑은 고딕" pitchFamily="50" charset="-127"/>
                <a:ea typeface="맑은 고딕" pitchFamily="50" charset="-127"/>
              </a:rPr>
              <a:t>");</a:t>
            </a:r>
          </a:p>
          <a:p>
            <a:r>
              <a:rPr lang="en-US" altLang="ko-KR" sz="1650" smtClean="0">
                <a:latin typeface="맑은 고딕" pitchFamily="50" charset="-127"/>
                <a:ea typeface="맑은 고딕" pitchFamily="50" charset="-127"/>
              </a:rPr>
              <a:t>    pstmt.setInt</a:t>
            </a:r>
            <a:r>
              <a:rPr lang="en-US" altLang="ko-KR" sz="1650" smtClean="0">
                <a:latin typeface="맑은 고딕" pitchFamily="50" charset="-127"/>
                <a:ea typeface="맑은 고딕" pitchFamily="50" charset="-127"/>
              </a:rPr>
              <a:t>( 2 , 3200 0 );</a:t>
            </a:r>
          </a:p>
          <a:p>
            <a:r>
              <a:rPr lang="en-US" altLang="ko-KR" sz="1650" smtClean="0">
                <a:latin typeface="맑은 고딕" pitchFamily="50" charset="-127"/>
                <a:ea typeface="맑은 고딕" pitchFamily="50" charset="-127"/>
              </a:rPr>
              <a:t>    pstmt.setString</a:t>
            </a:r>
            <a:r>
              <a:rPr lang="en-US" altLang="ko-KR" sz="1650" smtClean="0">
                <a:latin typeface="맑은 고딕" pitchFamily="50" charset="-127"/>
                <a:ea typeface="맑은 고딕" pitchFamily="50" charset="-127"/>
              </a:rPr>
              <a:t>( 3, "a222" );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135781" y="5517232"/>
            <a:ext cx="7612683" cy="854080"/>
          </a:xfrm>
          <a:prstGeom prst="rect">
            <a:avLst/>
          </a:prstGeom>
          <a:ln w="28575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50" smtClean="0">
                <a:latin typeface="맑은 고딕" pitchFamily="50" charset="-127"/>
                <a:ea typeface="맑은 고딕" pitchFamily="50" charset="-127"/>
              </a:rPr>
              <a:t>String sql = "SELECT ename, salary, depart FROM emp WHERE emp_id = ? ";</a:t>
            </a:r>
          </a:p>
          <a:p>
            <a:r>
              <a:rPr lang="en-US" altLang="ko-KR" sz="1650" smtClean="0">
                <a:latin typeface="맑은 고딕" pitchFamily="50" charset="-127"/>
                <a:ea typeface="맑은 고딕" pitchFamily="50" charset="-127"/>
              </a:rPr>
              <a:t>PreparedStatement pstmt = con.prepareStatement( sql );</a:t>
            </a:r>
          </a:p>
          <a:p>
            <a:r>
              <a:rPr lang="en-US" altLang="ko-KR" sz="1650" smtClean="0">
                <a:latin typeface="맑은 고딕" pitchFamily="50" charset="-127"/>
                <a:ea typeface="맑은 고딕" pitchFamily="50" charset="-127"/>
              </a:rPr>
              <a:t>pstmt.setString( 1 , "a333" );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6.2 JDBC </a:t>
            </a:r>
            <a:r>
              <a:rPr lang="ko-KR" altLang="en-US" smtClean="0"/>
              <a:t>고급 기법 </a:t>
            </a:r>
            <a:r>
              <a:rPr lang="en-US" altLang="ko-KR" smtClean="0"/>
              <a:t>- </a:t>
            </a:r>
            <a:r>
              <a:rPr lang="en-US" altLang="ko-KR" smtClean="0"/>
              <a:t>5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2438" lvl="1" indent="-271463">
              <a:buFont typeface="+mj-ea"/>
              <a:buAutoNum type="circleNumDbPlain" startAt="7"/>
            </a:pPr>
            <a:r>
              <a:rPr lang="en-US" altLang="ko-KR" smtClean="0"/>
              <a:t>SQL </a:t>
            </a:r>
            <a:r>
              <a:rPr lang="ko-KR" altLang="en-US" smtClean="0"/>
              <a:t>문 전송</a:t>
            </a:r>
          </a:p>
          <a:p>
            <a:pPr lvl="2"/>
            <a:r>
              <a:rPr lang="en-US" altLang="ko-KR" smtClean="0"/>
              <a:t>DML</a:t>
            </a:r>
            <a:r>
              <a:rPr lang="ko-KR" altLang="en-US" smtClean="0"/>
              <a:t>인 경우에는 인자없는 </a:t>
            </a:r>
            <a:r>
              <a:rPr lang="en-US" altLang="ko-KR" smtClean="0"/>
              <a:t>executeUpdate( ) </a:t>
            </a:r>
            <a:r>
              <a:rPr lang="ko-KR" altLang="en-US" smtClean="0"/>
              <a:t>메서드를 </a:t>
            </a:r>
            <a:r>
              <a:rPr lang="ko-KR" altLang="en-US" smtClean="0"/>
              <a:t>사용</a:t>
            </a:r>
            <a:endParaRPr lang="en-US" altLang="ko-KR" smtClean="0"/>
          </a:p>
          <a:p>
            <a:pPr lvl="2"/>
            <a:r>
              <a:rPr lang="en-US" altLang="ko-KR" smtClean="0"/>
              <a:t>SELECT</a:t>
            </a:r>
            <a:r>
              <a:rPr lang="ko-KR" altLang="en-US" smtClean="0"/>
              <a:t>인 </a:t>
            </a:r>
            <a:r>
              <a:rPr lang="ko-KR" altLang="en-US" smtClean="0"/>
              <a:t>경우에는 </a:t>
            </a:r>
            <a:r>
              <a:rPr lang="ko-KR" altLang="en-US" smtClean="0"/>
              <a:t>인자없는 </a:t>
            </a:r>
            <a:r>
              <a:rPr lang="en-US" altLang="ko-KR" smtClean="0"/>
              <a:t>executeQuery</a:t>
            </a:r>
            <a:r>
              <a:rPr lang="en-US" altLang="ko-KR" smtClean="0"/>
              <a:t>( ) </a:t>
            </a:r>
            <a:r>
              <a:rPr lang="ko-KR" altLang="en-US" smtClean="0"/>
              <a:t>메서드를 </a:t>
            </a:r>
            <a:r>
              <a:rPr lang="ko-KR" altLang="en-US" smtClean="0"/>
              <a:t>사용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marL="452438" lvl="1" indent="-271463">
              <a:buFont typeface="+mj-ea"/>
              <a:buAutoNum type="circleNumDbPlain" startAt="8"/>
            </a:pPr>
            <a:r>
              <a:rPr lang="ko-KR" altLang="en-US" smtClean="0"/>
              <a:t>자원 반납</a:t>
            </a:r>
            <a:r>
              <a:rPr lang="en-US" altLang="ko-KR" smtClean="0"/>
              <a:t>	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5" name="직사각형 4"/>
          <p:cNvSpPr/>
          <p:nvPr/>
        </p:nvSpPr>
        <p:spPr>
          <a:xfrm>
            <a:off x="1135781" y="2420888"/>
            <a:ext cx="7612683" cy="600164"/>
          </a:xfrm>
          <a:prstGeom prst="rect">
            <a:avLst/>
          </a:prstGeom>
          <a:ln w="28575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50" smtClean="0">
                <a:latin typeface="맑은 고딕" pitchFamily="50" charset="-127"/>
                <a:ea typeface="맑은 고딕" pitchFamily="50" charset="-127"/>
              </a:rPr>
              <a:t>int n = pstmt.executeUpdate( );</a:t>
            </a:r>
          </a:p>
          <a:p>
            <a:r>
              <a:rPr lang="en-US" altLang="ko-KR" sz="1650" smtClean="0">
                <a:latin typeface="맑은 고딕" pitchFamily="50" charset="-127"/>
                <a:ea typeface="맑은 고딕" pitchFamily="50" charset="-127"/>
              </a:rPr>
              <a:t>ResultSet rs = pstmt.executeQuery( );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135781" y="3933056"/>
            <a:ext cx="7612683" cy="854080"/>
          </a:xfrm>
          <a:prstGeom prst="rect">
            <a:avLst/>
          </a:prstGeom>
          <a:ln w="28575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50" smtClean="0">
                <a:latin typeface="맑은 고딕" pitchFamily="50" charset="-127"/>
                <a:ea typeface="맑은 고딕" pitchFamily="50" charset="-127"/>
              </a:rPr>
              <a:t>rs.close( ); // ResultSet</a:t>
            </a:r>
            <a:r>
              <a:rPr lang="ko-KR" altLang="en-US" sz="1650" smtClean="0">
                <a:latin typeface="맑은 고딕" pitchFamily="50" charset="-127"/>
                <a:ea typeface="맑은 고딕" pitchFamily="50" charset="-127"/>
              </a:rPr>
              <a:t>을 사용한 경우</a:t>
            </a:r>
          </a:p>
          <a:p>
            <a:r>
              <a:rPr lang="en-US" altLang="ko-KR" sz="1650" smtClean="0">
                <a:latin typeface="맑은 고딕" pitchFamily="50" charset="-127"/>
                <a:ea typeface="맑은 고딕" pitchFamily="50" charset="-127"/>
              </a:rPr>
              <a:t>pstmt.close( );</a:t>
            </a:r>
          </a:p>
          <a:p>
            <a:r>
              <a:rPr lang="en-US" altLang="ko-KR" sz="1650" smtClean="0">
                <a:latin typeface="맑은 고딕" pitchFamily="50" charset="-127"/>
                <a:ea typeface="맑은 고딕" pitchFamily="50" charset="-127"/>
              </a:rPr>
              <a:t>con.close)( );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6.2 JDBC </a:t>
            </a:r>
            <a:r>
              <a:rPr lang="ko-KR" altLang="en-US" smtClean="0"/>
              <a:t>고급 기법 </a:t>
            </a:r>
            <a:r>
              <a:rPr lang="en-US" altLang="ko-KR" smtClean="0"/>
              <a:t>- </a:t>
            </a:r>
            <a:r>
              <a:rPr lang="en-US" altLang="ko-KR" smtClean="0"/>
              <a:t>6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295400"/>
            <a:ext cx="8208912" cy="4869904"/>
          </a:xfrm>
        </p:spPr>
        <p:txBody>
          <a:bodyPr/>
          <a:lstStyle/>
          <a:p>
            <a:r>
              <a:rPr lang="en-US" altLang="ko-KR" smtClean="0"/>
              <a:t>6.2.2 DAO </a:t>
            </a:r>
            <a:r>
              <a:rPr lang="ko-KR" altLang="en-US" smtClean="0"/>
              <a:t>패턴 및 </a:t>
            </a:r>
            <a:r>
              <a:rPr lang="en-US" altLang="ko-KR" smtClean="0"/>
              <a:t>DTO </a:t>
            </a:r>
            <a:r>
              <a:rPr lang="ko-KR" altLang="en-US" smtClean="0"/>
              <a:t>패턴</a:t>
            </a:r>
            <a:endParaRPr lang="en-US" altLang="ko-KR" smtClean="0"/>
          </a:p>
          <a:p>
            <a:pPr lvl="1"/>
            <a:r>
              <a:rPr lang="en-US" altLang="ko-KR" smtClean="0"/>
              <a:t>DAO(Data </a:t>
            </a:r>
            <a:r>
              <a:rPr lang="en-US" altLang="ko-KR" smtClean="0"/>
              <a:t>Access Object) </a:t>
            </a:r>
            <a:r>
              <a:rPr lang="ko-KR" altLang="en-US" smtClean="0"/>
              <a:t>패턴</a:t>
            </a:r>
          </a:p>
          <a:p>
            <a:pPr lvl="2"/>
            <a:r>
              <a:rPr lang="ko-KR" altLang="en-US" smtClean="0"/>
              <a:t>일반적으로 어플리케이션 개발은 </a:t>
            </a:r>
            <a:r>
              <a:rPr lang="en-US" altLang="ko-KR" smtClean="0"/>
              <a:t>GUI </a:t>
            </a:r>
            <a:r>
              <a:rPr lang="ko-KR" altLang="en-US" smtClean="0"/>
              <a:t>화면을 가지며 화면에 보여줄 수 있는 </a:t>
            </a:r>
            <a:r>
              <a:rPr lang="ko-KR" altLang="en-US" smtClean="0"/>
              <a:t>데이터 </a:t>
            </a:r>
            <a:r>
              <a:rPr lang="ko-KR" altLang="en-US" smtClean="0"/>
              <a:t>관리를 위해서 </a:t>
            </a:r>
            <a:r>
              <a:rPr lang="ko-KR" altLang="en-US" smtClean="0"/>
              <a:t>데이터베이스를 </a:t>
            </a:r>
            <a:r>
              <a:rPr lang="ko-KR" altLang="en-US" smtClean="0"/>
              <a:t>사용해서 </a:t>
            </a:r>
            <a:r>
              <a:rPr lang="ko-KR" altLang="en-US" smtClean="0"/>
              <a:t>개발</a:t>
            </a:r>
            <a:endParaRPr lang="en-US" altLang="ko-KR" smtClean="0"/>
          </a:p>
          <a:p>
            <a:pPr lvl="2"/>
            <a:r>
              <a:rPr lang="ko-KR" altLang="en-US" smtClean="0"/>
              <a:t>웹 브라우저에서 보여지는 것처럼 </a:t>
            </a:r>
            <a:r>
              <a:rPr lang="en-US" altLang="ko-KR" smtClean="0"/>
              <a:t>GUI </a:t>
            </a:r>
            <a:r>
              <a:rPr lang="ko-KR" altLang="en-US" smtClean="0"/>
              <a:t>화면을 </a:t>
            </a:r>
            <a:r>
              <a:rPr lang="ko-KR" altLang="en-US" smtClean="0"/>
              <a:t>구성하는 </a:t>
            </a:r>
            <a:r>
              <a:rPr lang="ko-KR" altLang="en-US" smtClean="0"/>
              <a:t>코드 → </a:t>
            </a:r>
            <a:r>
              <a:rPr lang="en-US" altLang="ko-KR" smtClean="0"/>
              <a:t>presentation logic</a:t>
            </a:r>
          </a:p>
          <a:p>
            <a:pPr lvl="2"/>
            <a:r>
              <a:rPr lang="en-US" altLang="ko-KR" smtClean="0"/>
              <a:t>GUI </a:t>
            </a:r>
            <a:r>
              <a:rPr lang="ko-KR" altLang="en-US" smtClean="0"/>
              <a:t>화면에 데이터를 보여주기 위해서 데이터베이스를 검색하는 코드 및 </a:t>
            </a:r>
            <a:r>
              <a:rPr lang="en-US" altLang="ko-KR" smtClean="0"/>
              <a:t>GUI </a:t>
            </a:r>
            <a:r>
              <a:rPr lang="ko-KR" altLang="en-US" smtClean="0"/>
              <a:t>화면에서 </a:t>
            </a:r>
            <a:r>
              <a:rPr lang="ko-KR" altLang="en-US" smtClean="0"/>
              <a:t>새로 발생된 데이터</a:t>
            </a:r>
            <a:r>
              <a:rPr lang="en-US" altLang="ko-KR" smtClean="0"/>
              <a:t>(</a:t>
            </a:r>
            <a:r>
              <a:rPr lang="ko-KR" altLang="en-US" smtClean="0"/>
              <a:t>예를 들면 회원가입</a:t>
            </a:r>
            <a:r>
              <a:rPr lang="en-US" altLang="ko-KR" smtClean="0"/>
              <a:t>)</a:t>
            </a:r>
            <a:r>
              <a:rPr lang="ko-KR" altLang="en-US" smtClean="0"/>
              <a:t>를 </a:t>
            </a:r>
            <a:r>
              <a:rPr lang="ko-KR" altLang="en-US" smtClean="0"/>
              <a:t>데이터베이스에 저장하는 코드와 같은 </a:t>
            </a:r>
            <a:r>
              <a:rPr lang="ko-KR" altLang="en-US" smtClean="0"/>
              <a:t>실제적인 </a:t>
            </a:r>
            <a:r>
              <a:rPr lang="ko-KR" altLang="en-US" smtClean="0"/>
              <a:t>작업을 처리하는 코드</a:t>
            </a:r>
            <a:r>
              <a:rPr lang="ko-KR" altLang="en-US" smtClean="0"/>
              <a:t> </a:t>
            </a:r>
            <a:r>
              <a:rPr lang="ko-KR" altLang="en-US" smtClean="0"/>
              <a:t>→ </a:t>
            </a:r>
            <a:r>
              <a:rPr lang="en-US" altLang="ko-KR" smtClean="0"/>
              <a:t>business logic</a:t>
            </a:r>
            <a:endParaRPr lang="en-US" altLang="ko-KR" smtClean="0"/>
          </a:p>
          <a:p>
            <a:pPr lvl="2"/>
            <a:r>
              <a:rPr lang="en-US" altLang="ko-KR" smtClean="0"/>
              <a:t>presentation logic</a:t>
            </a:r>
            <a:r>
              <a:rPr lang="ko-KR" altLang="en-US" smtClean="0"/>
              <a:t>과 </a:t>
            </a:r>
            <a:r>
              <a:rPr lang="en-US" altLang="ko-KR" smtClean="0"/>
              <a:t>business logic</a:t>
            </a:r>
            <a:r>
              <a:rPr lang="ko-KR" altLang="en-US" smtClean="0"/>
              <a:t>을 하나의 클래스로 모두 구현 할 수도 있고 </a:t>
            </a:r>
            <a:r>
              <a:rPr lang="ko-KR" altLang="en-US" smtClean="0"/>
              <a:t>여러 </a:t>
            </a:r>
            <a:r>
              <a:rPr lang="ko-KR" altLang="en-US" smtClean="0"/>
              <a:t>클래스로 모듈화 </a:t>
            </a:r>
            <a:r>
              <a:rPr lang="ko-KR" altLang="en-US" smtClean="0"/>
              <a:t>시켜서 </a:t>
            </a:r>
            <a:r>
              <a:rPr lang="ko-KR" altLang="en-US" smtClean="0"/>
              <a:t>구현이 가능하지만 하나의 </a:t>
            </a:r>
            <a:r>
              <a:rPr lang="ko-KR" altLang="en-US" smtClean="0"/>
              <a:t>클래스로 구현하면 </a:t>
            </a:r>
            <a:r>
              <a:rPr lang="ko-KR" altLang="en-US" smtClean="0"/>
              <a:t>유지보수가 </a:t>
            </a:r>
            <a:r>
              <a:rPr lang="ko-KR" altLang="en-US" smtClean="0"/>
              <a:t>어려워짐</a:t>
            </a:r>
            <a:endParaRPr lang="en-US" altLang="ko-KR" smtClean="0"/>
          </a:p>
          <a:p>
            <a:pPr lvl="2"/>
            <a:r>
              <a:rPr lang="ko-KR" altLang="en-US" smtClean="0"/>
              <a:t>모듈화시켜 </a:t>
            </a:r>
            <a:r>
              <a:rPr lang="ko-KR" altLang="en-US" smtClean="0"/>
              <a:t>개발하게 되며 모듈화한 클래스들 중에서 데이터베이스 </a:t>
            </a:r>
            <a:r>
              <a:rPr lang="ko-KR" altLang="en-US" smtClean="0"/>
              <a:t>처리하는 </a:t>
            </a:r>
            <a:r>
              <a:rPr lang="ko-KR" altLang="en-US" smtClean="0"/>
              <a:t>코드만을 </a:t>
            </a:r>
            <a:r>
              <a:rPr lang="ko-KR" altLang="en-US" smtClean="0"/>
              <a:t>관리하는 </a:t>
            </a:r>
            <a:r>
              <a:rPr lang="ko-KR" altLang="en-US" smtClean="0"/>
              <a:t>클래스 작성</a:t>
            </a:r>
            <a:r>
              <a:rPr lang="ko-KR" altLang="en-US" smtClean="0"/>
              <a:t> → </a:t>
            </a:r>
            <a:r>
              <a:rPr lang="en-US" altLang="ko-KR" smtClean="0"/>
              <a:t>DAO(Data </a:t>
            </a:r>
            <a:r>
              <a:rPr lang="en-US" altLang="ko-KR" smtClean="0"/>
              <a:t>Access Object</a:t>
            </a:r>
            <a:r>
              <a:rPr lang="en-US" altLang="ko-KR" smtClean="0"/>
              <a:t>) </a:t>
            </a:r>
            <a:r>
              <a:rPr lang="ko-KR" altLang="en-US" smtClean="0"/>
              <a:t>클래스</a:t>
            </a:r>
            <a:endParaRPr lang="en-US" altLang="ko-KR" smtClean="0"/>
          </a:p>
          <a:p>
            <a:pPr lvl="2"/>
            <a:r>
              <a:rPr lang="en-US" altLang="ko-KR" smtClean="0"/>
              <a:t>DAO</a:t>
            </a:r>
            <a:r>
              <a:rPr lang="ko-KR" altLang="en-US" smtClean="0"/>
              <a:t>클래스를 사용해서 개발하는 것이 보편화되었기 때문에 </a:t>
            </a:r>
            <a:r>
              <a:rPr lang="en-US" altLang="ko-KR" smtClean="0"/>
              <a:t>DAO </a:t>
            </a:r>
            <a:r>
              <a:rPr lang="ko-KR" altLang="en-US" smtClean="0"/>
              <a:t>패턴이라고 </a:t>
            </a:r>
            <a:r>
              <a:rPr lang="ko-KR" altLang="en-US" smtClean="0"/>
              <a:t>함</a:t>
            </a:r>
            <a:endParaRPr lang="en-US" altLang="ko-KR" smtClean="0"/>
          </a:p>
          <a:p>
            <a:pPr lvl="2"/>
            <a:r>
              <a:rPr lang="ko-KR" altLang="en-US" smtClean="0"/>
              <a:t>일반적으로 </a:t>
            </a:r>
            <a:r>
              <a:rPr lang="en-US" altLang="ko-KR" smtClean="0"/>
              <a:t>DAO </a:t>
            </a:r>
            <a:r>
              <a:rPr lang="ko-KR" altLang="en-US" smtClean="0"/>
              <a:t>클래스는 테이블 당 한 개씩 생성해서 사용</a:t>
            </a:r>
            <a:endParaRPr lang="en-US" altLang="ko-KR" smtClean="0"/>
          </a:p>
          <a:p>
            <a:pPr lvl="2"/>
            <a:r>
              <a:rPr lang="en-US" altLang="ko-KR" smtClean="0"/>
              <a:t>DAO </a:t>
            </a:r>
            <a:r>
              <a:rPr lang="ko-KR" altLang="en-US" smtClean="0"/>
              <a:t>클래스 안에는 특정 테이블에서 수행할 작업을 메서드로 정의해서 구현</a:t>
            </a:r>
            <a:endParaRPr lang="en-US" altLang="ko-KR" smtClean="0"/>
          </a:p>
          <a:p>
            <a:pPr lvl="2"/>
            <a:r>
              <a:rPr lang="en-US" altLang="ko-KR" smtClean="0"/>
              <a:t>presentation logic</a:t>
            </a:r>
            <a:r>
              <a:rPr lang="ko-KR" altLang="en-US" smtClean="0"/>
              <a:t>에서는 </a:t>
            </a:r>
            <a:r>
              <a:rPr lang="en-US" altLang="ko-KR" smtClean="0"/>
              <a:t>DAO </a:t>
            </a:r>
            <a:r>
              <a:rPr lang="ko-KR" altLang="en-US" smtClean="0"/>
              <a:t>클래스의 메서드를 호출하면서 </a:t>
            </a:r>
            <a:r>
              <a:rPr lang="ko-KR" altLang="en-US" smtClean="0"/>
              <a:t>원하는 </a:t>
            </a:r>
            <a:r>
              <a:rPr lang="ko-KR" altLang="en-US" smtClean="0"/>
              <a:t>작업 </a:t>
            </a:r>
            <a:r>
              <a:rPr lang="ko-KR" altLang="en-US" smtClean="0"/>
              <a:t>구현</a:t>
            </a:r>
            <a:endParaRPr lang="en-US" altLang="ko-KR" smtClean="0"/>
          </a:p>
          <a:p>
            <a:pPr lvl="2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6.2 JDBC </a:t>
            </a:r>
            <a:r>
              <a:rPr lang="ko-KR" altLang="en-US" smtClean="0"/>
              <a:t>고급 기법 </a:t>
            </a:r>
            <a:r>
              <a:rPr lang="en-US" altLang="ko-KR" smtClean="0"/>
              <a:t>- </a:t>
            </a:r>
            <a:r>
              <a:rPr lang="en-US" altLang="ko-KR" smtClean="0"/>
              <a:t>7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smtClean="0"/>
              <a:t>2</a:t>
            </a:r>
            <a:r>
              <a:rPr lang="en-US" altLang="ko-KR" smtClean="0"/>
              <a:t>) DTO(Data Transfer Object) </a:t>
            </a:r>
            <a:r>
              <a:rPr lang="ko-KR" altLang="en-US" smtClean="0"/>
              <a:t>패턴</a:t>
            </a:r>
          </a:p>
          <a:p>
            <a:pPr lvl="2"/>
            <a:r>
              <a:rPr lang="en-US" altLang="ko-KR" smtClean="0"/>
              <a:t>presentation logic</a:t>
            </a:r>
            <a:r>
              <a:rPr lang="ko-KR" altLang="en-US" smtClean="0"/>
              <a:t>과 </a:t>
            </a:r>
            <a:r>
              <a:rPr lang="en-US" altLang="ko-KR" smtClean="0"/>
              <a:t>business logic</a:t>
            </a:r>
            <a:r>
              <a:rPr lang="ko-KR" altLang="en-US" smtClean="0"/>
              <a:t>을 여러 클래스로 분리해서 작업은 하지만 서로 </a:t>
            </a:r>
            <a:r>
              <a:rPr lang="ko-KR" altLang="en-US" smtClean="0"/>
              <a:t>간에 </a:t>
            </a:r>
            <a:r>
              <a:rPr lang="ko-KR" altLang="en-US" smtClean="0"/>
              <a:t>긴밀한 관계가 </a:t>
            </a:r>
            <a:r>
              <a:rPr lang="ko-KR" altLang="en-US" smtClean="0"/>
              <a:t>유지되면서 </a:t>
            </a:r>
            <a:r>
              <a:rPr lang="ko-KR" altLang="en-US" smtClean="0"/>
              <a:t>작업이 </a:t>
            </a:r>
            <a:r>
              <a:rPr lang="ko-KR" altLang="en-US" smtClean="0"/>
              <a:t>이루어짐</a:t>
            </a:r>
            <a:endParaRPr lang="en-US" altLang="ko-KR" smtClean="0"/>
          </a:p>
          <a:p>
            <a:pPr lvl="2"/>
            <a:r>
              <a:rPr lang="en-US" altLang="ko-KR" smtClean="0"/>
              <a:t>presentation </a:t>
            </a:r>
            <a:r>
              <a:rPr lang="en-US" altLang="ko-KR" smtClean="0"/>
              <a:t>logic</a:t>
            </a:r>
            <a:r>
              <a:rPr lang="ko-KR" altLang="en-US" smtClean="0"/>
              <a:t>에서 보여줄 데이터를 </a:t>
            </a:r>
            <a:r>
              <a:rPr lang="ko-KR" altLang="en-US" smtClean="0"/>
              <a:t>얻기 </a:t>
            </a:r>
            <a:r>
              <a:rPr lang="ko-KR" altLang="en-US" smtClean="0"/>
              <a:t>위해서 </a:t>
            </a:r>
            <a:r>
              <a:rPr lang="en-US" altLang="ko-KR" smtClean="0"/>
              <a:t>business </a:t>
            </a:r>
            <a:r>
              <a:rPr lang="en-US" altLang="ko-KR" smtClean="0"/>
              <a:t>logic</a:t>
            </a:r>
            <a:r>
              <a:rPr lang="ko-KR" altLang="en-US" smtClean="0"/>
              <a:t>에게 요청을 하면 </a:t>
            </a:r>
            <a:r>
              <a:rPr lang="en-US" altLang="ko-KR" smtClean="0"/>
              <a:t>business logic</a:t>
            </a:r>
            <a:r>
              <a:rPr lang="ko-KR" altLang="en-US" smtClean="0"/>
              <a:t>은 필요한 데이터를 </a:t>
            </a:r>
            <a:r>
              <a:rPr lang="ko-KR" altLang="en-US" smtClean="0"/>
              <a:t>데이터베이스에서 </a:t>
            </a:r>
            <a:r>
              <a:rPr lang="ko-KR" altLang="en-US" smtClean="0"/>
              <a:t>검색해서</a:t>
            </a:r>
            <a:r>
              <a:rPr lang="en-US" altLang="ko-KR" smtClean="0"/>
              <a:t>presentation logic</a:t>
            </a:r>
            <a:r>
              <a:rPr lang="ko-KR" altLang="en-US" smtClean="0"/>
              <a:t>에게 반환하는 작업 등을 수행</a:t>
            </a:r>
            <a:endParaRPr lang="en-US" altLang="ko-KR" smtClean="0"/>
          </a:p>
          <a:p>
            <a:pPr lvl="2"/>
            <a:r>
              <a:rPr lang="ko-KR" altLang="en-US" smtClean="0"/>
              <a:t>데이터를 다른 </a:t>
            </a:r>
            <a:r>
              <a:rPr lang="en-US" altLang="ko-KR" smtClean="0"/>
              <a:t>logic</a:t>
            </a:r>
            <a:r>
              <a:rPr lang="ko-KR" altLang="en-US" smtClean="0"/>
              <a:t>에게 전송 및 반환할 </a:t>
            </a:r>
            <a:r>
              <a:rPr lang="ko-KR" altLang="en-US" smtClean="0"/>
              <a:t>때 효율적으로 데이터를 사용할 수 있게 </a:t>
            </a:r>
            <a:r>
              <a:rPr lang="ko-KR" altLang="en-US" smtClean="0"/>
              <a:t>클래스를 </a:t>
            </a:r>
            <a:r>
              <a:rPr lang="ko-KR" altLang="en-US" smtClean="0"/>
              <a:t>작성 가능 → </a:t>
            </a:r>
            <a:r>
              <a:rPr lang="en-US" altLang="ko-KR" smtClean="0"/>
              <a:t>DTO(Data Transfer </a:t>
            </a:r>
            <a:r>
              <a:rPr lang="en-US" altLang="ko-KR" smtClean="0"/>
              <a:t>Object</a:t>
            </a:r>
            <a:r>
              <a:rPr lang="en-US" altLang="ko-KR" smtClean="0"/>
              <a:t>) </a:t>
            </a:r>
            <a:r>
              <a:rPr lang="ko-KR" altLang="en-US" smtClean="0"/>
              <a:t>클래스</a:t>
            </a:r>
            <a:endParaRPr lang="en-US" altLang="ko-KR" smtClean="0"/>
          </a:p>
          <a:p>
            <a:pPr lvl="2"/>
            <a:r>
              <a:rPr lang="en-US" altLang="ko-KR" smtClean="0"/>
              <a:t>DTO </a:t>
            </a:r>
            <a:r>
              <a:rPr lang="ko-KR" altLang="en-US" smtClean="0"/>
              <a:t>클래스는 이름 그대로 데이터를 전송할 </a:t>
            </a:r>
            <a:r>
              <a:rPr lang="ko-KR" altLang="en-US" smtClean="0"/>
              <a:t>때 </a:t>
            </a:r>
            <a:r>
              <a:rPr lang="ko-KR" altLang="en-US" smtClean="0"/>
              <a:t>사용되는클래스</a:t>
            </a:r>
            <a:endParaRPr lang="en-US" altLang="ko-KR" smtClean="0"/>
          </a:p>
          <a:p>
            <a:pPr lvl="2"/>
            <a:r>
              <a:rPr lang="ko-KR" altLang="en-US" smtClean="0"/>
              <a:t>데이터를 </a:t>
            </a:r>
            <a:r>
              <a:rPr lang="ko-KR" altLang="en-US" smtClean="0"/>
              <a:t>전송할 때와 전송된 데이터를 얻어서 사용할 때 효율적으로 사용할 </a:t>
            </a:r>
            <a:r>
              <a:rPr lang="ko-KR" altLang="en-US" smtClean="0"/>
              <a:t>수 </a:t>
            </a:r>
            <a:r>
              <a:rPr lang="ko-KR" altLang="en-US" smtClean="0"/>
              <a:t>있는 장점이 있음</a:t>
            </a:r>
            <a:endParaRPr lang="en-US" altLang="ko-KR" smtClean="0"/>
          </a:p>
          <a:p>
            <a:pPr lvl="2"/>
            <a:r>
              <a:rPr lang="ko-KR" altLang="en-US" smtClean="0"/>
              <a:t>일반적으로 </a:t>
            </a:r>
            <a:r>
              <a:rPr lang="ko-KR" altLang="en-US" smtClean="0"/>
              <a:t>도메인 객체</a:t>
            </a:r>
            <a:r>
              <a:rPr lang="en-US" altLang="ko-KR" smtClean="0"/>
              <a:t>(Domain Object), VO(Value Object)</a:t>
            </a:r>
            <a:r>
              <a:rPr lang="ko-KR" altLang="en-US" smtClean="0"/>
              <a:t>라고도 </a:t>
            </a:r>
            <a:r>
              <a:rPr lang="ko-KR" altLang="en-US" smtClean="0"/>
              <a:t>함</a:t>
            </a:r>
            <a:endParaRPr lang="ko-KR" altLang="en-US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6.2 JDBC </a:t>
            </a:r>
            <a:r>
              <a:rPr lang="ko-KR" altLang="en-US" smtClean="0"/>
              <a:t>고급 기법 </a:t>
            </a:r>
            <a:r>
              <a:rPr lang="en-US" altLang="ko-KR" smtClean="0"/>
              <a:t>- </a:t>
            </a:r>
            <a:r>
              <a:rPr lang="en-US" altLang="ko-KR" smtClean="0"/>
              <a:t>8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smtClean="0"/>
              <a:t>DAO</a:t>
            </a:r>
            <a:r>
              <a:rPr lang="ko-KR" altLang="en-US" smtClean="0"/>
              <a:t>와 </a:t>
            </a:r>
            <a:r>
              <a:rPr lang="en-US" altLang="ko-KR" smtClean="0"/>
              <a:t>DTO </a:t>
            </a:r>
            <a:r>
              <a:rPr lang="ko-KR" altLang="en-US" smtClean="0"/>
              <a:t>패턴 사용 구조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19</a:t>
            </a:fld>
            <a:endParaRPr lang="en-US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772816"/>
            <a:ext cx="6103620" cy="2280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6.1 </a:t>
            </a:r>
            <a:r>
              <a:rPr lang="en-US" altLang="ko-KR" smtClean="0"/>
              <a:t>JDBC(Java DataBase Connectivity)</a:t>
            </a:r>
            <a:r>
              <a:rPr lang="ko-KR" altLang="en-US" smtClean="0"/>
              <a:t>의 </a:t>
            </a:r>
            <a:r>
              <a:rPr lang="ko-KR" altLang="en-US" smtClean="0"/>
              <a:t>개요 </a:t>
            </a:r>
            <a:r>
              <a:rPr lang="en-US" altLang="ko-KR" smtClean="0"/>
              <a:t>- 1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295400"/>
            <a:ext cx="8208912" cy="4869904"/>
          </a:xfrm>
        </p:spPr>
        <p:txBody>
          <a:bodyPr/>
          <a:lstStyle/>
          <a:p>
            <a:r>
              <a:rPr lang="en-US" altLang="ko-KR" smtClean="0"/>
              <a:t>6.1.1 JDBC </a:t>
            </a:r>
            <a:r>
              <a:rPr lang="ko-KR" altLang="en-US" smtClean="0"/>
              <a:t>실행전 확인 사항</a:t>
            </a:r>
          </a:p>
          <a:p>
            <a:pPr lvl="1"/>
            <a:r>
              <a:rPr lang="ko-KR" altLang="en-US" smtClean="0"/>
              <a:t>데이터베이스 </a:t>
            </a:r>
            <a:r>
              <a:rPr lang="ko-KR" altLang="en-US" smtClean="0"/>
              <a:t>정보 확인</a:t>
            </a:r>
          </a:p>
          <a:p>
            <a:pPr lvl="2">
              <a:buNone/>
            </a:pPr>
            <a:r>
              <a:rPr lang="ko-KR" altLang="en-US" smtClean="0"/>
              <a:t>데이터베이스가 설치된 </a:t>
            </a:r>
            <a:r>
              <a:rPr lang="en-US" altLang="ko-KR" smtClean="0"/>
              <a:t>IP</a:t>
            </a:r>
            <a:r>
              <a:rPr lang="ko-KR" altLang="en-US" smtClean="0"/>
              <a:t>정보 및 설정된 데이터베이스명을 반드시 </a:t>
            </a:r>
            <a:r>
              <a:rPr lang="ko-KR" altLang="en-US" smtClean="0"/>
              <a:t>알아야 </a:t>
            </a:r>
            <a:r>
              <a:rPr lang="ko-KR" altLang="en-US" smtClean="0"/>
              <a:t>됨</a:t>
            </a:r>
            <a:endParaRPr lang="en-US" altLang="ko-KR" smtClean="0"/>
          </a:p>
          <a:p>
            <a:pPr lvl="2">
              <a:buNone/>
            </a:pPr>
            <a:endParaRPr lang="en-US" altLang="ko-KR" smtClean="0"/>
          </a:p>
          <a:p>
            <a:pPr lvl="2">
              <a:buNone/>
            </a:pPr>
            <a:endParaRPr lang="en-US" altLang="ko-KR" smtClean="0"/>
          </a:p>
          <a:p>
            <a:pPr lvl="2">
              <a:buNone/>
            </a:pPr>
            <a:endParaRPr lang="en-US" altLang="ko-KR" smtClean="0"/>
          </a:p>
          <a:p>
            <a:pPr lvl="1"/>
            <a:r>
              <a:rPr lang="ko-KR" altLang="en-US" smtClean="0"/>
              <a:t>오라클 </a:t>
            </a:r>
            <a:r>
              <a:rPr lang="ko-KR" altLang="en-US" smtClean="0"/>
              <a:t>드라이버를 클래스 패스에 설정</a:t>
            </a:r>
          </a:p>
          <a:p>
            <a:pPr lvl="2"/>
            <a:r>
              <a:rPr lang="ko-KR" altLang="en-US" smtClean="0"/>
              <a:t>자바 어플리케이션과 오라클 데이터베이스가 연동하기 위해서는 </a:t>
            </a:r>
            <a:r>
              <a:rPr lang="ko-KR" altLang="en-US" smtClean="0"/>
              <a:t>오라클 </a:t>
            </a:r>
            <a:r>
              <a:rPr lang="ko-KR" altLang="en-US" smtClean="0"/>
              <a:t>데이터베이스에서도 자바 </a:t>
            </a:r>
            <a:r>
              <a:rPr lang="ko-KR" altLang="en-US" smtClean="0"/>
              <a:t>클래스 </a:t>
            </a:r>
            <a:r>
              <a:rPr lang="ko-KR" altLang="en-US" smtClean="0"/>
              <a:t>파일들이 </a:t>
            </a:r>
            <a:r>
              <a:rPr lang="ko-KR" altLang="en-US" smtClean="0"/>
              <a:t>필요</a:t>
            </a:r>
            <a:endParaRPr lang="en-US" altLang="ko-KR" smtClean="0"/>
          </a:p>
          <a:p>
            <a:pPr lvl="2"/>
            <a:r>
              <a:rPr lang="ko-KR" altLang="en-US" smtClean="0"/>
              <a:t>자바 </a:t>
            </a:r>
            <a:r>
              <a:rPr lang="ko-KR" altLang="en-US" smtClean="0"/>
              <a:t>대 자바로 통신이 </a:t>
            </a:r>
            <a:r>
              <a:rPr lang="ko-KR" altLang="en-US" smtClean="0"/>
              <a:t>가능하기 </a:t>
            </a:r>
            <a:r>
              <a:rPr lang="ko-KR" altLang="en-US" smtClean="0"/>
              <a:t>때문</a:t>
            </a:r>
            <a:endParaRPr lang="en-US" altLang="ko-KR" smtClean="0"/>
          </a:p>
          <a:p>
            <a:pPr lvl="2"/>
            <a:r>
              <a:rPr lang="ko-KR" altLang="en-US" smtClean="0"/>
              <a:t>오라클 </a:t>
            </a:r>
            <a:r>
              <a:rPr lang="ko-KR" altLang="en-US" smtClean="0"/>
              <a:t>드라이버 </a:t>
            </a:r>
            <a:r>
              <a:rPr lang="en-US" altLang="ko-KR" smtClean="0"/>
              <a:t>: </a:t>
            </a:r>
            <a:r>
              <a:rPr lang="ko-KR" altLang="en-US" smtClean="0"/>
              <a:t>오라클에서 </a:t>
            </a:r>
            <a:r>
              <a:rPr lang="ko-KR" altLang="en-US" smtClean="0"/>
              <a:t>만든 클래스 파일들의 </a:t>
            </a:r>
            <a:r>
              <a:rPr lang="ko-KR" altLang="en-US" smtClean="0"/>
              <a:t>압축 </a:t>
            </a:r>
            <a:r>
              <a:rPr lang="ko-KR" altLang="en-US" smtClean="0"/>
              <a:t>파일</a:t>
            </a:r>
            <a:endParaRPr lang="en-US" altLang="ko-KR" smtClean="0"/>
          </a:p>
          <a:p>
            <a:pPr lvl="2"/>
            <a:r>
              <a:rPr lang="ko-KR" altLang="en-US" smtClean="0"/>
              <a:t>오라클 드라이버는 오라클 </a:t>
            </a:r>
            <a:r>
              <a:rPr lang="ko-KR" altLang="en-US" smtClean="0"/>
              <a:t>데이터베이스를 설치하면 </a:t>
            </a:r>
            <a:r>
              <a:rPr lang="ko-KR" altLang="en-US" smtClean="0"/>
              <a:t>운영체제에 </a:t>
            </a:r>
            <a:r>
              <a:rPr lang="ko-KR" altLang="en-US" smtClean="0"/>
              <a:t>자동 설치</a:t>
            </a:r>
            <a:endParaRPr lang="en-US" altLang="ko-KR" smtClean="0"/>
          </a:p>
          <a:p>
            <a:pPr lvl="2"/>
            <a:r>
              <a:rPr lang="ko-KR" altLang="en-US" smtClean="0"/>
              <a:t>현재 사용 중인 </a:t>
            </a:r>
            <a:r>
              <a:rPr lang="en-US" altLang="ko-KR" smtClean="0"/>
              <a:t>Express Edition 11g</a:t>
            </a:r>
            <a:r>
              <a:rPr lang="ko-KR" altLang="en-US" smtClean="0"/>
              <a:t>는 다음 경로에 </a:t>
            </a:r>
            <a:r>
              <a:rPr lang="en-US" altLang="ko-KR" smtClean="0"/>
              <a:t>ojdbc6_g.jar </a:t>
            </a:r>
            <a:r>
              <a:rPr lang="ko-KR" altLang="en-US" smtClean="0"/>
              <a:t>파일명으로 </a:t>
            </a:r>
            <a:r>
              <a:rPr lang="ko-KR" altLang="en-US" smtClean="0"/>
              <a:t>제공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5" name="직사각형 4"/>
          <p:cNvSpPr/>
          <p:nvPr/>
        </p:nvSpPr>
        <p:spPr>
          <a:xfrm>
            <a:off x="1187624" y="2420888"/>
            <a:ext cx="7488832" cy="353943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7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SQL&gt; show parameter db_name;</a:t>
            </a:r>
            <a:endParaRPr lang="ko-KR" altLang="en-US" sz="170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87624" y="5373216"/>
            <a:ext cx="7488832" cy="353943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7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C:\oraclexe\app\oracle\product\11.2.0\server\jdbc\lib\ojdbc6_g.jar</a:t>
            </a:r>
            <a:endParaRPr lang="ko-KR" altLang="en-US" sz="170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6.2 JDBC </a:t>
            </a:r>
            <a:r>
              <a:rPr lang="ko-KR" altLang="en-US" smtClean="0"/>
              <a:t>고급 기법 </a:t>
            </a:r>
            <a:r>
              <a:rPr lang="en-US" altLang="ko-KR" smtClean="0"/>
              <a:t>- </a:t>
            </a:r>
            <a:r>
              <a:rPr lang="en-US" altLang="ko-KR" smtClean="0"/>
              <a:t>9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6.2.3 </a:t>
            </a:r>
            <a:r>
              <a:rPr lang="ko-KR" altLang="en-US" smtClean="0"/>
              <a:t>커넥션 풀</a:t>
            </a:r>
            <a:r>
              <a:rPr lang="en-US" altLang="ko-KR" smtClean="0"/>
              <a:t>(Connection Pool) </a:t>
            </a:r>
            <a:r>
              <a:rPr lang="ko-KR" altLang="en-US" smtClean="0"/>
              <a:t>기능</a:t>
            </a:r>
          </a:p>
          <a:p>
            <a:pPr lvl="1"/>
            <a:r>
              <a:rPr lang="en-US" altLang="ko-KR" smtClean="0"/>
              <a:t>JDBC</a:t>
            </a:r>
            <a:r>
              <a:rPr lang="ko-KR" altLang="en-US" smtClean="0"/>
              <a:t>를 사용하여 데이터베이스와 연동할 때 가장 많은 자원을 낭비하는 것이 </a:t>
            </a:r>
            <a:r>
              <a:rPr lang="en-US" altLang="ko-KR" smtClean="0"/>
              <a:t>Connection</a:t>
            </a:r>
            <a:r>
              <a:rPr lang="ko-KR" altLang="en-US" smtClean="0"/>
              <a:t>을 연결하는 작업</a:t>
            </a:r>
            <a:r>
              <a:rPr lang="en-US" altLang="ko-KR" smtClean="0"/>
              <a:t> </a:t>
            </a:r>
          </a:p>
          <a:p>
            <a:pPr lvl="1"/>
            <a:r>
              <a:rPr lang="en-US" altLang="ko-KR" smtClean="0"/>
              <a:t>DAO </a:t>
            </a:r>
            <a:r>
              <a:rPr lang="ko-KR" altLang="en-US" smtClean="0"/>
              <a:t>클래스의 각 메서드 </a:t>
            </a:r>
            <a:r>
              <a:rPr lang="ko-KR" altLang="en-US" smtClean="0"/>
              <a:t>내에서 </a:t>
            </a:r>
            <a:r>
              <a:rPr lang="ko-KR" altLang="en-US" smtClean="0"/>
              <a:t>매번</a:t>
            </a:r>
            <a:r>
              <a:rPr lang="en-US" altLang="ko-KR" smtClean="0"/>
              <a:t>Connection</a:t>
            </a:r>
            <a:r>
              <a:rPr lang="ko-KR" altLang="en-US" smtClean="0"/>
              <a:t>을 맺고 </a:t>
            </a:r>
            <a:r>
              <a:rPr lang="en-US" altLang="ko-KR" smtClean="0"/>
              <a:t>CLOSE </a:t>
            </a:r>
            <a:r>
              <a:rPr lang="ko-KR" altLang="en-US" smtClean="0"/>
              <a:t>처리</a:t>
            </a:r>
            <a:endParaRPr lang="en-US" altLang="ko-KR" smtClean="0"/>
          </a:p>
          <a:p>
            <a:pPr lvl="1"/>
            <a:r>
              <a:rPr lang="en-US" altLang="ko-KR" smtClean="0"/>
              <a:t>thread-safe </a:t>
            </a:r>
            <a:r>
              <a:rPr lang="ko-KR" altLang="en-US" smtClean="0"/>
              <a:t>하기 위해서는 반드시 지켜져야 </a:t>
            </a:r>
            <a:r>
              <a:rPr lang="ko-KR" altLang="en-US" smtClean="0"/>
              <a:t>할 </a:t>
            </a:r>
            <a:r>
              <a:rPr lang="ko-KR" altLang="en-US" smtClean="0"/>
              <a:t>사항</a:t>
            </a:r>
            <a:endParaRPr lang="en-US" altLang="ko-KR" smtClean="0"/>
          </a:p>
          <a:p>
            <a:pPr lvl="1"/>
            <a:r>
              <a:rPr lang="en-US" altLang="ko-KR" smtClean="0"/>
              <a:t>Connection Pool </a:t>
            </a:r>
            <a:r>
              <a:rPr lang="ko-KR" altLang="en-US" smtClean="0"/>
              <a:t>기능은 많은 자원을 낭비하는 </a:t>
            </a:r>
            <a:r>
              <a:rPr lang="en-US" altLang="ko-KR" smtClean="0"/>
              <a:t>Connection</a:t>
            </a:r>
            <a:r>
              <a:rPr lang="ko-KR" altLang="en-US" smtClean="0"/>
              <a:t>을 사용자가 요청할 </a:t>
            </a:r>
            <a:r>
              <a:rPr lang="ko-KR" altLang="en-US" smtClean="0"/>
              <a:t>때마다 </a:t>
            </a:r>
            <a:r>
              <a:rPr lang="ko-KR" altLang="en-US" smtClean="0"/>
              <a:t>매번 연결하지 </a:t>
            </a:r>
            <a:r>
              <a:rPr lang="ko-KR" altLang="en-US" smtClean="0"/>
              <a:t>않고</a:t>
            </a:r>
            <a:r>
              <a:rPr lang="en-US" altLang="ko-KR" smtClean="0"/>
              <a:t>, </a:t>
            </a:r>
            <a:r>
              <a:rPr lang="ko-KR" altLang="en-US" smtClean="0"/>
              <a:t>미리 일정 개수만큼 </a:t>
            </a:r>
            <a:r>
              <a:rPr lang="en-US" altLang="ko-KR" smtClean="0"/>
              <a:t>Connection</a:t>
            </a:r>
            <a:r>
              <a:rPr lang="ko-KR" altLang="en-US" smtClean="0"/>
              <a:t>을 맺어 필요한 </a:t>
            </a:r>
            <a:r>
              <a:rPr lang="en-US" altLang="ko-KR" smtClean="0"/>
              <a:t>DAO </a:t>
            </a:r>
            <a:r>
              <a:rPr lang="ko-KR" altLang="en-US" smtClean="0"/>
              <a:t>클래스에서는 </a:t>
            </a:r>
            <a:r>
              <a:rPr lang="ko-KR" altLang="en-US" smtClean="0"/>
              <a:t>빌려 </a:t>
            </a:r>
            <a:r>
              <a:rPr lang="ko-KR" altLang="en-US" smtClean="0"/>
              <a:t>사용하고 반환하는 방법</a:t>
            </a:r>
            <a:endParaRPr lang="en-US" altLang="ko-KR" smtClean="0"/>
          </a:p>
          <a:p>
            <a:pPr lvl="1"/>
            <a:r>
              <a:rPr lang="ko-KR" altLang="en-US" smtClean="0"/>
              <a:t>과거에는 </a:t>
            </a:r>
            <a:r>
              <a:rPr lang="en-US" altLang="ko-KR" smtClean="0"/>
              <a:t>Connection Pool </a:t>
            </a:r>
            <a:r>
              <a:rPr lang="ko-KR" altLang="en-US" smtClean="0"/>
              <a:t>기능을 구현한 클래스를 직접 </a:t>
            </a:r>
            <a:r>
              <a:rPr lang="ko-KR" altLang="en-US" smtClean="0"/>
              <a:t>작성하여 </a:t>
            </a:r>
            <a:r>
              <a:rPr lang="ko-KR" altLang="en-US" smtClean="0"/>
              <a:t>사용하였으나</a:t>
            </a:r>
            <a:r>
              <a:rPr lang="en-US" altLang="ko-KR" smtClean="0"/>
              <a:t>, </a:t>
            </a:r>
            <a:r>
              <a:rPr lang="ko-KR" altLang="en-US" smtClean="0"/>
              <a:t>현재에는 </a:t>
            </a:r>
            <a:r>
              <a:rPr lang="en-US" altLang="ko-KR" smtClean="0"/>
              <a:t>Connection Pool </a:t>
            </a:r>
            <a:r>
              <a:rPr lang="ko-KR" altLang="en-US" smtClean="0"/>
              <a:t>기능이 포함된 라이브러리를 웹 사이트에서 </a:t>
            </a:r>
            <a:r>
              <a:rPr lang="ko-KR" altLang="en-US" smtClean="0"/>
              <a:t>무료로 </a:t>
            </a:r>
            <a:r>
              <a:rPr lang="ko-KR" altLang="en-US" smtClean="0"/>
              <a:t>다운받아 사용하거나 </a:t>
            </a:r>
            <a:r>
              <a:rPr lang="en-US" altLang="ko-KR" smtClean="0"/>
              <a:t>tomcat </a:t>
            </a:r>
            <a:r>
              <a:rPr lang="ko-KR" altLang="en-US" smtClean="0"/>
              <a:t>컨테이너에서 제공하는 </a:t>
            </a:r>
            <a:r>
              <a:rPr lang="en-US" altLang="ko-KR" smtClean="0"/>
              <a:t>Pool </a:t>
            </a:r>
            <a:r>
              <a:rPr lang="ko-KR" altLang="en-US" smtClean="0"/>
              <a:t>기능을 </a:t>
            </a:r>
            <a:r>
              <a:rPr lang="ko-KR" altLang="en-US" smtClean="0"/>
              <a:t>사용</a:t>
            </a:r>
            <a:endParaRPr lang="en-US" altLang="ko-KR" smtClean="0"/>
          </a:p>
          <a:p>
            <a:pPr lvl="1"/>
            <a:r>
              <a:rPr lang="en-US" altLang="ko-KR" smtClean="0"/>
              <a:t>Pool </a:t>
            </a:r>
            <a:r>
              <a:rPr lang="ko-KR" altLang="en-US" smtClean="0"/>
              <a:t>기능을 포함한 </a:t>
            </a:r>
            <a:r>
              <a:rPr lang="en-US" altLang="ko-KR" smtClean="0"/>
              <a:t>API </a:t>
            </a:r>
            <a:r>
              <a:rPr lang="ko-KR" altLang="en-US" smtClean="0"/>
              <a:t>객체는 </a:t>
            </a:r>
            <a:r>
              <a:rPr lang="en-US" altLang="ko-KR" smtClean="0"/>
              <a:t>javax.sql.DataSource</a:t>
            </a:r>
            <a:r>
              <a:rPr lang="ko-KR" altLang="en-US" smtClean="0"/>
              <a:t>이며 </a:t>
            </a:r>
            <a:r>
              <a:rPr lang="en-US" altLang="ko-KR" smtClean="0"/>
              <a:t>JNDI </a:t>
            </a:r>
            <a:r>
              <a:rPr lang="ko-KR" altLang="en-US" smtClean="0"/>
              <a:t>기법을 </a:t>
            </a:r>
            <a:r>
              <a:rPr lang="ko-KR" altLang="en-US" smtClean="0"/>
              <a:t>사용하여 </a:t>
            </a:r>
            <a:r>
              <a:rPr lang="en-US" altLang="ko-KR" smtClean="0"/>
              <a:t>tomcat </a:t>
            </a:r>
            <a:r>
              <a:rPr lang="ko-KR" altLang="en-US" smtClean="0"/>
              <a:t>컨테이너에 </a:t>
            </a:r>
            <a:r>
              <a:rPr lang="ko-KR" altLang="en-US" smtClean="0"/>
              <a:t>등록되어 </a:t>
            </a:r>
            <a:r>
              <a:rPr lang="ko-KR" altLang="en-US" smtClean="0"/>
              <a:t>있음</a:t>
            </a:r>
            <a:endParaRPr lang="en-US" altLang="ko-KR" smtClean="0"/>
          </a:p>
          <a:p>
            <a:pPr lvl="1"/>
            <a:r>
              <a:rPr lang="en-US" altLang="ko-KR" smtClean="0"/>
              <a:t>DataSource</a:t>
            </a:r>
            <a:r>
              <a:rPr lang="ko-KR" altLang="en-US" smtClean="0"/>
              <a:t>의 </a:t>
            </a:r>
            <a:r>
              <a:rPr lang="en-US" altLang="ko-KR" smtClean="0"/>
              <a:t>getConnection( ) </a:t>
            </a:r>
            <a:r>
              <a:rPr lang="ko-KR" altLang="en-US" smtClean="0"/>
              <a:t>메서드를 사용하여 </a:t>
            </a:r>
            <a:r>
              <a:rPr lang="en-US" altLang="ko-KR" smtClean="0"/>
              <a:t>Connection</a:t>
            </a:r>
            <a:r>
              <a:rPr lang="ko-KR" altLang="en-US" smtClean="0"/>
              <a:t>을 얻고 </a:t>
            </a:r>
            <a:r>
              <a:rPr lang="en-US" altLang="ko-KR" smtClean="0"/>
              <a:t>CLOSE </a:t>
            </a:r>
            <a:r>
              <a:rPr lang="ko-KR" altLang="en-US" smtClean="0"/>
              <a:t>메서드를 사용하여 </a:t>
            </a:r>
            <a:r>
              <a:rPr lang="en-US" altLang="ko-KR" smtClean="0"/>
              <a:t>Pool</a:t>
            </a:r>
            <a:r>
              <a:rPr lang="ko-KR" altLang="en-US" smtClean="0"/>
              <a:t>에 </a:t>
            </a:r>
            <a:r>
              <a:rPr lang="ko-KR" altLang="en-US" smtClean="0"/>
              <a:t>반납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6.2 JDBC </a:t>
            </a:r>
            <a:r>
              <a:rPr lang="ko-KR" altLang="en-US" smtClean="0"/>
              <a:t>고급 기법 </a:t>
            </a:r>
            <a:r>
              <a:rPr lang="en-US" altLang="ko-KR" smtClean="0"/>
              <a:t>- </a:t>
            </a:r>
            <a:r>
              <a:rPr lang="en-US" altLang="ko-KR" smtClean="0"/>
              <a:t>10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mtClean="0"/>
              <a:t>전체적인 아키텍처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21</a:t>
            </a:fld>
            <a:endParaRPr lang="en-US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700808"/>
            <a:ext cx="5577840" cy="26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6.2 JDBC </a:t>
            </a:r>
            <a:r>
              <a:rPr lang="ko-KR" altLang="en-US" smtClean="0"/>
              <a:t>고급 기법 </a:t>
            </a:r>
            <a:r>
              <a:rPr lang="en-US" altLang="ko-KR" smtClean="0"/>
              <a:t>- </a:t>
            </a:r>
            <a:r>
              <a:rPr lang="en-US" altLang="ko-KR" smtClean="0"/>
              <a:t>11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smtClean="0"/>
              <a:t>JNDI</a:t>
            </a:r>
            <a:r>
              <a:rPr lang="ko-KR" altLang="en-US" smtClean="0"/>
              <a:t>을 사용한 </a:t>
            </a:r>
            <a:r>
              <a:rPr lang="en-US" altLang="ko-KR" smtClean="0"/>
              <a:t>DataSource </a:t>
            </a:r>
            <a:r>
              <a:rPr lang="ko-KR" altLang="en-US" smtClean="0"/>
              <a:t>등록 설정</a:t>
            </a:r>
          </a:p>
          <a:p>
            <a:pPr lvl="2"/>
            <a:r>
              <a:rPr lang="ko-KR" altLang="en-US" smtClean="0"/>
              <a:t>이클립스의 </a:t>
            </a:r>
            <a:r>
              <a:rPr lang="en-US" altLang="ko-KR" smtClean="0"/>
              <a:t>[Package Explorer] </a:t>
            </a:r>
            <a:r>
              <a:rPr lang="ko-KR" altLang="en-US" smtClean="0"/>
              <a:t>탭의 </a:t>
            </a:r>
            <a:r>
              <a:rPr lang="en-US" altLang="ko-KR" smtClean="0"/>
              <a:t>[Servers]</a:t>
            </a:r>
            <a:r>
              <a:rPr lang="ko-KR" altLang="en-US" smtClean="0"/>
              <a:t>에서 ‘</a:t>
            </a:r>
            <a:r>
              <a:rPr lang="en-US" altLang="ko-KR" smtClean="0"/>
              <a:t>context.xml</a:t>
            </a:r>
            <a:r>
              <a:rPr lang="ko-KR" altLang="en-US" smtClean="0"/>
              <a:t>’ </a:t>
            </a:r>
            <a:r>
              <a:rPr lang="ko-KR" altLang="en-US" smtClean="0"/>
              <a:t>파일을 </a:t>
            </a:r>
            <a:r>
              <a:rPr lang="ko-KR" altLang="en-US" smtClean="0"/>
              <a:t>선택</a:t>
            </a:r>
            <a:endParaRPr lang="en-US" altLang="ko-KR" smtClean="0"/>
          </a:p>
          <a:p>
            <a:pPr lvl="2"/>
            <a:r>
              <a:rPr lang="en-US" altLang="ko-KR" smtClean="0"/>
              <a:t>context.xml </a:t>
            </a:r>
            <a:r>
              <a:rPr lang="ko-KR" altLang="en-US" smtClean="0"/>
              <a:t>파일에 </a:t>
            </a:r>
            <a:r>
              <a:rPr lang="ko-KR" altLang="en-US" smtClean="0"/>
              <a:t>코드를 추가</a:t>
            </a:r>
            <a:endParaRPr lang="en-US" altLang="ko-KR" smtClean="0"/>
          </a:p>
          <a:p>
            <a:pPr lvl="2"/>
            <a:r>
              <a:rPr lang="ko-KR" altLang="en-US" smtClean="0"/>
              <a:t>변경된 </a:t>
            </a:r>
            <a:r>
              <a:rPr lang="en-US" altLang="ko-KR" smtClean="0"/>
              <a:t>context.xml</a:t>
            </a:r>
            <a:r>
              <a:rPr lang="ko-KR" altLang="en-US" smtClean="0"/>
              <a:t>을 </a:t>
            </a:r>
            <a:r>
              <a:rPr lang="en-US" altLang="ko-KR" smtClean="0"/>
              <a:t>tomcat </a:t>
            </a:r>
            <a:r>
              <a:rPr lang="ko-KR" altLang="en-US" smtClean="0"/>
              <a:t>컨테이너와 동기화하기 </a:t>
            </a:r>
            <a:r>
              <a:rPr lang="ko-KR" altLang="en-US" smtClean="0"/>
              <a:t>위하여 </a:t>
            </a:r>
            <a:r>
              <a:rPr lang="en-US" altLang="ko-KR" smtClean="0"/>
              <a:t>Publish </a:t>
            </a:r>
            <a:r>
              <a:rPr lang="ko-KR" altLang="en-US" smtClean="0"/>
              <a:t>아이콘 클릭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22</a:t>
            </a:fld>
            <a:endParaRPr lang="en-US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924944"/>
            <a:ext cx="6440805" cy="1520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 bwMode="auto">
          <a:xfrm>
            <a:off x="7274796" y="3131343"/>
            <a:ext cx="216024" cy="216024"/>
          </a:xfrm>
          <a:prstGeom prst="rect">
            <a:avLst/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6.2 JDBC </a:t>
            </a:r>
            <a:r>
              <a:rPr lang="ko-KR" altLang="en-US" smtClean="0"/>
              <a:t>고급 기법 </a:t>
            </a:r>
            <a:r>
              <a:rPr lang="en-US" altLang="ko-KR" smtClean="0"/>
              <a:t>- </a:t>
            </a:r>
            <a:r>
              <a:rPr lang="en-US" altLang="ko-KR" smtClean="0"/>
              <a:t>12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smtClean="0"/>
              <a:t>DataSource </a:t>
            </a:r>
            <a:r>
              <a:rPr lang="ko-KR" altLang="en-US" smtClean="0"/>
              <a:t>객체를 사용하기 위한 두 가지 방법</a:t>
            </a:r>
          </a:p>
          <a:p>
            <a:pPr lvl="2"/>
            <a:r>
              <a:rPr lang="en-US" altLang="ko-KR" smtClean="0"/>
              <a:t>InitialContext </a:t>
            </a:r>
            <a:r>
              <a:rPr lang="ko-KR" altLang="en-US" smtClean="0"/>
              <a:t>클래스를 사용하는 방법</a:t>
            </a:r>
          </a:p>
          <a:p>
            <a:pPr marL="722313" lvl="3" indent="-6350">
              <a:buNone/>
            </a:pPr>
            <a:r>
              <a:rPr lang="ko-KR" altLang="en-US" smtClean="0"/>
              <a:t>이전 버전의 서블릿 스펙에서 사용하던 방법으로 </a:t>
            </a:r>
            <a:r>
              <a:rPr lang="en-US" altLang="ko-KR" smtClean="0"/>
              <a:t>InitialContext </a:t>
            </a:r>
            <a:r>
              <a:rPr lang="ko-KR" altLang="en-US" smtClean="0"/>
              <a:t>클래스를 사용하여 </a:t>
            </a:r>
            <a:r>
              <a:rPr lang="en-US" altLang="ko-KR" smtClean="0"/>
              <a:t>DataSource </a:t>
            </a:r>
            <a:r>
              <a:rPr lang="ko-KR" altLang="en-US" smtClean="0"/>
              <a:t>객체를 </a:t>
            </a:r>
            <a:r>
              <a:rPr lang="ko-KR" altLang="en-US" smtClean="0"/>
              <a:t>얻음</a:t>
            </a:r>
            <a:endParaRPr lang="en-US" altLang="ko-KR" smtClean="0"/>
          </a:p>
          <a:p>
            <a:pPr marL="722313" lvl="3" indent="-6350">
              <a:buNone/>
            </a:pPr>
            <a:endParaRPr lang="ko-KR" altLang="en-US" smtClean="0"/>
          </a:p>
          <a:p>
            <a:pPr lvl="2"/>
            <a:r>
              <a:rPr lang="en-US" altLang="ko-KR" smtClean="0"/>
              <a:t>@</a:t>
            </a:r>
            <a:r>
              <a:rPr lang="en-US" altLang="ko-KR" smtClean="0"/>
              <a:t>Resource </a:t>
            </a:r>
            <a:r>
              <a:rPr lang="ko-KR" altLang="en-US" smtClean="0"/>
              <a:t>어노테이션을 사용하는 방법</a:t>
            </a:r>
          </a:p>
          <a:p>
            <a:pPr lvl="3"/>
            <a:r>
              <a:rPr lang="ko-KR" altLang="en-US" smtClean="0"/>
              <a:t>서블릿에서 </a:t>
            </a:r>
            <a:r>
              <a:rPr lang="en-US" altLang="ko-KR" smtClean="0"/>
              <a:t>@Resource </a:t>
            </a:r>
            <a:r>
              <a:rPr lang="ko-KR" altLang="en-US" smtClean="0"/>
              <a:t>어노테이션을 사용하여 </a:t>
            </a:r>
            <a:r>
              <a:rPr lang="en-US" altLang="ko-KR" smtClean="0"/>
              <a:t>DataSource </a:t>
            </a:r>
            <a:r>
              <a:rPr lang="ko-KR" altLang="en-US" smtClean="0"/>
              <a:t>객체를 </a:t>
            </a:r>
            <a:r>
              <a:rPr lang="ko-KR" altLang="en-US" smtClean="0"/>
              <a:t>이용하는 </a:t>
            </a:r>
            <a:r>
              <a:rPr lang="ko-KR" altLang="en-US" smtClean="0"/>
              <a:t>방법</a:t>
            </a:r>
            <a:endParaRPr lang="en-US" altLang="ko-KR" smtClean="0"/>
          </a:p>
          <a:p>
            <a:pPr lvl="3"/>
            <a:r>
              <a:rPr lang="en-US" altLang="ko-KR" smtClean="0"/>
              <a:t>DAO </a:t>
            </a:r>
            <a:r>
              <a:rPr lang="ko-KR" altLang="en-US" smtClean="0"/>
              <a:t>클래스와 같은 일반 클래스에서는 사용하지 못하고 서블릿에서만 </a:t>
            </a:r>
            <a:r>
              <a:rPr lang="ko-KR" altLang="en-US" smtClean="0"/>
              <a:t>사용 </a:t>
            </a:r>
            <a:r>
              <a:rPr lang="ko-KR" altLang="en-US" smtClean="0"/>
              <a:t>가능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6.1 JDBC(Java DataBase Connectivity)</a:t>
            </a:r>
            <a:r>
              <a:rPr lang="ko-KR" altLang="en-US" smtClean="0"/>
              <a:t>의 개요 </a:t>
            </a:r>
            <a:r>
              <a:rPr lang="en-US" altLang="ko-KR" smtClean="0"/>
              <a:t>- </a:t>
            </a:r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mtClean="0"/>
              <a:t>사용하고자 하는 오라클 드라이버를 이클립스에서 사용하기 </a:t>
            </a:r>
            <a:r>
              <a:rPr lang="ko-KR" altLang="en-US" smtClean="0"/>
              <a:t>위해서는 </a:t>
            </a:r>
            <a:r>
              <a:rPr lang="ko-KR" altLang="en-US" smtClean="0"/>
              <a:t>먼저 </a:t>
            </a:r>
            <a:r>
              <a:rPr lang="en-US" altLang="ko-KR" smtClean="0"/>
              <a:t>[Window]-[Preferences]</a:t>
            </a:r>
            <a:r>
              <a:rPr lang="ko-KR" altLang="en-US" smtClean="0"/>
              <a:t>을 </a:t>
            </a:r>
            <a:r>
              <a:rPr lang="ko-KR" altLang="en-US" smtClean="0"/>
              <a:t>선택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988840"/>
            <a:ext cx="6440805" cy="3493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 bwMode="auto">
          <a:xfrm>
            <a:off x="2904739" y="4269348"/>
            <a:ext cx="1494006" cy="225649"/>
          </a:xfrm>
          <a:prstGeom prst="rect">
            <a:avLst/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6.1 JDBC(Java DataBase Connectivity)</a:t>
            </a:r>
            <a:r>
              <a:rPr lang="ko-KR" altLang="en-US" smtClean="0"/>
              <a:t>의 개요 </a:t>
            </a:r>
            <a:r>
              <a:rPr lang="en-US" altLang="ko-KR" smtClean="0"/>
              <a:t>- </a:t>
            </a:r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smtClean="0"/>
              <a:t>[Java]-[Build Path]-[ClassPath Variables]</a:t>
            </a:r>
            <a:r>
              <a:rPr lang="ko-KR" altLang="en-US" smtClean="0"/>
              <a:t>에서 </a:t>
            </a:r>
            <a:r>
              <a:rPr lang="en-US" altLang="ko-KR" smtClean="0"/>
              <a:t>JRE_LIB</a:t>
            </a:r>
            <a:r>
              <a:rPr lang="ko-KR" altLang="en-US" smtClean="0"/>
              <a:t>의 </a:t>
            </a:r>
            <a:r>
              <a:rPr lang="ko-KR" altLang="en-US" smtClean="0"/>
              <a:t>경로를 </a:t>
            </a:r>
            <a:r>
              <a:rPr lang="ko-KR" altLang="en-US" smtClean="0"/>
              <a:t>파악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z="1000" smtClean="0"/>
          </a:p>
          <a:p>
            <a:pPr lvl="1"/>
            <a:r>
              <a:rPr lang="ko-KR" altLang="en-US" smtClean="0"/>
              <a:t>이 경로에 있는 </a:t>
            </a:r>
            <a:r>
              <a:rPr lang="en-US" altLang="ko-KR" smtClean="0"/>
              <a:t>ext </a:t>
            </a:r>
            <a:r>
              <a:rPr lang="ko-KR" altLang="en-US" smtClean="0"/>
              <a:t>폴더에 ‘</a:t>
            </a:r>
            <a:r>
              <a:rPr lang="en-US" altLang="ko-KR" smtClean="0"/>
              <a:t>ojdbc6_g.jar</a:t>
            </a:r>
            <a:r>
              <a:rPr lang="ko-KR" altLang="en-US" smtClean="0"/>
              <a:t>’ 파일을 복사하면 자동으로 드라이버가 클래스 패스에 추가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b="61406"/>
          <a:stretch>
            <a:fillRect/>
          </a:stretch>
        </p:blipFill>
        <p:spPr bwMode="auto">
          <a:xfrm>
            <a:off x="1187624" y="1772816"/>
            <a:ext cx="5507355" cy="1428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 bwMode="auto">
          <a:xfrm>
            <a:off x="4077205" y="2819562"/>
            <a:ext cx="1707577" cy="177390"/>
          </a:xfrm>
          <a:prstGeom prst="rect">
            <a:avLst/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b="16360"/>
          <a:stretch>
            <a:fillRect/>
          </a:stretch>
        </p:blipFill>
        <p:spPr bwMode="auto">
          <a:xfrm>
            <a:off x="1259632" y="4149080"/>
            <a:ext cx="5927408" cy="243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 bwMode="auto">
          <a:xfrm>
            <a:off x="1907704" y="4360826"/>
            <a:ext cx="1707577" cy="177390"/>
          </a:xfrm>
          <a:prstGeom prst="rect">
            <a:avLst/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2791099" y="5661956"/>
            <a:ext cx="628774" cy="177390"/>
          </a:xfrm>
          <a:prstGeom prst="rect">
            <a:avLst/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6.1 JDBC(Java DataBase Connectivity)</a:t>
            </a:r>
            <a:r>
              <a:rPr lang="ko-KR" altLang="en-US" smtClean="0"/>
              <a:t>의 개요 </a:t>
            </a:r>
            <a:r>
              <a:rPr lang="en-US" altLang="ko-KR" smtClean="0"/>
              <a:t>- </a:t>
            </a:r>
            <a:r>
              <a:rPr lang="en-US" altLang="ko-KR" smtClean="0"/>
              <a:t>4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6.1.2 JDBC </a:t>
            </a:r>
            <a:r>
              <a:rPr lang="ko-KR" altLang="en-US" smtClean="0"/>
              <a:t>실행 순서</a:t>
            </a:r>
          </a:p>
          <a:p>
            <a:pPr marL="452438" lvl="1" indent="-271463">
              <a:buFont typeface="+mj-ea"/>
              <a:buAutoNum type="circleNumDbPlain"/>
            </a:pPr>
            <a:r>
              <a:rPr lang="ko-KR" altLang="en-US" smtClean="0"/>
              <a:t>오라클 </a:t>
            </a:r>
            <a:r>
              <a:rPr lang="ko-KR" altLang="en-US" smtClean="0"/>
              <a:t>데이터베이스 연동을 위한 </a:t>
            </a:r>
            <a:r>
              <a:rPr lang="en-US" altLang="ko-KR" smtClean="0"/>
              <a:t>4</a:t>
            </a:r>
            <a:r>
              <a:rPr lang="ko-KR" altLang="en-US" smtClean="0"/>
              <a:t>가지 정보를 </a:t>
            </a:r>
            <a:r>
              <a:rPr lang="ko-KR" altLang="en-US" smtClean="0"/>
              <a:t>문자열에 </a:t>
            </a:r>
            <a:r>
              <a:rPr lang="ko-KR" altLang="en-US" smtClean="0"/>
              <a:t>저장</a:t>
            </a:r>
            <a:endParaRPr lang="en-US" altLang="ko-KR" smtClean="0"/>
          </a:p>
          <a:p>
            <a:pPr marL="523875" lvl="1" indent="-342900">
              <a:buFont typeface="+mj-ea"/>
              <a:buAutoNum type="circleNumDbPlain"/>
            </a:pPr>
            <a:endParaRPr lang="en-US" altLang="ko-KR" smtClean="0"/>
          </a:p>
          <a:p>
            <a:pPr marL="523875" lvl="1" indent="-342900">
              <a:buFont typeface="+mj-ea"/>
              <a:buAutoNum type="circleNumDbPlain"/>
            </a:pPr>
            <a:endParaRPr lang="en-US" altLang="ko-KR" smtClean="0"/>
          </a:p>
          <a:p>
            <a:pPr marL="523875" lvl="1" indent="-342900">
              <a:buFont typeface="+mj-ea"/>
              <a:buAutoNum type="circleNumDbPlain"/>
            </a:pPr>
            <a:endParaRPr lang="en-US" altLang="ko-KR" smtClean="0"/>
          </a:p>
          <a:p>
            <a:pPr marL="523875" lvl="1" indent="-342900">
              <a:buFont typeface="+mj-ea"/>
              <a:buAutoNum type="circleNumDbPlain"/>
            </a:pPr>
            <a:endParaRPr lang="en-US" altLang="ko-KR" smtClean="0"/>
          </a:p>
          <a:p>
            <a:pPr marL="523875" lvl="1" indent="-342900">
              <a:buFont typeface="+mj-ea"/>
              <a:buAutoNum type="circleNumDbPlain"/>
            </a:pPr>
            <a:endParaRPr lang="en-US" altLang="ko-KR" sz="700" smtClean="0"/>
          </a:p>
          <a:p>
            <a:pPr lvl="2"/>
            <a:r>
              <a:rPr lang="en-US" altLang="ko-KR" smtClean="0"/>
              <a:t>JDBC </a:t>
            </a:r>
            <a:r>
              <a:rPr lang="ko-KR" altLang="en-US" smtClean="0"/>
              <a:t>연동을 위해서는 오라클 드라이버 파일 중에서 핵심이 되는 클래스 </a:t>
            </a:r>
            <a:r>
              <a:rPr lang="ko-KR" altLang="en-US" smtClean="0"/>
              <a:t>파일명이 </a:t>
            </a:r>
            <a:r>
              <a:rPr lang="ko-KR" altLang="en-US" smtClean="0"/>
              <a:t>필요</a:t>
            </a:r>
            <a:endParaRPr lang="en-US" altLang="ko-KR" smtClean="0"/>
          </a:p>
          <a:p>
            <a:pPr lvl="2"/>
            <a:r>
              <a:rPr lang="ko-KR" altLang="en-US" smtClean="0"/>
              <a:t>이 클래스 파일은 </a:t>
            </a:r>
            <a:r>
              <a:rPr lang="en-US" altLang="ko-KR" smtClean="0"/>
              <a:t>oracle.jdbc.driver </a:t>
            </a:r>
            <a:r>
              <a:rPr lang="ko-KR" altLang="en-US" smtClean="0"/>
              <a:t>패키지 내에 있는 </a:t>
            </a:r>
            <a:r>
              <a:rPr lang="en-US" altLang="ko-KR" smtClean="0"/>
              <a:t>OracleDrvier </a:t>
            </a:r>
            <a:r>
              <a:rPr lang="ko-KR" altLang="en-US" smtClean="0"/>
              <a:t>클래스</a:t>
            </a:r>
            <a:endParaRPr lang="en-US" altLang="ko-KR" smtClean="0"/>
          </a:p>
          <a:p>
            <a:pPr lvl="2"/>
            <a:r>
              <a:rPr lang="ko-KR" altLang="en-US" smtClean="0"/>
              <a:t>이 </a:t>
            </a:r>
            <a:r>
              <a:rPr lang="ko-KR" altLang="en-US" smtClean="0"/>
              <a:t>값을 </a:t>
            </a:r>
            <a:r>
              <a:rPr lang="en-US" altLang="ko-KR" smtClean="0"/>
              <a:t>driver </a:t>
            </a:r>
            <a:r>
              <a:rPr lang="ko-KR" altLang="en-US" smtClean="0"/>
              <a:t>변수에 저장</a:t>
            </a:r>
            <a:endParaRPr lang="en-US" altLang="ko-KR" smtClean="0"/>
          </a:p>
          <a:p>
            <a:pPr lvl="2"/>
            <a:r>
              <a:rPr lang="ko-KR" altLang="en-US" smtClean="0"/>
              <a:t>오라클의 </a:t>
            </a:r>
            <a:r>
              <a:rPr lang="ko-KR" altLang="en-US" smtClean="0"/>
              <a:t>위치 및 포트번호</a:t>
            </a:r>
            <a:r>
              <a:rPr lang="en-US" altLang="ko-KR" smtClean="0"/>
              <a:t>, </a:t>
            </a:r>
            <a:r>
              <a:rPr lang="ko-KR" altLang="en-US" smtClean="0"/>
              <a:t>데이터베이스명의 정보를 </a:t>
            </a:r>
            <a:r>
              <a:rPr lang="en-US" altLang="ko-KR" smtClean="0"/>
              <a:t>url </a:t>
            </a:r>
            <a:r>
              <a:rPr lang="ko-KR" altLang="en-US" smtClean="0"/>
              <a:t>변수에 </a:t>
            </a:r>
            <a:r>
              <a:rPr lang="ko-KR" altLang="en-US" smtClean="0"/>
              <a:t>저장</a:t>
            </a:r>
            <a:endParaRPr lang="en-US" altLang="ko-KR" smtClean="0"/>
          </a:p>
          <a:p>
            <a:pPr lvl="2"/>
            <a:r>
              <a:rPr lang="ko-KR" altLang="en-US" smtClean="0"/>
              <a:t>오라클의 기본 포트번호는 </a:t>
            </a:r>
            <a:r>
              <a:rPr lang="en-US" altLang="ko-KR" smtClean="0"/>
              <a:t>1521</a:t>
            </a:r>
            <a:r>
              <a:rPr lang="ko-KR" altLang="en-US" smtClean="0"/>
              <a:t>번이고 데이터베이스 위치는 현재 로컬 컴퓨터에 </a:t>
            </a:r>
            <a:r>
              <a:rPr lang="ko-KR" altLang="en-US" smtClean="0"/>
              <a:t>설치했기 </a:t>
            </a:r>
            <a:r>
              <a:rPr lang="ko-KR" altLang="en-US" smtClean="0"/>
              <a:t>때문에 </a:t>
            </a:r>
            <a:r>
              <a:rPr lang="en-US" altLang="ko-KR" smtClean="0"/>
              <a:t>localhost</a:t>
            </a:r>
            <a:r>
              <a:rPr lang="ko-KR" altLang="en-US" smtClean="0"/>
              <a:t>라고 </a:t>
            </a:r>
            <a:r>
              <a:rPr lang="ko-KR" altLang="en-US" smtClean="0"/>
              <a:t>지정</a:t>
            </a:r>
            <a:endParaRPr lang="en-US" altLang="ko-KR" smtClean="0"/>
          </a:p>
          <a:p>
            <a:pPr lvl="2"/>
            <a:r>
              <a:rPr lang="ko-KR" altLang="en-US" smtClean="0"/>
              <a:t>오라클 </a:t>
            </a:r>
            <a:r>
              <a:rPr lang="ko-KR" altLang="en-US" smtClean="0"/>
              <a:t>데이터베이스가 원격에 있다면 반드시 원격 </a:t>
            </a:r>
            <a:r>
              <a:rPr lang="en-US" altLang="ko-KR" smtClean="0"/>
              <a:t>IP </a:t>
            </a:r>
            <a:r>
              <a:rPr lang="ko-KR" altLang="en-US" smtClean="0"/>
              <a:t>번호를 </a:t>
            </a:r>
            <a:r>
              <a:rPr lang="ko-KR" altLang="en-US" smtClean="0"/>
              <a:t>지정</a:t>
            </a:r>
            <a:endParaRPr lang="en-US" altLang="ko-KR" smtClean="0"/>
          </a:p>
          <a:p>
            <a:pPr lvl="2"/>
            <a:r>
              <a:rPr lang="ko-KR" altLang="en-US" smtClean="0"/>
              <a:t>데이터베이스명은 </a:t>
            </a:r>
            <a:r>
              <a:rPr lang="ko-KR" altLang="en-US" smtClean="0"/>
              <a:t>현재 </a:t>
            </a:r>
            <a:r>
              <a:rPr lang="en-US" altLang="ko-KR" smtClean="0"/>
              <a:t>XE </a:t>
            </a:r>
            <a:r>
              <a:rPr lang="ko-KR" altLang="en-US" smtClean="0"/>
              <a:t>값</a:t>
            </a:r>
            <a:endParaRPr lang="en-US" altLang="ko-KR" smtClean="0"/>
          </a:p>
          <a:p>
            <a:pPr lvl="2"/>
            <a:r>
              <a:rPr lang="ko-KR" altLang="en-US" smtClean="0"/>
              <a:t>마지막으로 </a:t>
            </a:r>
            <a:r>
              <a:rPr lang="ko-KR" altLang="en-US" smtClean="0"/>
              <a:t>접속하고자 하는 </a:t>
            </a:r>
            <a:r>
              <a:rPr lang="ko-KR" altLang="en-US" smtClean="0"/>
              <a:t>계정명과 </a:t>
            </a:r>
            <a:r>
              <a:rPr lang="ko-KR" altLang="en-US" smtClean="0"/>
              <a:t>비밀번호를 </a:t>
            </a:r>
            <a:r>
              <a:rPr lang="en-US" altLang="ko-KR" smtClean="0"/>
              <a:t>userid </a:t>
            </a:r>
            <a:r>
              <a:rPr lang="ko-KR" altLang="en-US" smtClean="0"/>
              <a:t>변수와 </a:t>
            </a:r>
            <a:r>
              <a:rPr lang="en-US" altLang="ko-KR" smtClean="0"/>
              <a:t>passwd </a:t>
            </a:r>
            <a:r>
              <a:rPr lang="ko-KR" altLang="en-US" smtClean="0"/>
              <a:t>변수에 </a:t>
            </a:r>
            <a:r>
              <a:rPr lang="ko-KR" altLang="en-US" smtClean="0"/>
              <a:t>저장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" name="직사각형 4"/>
          <p:cNvSpPr/>
          <p:nvPr/>
        </p:nvSpPr>
        <p:spPr>
          <a:xfrm>
            <a:off x="1187624" y="2060848"/>
            <a:ext cx="7488832" cy="1200329"/>
          </a:xfrm>
          <a:prstGeom prst="rect">
            <a:avLst/>
          </a:prstGeom>
          <a:ln w="28575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String driver = "oracle.jdbc.driver.OracleDriver";</a:t>
            </a:r>
          </a:p>
          <a:p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String url = "jdbc:oracle:thin:@localhost:1521:xe";</a:t>
            </a:r>
          </a:p>
          <a:p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String userid = "scott";</a:t>
            </a:r>
          </a:p>
          <a:p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String passwd = "tiger";</a:t>
            </a:r>
            <a:endParaRPr lang="ko-KR" altLang="en-US" sz="180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6.1 JDBC(Java DataBase Connectivity)</a:t>
            </a:r>
            <a:r>
              <a:rPr lang="ko-KR" altLang="en-US" smtClean="0"/>
              <a:t>의 개요 </a:t>
            </a:r>
            <a:r>
              <a:rPr lang="en-US" altLang="ko-KR" smtClean="0"/>
              <a:t>- </a:t>
            </a:r>
            <a:r>
              <a:rPr lang="en-US" altLang="ko-KR" smtClean="0"/>
              <a:t>5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2438" lvl="1" indent="-271463">
              <a:buFont typeface="+mj-ea"/>
              <a:buAutoNum type="circleNumDbPlain" startAt="2"/>
            </a:pPr>
            <a:r>
              <a:rPr lang="ko-KR" altLang="en-US" smtClean="0"/>
              <a:t>드라이버 </a:t>
            </a:r>
            <a:r>
              <a:rPr lang="ko-KR" altLang="en-US" smtClean="0"/>
              <a:t>로딩</a:t>
            </a:r>
          </a:p>
          <a:p>
            <a:pPr lvl="2">
              <a:buNone/>
            </a:pPr>
            <a:r>
              <a:rPr lang="ko-KR" altLang="en-US" smtClean="0"/>
              <a:t>앞에서 살펴봤던 </a:t>
            </a:r>
            <a:r>
              <a:rPr lang="en-US" altLang="ko-KR" smtClean="0"/>
              <a:t>OracleDriver </a:t>
            </a:r>
            <a:r>
              <a:rPr lang="ko-KR" altLang="en-US" smtClean="0"/>
              <a:t>클래스를 메모리에 </a:t>
            </a:r>
            <a:r>
              <a:rPr lang="ko-KR" altLang="en-US" smtClean="0"/>
              <a:t>올려야 </a:t>
            </a:r>
            <a:r>
              <a:rPr lang="ko-KR" altLang="en-US" smtClean="0"/>
              <a:t>함</a:t>
            </a:r>
            <a:endParaRPr lang="en-US" altLang="ko-KR" smtClean="0"/>
          </a:p>
          <a:p>
            <a:pPr lvl="2">
              <a:buNone/>
            </a:pPr>
            <a:endParaRPr lang="en-US" altLang="ko-KR" smtClean="0"/>
          </a:p>
          <a:p>
            <a:pPr lvl="2">
              <a:buNone/>
            </a:pPr>
            <a:endParaRPr lang="en-US" altLang="ko-KR" smtClean="0"/>
          </a:p>
          <a:p>
            <a:pPr lvl="2">
              <a:buNone/>
            </a:pPr>
            <a:endParaRPr lang="en-US" altLang="ko-KR" smtClean="0"/>
          </a:p>
          <a:p>
            <a:pPr marL="452438" lvl="1" indent="-271463">
              <a:buFont typeface="+mj-ea"/>
              <a:buAutoNum type="circleNumDbPlain" startAt="3"/>
            </a:pPr>
            <a:r>
              <a:rPr lang="en-US" altLang="ko-KR" smtClean="0"/>
              <a:t>Connection </a:t>
            </a:r>
            <a:r>
              <a:rPr lang="ko-KR" altLang="en-US" smtClean="0"/>
              <a:t>맺기</a:t>
            </a:r>
          </a:p>
          <a:p>
            <a:pPr lvl="2"/>
            <a:r>
              <a:rPr lang="ko-KR" altLang="en-US" smtClean="0"/>
              <a:t>자바 코드와 오라클 데이터베이스를 연결하는 </a:t>
            </a:r>
            <a:r>
              <a:rPr lang="ko-KR" altLang="en-US" smtClean="0"/>
              <a:t>것을 </a:t>
            </a:r>
            <a:r>
              <a:rPr lang="ko-KR" altLang="en-US" smtClean="0"/>
              <a:t>의미</a:t>
            </a:r>
            <a:endParaRPr lang="en-US" altLang="ko-KR" smtClean="0"/>
          </a:p>
          <a:p>
            <a:pPr lvl="2"/>
            <a:r>
              <a:rPr lang="ko-KR" altLang="en-US" smtClean="0"/>
              <a:t>연결은 </a:t>
            </a:r>
            <a:r>
              <a:rPr lang="en-US" altLang="ko-KR" smtClean="0"/>
              <a:t>java.sql </a:t>
            </a:r>
            <a:r>
              <a:rPr lang="ko-KR" altLang="en-US" smtClean="0"/>
              <a:t>패키지의 </a:t>
            </a:r>
            <a:r>
              <a:rPr lang="en-US" altLang="ko-KR" smtClean="0"/>
              <a:t>Connection</a:t>
            </a:r>
            <a:r>
              <a:rPr lang="ko-KR" altLang="en-US" smtClean="0"/>
              <a:t>을 </a:t>
            </a:r>
            <a:r>
              <a:rPr lang="ko-KR" altLang="en-US" smtClean="0"/>
              <a:t>사용</a:t>
            </a:r>
            <a:endParaRPr lang="en-US" altLang="ko-KR" smtClean="0"/>
          </a:p>
          <a:p>
            <a:pPr lvl="2"/>
            <a:r>
              <a:rPr lang="ko-KR" altLang="en-US" smtClean="0"/>
              <a:t>다음과 같이 </a:t>
            </a:r>
            <a:r>
              <a:rPr lang="en-US" altLang="ko-KR" smtClean="0"/>
              <a:t>DriverManager </a:t>
            </a:r>
            <a:r>
              <a:rPr lang="ko-KR" altLang="en-US" smtClean="0"/>
              <a:t>클래스를 이용해서 </a:t>
            </a:r>
            <a:r>
              <a:rPr lang="en-US" altLang="ko-KR" smtClean="0"/>
              <a:t>Connection</a:t>
            </a:r>
            <a:r>
              <a:rPr lang="ko-KR" altLang="en-US" smtClean="0"/>
              <a:t>을 </a:t>
            </a:r>
            <a:r>
              <a:rPr lang="ko-KR" altLang="en-US" smtClean="0"/>
              <a:t>얻음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r>
              <a:rPr lang="en-US" altLang="ko-KR" smtClean="0"/>
              <a:t>getConnection </a:t>
            </a:r>
            <a:r>
              <a:rPr lang="ko-KR" altLang="en-US" smtClean="0"/>
              <a:t>메서드 인자에 저장했던 </a:t>
            </a:r>
            <a:r>
              <a:rPr lang="en-US" altLang="ko-KR" smtClean="0"/>
              <a:t>url </a:t>
            </a:r>
            <a:r>
              <a:rPr lang="ko-KR" altLang="en-US" smtClean="0"/>
              <a:t>값과 </a:t>
            </a:r>
            <a:r>
              <a:rPr lang="en-US" altLang="ko-KR" smtClean="0"/>
              <a:t>userid, passwd </a:t>
            </a:r>
            <a:r>
              <a:rPr lang="ko-KR" altLang="en-US" smtClean="0"/>
              <a:t>값을 지정하면</a:t>
            </a:r>
            <a:r>
              <a:rPr lang="en-US" altLang="ko-KR" smtClean="0"/>
              <a:t>, </a:t>
            </a:r>
            <a:r>
              <a:rPr lang="ko-KR" altLang="en-US" smtClean="0"/>
              <a:t>이 </a:t>
            </a:r>
            <a:r>
              <a:rPr lang="ko-KR" altLang="en-US" smtClean="0"/>
              <a:t>정보를 이용해서 </a:t>
            </a:r>
            <a:r>
              <a:rPr lang="ko-KR" altLang="en-US" smtClean="0"/>
              <a:t>데이터베이스에 </a:t>
            </a:r>
            <a:r>
              <a:rPr lang="ko-KR" altLang="en-US" smtClean="0"/>
              <a:t>연결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5" name="직사각형 4"/>
          <p:cNvSpPr/>
          <p:nvPr/>
        </p:nvSpPr>
        <p:spPr>
          <a:xfrm>
            <a:off x="1187624" y="2060848"/>
            <a:ext cx="7488832" cy="353943"/>
          </a:xfrm>
          <a:prstGeom prst="rect">
            <a:avLst/>
          </a:prstGeom>
          <a:ln w="28575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700" smtClean="0">
                <a:latin typeface="맑은 고딕" pitchFamily="50" charset="-127"/>
                <a:ea typeface="맑은 고딕" pitchFamily="50" charset="-127"/>
              </a:rPr>
              <a:t>Class.forName( driver );</a:t>
            </a:r>
            <a:endParaRPr lang="ko-KR" altLang="en-US" sz="17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87624" y="4077072"/>
            <a:ext cx="7488832" cy="353943"/>
          </a:xfrm>
          <a:prstGeom prst="rect">
            <a:avLst/>
          </a:prstGeom>
          <a:ln w="28575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700" smtClean="0">
                <a:latin typeface="맑은 고딕" pitchFamily="50" charset="-127"/>
                <a:ea typeface="맑은 고딕" pitchFamily="50" charset="-127"/>
              </a:rPr>
              <a:t>Connection con = DriverManager.getConnection( url, userid , passwd 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6.1 JDBC(Java DataBase Connectivity)</a:t>
            </a:r>
            <a:r>
              <a:rPr lang="ko-KR" altLang="en-US" smtClean="0"/>
              <a:t>의 개요 </a:t>
            </a:r>
            <a:r>
              <a:rPr lang="en-US" altLang="ko-KR" smtClean="0"/>
              <a:t>- </a:t>
            </a:r>
            <a:r>
              <a:rPr lang="en-US" altLang="ko-KR" smtClean="0"/>
              <a:t>6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2438" lvl="1" indent="-271463">
              <a:buFont typeface="+mj-ea"/>
              <a:buAutoNum type="circleNumDbPlain" startAt="4"/>
            </a:pPr>
            <a:r>
              <a:rPr lang="en-US" altLang="ko-KR" smtClean="0"/>
              <a:t>SQL </a:t>
            </a:r>
            <a:r>
              <a:rPr lang="ko-KR" altLang="en-US" smtClean="0"/>
              <a:t>문 작성</a:t>
            </a:r>
          </a:p>
          <a:p>
            <a:pPr lvl="2"/>
            <a:r>
              <a:rPr lang="ko-KR" altLang="en-US" smtClean="0"/>
              <a:t>자바에서 데이터베이스에 요청할 </a:t>
            </a:r>
            <a:r>
              <a:rPr lang="en-US" altLang="ko-KR" smtClean="0"/>
              <a:t>SQL </a:t>
            </a:r>
            <a:r>
              <a:rPr lang="ko-KR" altLang="en-US" smtClean="0"/>
              <a:t>문은 </a:t>
            </a:r>
            <a:r>
              <a:rPr lang="ko-KR" altLang="en-US" smtClean="0"/>
              <a:t>문자열로 </a:t>
            </a:r>
            <a:r>
              <a:rPr lang="ko-KR" altLang="en-US" smtClean="0"/>
              <a:t>저장</a:t>
            </a:r>
            <a:endParaRPr lang="en-US" altLang="ko-KR" smtClean="0"/>
          </a:p>
          <a:p>
            <a:pPr lvl="2"/>
            <a:r>
              <a:rPr lang="en-US" altLang="ko-KR" smtClean="0"/>
              <a:t>SQL </a:t>
            </a:r>
            <a:r>
              <a:rPr lang="ko-KR" altLang="en-US" smtClean="0"/>
              <a:t>문에서 </a:t>
            </a:r>
            <a:r>
              <a:rPr lang="en-US" altLang="ko-KR" smtClean="0"/>
              <a:t>;(</a:t>
            </a:r>
            <a:r>
              <a:rPr lang="ko-KR" altLang="en-US" smtClean="0"/>
              <a:t>세미콜론</a:t>
            </a:r>
            <a:r>
              <a:rPr lang="en-US" altLang="ko-KR" smtClean="0"/>
              <a:t>)</a:t>
            </a:r>
            <a:r>
              <a:rPr lang="ko-KR" altLang="en-US" smtClean="0"/>
              <a:t>은 </a:t>
            </a:r>
            <a:r>
              <a:rPr lang="ko-KR" altLang="en-US" smtClean="0"/>
              <a:t>입력하지 </a:t>
            </a:r>
            <a:r>
              <a:rPr lang="ko-KR" altLang="en-US" smtClean="0"/>
              <a:t>않음</a:t>
            </a:r>
            <a:endParaRPr lang="en-US" altLang="ko-KR" smtClean="0"/>
          </a:p>
          <a:p>
            <a:pPr lvl="2"/>
            <a:r>
              <a:rPr lang="en-US" altLang="ko-KR" smtClean="0"/>
              <a:t>emp </a:t>
            </a:r>
            <a:r>
              <a:rPr lang="ko-KR" altLang="en-US" smtClean="0"/>
              <a:t>테이블의 데이터를 검색하기 위한 </a:t>
            </a:r>
            <a:r>
              <a:rPr lang="en-US" altLang="ko-KR" smtClean="0"/>
              <a:t>SQL </a:t>
            </a:r>
            <a:r>
              <a:rPr lang="ko-KR" altLang="en-US" smtClean="0"/>
              <a:t>문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r>
              <a:rPr lang="en-US" altLang="ko-KR" smtClean="0"/>
              <a:t>emp </a:t>
            </a:r>
            <a:r>
              <a:rPr lang="ko-KR" altLang="en-US" smtClean="0"/>
              <a:t>테이블의 데이터 중에서 </a:t>
            </a:r>
            <a:r>
              <a:rPr lang="en-US" altLang="ko-KR" smtClean="0"/>
              <a:t>salary</a:t>
            </a:r>
            <a:r>
              <a:rPr lang="ko-KR" altLang="en-US" smtClean="0"/>
              <a:t>가 </a:t>
            </a:r>
            <a:r>
              <a:rPr lang="en-US" altLang="ko-KR" smtClean="0"/>
              <a:t>4000</a:t>
            </a:r>
            <a:r>
              <a:rPr lang="ko-KR" altLang="en-US" smtClean="0"/>
              <a:t>인 레코드를 삭제하는 </a:t>
            </a:r>
            <a:r>
              <a:rPr lang="en-US" altLang="ko-KR" smtClean="0"/>
              <a:t>SQL </a:t>
            </a:r>
            <a:r>
              <a:rPr lang="ko-KR" altLang="en-US" smtClean="0"/>
              <a:t>문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marL="452438" lvl="1" indent="-271463">
              <a:buFont typeface="+mj-ea"/>
              <a:buAutoNum type="circleNumDbPlain" startAt="4"/>
            </a:pPr>
            <a:r>
              <a:rPr lang="en-US" altLang="ko-KR" smtClean="0"/>
              <a:t>Statement </a:t>
            </a:r>
            <a:r>
              <a:rPr lang="ko-KR" altLang="en-US" smtClean="0"/>
              <a:t>생성</a:t>
            </a:r>
          </a:p>
          <a:p>
            <a:pPr lvl="2"/>
            <a:r>
              <a:rPr lang="en-US" altLang="ko-KR" smtClean="0"/>
              <a:t>SQL </a:t>
            </a:r>
            <a:r>
              <a:rPr lang="ko-KR" altLang="en-US" smtClean="0"/>
              <a:t>문을 전송할 때 </a:t>
            </a:r>
            <a:r>
              <a:rPr lang="ko-KR" altLang="en-US" smtClean="0"/>
              <a:t>사용되는 </a:t>
            </a:r>
            <a:r>
              <a:rPr lang="en-US" altLang="ko-KR" smtClean="0"/>
              <a:t>API</a:t>
            </a:r>
          </a:p>
          <a:p>
            <a:pPr lvl="2"/>
            <a:r>
              <a:rPr lang="en-US" altLang="ko-KR" smtClean="0"/>
              <a:t>Connection</a:t>
            </a:r>
            <a:r>
              <a:rPr lang="ko-KR" altLang="en-US" smtClean="0"/>
              <a:t>의 </a:t>
            </a:r>
            <a:r>
              <a:rPr lang="en-US" altLang="ko-KR" smtClean="0"/>
              <a:t>createStatement( </a:t>
            </a:r>
            <a:r>
              <a:rPr lang="en-US" altLang="ko-KR" smtClean="0"/>
              <a:t>) </a:t>
            </a:r>
            <a:r>
              <a:rPr lang="ko-KR" altLang="en-US" smtClean="0"/>
              <a:t>메서드를 </a:t>
            </a:r>
            <a:r>
              <a:rPr lang="ko-KR" altLang="en-US" smtClean="0"/>
              <a:t>사용해서 </a:t>
            </a:r>
            <a:r>
              <a:rPr lang="en-US" altLang="ko-KR" smtClean="0"/>
              <a:t>Statement</a:t>
            </a:r>
            <a:r>
              <a:rPr lang="ko-KR" altLang="en-US" smtClean="0"/>
              <a:t>를 </a:t>
            </a:r>
            <a:r>
              <a:rPr lang="ko-KR" altLang="en-US" smtClean="0"/>
              <a:t>생성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5" name="직사각형 4"/>
          <p:cNvSpPr/>
          <p:nvPr/>
        </p:nvSpPr>
        <p:spPr>
          <a:xfrm>
            <a:off x="1187624" y="2571001"/>
            <a:ext cx="7488832" cy="369332"/>
          </a:xfrm>
          <a:prstGeom prst="rect">
            <a:avLst/>
          </a:prstGeom>
          <a:ln w="28575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String query = "SELECT emp_id, ename, salary FROM emp";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187624" y="3501008"/>
            <a:ext cx="7488832" cy="369332"/>
          </a:xfrm>
          <a:prstGeom prst="rect">
            <a:avLst/>
          </a:prstGeom>
          <a:ln w="28575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String sql = "DELETE FROM emp WHERE salary= 4000";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87624" y="5301208"/>
            <a:ext cx="7488832" cy="369332"/>
          </a:xfrm>
          <a:prstGeom prst="rect">
            <a:avLst/>
          </a:prstGeom>
          <a:ln w="28575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Statement stmt = con.createStatement( 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6.1 JDBC(Java DataBase Connectivity)</a:t>
            </a:r>
            <a:r>
              <a:rPr lang="ko-KR" altLang="en-US" smtClean="0"/>
              <a:t>의 개요 </a:t>
            </a:r>
            <a:r>
              <a:rPr lang="en-US" altLang="ko-KR" smtClean="0"/>
              <a:t>- </a:t>
            </a:r>
            <a:r>
              <a:rPr lang="en-US" altLang="ko-KR" smtClean="0"/>
              <a:t>7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2438" lvl="1" indent="-271463">
              <a:buFont typeface="+mj-ea"/>
              <a:buAutoNum type="circleNumDbPlain" startAt="6"/>
            </a:pPr>
            <a:r>
              <a:rPr lang="en-US" altLang="ko-KR" smtClean="0"/>
              <a:t>SQL </a:t>
            </a:r>
            <a:r>
              <a:rPr lang="ko-KR" altLang="en-US" smtClean="0"/>
              <a:t>문 전송 및 결과 값 얻기</a:t>
            </a:r>
          </a:p>
          <a:p>
            <a:pPr lvl="2"/>
            <a:r>
              <a:rPr lang="en-US" altLang="ko-KR" smtClean="0"/>
              <a:t>SQL </a:t>
            </a:r>
            <a:r>
              <a:rPr lang="ko-KR" altLang="en-US" smtClean="0"/>
              <a:t>문 전송은 </a:t>
            </a:r>
            <a:r>
              <a:rPr lang="en-US" altLang="ko-KR" smtClean="0"/>
              <a:t>Statement </a:t>
            </a:r>
            <a:r>
              <a:rPr lang="ko-KR" altLang="en-US" smtClean="0"/>
              <a:t>객체를 이용해서 </a:t>
            </a:r>
            <a:r>
              <a:rPr lang="ko-KR" altLang="en-US" smtClean="0"/>
              <a:t>데이터베이스에 </a:t>
            </a:r>
            <a:r>
              <a:rPr lang="ko-KR" altLang="en-US" smtClean="0"/>
              <a:t>전송</a:t>
            </a:r>
            <a:endParaRPr lang="en-US" altLang="ko-KR" smtClean="0"/>
          </a:p>
          <a:p>
            <a:pPr lvl="2"/>
            <a:r>
              <a:rPr lang="ko-KR" altLang="en-US" smtClean="0"/>
              <a:t>요청하는 </a:t>
            </a:r>
            <a:r>
              <a:rPr lang="en-US" altLang="ko-KR" smtClean="0"/>
              <a:t>SQL </a:t>
            </a:r>
            <a:r>
              <a:rPr lang="ko-KR" altLang="en-US" smtClean="0"/>
              <a:t>문에 따라서 두 </a:t>
            </a:r>
            <a:r>
              <a:rPr lang="ko-KR" altLang="en-US" smtClean="0"/>
              <a:t>가지 </a:t>
            </a:r>
            <a:r>
              <a:rPr lang="ko-KR" altLang="en-US" smtClean="0"/>
              <a:t>메서드를 </a:t>
            </a:r>
            <a:r>
              <a:rPr lang="ko-KR" altLang="en-US" smtClean="0"/>
              <a:t>사용</a:t>
            </a:r>
            <a:r>
              <a:rPr lang="en-US" altLang="ko-KR" smtClean="0"/>
              <a:t> </a:t>
            </a:r>
            <a:r>
              <a:rPr lang="ko-KR" altLang="en-US" smtClean="0"/>
              <a:t>가능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r>
              <a:rPr lang="en-US" altLang="ko-KR" smtClean="0"/>
              <a:t>DML </a:t>
            </a:r>
            <a:r>
              <a:rPr lang="ko-KR" altLang="en-US" smtClean="0"/>
              <a:t>요청</a:t>
            </a:r>
            <a:r>
              <a:rPr lang="en-US" altLang="ko-KR" smtClean="0"/>
              <a:t>(INSERT, DELETE, UPDATE)</a:t>
            </a:r>
          </a:p>
          <a:p>
            <a:pPr lvl="3"/>
            <a:r>
              <a:rPr lang="en-US" altLang="ko-KR" smtClean="0"/>
              <a:t>DML </a:t>
            </a:r>
            <a:r>
              <a:rPr lang="ko-KR" altLang="en-US" smtClean="0"/>
              <a:t>요청은 </a:t>
            </a:r>
            <a:r>
              <a:rPr lang="en-US" altLang="ko-KR" smtClean="0"/>
              <a:t>executeUpdate </a:t>
            </a:r>
            <a:r>
              <a:rPr lang="ko-KR" altLang="en-US" smtClean="0"/>
              <a:t>메서드를 </a:t>
            </a:r>
            <a:r>
              <a:rPr lang="ko-KR" altLang="en-US" smtClean="0"/>
              <a:t>사용</a:t>
            </a:r>
            <a:endParaRPr lang="en-US" altLang="ko-KR" smtClean="0"/>
          </a:p>
          <a:p>
            <a:pPr lvl="3"/>
            <a:endParaRPr lang="en-US" altLang="ko-KR" smtClean="0"/>
          </a:p>
          <a:p>
            <a:pPr lvl="3"/>
            <a:endParaRPr lang="en-US" altLang="ko-KR" smtClean="0"/>
          </a:p>
          <a:p>
            <a:pPr lvl="3"/>
            <a:endParaRPr lang="en-US" altLang="ko-KR" smtClean="0"/>
          </a:p>
          <a:p>
            <a:pPr lvl="3"/>
            <a:r>
              <a:rPr lang="en-US" altLang="ko-KR" smtClean="0"/>
              <a:t>executeUpdate </a:t>
            </a:r>
            <a:r>
              <a:rPr lang="ko-KR" altLang="en-US" smtClean="0"/>
              <a:t>메서드의 리턴되는 정수 값은 변경된 </a:t>
            </a:r>
            <a:r>
              <a:rPr lang="ko-KR" altLang="en-US" smtClean="0"/>
              <a:t>레코드의 </a:t>
            </a:r>
            <a:r>
              <a:rPr lang="ko-KR" altLang="en-US" smtClean="0"/>
              <a:t>개수</a:t>
            </a:r>
            <a:endParaRPr lang="en-US" altLang="ko-KR" smtClean="0"/>
          </a:p>
          <a:p>
            <a:pPr lvl="3"/>
            <a:r>
              <a:rPr lang="en-US" altLang="ko-KR" smtClean="0"/>
              <a:t>DELETE </a:t>
            </a:r>
            <a:r>
              <a:rPr lang="ko-KR" altLang="en-US" smtClean="0"/>
              <a:t>문을 요청했을 </a:t>
            </a:r>
            <a:r>
              <a:rPr lang="ko-KR" altLang="en-US" smtClean="0"/>
              <a:t>때 리턴되는 정수 값이 </a:t>
            </a:r>
            <a:r>
              <a:rPr lang="en-US" altLang="ko-KR" smtClean="0"/>
              <a:t>10</a:t>
            </a:r>
            <a:r>
              <a:rPr lang="ko-KR" altLang="en-US" smtClean="0"/>
              <a:t>이라면 삭제된 레코드 개수가 </a:t>
            </a:r>
            <a:r>
              <a:rPr lang="en-US" altLang="ko-KR" smtClean="0"/>
              <a:t>10</a:t>
            </a:r>
            <a:r>
              <a:rPr lang="ko-KR" altLang="en-US" smtClean="0"/>
              <a:t>개라는 </a:t>
            </a:r>
            <a:r>
              <a:rPr lang="ko-KR" altLang="en-US" smtClean="0"/>
              <a:t>것</a:t>
            </a:r>
            <a:endParaRPr lang="en-US" altLang="ko-KR" smtClean="0"/>
          </a:p>
          <a:p>
            <a:pPr lvl="3"/>
            <a:r>
              <a:rPr lang="ko-KR" altLang="en-US" smtClean="0"/>
              <a:t>반환된 값을 </a:t>
            </a:r>
            <a:r>
              <a:rPr lang="ko-KR" altLang="en-US" smtClean="0"/>
              <a:t>이용해서 적용된 레코드의 개수를 파악할 수 있으며 디버깅용으로도 </a:t>
            </a:r>
            <a:r>
              <a:rPr lang="ko-KR" altLang="en-US" smtClean="0"/>
              <a:t>사용 </a:t>
            </a:r>
            <a:r>
              <a:rPr lang="ko-KR" altLang="en-US" smtClean="0"/>
              <a:t>가능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5" name="직사각형 4"/>
          <p:cNvSpPr/>
          <p:nvPr/>
        </p:nvSpPr>
        <p:spPr>
          <a:xfrm>
            <a:off x="1691680" y="3212976"/>
            <a:ext cx="6984776" cy="369332"/>
          </a:xfrm>
          <a:prstGeom prst="rect">
            <a:avLst/>
          </a:prstGeom>
          <a:ln w="28575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int n = stmt.executeUpdate( sql 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6.1 JDBC(Java DataBase Connectivity)</a:t>
            </a:r>
            <a:r>
              <a:rPr lang="ko-KR" altLang="en-US" smtClean="0"/>
              <a:t>의 개요 </a:t>
            </a:r>
            <a:r>
              <a:rPr lang="en-US" altLang="ko-KR" smtClean="0"/>
              <a:t>- </a:t>
            </a:r>
            <a:r>
              <a:rPr lang="en-US" altLang="ko-KR" smtClean="0"/>
              <a:t>8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ko-KR" smtClean="0"/>
              <a:t>SELECT </a:t>
            </a:r>
            <a:r>
              <a:rPr lang="ko-KR" altLang="en-US" smtClean="0"/>
              <a:t>요청</a:t>
            </a:r>
          </a:p>
          <a:p>
            <a:pPr lvl="3"/>
            <a:r>
              <a:rPr lang="en-US" altLang="ko-KR" smtClean="0"/>
              <a:t>SELECT </a:t>
            </a:r>
            <a:r>
              <a:rPr lang="ko-KR" altLang="en-US" smtClean="0"/>
              <a:t>요청은 </a:t>
            </a:r>
            <a:r>
              <a:rPr lang="en-US" altLang="ko-KR" smtClean="0"/>
              <a:t>executeQuery </a:t>
            </a:r>
            <a:r>
              <a:rPr lang="ko-KR" altLang="en-US" smtClean="0"/>
              <a:t>메서드를 </a:t>
            </a:r>
            <a:r>
              <a:rPr lang="ko-KR" altLang="en-US" smtClean="0"/>
              <a:t>사용</a:t>
            </a:r>
            <a:endParaRPr lang="en-US" altLang="ko-KR" smtClean="0"/>
          </a:p>
          <a:p>
            <a:pPr lvl="3"/>
            <a:endParaRPr lang="en-US" altLang="ko-KR" smtClean="0"/>
          </a:p>
          <a:p>
            <a:pPr lvl="3"/>
            <a:endParaRPr lang="en-US" altLang="ko-KR" smtClean="0"/>
          </a:p>
          <a:p>
            <a:pPr lvl="3"/>
            <a:endParaRPr lang="en-US" altLang="ko-KR" smtClean="0"/>
          </a:p>
          <a:p>
            <a:pPr lvl="3"/>
            <a:r>
              <a:rPr lang="ko-KR" altLang="en-US" smtClean="0"/>
              <a:t>메서드 </a:t>
            </a:r>
            <a:r>
              <a:rPr lang="ko-KR" altLang="en-US" smtClean="0"/>
              <a:t>인자에 </a:t>
            </a:r>
            <a:r>
              <a:rPr lang="en-US" altLang="ko-KR" smtClean="0"/>
              <a:t>SELECT </a:t>
            </a:r>
            <a:r>
              <a:rPr lang="ko-KR" altLang="en-US" smtClean="0"/>
              <a:t>문을 지정하면 된다</a:t>
            </a:r>
            <a:r>
              <a:rPr lang="en-US" altLang="ko-KR" smtClean="0"/>
              <a:t>. SQL*PLUS </a:t>
            </a:r>
            <a:r>
              <a:rPr lang="ko-KR" altLang="en-US" smtClean="0"/>
              <a:t>툴에서 </a:t>
            </a:r>
            <a:r>
              <a:rPr lang="en-US" altLang="ko-KR" smtClean="0"/>
              <a:t>SELECT </a:t>
            </a:r>
            <a:r>
              <a:rPr lang="ko-KR" altLang="en-US" smtClean="0"/>
              <a:t>문을 </a:t>
            </a:r>
            <a:r>
              <a:rPr lang="ko-KR" altLang="en-US" smtClean="0"/>
              <a:t>실행하면 </a:t>
            </a:r>
            <a:r>
              <a:rPr lang="ko-KR" altLang="en-US" smtClean="0"/>
              <a:t>항상 테이블 </a:t>
            </a:r>
            <a:r>
              <a:rPr lang="ko-KR" altLang="en-US" smtClean="0"/>
              <a:t>형태로 </a:t>
            </a:r>
            <a:r>
              <a:rPr lang="ko-KR" altLang="en-US" smtClean="0"/>
              <a:t>결과가 </a:t>
            </a:r>
            <a:r>
              <a:rPr lang="ko-KR" altLang="en-US" smtClean="0"/>
              <a:t>출력</a:t>
            </a:r>
            <a:endParaRPr lang="en-US" altLang="ko-KR" smtClean="0"/>
          </a:p>
          <a:p>
            <a:pPr lvl="3"/>
            <a:r>
              <a:rPr lang="ko-KR" altLang="en-US" smtClean="0"/>
              <a:t>테이블 </a:t>
            </a:r>
            <a:r>
              <a:rPr lang="ko-KR" altLang="en-US" smtClean="0"/>
              <a:t>결과를 자바의 객체로 표현한 것이 </a:t>
            </a:r>
            <a:r>
              <a:rPr lang="en-US" altLang="ko-KR" smtClean="0"/>
              <a:t>ResultSet </a:t>
            </a:r>
            <a:r>
              <a:rPr lang="ko-KR" altLang="en-US" smtClean="0"/>
              <a:t>객체</a:t>
            </a:r>
            <a:endParaRPr lang="en-US" altLang="ko-KR" smtClean="0"/>
          </a:p>
          <a:p>
            <a:pPr lvl="3"/>
            <a:r>
              <a:rPr lang="en-US" altLang="ko-KR" smtClean="0"/>
              <a:t>ResultSet </a:t>
            </a:r>
            <a:r>
              <a:rPr lang="ko-KR" altLang="en-US" smtClean="0"/>
              <a:t>객체는 포인터를 이용해서 원하는 데이터를 얻을 </a:t>
            </a:r>
            <a:r>
              <a:rPr lang="ko-KR" altLang="en-US" smtClean="0"/>
              <a:t>수 </a:t>
            </a:r>
            <a:r>
              <a:rPr lang="ko-KR" altLang="en-US" smtClean="0"/>
              <a:t>있음</a:t>
            </a:r>
            <a:endParaRPr lang="en-US" altLang="ko-KR" smtClean="0"/>
          </a:p>
          <a:p>
            <a:pPr lvl="3"/>
            <a:r>
              <a:rPr lang="ko-KR" altLang="en-US" smtClean="0"/>
              <a:t>먼저 포인터를 이용해서 레코드를 선택하고 나중에 </a:t>
            </a:r>
            <a:r>
              <a:rPr lang="ko-KR" altLang="en-US" smtClean="0"/>
              <a:t>포인터가 </a:t>
            </a:r>
            <a:r>
              <a:rPr lang="ko-KR" altLang="en-US" smtClean="0"/>
              <a:t>가리키는 </a:t>
            </a:r>
            <a:r>
              <a:rPr lang="ko-KR" altLang="en-US" smtClean="0"/>
              <a:t>레코드의 </a:t>
            </a:r>
            <a:r>
              <a:rPr lang="ko-KR" altLang="en-US" smtClean="0"/>
              <a:t>컬럼을 </a:t>
            </a:r>
            <a:r>
              <a:rPr lang="ko-KR" altLang="en-US" smtClean="0"/>
              <a:t>지정해서 </a:t>
            </a:r>
            <a:r>
              <a:rPr lang="ko-KR" altLang="en-US" smtClean="0"/>
              <a:t>데이터를 </a:t>
            </a:r>
            <a:r>
              <a:rPr lang="ko-KR" altLang="en-US" smtClean="0"/>
              <a:t>얻음</a:t>
            </a:r>
            <a:endParaRPr lang="en-US" altLang="ko-KR" smtClean="0"/>
          </a:p>
          <a:p>
            <a:pPr lvl="3"/>
            <a:r>
              <a:rPr lang="en-US" altLang="ko-KR" smtClean="0"/>
              <a:t> </a:t>
            </a:r>
            <a:r>
              <a:rPr lang="ko-KR" altLang="en-US" smtClean="0"/>
              <a:t>레코드를 선택하는 메서드는 </a:t>
            </a:r>
            <a:r>
              <a:rPr lang="en-US" altLang="ko-KR" smtClean="0"/>
              <a:t>next( ) </a:t>
            </a:r>
            <a:r>
              <a:rPr lang="ko-KR" altLang="en-US" smtClean="0"/>
              <a:t>메서드를 </a:t>
            </a:r>
            <a:r>
              <a:rPr lang="ko-KR" altLang="en-US" smtClean="0"/>
              <a:t>사용</a:t>
            </a:r>
            <a:endParaRPr lang="en-US" altLang="ko-KR" smtClean="0"/>
          </a:p>
          <a:p>
            <a:pPr lvl="3"/>
            <a:r>
              <a:rPr lang="ko-KR" altLang="en-US" smtClean="0"/>
              <a:t>컬럼은 데이터형에 따라서 </a:t>
            </a:r>
            <a:r>
              <a:rPr lang="en-US" altLang="ko-KR" smtClean="0"/>
              <a:t>getInt(</a:t>
            </a:r>
            <a:r>
              <a:rPr lang="ko-KR" altLang="en-US" smtClean="0"/>
              <a:t>컬럼명</a:t>
            </a:r>
            <a:r>
              <a:rPr lang="en-US" altLang="ko-KR" smtClean="0"/>
              <a:t>) , getString(</a:t>
            </a:r>
            <a:r>
              <a:rPr lang="ko-KR" altLang="en-US" smtClean="0"/>
              <a:t>컬럼명</a:t>
            </a:r>
            <a:r>
              <a:rPr lang="en-US" altLang="ko-KR" smtClean="0"/>
              <a:t>) </a:t>
            </a:r>
            <a:r>
              <a:rPr lang="ko-KR" altLang="en-US" smtClean="0"/>
              <a:t>메서드를 </a:t>
            </a:r>
            <a:r>
              <a:rPr lang="ko-KR" altLang="en-US" smtClean="0"/>
              <a:t>사용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5" name="직사각형 4"/>
          <p:cNvSpPr/>
          <p:nvPr/>
        </p:nvSpPr>
        <p:spPr>
          <a:xfrm>
            <a:off x="1691680" y="1979548"/>
            <a:ext cx="6984776" cy="369332"/>
          </a:xfrm>
          <a:prstGeom prst="rect">
            <a:avLst/>
          </a:prstGeom>
          <a:ln w="28575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ResultSet rs = stmt.executeQuery( query 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lloyellow_print">
  <a:themeElements>
    <a:clrScheme name="Office 테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테마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</TotalTime>
  <Words>1929</Words>
  <Application>Microsoft Office PowerPoint</Application>
  <PresentationFormat>화면 슬라이드 쇼(4:3)</PresentationFormat>
  <Paragraphs>301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melloyellow_print</vt:lpstr>
      <vt:lpstr>서블릿과 JDBC 연동</vt:lpstr>
      <vt:lpstr>6.1 JDBC(Java DataBase Connectivity)의 개요 - 1</vt:lpstr>
      <vt:lpstr>6.1 JDBC(Java DataBase Connectivity)의 개요 - 2</vt:lpstr>
      <vt:lpstr>6.1 JDBC(Java DataBase Connectivity)의 개요 - 3</vt:lpstr>
      <vt:lpstr>6.1 JDBC(Java DataBase Connectivity)의 개요 - 4</vt:lpstr>
      <vt:lpstr>6.1 JDBC(Java DataBase Connectivity)의 개요 - 5</vt:lpstr>
      <vt:lpstr>6.1 JDBC(Java DataBase Connectivity)의 개요 - 6</vt:lpstr>
      <vt:lpstr>6.1 JDBC(Java DataBase Connectivity)의 개요 - 7</vt:lpstr>
      <vt:lpstr>6.1 JDBC(Java DataBase Connectivity)의 개요 - 8</vt:lpstr>
      <vt:lpstr>6.1 JDBC(Java DataBase Connectivity)의 개요 - 9</vt:lpstr>
      <vt:lpstr>6.1 JDBC(Java DataBase Connectivity)의 개요 - 10</vt:lpstr>
      <vt:lpstr>6.2 JDBC 고급 기법 - 1</vt:lpstr>
      <vt:lpstr>6.2 JDBC 고급 기법 - 2</vt:lpstr>
      <vt:lpstr>6.2 JDBC 고급 기법 - 3</vt:lpstr>
      <vt:lpstr>6.2 JDBC 고급 기법 - 4</vt:lpstr>
      <vt:lpstr>6.2 JDBC 고급 기법 - 5</vt:lpstr>
      <vt:lpstr>6.2 JDBC 고급 기법 - 6</vt:lpstr>
      <vt:lpstr>6.2 JDBC 고급 기법 - 7</vt:lpstr>
      <vt:lpstr>6.2 JDBC 고급 기법 - 8</vt:lpstr>
      <vt:lpstr>6.2 JDBC 고급 기법 - 9</vt:lpstr>
      <vt:lpstr>6.2 JDBC 고급 기법 - 10</vt:lpstr>
      <vt:lpstr>6.2 JDBC 고급 기법 - 11</vt:lpstr>
      <vt:lpstr>6.2 JDBC 고급 기법 - 12</vt:lpstr>
    </vt:vector>
  </TitlesOfParts>
  <Company>웰북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고영진</dc:creator>
  <cp:lastModifiedBy>고영진</cp:lastModifiedBy>
  <cp:revision>37</cp:revision>
  <dcterms:created xsi:type="dcterms:W3CDTF">2013-05-14T02:26:05Z</dcterms:created>
  <dcterms:modified xsi:type="dcterms:W3CDTF">2013-08-06T06:45:03Z</dcterms:modified>
</cp:coreProperties>
</file>