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99" d="100"/>
          <a:sy n="99" d="100"/>
        </p:scale>
        <p:origin x="-11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E74AF-D5A7-4FBA-9550-4C025F6BE0F6}" type="datetimeFigureOut">
              <a:rPr lang="ko-KR" altLang="en-US" smtClean="0"/>
              <a:pPr/>
              <a:t>2013-08-06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24CD6-0566-4703-ADBE-34A7CA136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melloyello.jpg                                                 000003DAMoneys Work                    B3E1FD53: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33463" y="1916832"/>
            <a:ext cx="7772400" cy="1143000"/>
          </a:xfrm>
        </p:spPr>
        <p:txBody>
          <a:bodyPr/>
          <a:lstStyle>
            <a:lvl1pPr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28738" y="3733800"/>
            <a:ext cx="6400800" cy="914400"/>
          </a:xfrm>
        </p:spPr>
        <p:txBody>
          <a:bodyPr/>
          <a:lstStyle>
            <a:lvl1pPr marL="0" indent="0" algn="l">
              <a:buFontTx/>
              <a:buNone/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DF6BB02-6734-4F01-A24E-80C7BD179C1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8" name="그림 7" descr="북스홀릭퍼블리싱-black.jpg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lum bright="10000"/>
          </a:blip>
          <a:stretch>
            <a:fillRect/>
          </a:stretch>
        </p:blipFill>
        <p:spPr>
          <a:xfrm>
            <a:off x="8604448" y="176155"/>
            <a:ext cx="422299" cy="5165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E39D5-58B5-4E83-B6C9-23B5C6FF0BC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7013" y="76200"/>
            <a:ext cx="2089150" cy="5334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119813" cy="5334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089D4B-8F80-4B3F-9211-4F399677851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61950" indent="-180975">
              <a:buClr>
                <a:schemeClr val="accent5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lvl2pPr>
            <a:lvl3pPr>
              <a:buSzPct val="100000"/>
              <a:buFont typeface="Arial" pitchFamily="34" charset="0"/>
              <a:buChar char="•"/>
              <a:defRPr/>
            </a:lvl3pPr>
            <a:lvl4pPr>
              <a:buFont typeface="맑은 고딕" pitchFamily="50" charset="-127"/>
              <a:buChar char="–"/>
              <a:defRPr/>
            </a:lvl4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9F5EC-D93F-40F3-908A-9EA6E18064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C67A6-4A45-4CCD-AFA8-0A014A4D19A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93763" y="1295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56163" y="1295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5723C8-1A90-426A-88ED-A9650CB3A0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F415A-2E40-454D-B5EB-86D8A6EDAC1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60283E-442C-41F7-BE57-9F05A13C313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0774C-EF6D-4B13-8027-03131E71B6F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240F2A-7414-4CFB-B5CE-DF739F785F3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DFE218-CA16-4483-B3E7-FF4A04E39E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elloyello_print.jpg                                           0000044DMoneys Work                    B3E1FD53: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5588" cy="6858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3568" y="116632"/>
            <a:ext cx="846043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3568" y="1295400"/>
            <a:ext cx="7982595" cy="486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81328"/>
            <a:ext cx="1905000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2895600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240" y="6381328"/>
            <a:ext cx="1905000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4B5CBA25-63C9-4163-ACB5-5578522DE71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8" name="그림 7" descr="북스홀릭퍼블리싱-black.jpg"/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lum bright="10000"/>
          </a:blip>
          <a:stretch>
            <a:fillRect/>
          </a:stretch>
        </p:blipFill>
        <p:spPr>
          <a:xfrm>
            <a:off x="117253" y="6237312"/>
            <a:ext cx="422299" cy="5165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9pPr>
    </p:titleStyle>
    <p:bodyStyle>
      <a:lvl1pPr marL="180975" indent="-180975" algn="l" rtl="0" eaLnBrk="1" fontAlgn="base" latinLnBrk="1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49263" indent="-268288" algn="l" rtl="0" eaLnBrk="1" fontAlgn="base" latinLnBrk="1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630238" indent="-180975" algn="l" rtl="0" eaLnBrk="1" fontAlgn="base" latinLnBrk="1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896938" indent="-180975" algn="l" rtl="0" eaLnBrk="1" fontAlgn="base" latinLnBrk="1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077913" indent="-180975" algn="l" rtl="0" eaLnBrk="1" fontAlgn="base" latinLnBrk="1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서블릿 고급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92D050"/>
                </a:solidFill>
              </a:rPr>
              <a:t>➜ </a:t>
            </a:r>
            <a:r>
              <a:rPr lang="en-US" altLang="ko-KR" smtClean="0"/>
              <a:t>7.1_FrontController </a:t>
            </a:r>
            <a:r>
              <a:rPr lang="ko-KR" altLang="en-US" smtClean="0"/>
              <a:t>패턴과 </a:t>
            </a:r>
            <a:r>
              <a:rPr lang="en-US" altLang="ko-KR" smtClean="0"/>
              <a:t>Command </a:t>
            </a:r>
            <a:r>
              <a:rPr lang="ko-KR" altLang="en-US" smtClean="0"/>
              <a:t>패턴</a:t>
            </a:r>
          </a:p>
          <a:p>
            <a:r>
              <a:rPr lang="en-US" altLang="ko-KR" smtClean="0">
                <a:solidFill>
                  <a:srgbClr val="92D050"/>
                </a:solidFill>
              </a:rPr>
              <a:t>➜ </a:t>
            </a:r>
            <a:r>
              <a:rPr lang="en-US" altLang="ko-KR" smtClean="0"/>
              <a:t>7.2_</a:t>
            </a:r>
            <a:r>
              <a:rPr lang="ko-KR" altLang="en-US" smtClean="0"/>
              <a:t>요청 </a:t>
            </a:r>
            <a:r>
              <a:rPr lang="ko-KR" altLang="en-US" smtClean="0"/>
              <a:t>포워딩</a:t>
            </a:r>
            <a:r>
              <a:rPr lang="en-US" altLang="ko-KR" smtClean="0"/>
              <a:t>(Request Forwarding)</a:t>
            </a:r>
          </a:p>
          <a:p>
            <a:r>
              <a:rPr lang="en-US" altLang="ko-KR" smtClean="0">
                <a:solidFill>
                  <a:srgbClr val="92D050"/>
                </a:solidFill>
              </a:rPr>
              <a:t>➜ </a:t>
            </a:r>
            <a:r>
              <a:rPr lang="en-US" altLang="ko-KR" smtClean="0"/>
              <a:t>7.3_</a:t>
            </a:r>
            <a:r>
              <a:rPr lang="ko-KR" altLang="en-US" smtClean="0"/>
              <a:t>세션 </a:t>
            </a:r>
            <a:r>
              <a:rPr lang="ko-KR" altLang="en-US" smtClean="0"/>
              <a:t>관리</a:t>
            </a:r>
            <a:r>
              <a:rPr lang="en-US" altLang="ko-KR" smtClean="0"/>
              <a:t>(Session Tracking)</a:t>
            </a:r>
          </a:p>
          <a:p>
            <a:r>
              <a:rPr lang="en-US" altLang="ko-KR" smtClean="0">
                <a:solidFill>
                  <a:srgbClr val="92D050"/>
                </a:solidFill>
              </a:rPr>
              <a:t>➜ </a:t>
            </a:r>
            <a:r>
              <a:rPr lang="en-US" altLang="ko-KR" smtClean="0"/>
              <a:t>7.4_</a:t>
            </a:r>
            <a:r>
              <a:rPr lang="ko-KR" altLang="en-US" smtClean="0"/>
              <a:t>파일 </a:t>
            </a:r>
            <a:r>
              <a:rPr lang="ko-KR" altLang="en-US" smtClean="0"/>
              <a:t>업로드 및 다운로드 기능</a:t>
            </a:r>
            <a:endParaRPr lang="ko-KR" altLang="en-US"/>
          </a:p>
        </p:txBody>
      </p:sp>
      <p:sp>
        <p:nvSpPr>
          <p:cNvPr id="5" name="타원형 설명선 4"/>
          <p:cNvSpPr/>
          <p:nvPr/>
        </p:nvSpPr>
        <p:spPr bwMode="auto">
          <a:xfrm>
            <a:off x="1331640" y="764704"/>
            <a:ext cx="1504645" cy="1296144"/>
          </a:xfrm>
          <a:prstGeom prst="wedgeEllipseCallout">
            <a:avLst>
              <a:gd name="adj1" fmla="val -49620"/>
              <a:gd name="adj2" fmla="val 63636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6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02765" y="630313"/>
            <a:ext cx="1584176" cy="1382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Chapter</a:t>
            </a:r>
          </a:p>
          <a:p>
            <a:pPr algn="ctr">
              <a:lnSpc>
                <a:spcPts val="5000"/>
              </a:lnSpc>
            </a:pPr>
            <a:r>
              <a:rPr lang="en-US" altLang="ko-KR" sz="6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07</a:t>
            </a:r>
            <a:endParaRPr lang="ko-KR" altLang="en-US" sz="600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7.2 </a:t>
            </a:r>
            <a:r>
              <a:rPr lang="ko-KR" altLang="en-US" smtClean="0"/>
              <a:t>요청 포워딩</a:t>
            </a:r>
            <a:r>
              <a:rPr lang="en-US" altLang="ko-KR" smtClean="0"/>
              <a:t>(Request Forwarding) </a:t>
            </a:r>
            <a:r>
              <a:rPr lang="en-US" altLang="ko-KR" smtClean="0"/>
              <a:t>- </a:t>
            </a:r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7.2.1 RequestDispatcher </a:t>
            </a:r>
            <a:r>
              <a:rPr lang="ko-KR" altLang="en-US" smtClean="0"/>
              <a:t>클래스를 이용한 </a:t>
            </a:r>
            <a:r>
              <a:rPr lang="en-US" altLang="ko-KR" smtClean="0"/>
              <a:t>forward </a:t>
            </a:r>
            <a:r>
              <a:rPr lang="ko-KR" altLang="en-US" smtClean="0"/>
              <a:t>방법</a:t>
            </a:r>
          </a:p>
          <a:p>
            <a:pPr lvl="1"/>
            <a:r>
              <a:rPr lang="ko-KR" altLang="en-US" smtClean="0"/>
              <a:t>웹 브라우저를 통하여 사용자가 서블릿에 요청을 </a:t>
            </a:r>
            <a:r>
              <a:rPr lang="ko-KR" altLang="en-US" smtClean="0"/>
              <a:t>하면 </a:t>
            </a:r>
            <a:r>
              <a:rPr lang="en-US" altLang="ko-KR" smtClean="0"/>
              <a:t>HttpServlet Request </a:t>
            </a:r>
            <a:r>
              <a:rPr lang="ko-KR" altLang="en-US" smtClean="0"/>
              <a:t>객체가 </a:t>
            </a:r>
            <a:r>
              <a:rPr lang="ko-KR" altLang="en-US" smtClean="0"/>
              <a:t>자동으로 생성</a:t>
            </a:r>
            <a:endParaRPr lang="en-US" altLang="ko-KR" smtClean="0"/>
          </a:p>
          <a:p>
            <a:pPr lvl="1"/>
            <a:r>
              <a:rPr lang="ko-KR" altLang="en-US" smtClean="0"/>
              <a:t>생성된 </a:t>
            </a:r>
            <a:r>
              <a:rPr lang="en-US" altLang="ko-KR" smtClean="0"/>
              <a:t>request </a:t>
            </a:r>
            <a:r>
              <a:rPr lang="ko-KR" altLang="en-US" smtClean="0"/>
              <a:t>객체를 사용하여 응답 처리하는 웹 컴포넌트</a:t>
            </a:r>
            <a:r>
              <a:rPr lang="en-US" altLang="ko-KR" smtClean="0"/>
              <a:t>(</a:t>
            </a:r>
            <a:r>
              <a:rPr lang="ko-KR" altLang="en-US" smtClean="0"/>
              <a:t>서블릿</a:t>
            </a:r>
            <a:r>
              <a:rPr lang="en-US" altLang="ko-KR" smtClean="0"/>
              <a:t>, JSP, html</a:t>
            </a:r>
            <a:r>
              <a:rPr lang="en-US" altLang="ko-KR" smtClean="0"/>
              <a:t>)</a:t>
            </a:r>
            <a:r>
              <a:rPr lang="ko-KR" altLang="en-US" smtClean="0"/>
              <a:t>로 재요청하는 </a:t>
            </a:r>
            <a:r>
              <a:rPr lang="ko-KR" altLang="en-US" smtClean="0"/>
              <a:t>방식을 </a:t>
            </a:r>
            <a:r>
              <a:rPr lang="ko-KR" altLang="en-US" smtClean="0"/>
              <a:t>의미</a:t>
            </a:r>
            <a:endParaRPr lang="en-US" altLang="ko-KR" smtClean="0"/>
          </a:p>
          <a:p>
            <a:pPr lvl="1"/>
            <a:r>
              <a:rPr lang="en-US" altLang="ko-KR" smtClean="0"/>
              <a:t>request </a:t>
            </a:r>
            <a:r>
              <a:rPr lang="ko-KR" altLang="en-US" smtClean="0"/>
              <a:t>객체의 주된 용도는 사용자의 입력 파라미터 </a:t>
            </a:r>
            <a:r>
              <a:rPr lang="ko-KR" altLang="en-US" smtClean="0"/>
              <a:t>값을 </a:t>
            </a:r>
            <a:r>
              <a:rPr lang="ko-KR" altLang="en-US" smtClean="0"/>
              <a:t>얻어오거나 </a:t>
            </a:r>
            <a:r>
              <a:rPr lang="ko-KR" altLang="en-US" smtClean="0"/>
              <a:t>또는 한글 인코딩 처리 및 </a:t>
            </a:r>
            <a:r>
              <a:rPr lang="en-US" altLang="ko-KR" smtClean="0"/>
              <a:t>request scope</a:t>
            </a:r>
            <a:r>
              <a:rPr lang="ko-KR" altLang="en-US" smtClean="0"/>
              <a:t>에 해당되는 속성</a:t>
            </a:r>
            <a:r>
              <a:rPr lang="en-US" altLang="ko-KR" smtClean="0"/>
              <a:t>(Attribute) </a:t>
            </a:r>
            <a:r>
              <a:rPr lang="ko-KR" altLang="en-US" smtClean="0"/>
              <a:t>설정에 </a:t>
            </a:r>
            <a:r>
              <a:rPr lang="ko-KR" altLang="en-US" smtClean="0"/>
              <a:t>사용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lvl="1"/>
            <a:r>
              <a:rPr lang="ko-KR" altLang="en-US" smtClean="0"/>
              <a:t>요청받은 서블릿에서 다른 컴포넌트로 </a:t>
            </a:r>
            <a:r>
              <a:rPr lang="ko-KR" altLang="en-US" smtClean="0"/>
              <a:t>포워드하는 </a:t>
            </a:r>
            <a:r>
              <a:rPr lang="ko-KR" altLang="en-US" smtClean="0"/>
              <a:t>방법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지정된 </a:t>
            </a:r>
            <a:r>
              <a:rPr lang="en-US" altLang="ko-KR" smtClean="0"/>
              <a:t>target</a:t>
            </a:r>
            <a:r>
              <a:rPr lang="ko-KR" altLang="en-US" smtClean="0"/>
              <a:t>에는 서블릿 맵핑명 또는 </a:t>
            </a:r>
            <a:r>
              <a:rPr lang="en-US" altLang="ko-KR" smtClean="0"/>
              <a:t>JSP </a:t>
            </a:r>
            <a:r>
              <a:rPr lang="ko-KR" altLang="en-US" smtClean="0"/>
              <a:t>파일 및 </a:t>
            </a:r>
            <a:r>
              <a:rPr lang="en-US" altLang="ko-KR" smtClean="0"/>
              <a:t>html </a:t>
            </a:r>
            <a:r>
              <a:rPr lang="ko-KR" altLang="en-US" smtClean="0"/>
              <a:t>파일 지정 가능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1115616" y="4149080"/>
            <a:ext cx="7560840" cy="646331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RequestDistatcher dis = request.getRequestDispatcher(target);</a:t>
            </a:r>
          </a:p>
          <a:p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dis.forward( request, response );</a:t>
            </a:r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7.2 </a:t>
            </a:r>
            <a:r>
              <a:rPr lang="ko-KR" altLang="en-US" smtClean="0"/>
              <a:t>요청 포워딩</a:t>
            </a:r>
            <a:r>
              <a:rPr lang="en-US" altLang="ko-KR" smtClean="0"/>
              <a:t>(Request Forwarding) </a:t>
            </a:r>
            <a:r>
              <a:rPr lang="en-US" altLang="ko-KR" smtClean="0"/>
              <a:t>- </a:t>
            </a:r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 lvl="1"/>
            <a:r>
              <a:rPr lang="en-US" altLang="ko-KR" smtClean="0"/>
              <a:t>1</a:t>
            </a:r>
            <a:r>
              <a:rPr lang="ko-KR" altLang="en-US" smtClean="0"/>
              <a:t>번의 요청과 </a:t>
            </a:r>
            <a:r>
              <a:rPr lang="en-US" altLang="ko-KR" smtClean="0"/>
              <a:t>2</a:t>
            </a:r>
            <a:r>
              <a:rPr lang="ko-KR" altLang="en-US" smtClean="0"/>
              <a:t>번의 요청이 같은 </a:t>
            </a:r>
            <a:r>
              <a:rPr lang="en-US" altLang="ko-KR" smtClean="0"/>
              <a:t>HttpServletRequest</a:t>
            </a:r>
            <a:r>
              <a:rPr lang="ko-KR" altLang="en-US" smtClean="0"/>
              <a:t>를 사용</a:t>
            </a:r>
            <a:endParaRPr lang="en-US" altLang="ko-KR" smtClean="0"/>
          </a:p>
          <a:p>
            <a:pPr lvl="1"/>
            <a:r>
              <a:rPr lang="en-US" altLang="ko-KR" smtClean="0"/>
              <a:t>JSP</a:t>
            </a:r>
            <a:r>
              <a:rPr lang="ko-KR" altLang="en-US" smtClean="0"/>
              <a:t>로 응답이 되었기 때문에 웹 브라우저의 </a:t>
            </a:r>
            <a:r>
              <a:rPr lang="en-US" altLang="ko-KR" smtClean="0"/>
              <a:t>URL </a:t>
            </a:r>
            <a:r>
              <a:rPr lang="ko-KR" altLang="en-US" smtClean="0"/>
              <a:t>값이 </a:t>
            </a:r>
            <a:r>
              <a:rPr lang="ko-KR" altLang="en-US" smtClean="0"/>
              <a:t>서블릿에서 </a:t>
            </a:r>
            <a:r>
              <a:rPr lang="en-US" altLang="ko-KR" smtClean="0"/>
              <a:t>JSP</a:t>
            </a:r>
            <a:r>
              <a:rPr lang="ko-KR" altLang="en-US" smtClean="0"/>
              <a:t>로 변경되어야 하지만 포워드 방법은 동일한 </a:t>
            </a:r>
            <a:r>
              <a:rPr lang="en-US" altLang="ko-KR" smtClean="0"/>
              <a:t>HttpServletRequest</a:t>
            </a:r>
            <a:r>
              <a:rPr lang="ko-KR" altLang="en-US" smtClean="0"/>
              <a:t>이기 때문에 </a:t>
            </a:r>
            <a:r>
              <a:rPr lang="en-US" altLang="ko-KR" smtClean="0"/>
              <a:t>URL </a:t>
            </a:r>
            <a:r>
              <a:rPr lang="ko-KR" altLang="en-US" smtClean="0"/>
              <a:t>값이 </a:t>
            </a:r>
            <a:r>
              <a:rPr lang="ko-KR" altLang="en-US" smtClean="0"/>
              <a:t>서블릿으로 고정</a:t>
            </a:r>
            <a:endParaRPr lang="en-US" altLang="ko-KR" smtClean="0"/>
          </a:p>
          <a:p>
            <a:pPr lvl="1"/>
            <a:r>
              <a:rPr lang="en-US" altLang="ko-KR" smtClean="0"/>
              <a:t>1</a:t>
            </a:r>
            <a:r>
              <a:rPr lang="ko-KR" altLang="en-US" smtClean="0"/>
              <a:t>번의 요청을 받은 서블릿에서 </a:t>
            </a:r>
            <a:r>
              <a:rPr lang="en-US" altLang="ko-KR" smtClean="0"/>
              <a:t>reqeust scope</a:t>
            </a:r>
            <a:r>
              <a:rPr lang="ko-KR" altLang="en-US" smtClean="0"/>
              <a:t>에 속성</a:t>
            </a:r>
            <a:r>
              <a:rPr lang="en-US" altLang="ko-KR" smtClean="0"/>
              <a:t>(</a:t>
            </a:r>
            <a:r>
              <a:rPr lang="en-US" altLang="ko-KR" smtClean="0"/>
              <a:t>Attribute</a:t>
            </a:r>
            <a:r>
              <a:rPr lang="en-US" altLang="ko-KR" smtClean="0"/>
              <a:t>) </a:t>
            </a:r>
            <a:r>
              <a:rPr lang="ko-KR" altLang="en-US" smtClean="0"/>
              <a:t>설정을 </a:t>
            </a:r>
            <a:r>
              <a:rPr lang="ko-KR" altLang="en-US" smtClean="0"/>
              <a:t>하면</a:t>
            </a:r>
            <a:r>
              <a:rPr lang="en-US" altLang="ko-KR" smtClean="0"/>
              <a:t>, 2</a:t>
            </a:r>
            <a:r>
              <a:rPr lang="ko-KR" altLang="en-US" smtClean="0"/>
              <a:t>번의 요청을 받은 </a:t>
            </a:r>
            <a:r>
              <a:rPr lang="en-US" altLang="ko-KR" smtClean="0"/>
              <a:t>JSP</a:t>
            </a:r>
            <a:r>
              <a:rPr lang="ko-KR" altLang="en-US" smtClean="0"/>
              <a:t>에서 속성 값을 가져올 </a:t>
            </a:r>
            <a:r>
              <a:rPr lang="ko-KR" altLang="en-US" smtClean="0"/>
              <a:t>수 </a:t>
            </a:r>
            <a:r>
              <a:rPr lang="ko-KR" altLang="en-US" smtClean="0"/>
              <a:t>있음</a:t>
            </a:r>
            <a:endParaRPr lang="en-US" altLang="ko-KR" smtClean="0"/>
          </a:p>
          <a:p>
            <a:pPr lvl="1"/>
            <a:r>
              <a:rPr lang="ko-KR" altLang="en-US" smtClean="0"/>
              <a:t>일반적으로 </a:t>
            </a:r>
            <a:r>
              <a:rPr lang="en-US" altLang="ko-KR" smtClean="0"/>
              <a:t>MVC </a:t>
            </a:r>
            <a:r>
              <a:rPr lang="ko-KR" altLang="en-US" smtClean="0"/>
              <a:t>기반의 웹 어플리케이션에서 </a:t>
            </a:r>
            <a:r>
              <a:rPr lang="ko-KR" altLang="en-US" smtClean="0"/>
              <a:t>주로 </a:t>
            </a:r>
            <a:r>
              <a:rPr lang="ko-KR" altLang="en-US" smtClean="0"/>
              <a:t>사용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268760"/>
            <a:ext cx="4783455" cy="233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7.2 </a:t>
            </a:r>
            <a:r>
              <a:rPr lang="ko-KR" altLang="en-US" smtClean="0"/>
              <a:t>요청 포워딩</a:t>
            </a:r>
            <a:r>
              <a:rPr lang="en-US" altLang="ko-KR" smtClean="0"/>
              <a:t>(Request Forwarding) </a:t>
            </a:r>
            <a:r>
              <a:rPr lang="en-US" altLang="ko-KR" smtClean="0"/>
              <a:t>- </a:t>
            </a:r>
            <a:r>
              <a:rPr lang="en-US" altLang="ko-KR" smtClean="0"/>
              <a:t>5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7.2.2 HttpServletResponse </a:t>
            </a:r>
            <a:r>
              <a:rPr lang="ko-KR" altLang="en-US" smtClean="0"/>
              <a:t>클래스를 이용한 </a:t>
            </a:r>
            <a:r>
              <a:rPr lang="en-US" altLang="ko-KR" smtClean="0"/>
              <a:t>redirect </a:t>
            </a:r>
            <a:r>
              <a:rPr lang="ko-KR" altLang="en-US" smtClean="0"/>
              <a:t>방법</a:t>
            </a:r>
          </a:p>
          <a:p>
            <a:pPr lvl="1"/>
            <a:r>
              <a:rPr lang="en-US" altLang="ko-KR" smtClean="0"/>
              <a:t>forward </a:t>
            </a:r>
            <a:r>
              <a:rPr lang="ko-KR" altLang="en-US" smtClean="0"/>
              <a:t>방식과 마찬가지로 다른 웹 컴포넌트에게 재요청을 </a:t>
            </a:r>
            <a:r>
              <a:rPr lang="ko-KR" altLang="en-US" smtClean="0"/>
              <a:t>하는 </a:t>
            </a:r>
            <a:r>
              <a:rPr lang="ko-KR" altLang="en-US" smtClean="0"/>
              <a:t>방법</a:t>
            </a:r>
            <a:endParaRPr lang="en-US" altLang="ko-KR" smtClean="0"/>
          </a:p>
          <a:p>
            <a:pPr lvl="1"/>
            <a:r>
              <a:rPr lang="ko-KR" altLang="en-US" smtClean="0"/>
              <a:t>차이점은 응답을 먼저 </a:t>
            </a:r>
            <a:r>
              <a:rPr lang="ko-KR" altLang="en-US" smtClean="0"/>
              <a:t>하고 재요청이 되기 때문에</a:t>
            </a:r>
            <a:r>
              <a:rPr lang="en-US" altLang="ko-KR" smtClean="0"/>
              <a:t>, </a:t>
            </a:r>
            <a:r>
              <a:rPr lang="ko-KR" altLang="en-US" smtClean="0"/>
              <a:t>동일한 </a:t>
            </a:r>
            <a:r>
              <a:rPr lang="en-US" altLang="ko-KR" smtClean="0"/>
              <a:t>HttpServlet Request</a:t>
            </a:r>
            <a:r>
              <a:rPr lang="ko-KR" altLang="en-US" smtClean="0"/>
              <a:t>가 아닌 새로운 </a:t>
            </a:r>
            <a:r>
              <a:rPr lang="en-US" altLang="ko-KR" smtClean="0"/>
              <a:t>request </a:t>
            </a:r>
            <a:r>
              <a:rPr lang="ko-KR" altLang="en-US" smtClean="0"/>
              <a:t>객체가 생성</a:t>
            </a:r>
            <a:endParaRPr lang="en-US" altLang="ko-KR" smtClean="0"/>
          </a:p>
          <a:p>
            <a:pPr lvl="1"/>
            <a:r>
              <a:rPr lang="ko-KR" altLang="en-US" smtClean="0"/>
              <a:t>웹 </a:t>
            </a:r>
            <a:r>
              <a:rPr lang="ko-KR" altLang="en-US" smtClean="0"/>
              <a:t>브라우저의 </a:t>
            </a:r>
            <a:r>
              <a:rPr lang="en-US" altLang="ko-KR" smtClean="0"/>
              <a:t>URL </a:t>
            </a:r>
            <a:r>
              <a:rPr lang="ko-KR" altLang="en-US" smtClean="0"/>
              <a:t>값이 변경되고 속성</a:t>
            </a:r>
            <a:r>
              <a:rPr lang="en-US" altLang="ko-KR" smtClean="0"/>
              <a:t>(Attribute)</a:t>
            </a:r>
            <a:r>
              <a:rPr lang="ko-KR" altLang="en-US" smtClean="0"/>
              <a:t>에 설정된 값을 </a:t>
            </a:r>
            <a:r>
              <a:rPr lang="ko-KR" altLang="en-US" smtClean="0"/>
              <a:t>가져오지 </a:t>
            </a:r>
            <a:r>
              <a:rPr lang="ko-KR" altLang="en-US" smtClean="0"/>
              <a:t>못함</a:t>
            </a:r>
            <a:endParaRPr lang="en-US" altLang="ko-KR" smtClean="0"/>
          </a:p>
          <a:p>
            <a:pPr lvl="1"/>
            <a:r>
              <a:rPr lang="ko-KR" altLang="en-US" smtClean="0"/>
              <a:t>요청받은 </a:t>
            </a:r>
            <a:r>
              <a:rPr lang="ko-KR" altLang="en-US" smtClean="0"/>
              <a:t>서블릿에서 다른 컴포넌트로 </a:t>
            </a:r>
            <a:r>
              <a:rPr lang="en-US" altLang="ko-KR" smtClean="0"/>
              <a:t>redirect </a:t>
            </a:r>
            <a:r>
              <a:rPr lang="ko-KR" altLang="en-US" smtClean="0"/>
              <a:t>하는 </a:t>
            </a:r>
            <a:r>
              <a:rPr lang="ko-KR" altLang="en-US" smtClean="0"/>
              <a:t>방법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z="1050" smtClean="0"/>
          </a:p>
          <a:p>
            <a:pPr lvl="1"/>
            <a:r>
              <a:rPr lang="ko-KR" altLang="en-US" smtClean="0"/>
              <a:t>지정된 </a:t>
            </a:r>
            <a:r>
              <a:rPr lang="en-US" altLang="ko-KR" smtClean="0"/>
              <a:t>target</a:t>
            </a:r>
            <a:r>
              <a:rPr lang="ko-KR" altLang="en-US" smtClean="0"/>
              <a:t>에는 서블릿 맵핑명 또는 </a:t>
            </a:r>
            <a:r>
              <a:rPr lang="en-US" altLang="ko-KR" smtClean="0"/>
              <a:t>JSP </a:t>
            </a:r>
            <a:r>
              <a:rPr lang="ko-KR" altLang="en-US" smtClean="0"/>
              <a:t>파일 및 </a:t>
            </a:r>
            <a:r>
              <a:rPr lang="en-US" altLang="ko-KR" smtClean="0"/>
              <a:t>html </a:t>
            </a:r>
            <a:r>
              <a:rPr lang="ko-KR" altLang="en-US" smtClean="0"/>
              <a:t>파일 지정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1115616" y="3645024"/>
            <a:ext cx="7560840" cy="369332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response.sendRedirect(target);</a:t>
            </a:r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7.2 </a:t>
            </a:r>
            <a:r>
              <a:rPr lang="ko-KR" altLang="en-US" smtClean="0"/>
              <a:t>요청 포워딩</a:t>
            </a:r>
            <a:r>
              <a:rPr lang="en-US" altLang="ko-KR" smtClean="0"/>
              <a:t>(Request Forwarding) </a:t>
            </a:r>
            <a:r>
              <a:rPr lang="en-US" altLang="ko-KR" smtClean="0"/>
              <a:t>- </a:t>
            </a:r>
            <a:r>
              <a:rPr lang="en-US" altLang="ko-KR" smtClean="0"/>
              <a:t>6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 lvl="1"/>
            <a:r>
              <a:rPr lang="en-US" altLang="ko-KR" smtClean="0"/>
              <a:t>1</a:t>
            </a:r>
            <a:r>
              <a:rPr lang="ko-KR" altLang="en-US" smtClean="0"/>
              <a:t>번 요청의 결과로 </a:t>
            </a:r>
            <a:r>
              <a:rPr lang="en-US" altLang="ko-KR" smtClean="0"/>
              <a:t>2</a:t>
            </a:r>
            <a:r>
              <a:rPr lang="ko-KR" altLang="en-US" smtClean="0"/>
              <a:t>번의 응답이 발생되고</a:t>
            </a:r>
            <a:r>
              <a:rPr lang="en-US" altLang="ko-KR" smtClean="0"/>
              <a:t>, </a:t>
            </a:r>
            <a:r>
              <a:rPr lang="ko-KR" altLang="en-US" smtClean="0"/>
              <a:t>자동으로 </a:t>
            </a:r>
            <a:r>
              <a:rPr lang="en-US" altLang="ko-KR" smtClean="0"/>
              <a:t>response.send Redirect(target) </a:t>
            </a:r>
            <a:r>
              <a:rPr lang="ko-KR" altLang="en-US" smtClean="0"/>
              <a:t>메서드에 의해서 </a:t>
            </a:r>
            <a:r>
              <a:rPr lang="en-US" altLang="ko-KR" smtClean="0"/>
              <a:t>target</a:t>
            </a:r>
            <a:r>
              <a:rPr lang="ko-KR" altLang="en-US" smtClean="0"/>
              <a:t>으로 재요청이 발생</a:t>
            </a:r>
            <a:endParaRPr lang="en-US" altLang="ko-KR" smtClean="0"/>
          </a:p>
          <a:p>
            <a:pPr lvl="1"/>
            <a:r>
              <a:rPr lang="en-US" altLang="ko-KR" smtClean="0"/>
              <a:t>1</a:t>
            </a:r>
            <a:r>
              <a:rPr lang="ko-KR" altLang="en-US" smtClean="0"/>
              <a:t>번의 요청과 </a:t>
            </a:r>
            <a:r>
              <a:rPr lang="en-US" altLang="ko-KR" smtClean="0"/>
              <a:t>3</a:t>
            </a:r>
            <a:r>
              <a:rPr lang="ko-KR" altLang="en-US" smtClean="0"/>
              <a:t>번의 요청은 서로 </a:t>
            </a:r>
            <a:r>
              <a:rPr lang="ko-KR" altLang="en-US" smtClean="0"/>
              <a:t>다른 </a:t>
            </a:r>
            <a:r>
              <a:rPr lang="ko-KR" altLang="en-US" smtClean="0"/>
              <a:t>요청</a:t>
            </a:r>
            <a:endParaRPr lang="en-US" altLang="ko-KR" smtClean="0"/>
          </a:p>
          <a:p>
            <a:pPr lvl="1"/>
            <a:r>
              <a:rPr lang="ko-KR" altLang="en-US" smtClean="0"/>
              <a:t>서블릿에서 </a:t>
            </a:r>
            <a:r>
              <a:rPr lang="en-US" altLang="ko-KR" smtClean="0"/>
              <a:t>reqeust scope</a:t>
            </a:r>
            <a:r>
              <a:rPr lang="ko-KR" altLang="en-US" smtClean="0"/>
              <a:t>에 </a:t>
            </a:r>
            <a:r>
              <a:rPr lang="ko-KR" altLang="en-US" smtClean="0"/>
              <a:t>속성</a:t>
            </a:r>
            <a:r>
              <a:rPr lang="en-US" altLang="ko-KR" smtClean="0"/>
              <a:t>(</a:t>
            </a:r>
            <a:r>
              <a:rPr lang="en-US" altLang="ko-KR" smtClean="0"/>
              <a:t>Attribute) </a:t>
            </a:r>
            <a:r>
              <a:rPr lang="ko-KR" altLang="en-US" smtClean="0"/>
              <a:t>설정을 하면</a:t>
            </a:r>
            <a:r>
              <a:rPr lang="en-US" altLang="ko-KR" smtClean="0"/>
              <a:t>, 3</a:t>
            </a:r>
            <a:r>
              <a:rPr lang="ko-KR" altLang="en-US" smtClean="0"/>
              <a:t>번의 요청을 받은 </a:t>
            </a:r>
            <a:r>
              <a:rPr lang="en-US" altLang="ko-KR" smtClean="0"/>
              <a:t>JSP</a:t>
            </a:r>
            <a:r>
              <a:rPr lang="ko-KR" altLang="en-US" smtClean="0"/>
              <a:t>에서 속성 값을 가져올 </a:t>
            </a:r>
            <a:r>
              <a:rPr lang="ko-KR" altLang="en-US" smtClean="0"/>
              <a:t>수 </a:t>
            </a:r>
            <a:r>
              <a:rPr lang="ko-KR" altLang="en-US" smtClean="0"/>
              <a:t>없음</a:t>
            </a:r>
            <a:endParaRPr lang="en-US" altLang="ko-KR" smtClean="0"/>
          </a:p>
          <a:p>
            <a:pPr lvl="1"/>
            <a:r>
              <a:rPr lang="ko-KR" altLang="en-US" smtClean="0"/>
              <a:t>일반적으로 </a:t>
            </a:r>
            <a:r>
              <a:rPr lang="en-US" altLang="ko-KR" smtClean="0"/>
              <a:t>JSP</a:t>
            </a:r>
            <a:r>
              <a:rPr lang="ko-KR" altLang="en-US" smtClean="0"/>
              <a:t>를 이용한 </a:t>
            </a:r>
            <a:r>
              <a:rPr lang="en-US" altLang="ko-KR" smtClean="0"/>
              <a:t>Model 1 Architecture </a:t>
            </a:r>
            <a:r>
              <a:rPr lang="ko-KR" altLang="en-US" smtClean="0"/>
              <a:t>웹 어플리케이션 개발 방법에 </a:t>
            </a:r>
            <a:r>
              <a:rPr lang="ko-KR" altLang="en-US" smtClean="0"/>
              <a:t>주로 </a:t>
            </a:r>
            <a:r>
              <a:rPr lang="ko-KR" altLang="en-US" smtClean="0"/>
              <a:t>사용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268760"/>
            <a:ext cx="4772025" cy="2337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7.3 </a:t>
            </a:r>
            <a:r>
              <a:rPr lang="ko-KR" altLang="en-US" smtClean="0"/>
              <a:t>세션 관리</a:t>
            </a:r>
            <a:r>
              <a:rPr lang="en-US" altLang="ko-KR" smtClean="0"/>
              <a:t>(Session </a:t>
            </a:r>
            <a:r>
              <a:rPr lang="en-US" altLang="ko-KR" smtClean="0"/>
              <a:t>Tracking</a:t>
            </a:r>
            <a:r>
              <a:rPr lang="en-US" altLang="ko-KR" smtClean="0"/>
              <a:t>) - 1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일반적으로 사용되는 세션의 정의는 ‘서버와 클라이언트간의 지속적인 연결’</a:t>
            </a:r>
            <a:r>
              <a:rPr lang="ko-KR" altLang="en-US" smtClean="0"/>
              <a:t>을 </a:t>
            </a:r>
            <a:r>
              <a:rPr lang="ko-KR" altLang="en-US" smtClean="0"/>
              <a:t>의미</a:t>
            </a:r>
            <a:endParaRPr lang="en-US" altLang="ko-KR" smtClean="0"/>
          </a:p>
          <a:p>
            <a:r>
              <a:rPr lang="ko-KR" altLang="en-US" smtClean="0"/>
              <a:t>연결을 </a:t>
            </a:r>
            <a:r>
              <a:rPr lang="ko-KR" altLang="en-US" smtClean="0"/>
              <a:t>통하여 클라이언트는 지속적으로 서버에 특정 동작을 요청할 수 있으며 서버는 </a:t>
            </a:r>
            <a:r>
              <a:rPr lang="ko-KR" altLang="en-US" smtClean="0"/>
              <a:t>실행 </a:t>
            </a:r>
            <a:r>
              <a:rPr lang="ko-KR" altLang="en-US" smtClean="0"/>
              <a:t>결과를 클라이언트에 </a:t>
            </a:r>
            <a:r>
              <a:rPr lang="ko-KR" altLang="en-US" smtClean="0"/>
              <a:t>응답할 </a:t>
            </a:r>
            <a:r>
              <a:rPr lang="ko-KR" altLang="en-US" smtClean="0"/>
              <a:t>수 </a:t>
            </a:r>
            <a:r>
              <a:rPr lang="ko-KR" altLang="en-US" smtClean="0"/>
              <a:t>있음</a:t>
            </a:r>
            <a:endParaRPr lang="en-US" altLang="ko-KR" smtClean="0"/>
          </a:p>
          <a:p>
            <a:r>
              <a:rPr lang="ko-KR" altLang="en-US" smtClean="0"/>
              <a:t>데이터베이스를 사용하는 경우에도 클라이언트와 </a:t>
            </a:r>
            <a:r>
              <a:rPr lang="en-US" altLang="ko-KR" smtClean="0"/>
              <a:t>DB</a:t>
            </a:r>
            <a:r>
              <a:rPr lang="ko-KR" altLang="en-US" smtClean="0"/>
              <a:t>서버 간에 지속적인 연결을 </a:t>
            </a:r>
            <a:r>
              <a:rPr lang="ko-KR" altLang="en-US" smtClean="0"/>
              <a:t>의미하는 </a:t>
            </a:r>
            <a:r>
              <a:rPr lang="ko-KR" altLang="en-US" smtClean="0"/>
              <a:t>세션이 필요</a:t>
            </a:r>
            <a:endParaRPr lang="en-US" altLang="ko-KR" smtClean="0"/>
          </a:p>
          <a:p>
            <a:r>
              <a:rPr lang="en-US" altLang="ko-KR" smtClean="0"/>
              <a:t>HTTP </a:t>
            </a:r>
            <a:r>
              <a:rPr lang="ko-KR" altLang="en-US" smtClean="0"/>
              <a:t>프로토콜을 기반으로 하는 웹 서비스는 </a:t>
            </a:r>
            <a:r>
              <a:rPr lang="ko-KR" altLang="en-US" smtClean="0"/>
              <a:t>동작 </a:t>
            </a:r>
            <a:r>
              <a:rPr lang="ko-KR" altLang="en-US" smtClean="0"/>
              <a:t>메커니즘 다름</a:t>
            </a:r>
            <a:endParaRPr lang="en-US" altLang="ko-KR" smtClean="0"/>
          </a:p>
          <a:p>
            <a:r>
              <a:rPr lang="ko-KR" altLang="en-US" smtClean="0"/>
              <a:t>불특정 </a:t>
            </a:r>
            <a:r>
              <a:rPr lang="ko-KR" altLang="en-US" smtClean="0"/>
              <a:t>다수인 클라이언트와 지속적인 연결방식으로는 웹 서버의 부하가 매우 </a:t>
            </a:r>
            <a:r>
              <a:rPr lang="ko-KR" altLang="en-US" smtClean="0"/>
              <a:t>크기 </a:t>
            </a:r>
            <a:r>
              <a:rPr lang="ko-KR" altLang="en-US" smtClean="0"/>
              <a:t>때문</a:t>
            </a:r>
            <a:endParaRPr lang="en-US" altLang="ko-KR" smtClean="0"/>
          </a:p>
          <a:p>
            <a:r>
              <a:rPr lang="ko-KR" altLang="en-US" smtClean="0"/>
              <a:t>동시 접속자가 </a:t>
            </a:r>
            <a:r>
              <a:rPr lang="en-US" altLang="ko-KR" smtClean="0"/>
              <a:t>100</a:t>
            </a:r>
            <a:r>
              <a:rPr lang="ko-KR" altLang="en-US" smtClean="0"/>
              <a:t>만 건이라고 가정했을 때</a:t>
            </a:r>
            <a:r>
              <a:rPr lang="en-US" altLang="ko-KR" smtClean="0"/>
              <a:t>, 100</a:t>
            </a:r>
            <a:r>
              <a:rPr lang="ko-KR" altLang="en-US" smtClean="0"/>
              <a:t>만 클라이언트와 지속적으로 연결된 </a:t>
            </a:r>
            <a:r>
              <a:rPr lang="ko-KR" altLang="en-US" smtClean="0"/>
              <a:t>서버가 </a:t>
            </a:r>
            <a:r>
              <a:rPr lang="ko-KR" altLang="en-US" smtClean="0"/>
              <a:t>동작하는 것은 불가능</a:t>
            </a:r>
            <a:endParaRPr lang="en-US" altLang="ko-KR" smtClean="0"/>
          </a:p>
          <a:p>
            <a:r>
              <a:rPr lang="ko-KR" altLang="en-US" smtClean="0"/>
              <a:t>클라이언트가 </a:t>
            </a:r>
            <a:r>
              <a:rPr lang="ko-KR" altLang="en-US" smtClean="0"/>
              <a:t>웹 서버에 요청하고 응답 받으면 즉시 </a:t>
            </a:r>
            <a:r>
              <a:rPr lang="ko-KR" altLang="en-US" smtClean="0"/>
              <a:t>연결을 </a:t>
            </a:r>
            <a:r>
              <a:rPr lang="ko-KR" altLang="en-US" smtClean="0"/>
              <a:t>끊는</a:t>
            </a:r>
            <a:r>
              <a:rPr lang="en-US" altLang="ko-KR" smtClean="0"/>
              <a:t>connectionless </a:t>
            </a:r>
            <a:r>
              <a:rPr lang="ko-KR" altLang="en-US" smtClean="0"/>
              <a:t>방식으로 </a:t>
            </a:r>
            <a:r>
              <a:rPr lang="ko-KR" altLang="en-US" smtClean="0"/>
              <a:t>동작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7.3 </a:t>
            </a:r>
            <a:r>
              <a:rPr lang="ko-KR" altLang="en-US" smtClean="0"/>
              <a:t>세션 관리</a:t>
            </a:r>
            <a:r>
              <a:rPr lang="en-US" altLang="ko-KR" smtClean="0"/>
              <a:t>(Session Tracking) </a:t>
            </a:r>
            <a:r>
              <a:rPr lang="en-US" altLang="ko-KR" smtClean="0"/>
              <a:t>- 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이것은 웹 브라우저의 각 페이지는 서로 간에 연결고리가 없다는 </a:t>
            </a:r>
            <a:r>
              <a:rPr lang="ko-KR" altLang="en-US" smtClean="0"/>
              <a:t>것을 </a:t>
            </a:r>
            <a:r>
              <a:rPr lang="ko-KR" altLang="en-US" smtClean="0"/>
              <a:t>의미</a:t>
            </a:r>
            <a:endParaRPr lang="en-US" altLang="ko-KR" smtClean="0"/>
          </a:p>
          <a:p>
            <a:r>
              <a:rPr lang="ko-KR" altLang="en-US" smtClean="0"/>
              <a:t>첫 화면에서 선택한 </a:t>
            </a:r>
            <a:r>
              <a:rPr lang="ko-KR" altLang="en-US" smtClean="0"/>
              <a:t>물건을 장바구니에 담고 다음 페이지에서 결제할 때 이전 화면의 장바구니에 </a:t>
            </a:r>
            <a:r>
              <a:rPr lang="ko-KR" altLang="en-US" smtClean="0"/>
              <a:t>담긴 </a:t>
            </a:r>
            <a:r>
              <a:rPr lang="ko-KR" altLang="en-US" smtClean="0"/>
              <a:t>정보를 확인 </a:t>
            </a:r>
            <a:r>
              <a:rPr lang="ko-KR" altLang="en-US" smtClean="0"/>
              <a:t>할 수 </a:t>
            </a:r>
            <a:r>
              <a:rPr lang="ko-KR" altLang="en-US" smtClean="0"/>
              <a:t>없다는 </a:t>
            </a:r>
            <a:r>
              <a:rPr lang="ko-KR" altLang="en-US" smtClean="0"/>
              <a:t>것</a:t>
            </a:r>
            <a:endParaRPr lang="en-US" altLang="ko-KR" smtClean="0"/>
          </a:p>
          <a:p>
            <a:r>
              <a:rPr lang="ko-KR" altLang="en-US" smtClean="0"/>
              <a:t>서비스되고 </a:t>
            </a:r>
            <a:r>
              <a:rPr lang="ko-KR" altLang="en-US" smtClean="0"/>
              <a:t>있는 많은 웹 사이트를 보면 장바구니 </a:t>
            </a:r>
            <a:r>
              <a:rPr lang="ko-KR" altLang="en-US" smtClean="0"/>
              <a:t>및 </a:t>
            </a:r>
            <a:r>
              <a:rPr lang="ko-KR" altLang="en-US" smtClean="0"/>
              <a:t>로그인 기능 </a:t>
            </a:r>
            <a:r>
              <a:rPr lang="ko-KR" altLang="en-US" smtClean="0"/>
              <a:t>같은 </a:t>
            </a:r>
            <a:r>
              <a:rPr lang="ko-KR" altLang="en-US" smtClean="0"/>
              <a:t>처리가 </a:t>
            </a:r>
            <a:r>
              <a:rPr lang="ko-KR" altLang="en-US" smtClean="0"/>
              <a:t>구현</a:t>
            </a:r>
            <a:endParaRPr lang="en-US" altLang="ko-KR" smtClean="0"/>
          </a:p>
          <a:p>
            <a:r>
              <a:rPr lang="en-US" altLang="ko-KR" smtClean="0"/>
              <a:t>HTTP </a:t>
            </a:r>
            <a:r>
              <a:rPr lang="ko-KR" altLang="en-US" smtClean="0"/>
              <a:t>프로토콜의 문제점을 극복하기 위해서 사용자의 상태 정보를 </a:t>
            </a:r>
            <a:r>
              <a:rPr lang="ko-KR" altLang="en-US" smtClean="0"/>
              <a:t>관리하는 </a:t>
            </a:r>
            <a:r>
              <a:rPr lang="ko-KR" altLang="en-US" smtClean="0"/>
              <a:t>메커니즘이 필요 → ‘</a:t>
            </a:r>
            <a:r>
              <a:rPr lang="ko-KR" altLang="en-US" smtClean="0"/>
              <a:t>세션 </a:t>
            </a:r>
            <a:r>
              <a:rPr lang="ko-KR" altLang="en-US" smtClean="0"/>
              <a:t>관리</a:t>
            </a:r>
            <a:r>
              <a:rPr lang="ko-KR" altLang="en-US" smtClean="0"/>
              <a:t>’</a:t>
            </a:r>
            <a:endParaRPr lang="en-US" altLang="ko-KR" smtClean="0"/>
          </a:p>
          <a:p>
            <a:r>
              <a:rPr lang="ko-KR" altLang="en-US" smtClean="0"/>
              <a:t>세션 </a:t>
            </a:r>
            <a:r>
              <a:rPr lang="ko-KR" altLang="en-US" smtClean="0"/>
              <a:t>관리의 방법</a:t>
            </a:r>
            <a:endParaRPr lang="en-US" altLang="ko-KR" smtClean="0"/>
          </a:p>
          <a:p>
            <a:pPr lvl="1"/>
            <a:r>
              <a:rPr lang="en-US" altLang="ko-KR" smtClean="0"/>
              <a:t>HttpSession </a:t>
            </a:r>
            <a:r>
              <a:rPr lang="ko-KR" altLang="en-US" smtClean="0"/>
              <a:t>클래스를 이용한 세션 처리 방법</a:t>
            </a:r>
          </a:p>
          <a:p>
            <a:pPr lvl="1"/>
            <a:r>
              <a:rPr lang="en-US" altLang="ko-KR" smtClean="0"/>
              <a:t>Cookie </a:t>
            </a:r>
            <a:r>
              <a:rPr lang="ko-KR" altLang="en-US" smtClean="0"/>
              <a:t>클래스를 이용한 쿠키 처리 방법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7.3 </a:t>
            </a:r>
            <a:r>
              <a:rPr lang="ko-KR" altLang="en-US" smtClean="0"/>
              <a:t>세션 관리</a:t>
            </a:r>
            <a:r>
              <a:rPr lang="en-US" altLang="ko-KR" smtClean="0"/>
              <a:t>(Session Tracking) </a:t>
            </a:r>
            <a:r>
              <a:rPr lang="en-US" altLang="ko-KR" smtClean="0"/>
              <a:t>- </a:t>
            </a:r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7.3.1 HttpSession </a:t>
            </a:r>
            <a:r>
              <a:rPr lang="ko-KR" altLang="en-US" smtClean="0"/>
              <a:t>클래스를 이용한 세션 처리 방법</a:t>
            </a:r>
          </a:p>
          <a:p>
            <a:pPr lvl="1"/>
            <a:r>
              <a:rPr lang="ko-KR" altLang="en-US" smtClean="0"/>
              <a:t>세션</a:t>
            </a:r>
            <a:r>
              <a:rPr lang="en-US" altLang="ko-KR" smtClean="0"/>
              <a:t>(Session)</a:t>
            </a:r>
            <a:r>
              <a:rPr lang="ko-KR" altLang="en-US" smtClean="0"/>
              <a:t>이란 사용자의 상태 정보를 서버에서 관리하는 </a:t>
            </a:r>
            <a:r>
              <a:rPr lang="ko-KR" altLang="en-US" smtClean="0"/>
              <a:t>메커니즘을 </a:t>
            </a:r>
            <a:r>
              <a:rPr lang="ko-KR" altLang="en-US" smtClean="0"/>
              <a:t>의미</a:t>
            </a:r>
            <a:endParaRPr lang="en-US" altLang="ko-KR" smtClean="0"/>
          </a:p>
          <a:p>
            <a:pPr lvl="1"/>
            <a:r>
              <a:rPr lang="ko-KR" altLang="en-US" smtClean="0"/>
              <a:t>세션의 정보는 </a:t>
            </a:r>
            <a:r>
              <a:rPr lang="ko-KR" altLang="en-US" smtClean="0"/>
              <a:t>클라이언트가 서버에 접속해서 종료될 때까지</a:t>
            </a:r>
            <a:r>
              <a:rPr lang="en-US" altLang="ko-KR" smtClean="0"/>
              <a:t>(</a:t>
            </a:r>
            <a:r>
              <a:rPr lang="ko-KR" altLang="en-US" smtClean="0"/>
              <a:t>브라우저를 종료할 때까지</a:t>
            </a:r>
            <a:r>
              <a:rPr lang="en-US" altLang="ko-KR" smtClean="0"/>
              <a:t>) </a:t>
            </a:r>
            <a:r>
              <a:rPr lang="ko-KR" altLang="en-US" smtClean="0"/>
              <a:t>유지</a:t>
            </a:r>
            <a:endParaRPr lang="en-US" altLang="ko-KR" smtClean="0"/>
          </a:p>
          <a:p>
            <a:pPr lvl="1"/>
            <a:r>
              <a:rPr lang="ko-KR" altLang="en-US" smtClean="0"/>
              <a:t>상태 정보가 </a:t>
            </a:r>
            <a:r>
              <a:rPr lang="ko-KR" altLang="en-US" smtClean="0"/>
              <a:t>서버에 저장되기 때문에 서버의 부하가 클 </a:t>
            </a:r>
            <a:r>
              <a:rPr lang="ko-KR" altLang="en-US" smtClean="0"/>
              <a:t>수 </a:t>
            </a:r>
            <a:r>
              <a:rPr lang="ko-KR" altLang="en-US" smtClean="0"/>
              <a:t>있음</a:t>
            </a:r>
            <a:endParaRPr lang="en-US" altLang="ko-KR" smtClean="0"/>
          </a:p>
          <a:p>
            <a:pPr lvl="1"/>
            <a:r>
              <a:rPr lang="en-US" altLang="ko-KR" smtClean="0"/>
              <a:t>time-out </a:t>
            </a:r>
            <a:r>
              <a:rPr lang="ko-KR" altLang="en-US" smtClean="0"/>
              <a:t>제한을 두어 일정시간</a:t>
            </a:r>
            <a:r>
              <a:rPr lang="en-US" altLang="ko-KR" smtClean="0"/>
              <a:t>(</a:t>
            </a:r>
            <a:r>
              <a:rPr lang="ko-KR" altLang="en-US" smtClean="0"/>
              <a:t>기본 </a:t>
            </a:r>
            <a:r>
              <a:rPr lang="en-US" altLang="ko-KR" smtClean="0"/>
              <a:t>30</a:t>
            </a:r>
            <a:r>
              <a:rPr lang="ko-KR" altLang="en-US" smtClean="0"/>
              <a:t>분</a:t>
            </a:r>
            <a:r>
              <a:rPr lang="en-US" altLang="ko-KR" smtClean="0"/>
              <a:t>) </a:t>
            </a:r>
            <a:r>
              <a:rPr lang="ko-KR" altLang="en-US" smtClean="0"/>
              <a:t>동안 요청이 없으면 서버는 세션 정보를 유지하지 </a:t>
            </a:r>
            <a:r>
              <a:rPr lang="ko-KR" altLang="en-US" smtClean="0"/>
              <a:t>않고 </a:t>
            </a:r>
            <a:r>
              <a:rPr lang="ko-KR" altLang="en-US" smtClean="0"/>
              <a:t>제거</a:t>
            </a:r>
            <a:endParaRPr lang="en-US" altLang="ko-KR" smtClean="0"/>
          </a:p>
          <a:p>
            <a:pPr lvl="1"/>
            <a:r>
              <a:rPr lang="en-US" altLang="ko-KR" smtClean="0"/>
              <a:t>A </a:t>
            </a:r>
            <a:r>
              <a:rPr lang="ko-KR" altLang="en-US" smtClean="0"/>
              <a:t>클라이언트가 서버에 </a:t>
            </a:r>
            <a:r>
              <a:rPr lang="ko-KR" altLang="en-US" smtClean="0"/>
              <a:t>요청하는 </a:t>
            </a:r>
            <a:r>
              <a:rPr lang="ko-KR" altLang="en-US" smtClean="0"/>
              <a:t>구조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149080"/>
            <a:ext cx="6389370" cy="2588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7.3 </a:t>
            </a:r>
            <a:r>
              <a:rPr lang="ko-KR" altLang="en-US" smtClean="0"/>
              <a:t>세션 관리</a:t>
            </a:r>
            <a:r>
              <a:rPr lang="en-US" altLang="ko-KR" smtClean="0"/>
              <a:t>(Session Tracking) </a:t>
            </a:r>
            <a:r>
              <a:rPr lang="en-US" altLang="ko-KR" smtClean="0"/>
              <a:t>- </a:t>
            </a:r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mtClean="0"/>
              <a:t>B </a:t>
            </a:r>
            <a:r>
              <a:rPr lang="ko-KR" altLang="en-US" smtClean="0"/>
              <a:t>클라이언트가 서버에 </a:t>
            </a:r>
            <a:r>
              <a:rPr lang="ko-KR" altLang="en-US" smtClean="0"/>
              <a:t>요청하는 </a:t>
            </a:r>
            <a:r>
              <a:rPr lang="ko-KR" altLang="en-US" smtClean="0"/>
              <a:t>구조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700808"/>
            <a:ext cx="6377940" cy="2320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7.3 </a:t>
            </a:r>
            <a:r>
              <a:rPr lang="ko-KR" altLang="en-US" smtClean="0"/>
              <a:t>세션 관리</a:t>
            </a:r>
            <a:r>
              <a:rPr lang="en-US" altLang="ko-KR" smtClean="0"/>
              <a:t>(Session Tracking) </a:t>
            </a:r>
            <a:r>
              <a:rPr lang="en-US" altLang="ko-KR" smtClean="0"/>
              <a:t>- </a:t>
            </a:r>
            <a:r>
              <a:rPr lang="en-US" altLang="ko-KR" smtClean="0"/>
              <a:t>5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smtClean="0"/>
              <a:t>A </a:t>
            </a:r>
            <a:r>
              <a:rPr lang="ko-KR" altLang="en-US" smtClean="0"/>
              <a:t>클라이언트</a:t>
            </a:r>
            <a:r>
              <a:rPr lang="en-US" altLang="ko-KR" smtClean="0"/>
              <a:t>(B </a:t>
            </a:r>
            <a:r>
              <a:rPr lang="ko-KR" altLang="en-US" smtClean="0"/>
              <a:t>클라이언트</a:t>
            </a:r>
            <a:r>
              <a:rPr lang="en-US" altLang="ko-KR" smtClean="0"/>
              <a:t>)</a:t>
            </a:r>
            <a:r>
              <a:rPr lang="ko-KR" altLang="en-US" smtClean="0"/>
              <a:t>가 서블릿에 요청을 하면</a:t>
            </a:r>
            <a:r>
              <a:rPr lang="en-US" altLang="ko-KR" smtClean="0"/>
              <a:t>, </a:t>
            </a:r>
            <a:r>
              <a:rPr lang="ko-KR" altLang="en-US" smtClean="0"/>
              <a:t>서블릿에서는 </a:t>
            </a:r>
            <a:r>
              <a:rPr lang="en-US" altLang="ko-KR" smtClean="0"/>
              <a:t>getSession( </a:t>
            </a:r>
            <a:r>
              <a:rPr lang="en-US" altLang="ko-KR" smtClean="0"/>
              <a:t>) </a:t>
            </a:r>
            <a:r>
              <a:rPr lang="ko-KR" altLang="en-US" smtClean="0"/>
              <a:t>메서드를 사용하여 </a:t>
            </a:r>
            <a:r>
              <a:rPr lang="en-US" altLang="ko-KR" smtClean="0"/>
              <a:t>session </a:t>
            </a:r>
            <a:r>
              <a:rPr lang="ko-KR" altLang="en-US" smtClean="0"/>
              <a:t>영역을 </a:t>
            </a:r>
            <a:r>
              <a:rPr lang="ko-KR" altLang="en-US" smtClean="0"/>
              <a:t>생성</a:t>
            </a:r>
            <a:endParaRPr lang="en-US" altLang="ko-KR" smtClean="0"/>
          </a:p>
          <a:p>
            <a:pPr lvl="2"/>
            <a:r>
              <a:rPr lang="en-US" altLang="ko-KR" smtClean="0"/>
              <a:t>A </a:t>
            </a:r>
            <a:r>
              <a:rPr lang="ko-KR" altLang="en-US" smtClean="0"/>
              <a:t>클라이언트의 고유 식별 값인 세션 </a:t>
            </a:r>
            <a:r>
              <a:rPr lang="en-US" altLang="ko-KR" smtClean="0"/>
              <a:t>ID</a:t>
            </a:r>
            <a:r>
              <a:rPr lang="ko-KR" altLang="en-US" smtClean="0"/>
              <a:t>를 </a:t>
            </a:r>
            <a:r>
              <a:rPr lang="ko-KR" altLang="en-US" smtClean="0"/>
              <a:t>생성하여 </a:t>
            </a:r>
            <a:r>
              <a:rPr lang="en-US" altLang="ko-KR" smtClean="0"/>
              <a:t>session </a:t>
            </a:r>
            <a:r>
              <a:rPr lang="ko-KR" altLang="en-US" smtClean="0"/>
              <a:t>영역에 저장</a:t>
            </a:r>
            <a:endParaRPr lang="en-US" altLang="ko-KR" smtClean="0"/>
          </a:p>
          <a:p>
            <a:pPr lvl="2"/>
            <a:r>
              <a:rPr lang="ko-KR" altLang="en-US" smtClean="0"/>
              <a:t>일반적으로 </a:t>
            </a:r>
            <a:r>
              <a:rPr lang="en-US" altLang="ko-KR" smtClean="0"/>
              <a:t>session </a:t>
            </a:r>
            <a:r>
              <a:rPr lang="ko-KR" altLang="en-US" smtClean="0"/>
              <a:t>영역에는 장바구니 정보 및 로그인 정보 </a:t>
            </a:r>
            <a:r>
              <a:rPr lang="ko-KR" altLang="en-US" smtClean="0"/>
              <a:t>등을 </a:t>
            </a:r>
            <a:r>
              <a:rPr lang="ko-KR" altLang="en-US" smtClean="0"/>
              <a:t>저장</a:t>
            </a:r>
            <a:endParaRPr lang="en-US" altLang="ko-KR" smtClean="0"/>
          </a:p>
          <a:p>
            <a:pPr lvl="2"/>
            <a:r>
              <a:rPr lang="ko-KR" altLang="en-US" smtClean="0"/>
              <a:t>서블릿의 실행 결과가 응답 처리될 때 자동으로 세션 </a:t>
            </a:r>
            <a:r>
              <a:rPr lang="en-US" altLang="ko-KR" smtClean="0"/>
              <a:t>ID </a:t>
            </a:r>
            <a:r>
              <a:rPr lang="ko-KR" altLang="en-US" smtClean="0"/>
              <a:t>값이 포함되며</a:t>
            </a:r>
            <a:r>
              <a:rPr lang="en-US" altLang="ko-KR" smtClean="0"/>
              <a:t>, </a:t>
            </a:r>
            <a:r>
              <a:rPr lang="ko-KR" altLang="en-US" smtClean="0"/>
              <a:t>동일한 </a:t>
            </a:r>
            <a:r>
              <a:rPr lang="ko-KR" altLang="en-US" smtClean="0"/>
              <a:t>브라우저에서 재요청이 </a:t>
            </a:r>
            <a:r>
              <a:rPr lang="ko-KR" altLang="en-US" smtClean="0"/>
              <a:t>발생되면 세션 </a:t>
            </a:r>
            <a:r>
              <a:rPr lang="en-US" altLang="ko-KR" smtClean="0"/>
              <a:t>ID </a:t>
            </a:r>
            <a:r>
              <a:rPr lang="ko-KR" altLang="en-US" smtClean="0"/>
              <a:t>값을 </a:t>
            </a:r>
            <a:r>
              <a:rPr lang="ko-KR" altLang="en-US" smtClean="0"/>
              <a:t>포함하여 </a:t>
            </a:r>
            <a:r>
              <a:rPr lang="ko-KR" altLang="en-US" smtClean="0"/>
              <a:t>요청처리</a:t>
            </a:r>
            <a:endParaRPr lang="en-US" altLang="ko-KR" smtClean="0"/>
          </a:p>
          <a:p>
            <a:pPr lvl="2"/>
            <a:r>
              <a:rPr lang="ko-KR" altLang="en-US" smtClean="0"/>
              <a:t>서버는 </a:t>
            </a:r>
            <a:r>
              <a:rPr lang="ko-KR" altLang="en-US" smtClean="0"/>
              <a:t>재요청에 </a:t>
            </a:r>
            <a:r>
              <a:rPr lang="ko-KR" altLang="en-US" smtClean="0"/>
              <a:t>포함된 </a:t>
            </a:r>
            <a:r>
              <a:rPr lang="ko-KR" altLang="en-US" smtClean="0"/>
              <a:t>세션 </a:t>
            </a:r>
            <a:r>
              <a:rPr lang="en-US" altLang="ko-KR" smtClean="0"/>
              <a:t>ID </a:t>
            </a:r>
            <a:r>
              <a:rPr lang="ko-KR" altLang="en-US" smtClean="0"/>
              <a:t>값을 이용하여 클라이언트와 연결 </a:t>
            </a:r>
            <a:r>
              <a:rPr lang="ko-KR" altLang="en-US" smtClean="0"/>
              <a:t>기능을 </a:t>
            </a:r>
            <a:r>
              <a:rPr lang="ko-KR" altLang="en-US" smtClean="0"/>
              <a:t>유지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lvl="2"/>
            <a:r>
              <a:rPr lang="en-US" altLang="ko-KR" smtClean="0"/>
              <a:t>A </a:t>
            </a:r>
            <a:r>
              <a:rPr lang="ko-KR" altLang="en-US" smtClean="0"/>
              <a:t>클라이언트가 일정시간</a:t>
            </a:r>
            <a:r>
              <a:rPr lang="en-US" altLang="ko-KR" smtClean="0"/>
              <a:t>(</a:t>
            </a:r>
            <a:r>
              <a:rPr lang="ko-KR" altLang="en-US" smtClean="0"/>
              <a:t>기본 </a:t>
            </a:r>
            <a:r>
              <a:rPr lang="en-US" altLang="ko-KR" smtClean="0"/>
              <a:t>30</a:t>
            </a:r>
            <a:r>
              <a:rPr lang="ko-KR" altLang="en-US" smtClean="0"/>
              <a:t>분</a:t>
            </a:r>
            <a:r>
              <a:rPr lang="en-US" altLang="ko-KR" smtClean="0"/>
              <a:t>) </a:t>
            </a:r>
            <a:r>
              <a:rPr lang="ko-KR" altLang="en-US" smtClean="0"/>
              <a:t>동안 요청을 하지 않으면 서버는 </a:t>
            </a:r>
            <a:r>
              <a:rPr lang="ko-KR" altLang="en-US" smtClean="0"/>
              <a:t>클라이언트 </a:t>
            </a:r>
            <a:r>
              <a:rPr lang="ko-KR" altLang="en-US" smtClean="0"/>
              <a:t>정보를 제거할 </a:t>
            </a:r>
            <a:r>
              <a:rPr lang="ko-KR" altLang="en-US" smtClean="0"/>
              <a:t>목적으로 </a:t>
            </a:r>
            <a:r>
              <a:rPr lang="en-US" altLang="ko-KR" smtClean="0"/>
              <a:t>session </a:t>
            </a:r>
            <a:r>
              <a:rPr lang="ko-KR" altLang="en-US" smtClean="0"/>
              <a:t>영역을 </a:t>
            </a:r>
            <a:r>
              <a:rPr lang="ko-KR" altLang="en-US" smtClean="0"/>
              <a:t>삭제</a:t>
            </a:r>
            <a:endParaRPr lang="en-US" altLang="ko-KR" smtClean="0"/>
          </a:p>
          <a:p>
            <a:pPr lvl="2"/>
            <a:r>
              <a:rPr lang="ko-KR" altLang="en-US" smtClean="0"/>
              <a:t>로그아웃 </a:t>
            </a:r>
            <a:r>
              <a:rPr lang="ko-KR" altLang="en-US" smtClean="0"/>
              <a:t>같은 기능을 구현하기 위해서 </a:t>
            </a:r>
            <a:r>
              <a:rPr lang="en-US" altLang="ko-KR" smtClean="0"/>
              <a:t>session </a:t>
            </a:r>
            <a:r>
              <a:rPr lang="ko-KR" altLang="en-US" smtClean="0"/>
              <a:t>영역을 즉시 삭제</a:t>
            </a:r>
            <a:r>
              <a:rPr lang="en-US" altLang="ko-KR" smtClean="0"/>
              <a:t> </a:t>
            </a:r>
            <a:r>
              <a:rPr lang="ko-KR" altLang="en-US" smtClean="0"/>
              <a:t>가</a:t>
            </a:r>
            <a:r>
              <a:rPr lang="ko-KR" altLang="en-US" smtClean="0"/>
              <a:t>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7.3 </a:t>
            </a:r>
            <a:r>
              <a:rPr lang="ko-KR" altLang="en-US" smtClean="0"/>
              <a:t>세션 관리</a:t>
            </a:r>
            <a:r>
              <a:rPr lang="en-US" altLang="ko-KR" smtClean="0"/>
              <a:t>(Session Tracking) </a:t>
            </a:r>
            <a:r>
              <a:rPr lang="en-US" altLang="ko-KR" smtClean="0"/>
              <a:t>- </a:t>
            </a:r>
            <a:r>
              <a:rPr lang="en-US" altLang="ko-KR" smtClean="0"/>
              <a:t>6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mtClean="0"/>
              <a:t>세션 사용 시 많이 사용하는 </a:t>
            </a:r>
            <a:r>
              <a:rPr lang="ko-KR" altLang="en-US" smtClean="0"/>
              <a:t>메서드 </a:t>
            </a:r>
            <a:r>
              <a:rPr lang="ko-KR" altLang="en-US" smtClean="0"/>
              <a:t>목록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19</a:t>
            </a:fld>
            <a:endParaRPr lang="en-US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99592" y="1700808"/>
          <a:ext cx="7560840" cy="467258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376264"/>
                <a:gridCol w="5184576"/>
              </a:tblGrid>
              <a:tr h="1249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7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메서드명</a:t>
                      </a:r>
                      <a:endParaRPr lang="ko-KR" altLang="en-US" sz="137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7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    명</a:t>
                      </a:r>
                      <a:endParaRPr lang="ko-KR" altLang="en-US" sz="137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3855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request.getSession( )</a:t>
                      </a:r>
                      <a:endParaRPr lang="ko-KR" altLang="en-US" sz="137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en-US" altLang="ko-KR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session </a:t>
                      </a:r>
                      <a:r>
                        <a:rPr lang="ko-KR" altLang="en-US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영역을 얻을 때 사용하며 </a:t>
                      </a:r>
                      <a:r>
                        <a:rPr lang="en-US" altLang="ko-KR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session </a:t>
                      </a:r>
                      <a:r>
                        <a:rPr lang="ko-KR" altLang="en-US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영역이 없으면 새로 생성하고</a:t>
                      </a:r>
                      <a:r>
                        <a:rPr lang="en-US" altLang="ko-KR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있으면 생성된 영역을 참조</a:t>
                      </a:r>
                      <a:endParaRPr lang="en-US" altLang="ko-KR" sz="1370" kern="120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en-US" altLang="ko-KR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request.getSession(true) </a:t>
                      </a:r>
                      <a:r>
                        <a:rPr lang="ko-KR" altLang="en-US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메서드와 동일한 기능</a:t>
                      </a:r>
                      <a:endParaRPr lang="en-US" altLang="ko-KR" sz="1370" kern="120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ko-KR" altLang="en-US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일반적으로 세션을 처음 생성하는 서블릿에서 지정</a:t>
                      </a:r>
                      <a:endParaRPr lang="ko-KR" altLang="en-US" sz="137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2986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request.getSession(false)</a:t>
                      </a:r>
                      <a:endParaRPr lang="ko-KR" altLang="en-US" sz="137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en-US" altLang="ko-KR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session </a:t>
                      </a:r>
                      <a:r>
                        <a:rPr lang="ko-KR" altLang="en-US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영역을 얻을 때 사용하며 </a:t>
                      </a:r>
                      <a:r>
                        <a:rPr lang="en-US" altLang="ko-KR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session </a:t>
                      </a:r>
                      <a:r>
                        <a:rPr lang="ko-KR" altLang="en-US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영역이 없으면 </a:t>
                      </a:r>
                      <a:r>
                        <a:rPr lang="en-US" altLang="ko-KR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null </a:t>
                      </a:r>
                      <a:r>
                        <a:rPr lang="ko-KR" altLang="en-US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값을 리턴하고</a:t>
                      </a:r>
                      <a:r>
                        <a:rPr lang="en-US" altLang="ko-KR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있으면 생성된 영역을 참조</a:t>
                      </a:r>
                      <a:endParaRPr lang="en-US" altLang="ko-KR" sz="1370" kern="120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ko-KR" altLang="en-US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일반적으로 세션을 사용하는 서블릿에서 주로 사용</a:t>
                      </a:r>
                      <a:endParaRPr lang="ko-KR" altLang="en-US" sz="137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1249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sess.getId( )</a:t>
                      </a:r>
                      <a:endParaRPr lang="ko-KR" altLang="en-US" sz="137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생성된 세션 </a:t>
                      </a:r>
                      <a:r>
                        <a:rPr lang="en-US" altLang="ko-KR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 </a:t>
                      </a:r>
                      <a:r>
                        <a:rPr lang="ko-KR" altLang="en-US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값을 반환</a:t>
                      </a:r>
                      <a:endParaRPr lang="ko-KR" altLang="en-US" sz="137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3855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sess.setAttribute(key,value)</a:t>
                      </a:r>
                      <a:endParaRPr lang="ko-KR" altLang="en-US" sz="137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en-US" altLang="ko-KR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session </a:t>
                      </a:r>
                      <a:r>
                        <a:rPr lang="ko-KR" altLang="en-US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영역에 속성</a:t>
                      </a:r>
                      <a:r>
                        <a:rPr lang="en-US" altLang="ko-KR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(Attribute) </a:t>
                      </a:r>
                      <a:r>
                        <a:rPr lang="ko-KR" altLang="en-US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값을 설정</a:t>
                      </a:r>
                      <a:endParaRPr lang="en-US" altLang="ko-KR" sz="1370" kern="120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en-US" altLang="ko-KR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Session scope</a:t>
                      </a:r>
                      <a:r>
                        <a:rPr lang="ko-KR" altLang="en-US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따르기 때문에 브라우저를 종료하기 전까지 사용 가능</a:t>
                      </a:r>
                      <a:endParaRPr lang="en-US" altLang="ko-KR" sz="1370" kern="120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ko-KR" altLang="en-US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</a:t>
                      </a:r>
                      <a:r>
                        <a:rPr lang="en-US" altLang="ko-KR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기본으로 </a:t>
                      </a:r>
                      <a:r>
                        <a:rPr lang="en-US" altLang="ko-KR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30</a:t>
                      </a:r>
                      <a:r>
                        <a:rPr lang="ko-KR" altLang="en-US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 이상 요청이 없을 시 제거</a:t>
                      </a:r>
                      <a:endParaRPr lang="ko-KR" altLang="en-US" sz="137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1249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sess.getAttribute(key)</a:t>
                      </a:r>
                      <a:endParaRPr lang="ko-KR" altLang="en-US" sz="137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session </a:t>
                      </a:r>
                      <a:r>
                        <a:rPr lang="ko-KR" altLang="en-US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영역에 저장된 속성 값을 반환</a:t>
                      </a:r>
                      <a:endParaRPr lang="ko-KR" altLang="en-US" sz="137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1249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sess.removeAttribute(key)</a:t>
                      </a:r>
                      <a:endParaRPr lang="ko-KR" altLang="en-US" sz="137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session </a:t>
                      </a:r>
                      <a:r>
                        <a:rPr lang="ko-KR" altLang="en-US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영역에 저장된 속성을 제거</a:t>
                      </a:r>
                      <a:endParaRPr lang="ko-KR" altLang="en-US" sz="137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1249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setMaxInactiveInterval(sec)</a:t>
                      </a:r>
                      <a:endParaRPr lang="ko-KR" altLang="en-US" sz="137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지정된 시간만큼 세션을 유지</a:t>
                      </a:r>
                      <a:r>
                        <a:rPr lang="en-US" altLang="ko-KR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단위는 초</a:t>
                      </a:r>
                      <a:r>
                        <a:rPr lang="en-US" altLang="ko-KR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(second).</a:t>
                      </a:r>
                      <a:endParaRPr lang="ko-KR" altLang="en-US" sz="137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1249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getMaxInactiveInterval()</a:t>
                      </a:r>
                      <a:endParaRPr lang="ko-KR" altLang="en-US" sz="137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세션의 유지시간을 반환</a:t>
                      </a:r>
                      <a:endParaRPr lang="ko-KR" altLang="en-US" sz="137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1249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sess.invalidate( )</a:t>
                      </a:r>
                      <a:endParaRPr lang="ko-KR" altLang="en-US" sz="137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즉시 </a:t>
                      </a:r>
                      <a:r>
                        <a:rPr lang="en-US" altLang="ko-KR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session </a:t>
                      </a:r>
                      <a:r>
                        <a:rPr lang="ko-KR" altLang="en-US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영역을 제거</a:t>
                      </a:r>
                      <a:r>
                        <a:rPr lang="en-US" altLang="ko-KR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로그아웃 기능 시 사용</a:t>
                      </a:r>
                      <a:endParaRPr lang="ko-KR" altLang="en-US" sz="137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7.1 FrontController </a:t>
            </a:r>
            <a:r>
              <a:rPr lang="ko-KR" altLang="en-US" smtClean="0"/>
              <a:t>패턴과 </a:t>
            </a:r>
            <a:r>
              <a:rPr lang="en-US" altLang="ko-KR" smtClean="0"/>
              <a:t>Command </a:t>
            </a:r>
            <a:r>
              <a:rPr lang="ko-KR" altLang="en-US" smtClean="0"/>
              <a:t>패턴 </a:t>
            </a:r>
            <a:r>
              <a:rPr lang="en-US" altLang="ko-KR" smtClean="0"/>
              <a:t>- 1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7.1.1 FrontController </a:t>
            </a:r>
            <a:r>
              <a:rPr lang="ko-KR" altLang="en-US" smtClean="0"/>
              <a:t>패턴</a:t>
            </a:r>
          </a:p>
          <a:p>
            <a:pPr lvl="1"/>
            <a:r>
              <a:rPr lang="ko-KR" altLang="en-US" smtClean="0"/>
              <a:t>웹 어플리케이션 개발 시 사용자의 요청을 처리하기 위한 최초 진입점</a:t>
            </a:r>
            <a:r>
              <a:rPr lang="en-US" altLang="ko-KR" smtClean="0"/>
              <a:t>(Initial Point)</a:t>
            </a:r>
            <a:r>
              <a:rPr lang="ko-KR" altLang="en-US" smtClean="0"/>
              <a:t>을 </a:t>
            </a:r>
            <a:r>
              <a:rPr lang="ko-KR" altLang="en-US" smtClean="0"/>
              <a:t>정의하고 사용하는 </a:t>
            </a:r>
            <a:r>
              <a:rPr lang="ko-KR" altLang="en-US" smtClean="0"/>
              <a:t>패턴을 </a:t>
            </a:r>
            <a:r>
              <a:rPr lang="ko-KR" altLang="en-US" smtClean="0"/>
              <a:t>의미</a:t>
            </a:r>
            <a:endParaRPr lang="en-US" altLang="ko-KR" smtClean="0"/>
          </a:p>
          <a:p>
            <a:pPr lvl="1"/>
            <a:r>
              <a:rPr lang="ko-KR" altLang="en-US" smtClean="0"/>
              <a:t>모든 </a:t>
            </a:r>
            <a:r>
              <a:rPr lang="ko-KR" altLang="en-US" smtClean="0"/>
              <a:t>사용자의 요청을 집중화시키면 요청을 분산시켜 </a:t>
            </a:r>
            <a:r>
              <a:rPr lang="ko-KR" altLang="en-US" smtClean="0"/>
              <a:t>발생되는 </a:t>
            </a:r>
            <a:r>
              <a:rPr lang="ko-KR" altLang="en-US" smtClean="0"/>
              <a:t>중복된 코드를 </a:t>
            </a:r>
            <a:r>
              <a:rPr lang="ko-KR" altLang="en-US" smtClean="0"/>
              <a:t>제거할 수 있고</a:t>
            </a:r>
            <a:r>
              <a:rPr lang="en-US" altLang="ko-KR" smtClean="0"/>
              <a:t>, </a:t>
            </a:r>
            <a:r>
              <a:rPr lang="ko-KR" altLang="en-US" smtClean="0"/>
              <a:t>사용자의 요청을 일관된 방법으로 관리할 수 있는 </a:t>
            </a:r>
            <a:r>
              <a:rPr lang="ko-KR" altLang="en-US" smtClean="0"/>
              <a:t>장점이 </a:t>
            </a:r>
            <a:r>
              <a:rPr lang="ko-KR" altLang="en-US" smtClean="0"/>
              <a:t>있음</a:t>
            </a:r>
            <a:endParaRPr lang="en-US" altLang="ko-KR" smtClean="0"/>
          </a:p>
          <a:p>
            <a:pPr lvl="1"/>
            <a:r>
              <a:rPr lang="en-US" altLang="ko-KR" smtClean="0"/>
              <a:t>FrontController </a:t>
            </a:r>
            <a:r>
              <a:rPr lang="ko-KR" altLang="en-US" smtClean="0"/>
              <a:t>패턴을 적용하지 않은 </a:t>
            </a:r>
            <a:r>
              <a:rPr lang="ko-KR" altLang="en-US" smtClean="0"/>
              <a:t>경우의 </a:t>
            </a:r>
            <a:r>
              <a:rPr lang="ko-KR" altLang="en-US" smtClean="0"/>
              <a:t>아키텍처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클라이언트의 개별적인 요청을 서로 다른 서블릿이 처리하기 때문에 중복 코드가 </a:t>
            </a:r>
            <a:r>
              <a:rPr lang="ko-KR" altLang="en-US" smtClean="0"/>
              <a:t>발생될 </a:t>
            </a:r>
            <a:r>
              <a:rPr lang="ko-KR" altLang="en-US" smtClean="0"/>
              <a:t>수 있고</a:t>
            </a:r>
            <a:r>
              <a:rPr lang="en-US" altLang="ko-KR" smtClean="0"/>
              <a:t>, </a:t>
            </a:r>
            <a:r>
              <a:rPr lang="ko-KR" altLang="en-US" smtClean="0"/>
              <a:t>다수의 서블릿으로 인한 유지보수가 어려워질 </a:t>
            </a:r>
            <a:r>
              <a:rPr lang="ko-KR" altLang="en-US" smtClean="0"/>
              <a:t>수 </a:t>
            </a:r>
            <a:r>
              <a:rPr lang="ko-KR" altLang="en-US" smtClean="0"/>
              <a:t>있음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501008"/>
            <a:ext cx="6355080" cy="222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7.3 </a:t>
            </a:r>
            <a:r>
              <a:rPr lang="ko-KR" altLang="en-US" smtClean="0"/>
              <a:t>세션 관리</a:t>
            </a:r>
            <a:r>
              <a:rPr lang="en-US" altLang="ko-KR" smtClean="0"/>
              <a:t>(Session Tracking) </a:t>
            </a:r>
            <a:r>
              <a:rPr lang="en-US" altLang="ko-KR" smtClean="0"/>
              <a:t>- </a:t>
            </a:r>
            <a:r>
              <a:rPr lang="en-US" altLang="ko-KR" smtClean="0"/>
              <a:t>7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세션을 </a:t>
            </a:r>
            <a:r>
              <a:rPr lang="ko-KR" altLang="en-US" smtClean="0"/>
              <a:t>제거하는 </a:t>
            </a:r>
            <a:r>
              <a:rPr lang="ko-KR" altLang="en-US" smtClean="0"/>
              <a:t>방법</a:t>
            </a:r>
            <a:endParaRPr lang="en-US" altLang="ko-KR" smtClean="0"/>
          </a:p>
          <a:p>
            <a:pPr lvl="1"/>
            <a:r>
              <a:rPr lang="en-US" altLang="ko-KR" smtClean="0"/>
              <a:t>time-out</a:t>
            </a:r>
            <a:r>
              <a:rPr lang="ko-KR" altLang="en-US" smtClean="0"/>
              <a:t>을 지정하여 제거하는 방법</a:t>
            </a:r>
          </a:p>
          <a:p>
            <a:pPr lvl="2"/>
            <a:r>
              <a:rPr lang="en-US" altLang="ko-KR" smtClean="0"/>
              <a:t>setMaxInactiveInterval(second</a:t>
            </a:r>
            <a:r>
              <a:rPr lang="en-US" altLang="ko-KR" smtClean="0"/>
              <a:t>) </a:t>
            </a:r>
            <a:r>
              <a:rPr lang="ko-KR" altLang="en-US" smtClean="0"/>
              <a:t>메서드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r>
              <a:rPr lang="en-US" altLang="ko-KR" smtClean="0"/>
              <a:t>web.xml </a:t>
            </a:r>
            <a:r>
              <a:rPr lang="ko-KR" altLang="en-US" smtClean="0"/>
              <a:t>사용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1115616" y="2348880"/>
            <a:ext cx="7560840" cy="369332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session.setMaxInactiveInterval( 60*60*24 ); //24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시간 유지</a:t>
            </a:r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16" y="3212976"/>
            <a:ext cx="7560840" cy="1754326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&lt;web-app&gt;</a:t>
            </a:r>
          </a:p>
          <a:p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    &lt;!-- 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단위는 분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(minute) --&gt;</a:t>
            </a:r>
          </a:p>
          <a:p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session-config&gt;</a:t>
            </a:r>
          </a:p>
          <a:p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        &lt;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session-timeout&gt;60&lt;/session-timeout&gt;</a:t>
            </a:r>
          </a:p>
          <a:p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session-config&gt;</a:t>
            </a:r>
          </a:p>
          <a:p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&lt;/web-app&gt;</a:t>
            </a:r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7.3 </a:t>
            </a:r>
            <a:r>
              <a:rPr lang="ko-KR" altLang="en-US" smtClean="0"/>
              <a:t>세션 관리</a:t>
            </a:r>
            <a:r>
              <a:rPr lang="en-US" altLang="ko-KR" smtClean="0"/>
              <a:t>(Session Tracking) </a:t>
            </a:r>
            <a:r>
              <a:rPr lang="en-US" altLang="ko-KR" smtClean="0"/>
              <a:t>- </a:t>
            </a:r>
            <a:r>
              <a:rPr lang="en-US" altLang="ko-KR" smtClean="0"/>
              <a:t>8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mtClean="0"/>
              <a:t>즉시 </a:t>
            </a:r>
            <a:r>
              <a:rPr lang="ko-KR" altLang="en-US" smtClean="0"/>
              <a:t>제거하는 방법</a:t>
            </a:r>
          </a:p>
          <a:p>
            <a:pPr lvl="2"/>
            <a:r>
              <a:rPr lang="en-US" altLang="ko-KR" smtClean="0"/>
              <a:t>invalidate</a:t>
            </a:r>
            <a:r>
              <a:rPr lang="en-US" altLang="ko-KR" smtClean="0"/>
              <a:t>( ) </a:t>
            </a:r>
            <a:r>
              <a:rPr lang="ko-KR" altLang="en-US" smtClean="0"/>
              <a:t>메서드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ko-KR" altLang="en-US" smtClean="0"/>
          </a:p>
          <a:p>
            <a:pPr lvl="1"/>
            <a:r>
              <a:rPr lang="ko-KR" altLang="en-US" smtClean="0"/>
              <a:t>세션에 </a:t>
            </a:r>
            <a:r>
              <a:rPr lang="ko-KR" altLang="en-US" smtClean="0"/>
              <a:t>저장된 특정 속성 값을 제거하는 방법</a:t>
            </a:r>
          </a:p>
          <a:p>
            <a:pPr lvl="2"/>
            <a:r>
              <a:rPr lang="en-US" altLang="ko-KR" smtClean="0"/>
              <a:t>removeAttribute(name</a:t>
            </a:r>
            <a:r>
              <a:rPr lang="en-US" altLang="ko-KR" smtClean="0"/>
              <a:t>) </a:t>
            </a:r>
            <a:r>
              <a:rPr lang="ko-KR" altLang="en-US" smtClean="0"/>
              <a:t>메서드 </a:t>
            </a:r>
            <a:r>
              <a:rPr lang="ko-KR" altLang="en-US" smtClean="0"/>
              <a:t>사용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1115616" y="1988840"/>
            <a:ext cx="7560840" cy="369332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session.invalidate( ); // 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즉시 제거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15616" y="3573016"/>
            <a:ext cx="7560840" cy="369332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smtClean="0">
                <a:latin typeface="맑은 고딕" pitchFamily="50" charset="-127"/>
                <a:ea typeface="맑은 고딕" pitchFamily="50" charset="-127"/>
              </a:rPr>
              <a:t>session.removeAttribute(name); //name 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값에 해당되는 속성 값만 제거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7.3 </a:t>
            </a:r>
            <a:r>
              <a:rPr lang="ko-KR" altLang="en-US" smtClean="0"/>
              <a:t>세션 관리</a:t>
            </a:r>
            <a:r>
              <a:rPr lang="en-US" altLang="ko-KR" smtClean="0"/>
              <a:t>(Session Tracking) </a:t>
            </a:r>
            <a:r>
              <a:rPr lang="en-US" altLang="ko-KR" smtClean="0"/>
              <a:t>- </a:t>
            </a:r>
            <a:r>
              <a:rPr lang="en-US" altLang="ko-KR" smtClean="0"/>
              <a:t>9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7.3.2 Cookie </a:t>
            </a:r>
            <a:r>
              <a:rPr lang="ko-KR" altLang="en-US" smtClean="0"/>
              <a:t>클래스를 이용한 쿠키 처리 방법</a:t>
            </a:r>
          </a:p>
          <a:p>
            <a:pPr lvl="1"/>
            <a:r>
              <a:rPr lang="ko-KR" altLang="en-US" smtClean="0"/>
              <a:t>쿠키는 사용자의 상태 정보를 클라이언트에서 관리하는 </a:t>
            </a:r>
            <a:r>
              <a:rPr lang="ko-KR" altLang="en-US" smtClean="0"/>
              <a:t>메커니즘을 </a:t>
            </a:r>
            <a:r>
              <a:rPr lang="ko-KR" altLang="en-US" smtClean="0"/>
              <a:t>의미</a:t>
            </a:r>
            <a:endParaRPr lang="en-US" altLang="ko-KR" smtClean="0"/>
          </a:p>
          <a:p>
            <a:pPr lvl="1"/>
            <a:r>
              <a:rPr lang="ko-KR" altLang="en-US" smtClean="0"/>
              <a:t>클라이언트에 정보가 </a:t>
            </a:r>
            <a:r>
              <a:rPr lang="ko-KR" altLang="en-US" smtClean="0"/>
              <a:t>저장되기 때문에 서버의 부하가 크지 않지만 보안에 </a:t>
            </a:r>
            <a:r>
              <a:rPr lang="ko-KR" altLang="en-US" smtClean="0"/>
              <a:t>매우 </a:t>
            </a:r>
            <a:r>
              <a:rPr lang="ko-KR" altLang="en-US" smtClean="0"/>
              <a:t>취약</a:t>
            </a:r>
            <a:endParaRPr lang="en-US" altLang="ko-KR" smtClean="0"/>
          </a:p>
          <a:p>
            <a:pPr lvl="1"/>
            <a:r>
              <a:rPr lang="ko-KR" altLang="en-US" smtClean="0"/>
              <a:t>쿠키는 </a:t>
            </a:r>
            <a:r>
              <a:rPr lang="ko-KR" altLang="en-US" smtClean="0"/>
              <a:t>웹 </a:t>
            </a:r>
            <a:r>
              <a:rPr lang="ko-KR" altLang="en-US" smtClean="0"/>
              <a:t>사이트의 도메인당 </a:t>
            </a:r>
            <a:r>
              <a:rPr lang="en-US" altLang="ko-KR" smtClean="0"/>
              <a:t>300</a:t>
            </a:r>
            <a:r>
              <a:rPr lang="ko-KR" altLang="en-US" smtClean="0"/>
              <a:t>개까지 </a:t>
            </a:r>
            <a:r>
              <a:rPr lang="ko-KR" altLang="en-US" smtClean="0"/>
              <a:t>저장이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lvl="1"/>
            <a:r>
              <a:rPr lang="ko-KR" altLang="en-US" smtClean="0"/>
              <a:t>클라이언트에서 </a:t>
            </a:r>
            <a:r>
              <a:rPr lang="ko-KR" altLang="en-US" smtClean="0"/>
              <a:t>쿠키를 사용하지 </a:t>
            </a:r>
            <a:r>
              <a:rPr lang="ko-KR" altLang="en-US" smtClean="0"/>
              <a:t>못하도록 </a:t>
            </a:r>
            <a:r>
              <a:rPr lang="ko-KR" altLang="en-US" smtClean="0"/>
              <a:t>설정할 수 </a:t>
            </a:r>
            <a:r>
              <a:rPr lang="ko-KR" altLang="en-US" smtClean="0"/>
              <a:t>있기 때문에 </a:t>
            </a:r>
            <a:r>
              <a:rPr lang="ko-KR" altLang="en-US" smtClean="0"/>
              <a:t>제약이 </a:t>
            </a:r>
            <a:r>
              <a:rPr lang="ko-KR" altLang="en-US" smtClean="0"/>
              <a:t>있음</a:t>
            </a:r>
            <a:endParaRPr lang="en-US" altLang="ko-KR" smtClean="0"/>
          </a:p>
          <a:p>
            <a:pPr lvl="1"/>
            <a:r>
              <a:rPr lang="ko-KR" altLang="en-US" smtClean="0"/>
              <a:t>쿠키는 클라이언트의 브라우저 메모리 및 </a:t>
            </a:r>
            <a:r>
              <a:rPr lang="en-US" altLang="ko-KR" smtClean="0"/>
              <a:t>OS </a:t>
            </a:r>
            <a:r>
              <a:rPr lang="ko-KR" altLang="en-US" smtClean="0"/>
              <a:t>파일에 </a:t>
            </a:r>
            <a:r>
              <a:rPr lang="ko-KR" altLang="en-US" smtClean="0"/>
              <a:t>저장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lvl="1"/>
            <a:r>
              <a:rPr lang="ko-KR" altLang="en-US" smtClean="0"/>
              <a:t>기본 </a:t>
            </a:r>
            <a:r>
              <a:rPr lang="ko-KR" altLang="en-US" smtClean="0"/>
              <a:t>저장은 </a:t>
            </a:r>
            <a:r>
              <a:rPr lang="ko-KR" altLang="en-US" smtClean="0"/>
              <a:t>브라우저 메모리이기 </a:t>
            </a:r>
            <a:r>
              <a:rPr lang="ko-KR" altLang="en-US" smtClean="0"/>
              <a:t>때문에 브라우저를 종료하면 자동으로 쿠키 </a:t>
            </a:r>
            <a:r>
              <a:rPr lang="ko-KR" altLang="en-US" smtClean="0"/>
              <a:t>정보도 </a:t>
            </a:r>
            <a:r>
              <a:rPr lang="ko-KR" altLang="en-US" smtClean="0"/>
              <a:t>제거</a:t>
            </a:r>
            <a:endParaRPr lang="en-US" altLang="ko-KR" smtClean="0"/>
          </a:p>
          <a:p>
            <a:pPr lvl="1"/>
            <a:r>
              <a:rPr lang="ko-KR" altLang="en-US" smtClean="0"/>
              <a:t>쿠키 만료시간은 </a:t>
            </a:r>
            <a:r>
              <a:rPr lang="en-US" altLang="ko-KR" smtClean="0"/>
              <a:t>setMaxAge(sec</a:t>
            </a:r>
            <a:r>
              <a:rPr lang="en-US" altLang="ko-KR" smtClean="0"/>
              <a:t>) </a:t>
            </a:r>
            <a:r>
              <a:rPr lang="ko-KR" altLang="en-US" smtClean="0"/>
              <a:t>메서드를 사용하며 지정된 시간까지 </a:t>
            </a:r>
            <a:r>
              <a:rPr lang="en-US" altLang="ko-KR" smtClean="0"/>
              <a:t>OS </a:t>
            </a:r>
            <a:r>
              <a:rPr lang="ko-KR" altLang="en-US" smtClean="0"/>
              <a:t>파일에 </a:t>
            </a:r>
            <a:r>
              <a:rPr lang="ko-KR" altLang="en-US" smtClean="0"/>
              <a:t>저장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7.3 </a:t>
            </a:r>
            <a:r>
              <a:rPr lang="ko-KR" altLang="en-US" smtClean="0"/>
              <a:t>세션 관리</a:t>
            </a:r>
            <a:r>
              <a:rPr lang="en-US" altLang="ko-KR" smtClean="0"/>
              <a:t>(Session Tracking) </a:t>
            </a:r>
            <a:r>
              <a:rPr lang="en-US" altLang="ko-KR" smtClean="0"/>
              <a:t>- </a:t>
            </a:r>
            <a:r>
              <a:rPr lang="en-US" altLang="ko-KR" smtClean="0"/>
              <a:t>10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23</a:t>
            </a:fld>
            <a:endParaRPr lang="en-US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196752"/>
            <a:ext cx="5109210" cy="2097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99592" y="3429000"/>
          <a:ext cx="7344816" cy="30022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664296"/>
                <a:gridCol w="468052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7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생성자 및 메서드명</a:t>
                      </a:r>
                      <a:endParaRPr lang="ko-KR" altLang="en-US" sz="137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7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    명</a:t>
                      </a:r>
                      <a:endParaRPr lang="ko-KR" altLang="en-US" sz="137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Cookie(name, value)</a:t>
                      </a:r>
                      <a:endParaRPr lang="ko-KR" altLang="en-US" sz="137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쿠키 생성시 사용되는 생성자</a:t>
                      </a:r>
                      <a:endParaRPr lang="ko-KR" altLang="en-US" sz="137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response.addCookie(cookie)</a:t>
                      </a:r>
                      <a:endParaRPr lang="ko-KR" altLang="en-US" sz="137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생성된 쿠키를 응답처리</a:t>
                      </a:r>
                      <a:endParaRPr lang="ko-KR" altLang="en-US" sz="137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request.getCookies( )</a:t>
                      </a:r>
                      <a:endParaRPr lang="ko-KR" altLang="en-US" sz="137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클라이언트로부터 쿠키 정보를 배열로 리턴</a:t>
                      </a:r>
                      <a:endParaRPr lang="ko-KR" altLang="en-US" sz="137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setMaxAge(second)</a:t>
                      </a:r>
                      <a:endParaRPr lang="ko-KR" altLang="en-US" sz="137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쿠키 만료시간을 설정</a:t>
                      </a:r>
                      <a:endParaRPr lang="ko-KR" altLang="en-US" sz="137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getMaxAge( )</a:t>
                      </a:r>
                      <a:endParaRPr lang="ko-KR" altLang="en-US" sz="137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쿠키 만료시간을 얻음</a:t>
                      </a:r>
                      <a:endParaRPr lang="ko-KR" altLang="en-US" sz="137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getName( )</a:t>
                      </a:r>
                      <a:endParaRPr lang="ko-KR" altLang="en-US" sz="137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쿠키 이름을 얻음</a:t>
                      </a:r>
                      <a:endParaRPr lang="ko-KR" altLang="en-US" sz="137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setValue(value)</a:t>
                      </a:r>
                      <a:endParaRPr lang="ko-KR" altLang="en-US" sz="137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쿠키 값을 설정</a:t>
                      </a:r>
                      <a:endParaRPr lang="ko-KR" altLang="en-US" sz="137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getValue( )</a:t>
                      </a:r>
                      <a:endParaRPr lang="ko-KR" altLang="en-US" sz="137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쿠키 값을 얻음</a:t>
                      </a:r>
                      <a:endParaRPr lang="ko-KR" altLang="en-US" sz="137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length</a:t>
                      </a:r>
                      <a:endParaRPr lang="ko-KR" altLang="en-US" sz="137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37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쿠키 개수를 리턴</a:t>
                      </a:r>
                      <a:endParaRPr lang="ko-KR" altLang="en-US" sz="137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7.4 </a:t>
            </a:r>
            <a:r>
              <a:rPr lang="ko-KR" altLang="en-US" smtClean="0"/>
              <a:t>파일 업로드 및 </a:t>
            </a:r>
            <a:r>
              <a:rPr lang="ko-KR" altLang="en-US" smtClean="0"/>
              <a:t>다운로드 </a:t>
            </a:r>
            <a:r>
              <a:rPr lang="ko-KR" altLang="en-US" smtClean="0"/>
              <a:t>기능 </a:t>
            </a:r>
            <a:r>
              <a:rPr lang="en-US" altLang="ko-KR" smtClean="0"/>
              <a:t>- 1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7.4.1 @MultipartConfig </a:t>
            </a:r>
            <a:r>
              <a:rPr lang="ko-KR" altLang="en-US" smtClean="0"/>
              <a:t>어노테이션을 이용한 파일 업로드</a:t>
            </a:r>
          </a:p>
          <a:p>
            <a:pPr lvl="1"/>
            <a:r>
              <a:rPr lang="ko-KR" altLang="en-US" smtClean="0"/>
              <a:t>가장 </a:t>
            </a:r>
            <a:r>
              <a:rPr lang="ko-KR" altLang="en-US" smtClean="0"/>
              <a:t>많이 </a:t>
            </a:r>
            <a:r>
              <a:rPr lang="ko-KR" altLang="en-US" smtClean="0"/>
              <a:t>사용되고 </a:t>
            </a:r>
            <a:r>
              <a:rPr lang="ko-KR" altLang="en-US" smtClean="0"/>
              <a:t>알려진 것은 </a:t>
            </a:r>
            <a:r>
              <a:rPr lang="ko-KR" altLang="en-US" smtClean="0"/>
              <a:t>아파치 그룹에서 제공하는 </a:t>
            </a:r>
            <a:r>
              <a:rPr lang="en-US" altLang="ko-KR" smtClean="0"/>
              <a:t>Commons </a:t>
            </a:r>
            <a:r>
              <a:rPr lang="en-US" altLang="ko-KR" smtClean="0"/>
              <a:t>FileUpload </a:t>
            </a:r>
            <a:r>
              <a:rPr lang="ko-KR" altLang="en-US" smtClean="0"/>
              <a:t>라이브러리</a:t>
            </a:r>
            <a:endParaRPr lang="en-US" altLang="ko-KR" smtClean="0"/>
          </a:p>
          <a:p>
            <a:pPr lvl="1"/>
            <a:r>
              <a:rPr lang="en-US" altLang="ko-KR" smtClean="0"/>
              <a:t>Spring </a:t>
            </a:r>
            <a:r>
              <a:rPr lang="ko-KR" altLang="en-US" smtClean="0"/>
              <a:t>프레임워크 및 </a:t>
            </a:r>
            <a:r>
              <a:rPr lang="en-US" altLang="ko-KR" smtClean="0"/>
              <a:t>Struts2 </a:t>
            </a:r>
            <a:r>
              <a:rPr lang="ko-KR" altLang="en-US" smtClean="0"/>
              <a:t>프레임워크 같은 유명한 프레임워크에서도 사용되는 </a:t>
            </a:r>
            <a:r>
              <a:rPr lang="ko-KR" altLang="en-US" smtClean="0"/>
              <a:t>매우 </a:t>
            </a:r>
            <a:r>
              <a:rPr lang="ko-KR" altLang="en-US" smtClean="0"/>
              <a:t>안정적인 라이브러리</a:t>
            </a:r>
            <a:endParaRPr lang="en-US" altLang="ko-KR" smtClean="0"/>
          </a:p>
          <a:p>
            <a:pPr lvl="1"/>
            <a:r>
              <a:rPr lang="ko-KR" altLang="en-US" smtClean="0"/>
              <a:t>하지만 서블릿 </a:t>
            </a:r>
            <a:r>
              <a:rPr lang="en-US" altLang="ko-KR" smtClean="0"/>
              <a:t>3.0 </a:t>
            </a:r>
            <a:r>
              <a:rPr lang="ko-KR" altLang="en-US" smtClean="0"/>
              <a:t>버전부터는 </a:t>
            </a:r>
            <a:r>
              <a:rPr lang="en-US" altLang="ko-KR" smtClean="0"/>
              <a:t>@MultipartConfig </a:t>
            </a:r>
            <a:r>
              <a:rPr lang="ko-KR" altLang="en-US" smtClean="0"/>
              <a:t>어노테이션과 </a:t>
            </a:r>
            <a:r>
              <a:rPr lang="en-US" altLang="ko-KR" smtClean="0"/>
              <a:t>javax.servlet.http.Part </a:t>
            </a:r>
            <a:r>
              <a:rPr lang="ko-KR" altLang="en-US" smtClean="0"/>
              <a:t>인터페이스를 </a:t>
            </a:r>
            <a:r>
              <a:rPr lang="ko-KR" altLang="en-US" smtClean="0"/>
              <a:t>사용하여 보다 쉽게 파일 업로드 </a:t>
            </a:r>
            <a:r>
              <a:rPr lang="ko-KR" altLang="en-US" smtClean="0"/>
              <a:t>기능을 </a:t>
            </a:r>
            <a:r>
              <a:rPr lang="ko-KR" altLang="en-US" smtClean="0"/>
              <a:t>구현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lvl="1"/>
            <a:r>
              <a:rPr lang="en-US" altLang="ko-KR" smtClean="0"/>
              <a:t>@MultipartConfig </a:t>
            </a:r>
            <a:r>
              <a:rPr lang="ko-KR" altLang="en-US" smtClean="0"/>
              <a:t>어노테이션에서 사용 가능한 </a:t>
            </a:r>
            <a:r>
              <a:rPr lang="ko-KR" altLang="en-US" smtClean="0"/>
              <a:t>속성 </a:t>
            </a:r>
            <a:r>
              <a:rPr lang="ko-KR" altLang="en-US" smtClean="0"/>
              <a:t>목록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24</a:t>
            </a:fld>
            <a:endParaRPr lang="en-US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99592" y="4221088"/>
          <a:ext cx="7344816" cy="1219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16224"/>
                <a:gridCol w="532859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    성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    명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maxFileSize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업로드 파일의 최대 크기 값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 값은 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-1(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크기 제한 없음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maxRequestSize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HTTP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요청의 최대 크기 값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 값은 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-1(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크기 제한 없음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location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 저장 경로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파일은 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Part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write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메서드가 호출될 때 저장됨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7.4 </a:t>
            </a:r>
            <a:r>
              <a:rPr lang="ko-KR" altLang="en-US" smtClean="0"/>
              <a:t>파일 업로드 및 다운로드 기능 </a:t>
            </a:r>
            <a:r>
              <a:rPr lang="en-US" altLang="ko-KR" smtClean="0"/>
              <a:t>- 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mtClean="0"/>
              <a:t>사용 가능한 </a:t>
            </a:r>
            <a:r>
              <a:rPr lang="en-US" altLang="ko-KR" smtClean="0"/>
              <a:t>Part </a:t>
            </a:r>
            <a:r>
              <a:rPr lang="ko-KR" altLang="en-US" smtClean="0"/>
              <a:t>인터페이스의 메서드 목록이며</a:t>
            </a:r>
            <a:r>
              <a:rPr lang="en-US" altLang="ko-KR" smtClean="0"/>
              <a:t>, </a:t>
            </a:r>
            <a:r>
              <a:rPr lang="ko-KR" altLang="en-US" smtClean="0"/>
              <a:t>폼 태그 요청의 모든 속성은 </a:t>
            </a:r>
            <a:r>
              <a:rPr lang="en-US" altLang="ko-KR" smtClean="0"/>
              <a:t>Part</a:t>
            </a:r>
            <a:r>
              <a:rPr lang="ko-KR" altLang="en-US" smtClean="0"/>
              <a:t>로 변환되어 처리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다음은 사용자가 파일을 업로드 한 경우의 </a:t>
            </a:r>
            <a:r>
              <a:rPr lang="en-US" altLang="ko-KR" smtClean="0"/>
              <a:t>Part</a:t>
            </a:r>
            <a:r>
              <a:rPr lang="ko-KR" altLang="en-US" smtClean="0"/>
              <a:t>의 </a:t>
            </a:r>
            <a:r>
              <a:rPr lang="ko-KR" altLang="en-US" smtClean="0"/>
              <a:t>헤더 </a:t>
            </a:r>
            <a:r>
              <a:rPr lang="ko-KR" altLang="en-US" smtClean="0"/>
              <a:t>정보</a:t>
            </a:r>
            <a:endParaRPr lang="en-US" altLang="ko-KR" smtClean="0"/>
          </a:p>
          <a:p>
            <a:pPr lvl="1"/>
            <a:r>
              <a:rPr lang="ko-KR" altLang="en-US" smtClean="0"/>
              <a:t>헤더 정보에서 문자열을 </a:t>
            </a:r>
            <a:r>
              <a:rPr lang="ko-KR" altLang="en-US" smtClean="0"/>
              <a:t>파싱하여 업로드한 파일명을 얻을 </a:t>
            </a:r>
            <a:r>
              <a:rPr lang="ko-KR" altLang="en-US" smtClean="0"/>
              <a:t>수 </a:t>
            </a:r>
            <a:r>
              <a:rPr lang="ko-KR" altLang="en-US" smtClean="0"/>
              <a:t>있음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25</a:t>
            </a:fld>
            <a:endParaRPr lang="en-US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99592" y="2060848"/>
          <a:ext cx="7344816" cy="26517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36304"/>
                <a:gridCol w="460851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메서드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    명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String getName( 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태그의 폼 태그 이름을 리턴</a:t>
                      </a:r>
                      <a:endParaRPr lang="en-US" altLang="ko-KR" sz="1400" kern="120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태그명이 파트의 이름이 됨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String contentType( 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파일의 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contentType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을 리턴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Collection getHeaderNames( 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Part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모든 헤더명을 리턴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getHeader(name)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설정한 헤더의 값을 리턴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write(path)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업로드한 파일을 출력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delete( 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파일과 임시 파일을 삭제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InputStream getInputStream( 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업로드한 파일의 내용을 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InputStream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객체로 리턴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043608" y="5661248"/>
            <a:ext cx="7200800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content-type: 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</a:p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content-disposition:form-data; name="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폼태그명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"; filename="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파일명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</a:t>
            </a:r>
            <a:endParaRPr lang="ko-KR" altLang="en-US" sz="160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7.4 </a:t>
            </a:r>
            <a:r>
              <a:rPr lang="ko-KR" altLang="en-US" smtClean="0"/>
              <a:t>파일 업로드 및 다운로드 기능 </a:t>
            </a:r>
            <a:r>
              <a:rPr lang="en-US" altLang="ko-KR" smtClean="0"/>
              <a:t>- </a:t>
            </a:r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7.4.2 </a:t>
            </a:r>
            <a:r>
              <a:rPr lang="ko-KR" altLang="en-US" smtClean="0"/>
              <a:t>파일 다운로드</a:t>
            </a:r>
          </a:p>
          <a:p>
            <a:pPr lvl="1"/>
            <a:r>
              <a:rPr lang="ko-KR" altLang="en-US" smtClean="0"/>
              <a:t>파일 업로드 기능을 하는 라이브러리는 제공되지만 다운로드 기능을 구현한 </a:t>
            </a:r>
            <a:r>
              <a:rPr lang="ko-KR" altLang="en-US" smtClean="0"/>
              <a:t>라이브러리는 </a:t>
            </a:r>
            <a:r>
              <a:rPr lang="ko-KR" altLang="en-US" smtClean="0"/>
              <a:t>없기 때문에 </a:t>
            </a:r>
            <a:r>
              <a:rPr lang="ko-KR" altLang="en-US" smtClean="0"/>
              <a:t>직접 프로그래밍 작업으로 </a:t>
            </a:r>
            <a:r>
              <a:rPr lang="ko-KR" altLang="en-US" smtClean="0"/>
              <a:t>처리해야 </a:t>
            </a:r>
            <a:r>
              <a:rPr lang="ko-KR" altLang="en-US" smtClean="0"/>
              <a:t>함</a:t>
            </a:r>
            <a:endParaRPr lang="en-US" altLang="ko-KR" smtClean="0"/>
          </a:p>
          <a:p>
            <a:pPr lvl="1"/>
            <a:r>
              <a:rPr lang="ko-KR" altLang="en-US" smtClean="0"/>
              <a:t>구현 </a:t>
            </a:r>
            <a:r>
              <a:rPr lang="ko-KR" altLang="en-US" smtClean="0"/>
              <a:t>방법은 </a:t>
            </a:r>
            <a:r>
              <a:rPr lang="ko-KR" altLang="en-US" smtClean="0"/>
              <a:t>다운로드에서 </a:t>
            </a:r>
            <a:r>
              <a:rPr lang="ko-KR" altLang="en-US" smtClean="0"/>
              <a:t>사용했던 </a:t>
            </a:r>
            <a:r>
              <a:rPr lang="en-US" altLang="ko-KR" smtClean="0"/>
              <a:t>Content-Disposition </a:t>
            </a:r>
            <a:r>
              <a:rPr lang="ko-KR" altLang="en-US" smtClean="0"/>
              <a:t>응답 헤더를 추가하고</a:t>
            </a:r>
            <a:r>
              <a:rPr lang="en-US" altLang="ko-KR" smtClean="0"/>
              <a:t>, </a:t>
            </a:r>
            <a:r>
              <a:rPr lang="ko-KR" altLang="en-US" smtClean="0"/>
              <a:t>값을 ‘</a:t>
            </a:r>
            <a:r>
              <a:rPr lang="en-US" altLang="ko-KR" smtClean="0"/>
              <a:t>attachment; filename=</a:t>
            </a:r>
            <a:r>
              <a:rPr lang="ko-KR" altLang="en-US" smtClean="0"/>
              <a:t>파일명</a:t>
            </a:r>
            <a:r>
              <a:rPr lang="ko-KR" altLang="en-US" smtClean="0"/>
              <a:t>’ </a:t>
            </a:r>
            <a:r>
              <a:rPr lang="ko-KR" altLang="en-US" smtClean="0"/>
              <a:t>형식으로 지정</a:t>
            </a:r>
            <a:endParaRPr lang="en-US" altLang="ko-KR" smtClean="0"/>
          </a:p>
          <a:p>
            <a:pPr lvl="1"/>
            <a:r>
              <a:rPr lang="ko-KR" altLang="en-US" smtClean="0"/>
              <a:t>마지막으로 </a:t>
            </a:r>
            <a:r>
              <a:rPr lang="en-US" altLang="ko-KR" smtClean="0"/>
              <a:t>OutputStream </a:t>
            </a:r>
            <a:r>
              <a:rPr lang="ko-KR" altLang="en-US" smtClean="0"/>
              <a:t>객체를 사용하여 웹 </a:t>
            </a:r>
            <a:r>
              <a:rPr lang="ko-KR" altLang="en-US" smtClean="0"/>
              <a:t>브라우저로 </a:t>
            </a:r>
            <a:r>
              <a:rPr lang="ko-KR" altLang="en-US" smtClean="0"/>
              <a:t>출력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7.1 FrontController </a:t>
            </a:r>
            <a:r>
              <a:rPr lang="ko-KR" altLang="en-US" smtClean="0"/>
              <a:t>패턴과 </a:t>
            </a:r>
            <a:r>
              <a:rPr lang="en-US" altLang="ko-KR" smtClean="0"/>
              <a:t>Command </a:t>
            </a:r>
            <a:r>
              <a:rPr lang="ko-KR" altLang="en-US" smtClean="0"/>
              <a:t>패턴 </a:t>
            </a:r>
            <a:r>
              <a:rPr lang="en-US" altLang="ko-KR" smtClean="0"/>
              <a:t>- 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mtClean="0"/>
              <a:t>FrontController </a:t>
            </a:r>
            <a:r>
              <a:rPr lang="ko-KR" altLang="en-US" smtClean="0"/>
              <a:t>패턴을 적용한 </a:t>
            </a:r>
            <a:r>
              <a:rPr lang="ko-KR" altLang="en-US" smtClean="0"/>
              <a:t>전체적인 </a:t>
            </a:r>
            <a:r>
              <a:rPr lang="ko-KR" altLang="en-US" smtClean="0"/>
              <a:t>아키텍처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사용자의 모든 요청을 단 하나의 서블릿이 처리하는 집중화 형태이기 때문에 </a:t>
            </a:r>
            <a:r>
              <a:rPr lang="ko-KR" altLang="en-US" smtClean="0"/>
              <a:t>중복코드가 </a:t>
            </a:r>
            <a:r>
              <a:rPr lang="ko-KR" altLang="en-US" smtClean="0"/>
              <a:t>제거되고 </a:t>
            </a:r>
            <a:r>
              <a:rPr lang="ko-KR" altLang="en-US" smtClean="0"/>
              <a:t>유지보수가 </a:t>
            </a:r>
            <a:r>
              <a:rPr lang="ko-KR" altLang="en-US" smtClean="0"/>
              <a:t>쉬워짐</a:t>
            </a:r>
            <a:endParaRPr lang="en-US" altLang="ko-KR" smtClean="0"/>
          </a:p>
          <a:p>
            <a:pPr lvl="1"/>
            <a:r>
              <a:rPr lang="en-US" altLang="ko-KR" smtClean="0"/>
              <a:t>FrontController </a:t>
            </a:r>
            <a:r>
              <a:rPr lang="ko-KR" altLang="en-US" smtClean="0"/>
              <a:t>패턴을 적용한 서블릿에서 고려해야 되는 사항은 사용자가 어떤 </a:t>
            </a:r>
            <a:r>
              <a:rPr lang="ko-KR" altLang="en-US" smtClean="0"/>
              <a:t>동작을 </a:t>
            </a:r>
            <a:r>
              <a:rPr lang="ko-KR" altLang="en-US" smtClean="0"/>
              <a:t>요청했는지를 </a:t>
            </a:r>
            <a:r>
              <a:rPr lang="ko-KR" altLang="en-US" smtClean="0"/>
              <a:t>식별할 수 </a:t>
            </a:r>
            <a:r>
              <a:rPr lang="ko-KR" altLang="en-US" smtClean="0"/>
              <a:t>있어야 </a:t>
            </a:r>
            <a:r>
              <a:rPr lang="ko-KR" altLang="en-US" smtClean="0"/>
              <a:t>됨</a:t>
            </a:r>
            <a:endParaRPr lang="en-US" altLang="ko-KR" smtClean="0"/>
          </a:p>
          <a:p>
            <a:pPr lvl="1"/>
            <a:r>
              <a:rPr lang="ko-KR" altLang="en-US" smtClean="0"/>
              <a:t>사용자가 </a:t>
            </a:r>
            <a:r>
              <a:rPr lang="ko-KR" altLang="en-US" smtClean="0"/>
              <a:t>서블릿에 요청할 때</a:t>
            </a:r>
            <a:r>
              <a:rPr lang="en-US" altLang="ko-KR" smtClean="0"/>
              <a:t>, </a:t>
            </a:r>
            <a:r>
              <a:rPr lang="ko-KR" altLang="en-US" smtClean="0"/>
              <a:t>다음과 </a:t>
            </a:r>
            <a:r>
              <a:rPr lang="ko-KR" altLang="en-US" smtClean="0"/>
              <a:t>같은 </a:t>
            </a:r>
            <a:r>
              <a:rPr lang="ko-KR" altLang="en-US" smtClean="0"/>
              <a:t>메커니즘으로서블릿이 </a:t>
            </a:r>
            <a:r>
              <a:rPr lang="ko-KR" altLang="en-US" smtClean="0"/>
              <a:t>사용자의 요청을 식별할 수 </a:t>
            </a:r>
            <a:r>
              <a:rPr lang="ko-KR" altLang="en-US" smtClean="0"/>
              <a:t>있도록 </a:t>
            </a:r>
            <a:r>
              <a:rPr lang="ko-KR" altLang="en-US" smtClean="0"/>
              <a:t>지원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700808"/>
            <a:ext cx="6332220" cy="2245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115616" y="6165304"/>
            <a:ext cx="7200800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8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http://</a:t>
            </a:r>
            <a:r>
              <a:rPr lang="ko-KR" altLang="en-US" sz="18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서버</a:t>
            </a:r>
            <a:r>
              <a:rPr lang="en-US" altLang="ko-KR" sz="18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ko-KR" altLang="en-US" sz="18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8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8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포트번호</a:t>
            </a:r>
            <a:r>
              <a:rPr lang="en-US" altLang="ko-KR" sz="18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/context</a:t>
            </a:r>
            <a:r>
              <a:rPr lang="ko-KR" altLang="en-US" sz="18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8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8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식별값</a:t>
            </a:r>
            <a:endParaRPr lang="ko-KR" altLang="en-US" sz="180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7.1 FrontController </a:t>
            </a:r>
            <a:r>
              <a:rPr lang="ko-KR" altLang="en-US" smtClean="0"/>
              <a:t>패턴과 </a:t>
            </a:r>
            <a:r>
              <a:rPr lang="en-US" altLang="ko-KR" smtClean="0"/>
              <a:t>Command </a:t>
            </a:r>
            <a:r>
              <a:rPr lang="ko-KR" altLang="en-US" smtClean="0"/>
              <a:t>패턴 </a:t>
            </a:r>
            <a:r>
              <a:rPr lang="en-US" altLang="ko-KR" smtClean="0"/>
              <a:t>- </a:t>
            </a:r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mtClean="0"/>
              <a:t>사용자는 명시적으로 </a:t>
            </a:r>
            <a:r>
              <a:rPr lang="en-US" altLang="ko-KR" smtClean="0"/>
              <a:t>URL </a:t>
            </a:r>
            <a:r>
              <a:rPr lang="ko-KR" altLang="en-US" smtClean="0"/>
              <a:t>값에 ‘식별값’을 추가하여 요청하고</a:t>
            </a:r>
            <a:r>
              <a:rPr lang="en-US" altLang="ko-KR" smtClean="0"/>
              <a:t>, </a:t>
            </a:r>
            <a:r>
              <a:rPr lang="ko-KR" altLang="en-US" smtClean="0"/>
              <a:t>서블릿에서는 ‘식별값’</a:t>
            </a:r>
            <a:r>
              <a:rPr lang="ko-KR" altLang="en-US" smtClean="0"/>
              <a:t>을 </a:t>
            </a:r>
            <a:r>
              <a:rPr lang="ko-KR" altLang="en-US" smtClean="0"/>
              <a:t>비교하여 </a:t>
            </a:r>
            <a:r>
              <a:rPr lang="ko-KR" altLang="en-US" smtClean="0"/>
              <a:t>어떤 요청인지를 구별할 </a:t>
            </a:r>
            <a:r>
              <a:rPr lang="ko-KR" altLang="en-US" smtClean="0"/>
              <a:t>수 </a:t>
            </a:r>
            <a:r>
              <a:rPr lang="ko-KR" altLang="en-US" smtClean="0"/>
              <a:t>있음</a:t>
            </a:r>
            <a:endParaRPr lang="en-US" altLang="ko-KR" smtClean="0"/>
          </a:p>
          <a:p>
            <a:pPr lvl="1"/>
            <a:r>
              <a:rPr lang="ko-KR" altLang="en-US" smtClean="0"/>
              <a:t>‘</a:t>
            </a:r>
            <a:r>
              <a:rPr lang="ko-KR" altLang="en-US" smtClean="0"/>
              <a:t>식별값’은 임의의 문자열 값으로서 일반적으로 </a:t>
            </a:r>
            <a:r>
              <a:rPr lang="ko-KR" altLang="en-US" smtClean="0"/>
              <a:t>웹 </a:t>
            </a:r>
            <a:r>
              <a:rPr lang="ko-KR" altLang="en-US" smtClean="0"/>
              <a:t>프레임워크</a:t>
            </a:r>
            <a:r>
              <a:rPr lang="en-US" altLang="ko-KR" smtClean="0"/>
              <a:t>(</a:t>
            </a:r>
            <a:r>
              <a:rPr lang="en-US" altLang="ko-KR" smtClean="0"/>
              <a:t>Spring , Struts2)</a:t>
            </a:r>
            <a:r>
              <a:rPr lang="ko-KR" altLang="en-US" smtClean="0"/>
              <a:t>에서 사용하는 </a:t>
            </a:r>
            <a:r>
              <a:rPr lang="ko-KR" altLang="en-US" smtClean="0"/>
              <a:t>방식으로 </a:t>
            </a:r>
            <a:r>
              <a:rPr lang="ko-KR" altLang="en-US" smtClean="0"/>
              <a:t>지정</a:t>
            </a:r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: xxx.do, xxx.nhn).</a:t>
            </a:r>
          </a:p>
          <a:p>
            <a:pPr lvl="1"/>
            <a:r>
              <a:rPr lang="ko-KR" altLang="en-US" smtClean="0"/>
              <a:t>다음과 </a:t>
            </a:r>
            <a:r>
              <a:rPr lang="ko-KR" altLang="en-US" smtClean="0"/>
              <a:t>같이 데이터를 저장하는 요청인 경우에는 </a:t>
            </a:r>
            <a:r>
              <a:rPr lang="en-US" altLang="ko-KR" smtClean="0"/>
              <a:t>insert.do</a:t>
            </a:r>
            <a:r>
              <a:rPr lang="ko-KR" altLang="en-US" smtClean="0"/>
              <a:t>로 지정하고 </a:t>
            </a:r>
            <a:r>
              <a:rPr lang="ko-KR" altLang="en-US" smtClean="0"/>
              <a:t>조회를 </a:t>
            </a:r>
            <a:r>
              <a:rPr lang="ko-KR" altLang="en-US" smtClean="0"/>
              <a:t>하는 요청인 </a:t>
            </a:r>
            <a:r>
              <a:rPr lang="ko-KR" altLang="en-US" smtClean="0"/>
              <a:t>경우에는 </a:t>
            </a:r>
            <a:r>
              <a:rPr lang="en-US" altLang="ko-KR" smtClean="0"/>
              <a:t>select.do </a:t>
            </a:r>
            <a:r>
              <a:rPr lang="ko-KR" altLang="en-US" smtClean="0"/>
              <a:t>형식으로 지정할 </a:t>
            </a:r>
            <a:r>
              <a:rPr lang="ko-KR" altLang="en-US" smtClean="0"/>
              <a:t>수 </a:t>
            </a:r>
            <a:r>
              <a:rPr lang="ko-KR" altLang="en-US" smtClean="0"/>
              <a:t>있음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212976"/>
            <a:ext cx="616077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7.1 FrontController </a:t>
            </a:r>
            <a:r>
              <a:rPr lang="ko-KR" altLang="en-US" smtClean="0"/>
              <a:t>패턴과 </a:t>
            </a:r>
            <a:r>
              <a:rPr lang="en-US" altLang="ko-KR" smtClean="0"/>
              <a:t>Command </a:t>
            </a:r>
            <a:r>
              <a:rPr lang="ko-KR" altLang="en-US" smtClean="0"/>
              <a:t>패턴 </a:t>
            </a:r>
            <a:r>
              <a:rPr lang="en-US" altLang="ko-KR" smtClean="0"/>
              <a:t>- </a:t>
            </a:r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mtClean="0"/>
              <a:t>요청 받은 서블릿에서는 다음과 같이 두 가지 작업을 통하여 원하는 ‘식별값’</a:t>
            </a:r>
            <a:r>
              <a:rPr lang="ko-KR" altLang="en-US" smtClean="0"/>
              <a:t>을 </a:t>
            </a:r>
            <a:r>
              <a:rPr lang="ko-KR" altLang="en-US" smtClean="0"/>
              <a:t>얻음</a:t>
            </a:r>
            <a:endParaRPr lang="en-US" altLang="ko-KR" smtClean="0"/>
          </a:p>
          <a:p>
            <a:pPr marL="792163" lvl="2" indent="-342900">
              <a:buFont typeface="+mj-ea"/>
              <a:buAutoNum type="circleNumDbPlain"/>
            </a:pPr>
            <a:r>
              <a:rPr lang="ko-KR" altLang="en-US" smtClean="0"/>
              <a:t>서블릿의 </a:t>
            </a:r>
            <a:r>
              <a:rPr lang="ko-KR" altLang="en-US" smtClean="0"/>
              <a:t>맵핑명을 다음과 같이 *</a:t>
            </a:r>
            <a:r>
              <a:rPr lang="en-US" altLang="ko-KR" smtClean="0"/>
              <a:t>.do </a:t>
            </a:r>
            <a:r>
              <a:rPr lang="ko-KR" altLang="en-US" smtClean="0"/>
              <a:t>값의 확장자 패턴 </a:t>
            </a:r>
            <a:r>
              <a:rPr lang="ko-KR" altLang="en-US" smtClean="0"/>
              <a:t>형식으로 </a:t>
            </a:r>
            <a:r>
              <a:rPr lang="ko-KR" altLang="en-US" smtClean="0"/>
              <a:t>지정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따라서 반드시 사용자는 </a:t>
            </a:r>
            <a:r>
              <a:rPr lang="ko-KR" altLang="en-US" smtClean="0"/>
              <a:t>‘</a:t>
            </a:r>
            <a:r>
              <a:rPr lang="en-US" altLang="ko-KR" smtClean="0"/>
              <a:t>xxx.do</a:t>
            </a:r>
            <a:r>
              <a:rPr lang="ko-KR" altLang="en-US" smtClean="0"/>
              <a:t>’ </a:t>
            </a:r>
            <a:r>
              <a:rPr lang="ko-KR" altLang="en-US" smtClean="0"/>
              <a:t>형식으로 </a:t>
            </a:r>
            <a:r>
              <a:rPr lang="ko-KR" altLang="en-US" smtClean="0"/>
              <a:t>요청</a:t>
            </a:r>
            <a:endParaRPr lang="en-US" altLang="ko-KR" smtClean="0"/>
          </a:p>
          <a:p>
            <a:pPr marL="792163" lvl="2" indent="-342900">
              <a:buFont typeface="+mj-ea"/>
              <a:buAutoNum type="circleNumDbPlain"/>
            </a:pPr>
            <a:endParaRPr lang="en-US" altLang="ko-KR" smtClean="0"/>
          </a:p>
          <a:p>
            <a:pPr marL="792163" lvl="2" indent="-342900">
              <a:buFont typeface="+mj-ea"/>
              <a:buAutoNum type="circleNumDbPlain"/>
            </a:pPr>
            <a:endParaRPr lang="en-US" altLang="ko-KR" smtClean="0"/>
          </a:p>
          <a:p>
            <a:pPr marL="792163" lvl="2" indent="-342900">
              <a:buNone/>
            </a:pPr>
            <a:endParaRPr lang="en-US" altLang="ko-KR" sz="1200" smtClean="0"/>
          </a:p>
          <a:p>
            <a:pPr marL="792163" lvl="2" indent="-342900">
              <a:buFont typeface="+mj-ea"/>
              <a:buAutoNum type="circleNumDbPlain" startAt="2"/>
            </a:pPr>
            <a:r>
              <a:rPr lang="ko-KR" altLang="en-US" smtClean="0"/>
              <a:t>서블릿에서 </a:t>
            </a:r>
            <a:r>
              <a:rPr lang="ko-KR" altLang="en-US" smtClean="0"/>
              <a:t>다음 코드를 사용하여 ‘식별값’을 비교 처리할 </a:t>
            </a:r>
            <a:r>
              <a:rPr lang="ko-KR" altLang="en-US" smtClean="0"/>
              <a:t>수 </a:t>
            </a:r>
            <a:r>
              <a:rPr lang="ko-KR" altLang="en-US" smtClean="0"/>
              <a:t>있음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1547664" y="2492896"/>
            <a:ext cx="6624736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@WebServlet("*.do")</a:t>
            </a:r>
          </a:p>
          <a:p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public class </a:t>
            </a:r>
            <a:r>
              <a:rPr lang="ko-KR" altLang="en-US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서블릿명 </a:t>
            </a:r>
            <a:r>
              <a:rPr lang="en-US" altLang="ko-KR" sz="16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extends HttpServlet { .... }</a:t>
            </a:r>
            <a:endParaRPr lang="ko-KR" altLang="en-US" sz="160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573016"/>
            <a:ext cx="5828572" cy="9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1619672" y="4509120"/>
            <a:ext cx="6624736" cy="2062103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String requestURI = request.getRequestURI( );</a:t>
            </a:r>
          </a:p>
          <a:p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String contextPath = request.getContextPath( );</a:t>
            </a:r>
          </a:p>
          <a:p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String command = requestURI.substring(contextPath.length( ));</a:t>
            </a:r>
          </a:p>
          <a:p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if( command.equals( "/insert.do" )){</a:t>
            </a:r>
          </a:p>
          <a:p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    //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저장</a:t>
            </a:r>
          </a:p>
          <a:p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}else if( command.equals( "/delete.do" )){</a:t>
            </a:r>
          </a:p>
          <a:p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    //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삭제</a:t>
            </a:r>
          </a:p>
          <a:p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160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7.1 FrontController </a:t>
            </a:r>
            <a:r>
              <a:rPr lang="ko-KR" altLang="en-US" smtClean="0"/>
              <a:t>패턴과 </a:t>
            </a:r>
            <a:r>
              <a:rPr lang="en-US" altLang="ko-KR" smtClean="0"/>
              <a:t>Command </a:t>
            </a:r>
            <a:r>
              <a:rPr lang="ko-KR" altLang="en-US" smtClean="0"/>
              <a:t>패턴 </a:t>
            </a:r>
            <a:r>
              <a:rPr lang="en-US" altLang="ko-KR" smtClean="0"/>
              <a:t>- </a:t>
            </a:r>
            <a:r>
              <a:rPr lang="en-US" altLang="ko-KR" smtClean="0"/>
              <a:t>5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7.1.2 Command </a:t>
            </a:r>
            <a:r>
              <a:rPr lang="ko-KR" altLang="en-US" smtClean="0"/>
              <a:t>패턴</a:t>
            </a:r>
          </a:p>
          <a:p>
            <a:pPr lvl="1"/>
            <a:r>
              <a:rPr lang="ko-KR" altLang="en-US" smtClean="0"/>
              <a:t>사용자의 요청을 객체인 클래스로 처리하는 </a:t>
            </a:r>
            <a:r>
              <a:rPr lang="ko-KR" altLang="en-US" smtClean="0"/>
              <a:t>것을 </a:t>
            </a:r>
            <a:r>
              <a:rPr lang="ko-KR" altLang="en-US" smtClean="0"/>
              <a:t>의미</a:t>
            </a:r>
            <a:endParaRPr lang="en-US" altLang="ko-KR" smtClean="0"/>
          </a:p>
          <a:p>
            <a:pPr lvl="1"/>
            <a:r>
              <a:rPr lang="ko-KR" altLang="en-US" smtClean="0"/>
              <a:t>객체 </a:t>
            </a:r>
            <a:r>
              <a:rPr lang="ko-KR" altLang="en-US" smtClean="0"/>
              <a:t>형태로 사용하면 </a:t>
            </a:r>
            <a:r>
              <a:rPr lang="ko-KR" altLang="en-US" smtClean="0"/>
              <a:t>서로 </a:t>
            </a:r>
            <a:r>
              <a:rPr lang="ko-KR" altLang="en-US" smtClean="0"/>
              <a:t>다른 사용자의 </a:t>
            </a:r>
            <a:r>
              <a:rPr lang="ko-KR" altLang="en-US" smtClean="0"/>
              <a:t>요청 값을 필요에 의해서 저장하거나 또는 </a:t>
            </a:r>
            <a:r>
              <a:rPr lang="ko-KR" altLang="en-US" smtClean="0"/>
              <a:t>취소가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lvl="1"/>
            <a:r>
              <a:rPr lang="ko-KR" altLang="en-US" smtClean="0"/>
              <a:t>요청을 </a:t>
            </a:r>
            <a:r>
              <a:rPr lang="ko-KR" altLang="en-US" smtClean="0"/>
              <a:t>처리할 </a:t>
            </a:r>
            <a:r>
              <a:rPr lang="ko-KR" altLang="en-US" smtClean="0"/>
              <a:t>작업을 </a:t>
            </a:r>
            <a:r>
              <a:rPr lang="ko-KR" altLang="en-US" smtClean="0"/>
              <a:t>일반화시켜 </a:t>
            </a:r>
            <a:r>
              <a:rPr lang="ko-KR" altLang="en-US" smtClean="0"/>
              <a:t>요청의 종류와 무관하게 프로그램 작성이 </a:t>
            </a:r>
            <a:r>
              <a:rPr lang="ko-KR" altLang="en-US" smtClean="0"/>
              <a:t>가능하게 </a:t>
            </a:r>
            <a:r>
              <a:rPr lang="ko-KR" altLang="en-US" smtClean="0"/>
              <a:t>구현</a:t>
            </a:r>
            <a:endParaRPr lang="en-US" altLang="ko-KR" smtClean="0"/>
          </a:p>
          <a:p>
            <a:pPr lvl="1"/>
            <a:r>
              <a:rPr lang="ko-KR" altLang="en-US" smtClean="0"/>
              <a:t>구현 </a:t>
            </a:r>
            <a:r>
              <a:rPr lang="ko-KR" altLang="en-US" smtClean="0"/>
              <a:t>방법은 </a:t>
            </a:r>
            <a:r>
              <a:rPr lang="en-US" altLang="ko-KR" smtClean="0"/>
              <a:t>Command </a:t>
            </a:r>
            <a:r>
              <a:rPr lang="ko-KR" altLang="en-US" smtClean="0"/>
              <a:t>패턴을 적용한 </a:t>
            </a:r>
            <a:r>
              <a:rPr lang="en-US" altLang="ko-KR" smtClean="0"/>
              <a:t>Service </a:t>
            </a:r>
            <a:r>
              <a:rPr lang="ko-KR" altLang="en-US" smtClean="0"/>
              <a:t>이름의 </a:t>
            </a:r>
            <a:r>
              <a:rPr lang="ko-KR" altLang="en-US" smtClean="0"/>
              <a:t>클래스를 </a:t>
            </a:r>
            <a:r>
              <a:rPr lang="ko-KR" altLang="en-US" smtClean="0"/>
              <a:t>추가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717032"/>
            <a:ext cx="7189470" cy="2245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7.1 FrontController </a:t>
            </a:r>
            <a:r>
              <a:rPr lang="ko-KR" altLang="en-US" smtClean="0"/>
              <a:t>패턴과 </a:t>
            </a:r>
            <a:r>
              <a:rPr lang="en-US" altLang="ko-KR" smtClean="0"/>
              <a:t>Command </a:t>
            </a:r>
            <a:r>
              <a:rPr lang="ko-KR" altLang="en-US" smtClean="0"/>
              <a:t>패턴 </a:t>
            </a:r>
            <a:r>
              <a:rPr lang="en-US" altLang="ko-KR" smtClean="0"/>
              <a:t>- </a:t>
            </a:r>
            <a:r>
              <a:rPr lang="en-US" altLang="ko-KR" smtClean="0"/>
              <a:t>6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mtClean="0"/>
              <a:t>Service </a:t>
            </a:r>
            <a:r>
              <a:rPr lang="ko-KR" altLang="en-US" smtClean="0"/>
              <a:t>클래스는 작업 수행을 요청하는 객체인 서블릿과 실제 작업을 수행하는 객체로 분리시켜 주기 때문에 시스템간의 결합도를 낮출 수 있음</a:t>
            </a:r>
            <a:endParaRPr lang="en-US" altLang="ko-KR" smtClean="0"/>
          </a:p>
          <a:p>
            <a:pPr lvl="1"/>
            <a:r>
              <a:rPr lang="ko-KR" altLang="en-US" smtClean="0"/>
              <a:t>일반적으로 의존성을 낮추기 위해서 인터페이스를 사용하여 구현</a:t>
            </a:r>
            <a:endParaRPr lang="en-US" altLang="ko-KR" smtClean="0"/>
          </a:p>
          <a:p>
            <a:pPr lvl="1"/>
            <a:r>
              <a:rPr lang="ko-KR" altLang="en-US" smtClean="0"/>
              <a:t>서블릿과 </a:t>
            </a:r>
            <a:r>
              <a:rPr lang="en-US" altLang="ko-KR" smtClean="0"/>
              <a:t>DAO</a:t>
            </a:r>
            <a:r>
              <a:rPr lang="ko-KR" altLang="en-US" smtClean="0"/>
              <a:t>간의 의존성도 감소시키는 역할을 담당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7.2 </a:t>
            </a:r>
            <a:r>
              <a:rPr lang="ko-KR" altLang="en-US" smtClean="0"/>
              <a:t>요청 포워딩</a:t>
            </a:r>
            <a:r>
              <a:rPr lang="en-US" altLang="ko-KR" smtClean="0"/>
              <a:t>(Request </a:t>
            </a:r>
            <a:r>
              <a:rPr lang="en-US" altLang="ko-KR" smtClean="0"/>
              <a:t>Forwarding</a:t>
            </a:r>
            <a:r>
              <a:rPr lang="en-US" altLang="ko-KR" smtClean="0"/>
              <a:t>) - 1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300"/>
              </a:lnSpc>
            </a:pPr>
            <a:r>
              <a:rPr lang="ko-KR" altLang="en-US" smtClean="0"/>
              <a:t>사용자의 요청을 받은 서블릿 또는 </a:t>
            </a:r>
            <a:r>
              <a:rPr lang="en-US" altLang="ko-KR" smtClean="0"/>
              <a:t>JSP</a:t>
            </a:r>
            <a:r>
              <a:rPr lang="ko-KR" altLang="en-US" smtClean="0"/>
              <a:t>에서 다른 컴포넌트</a:t>
            </a:r>
            <a:r>
              <a:rPr lang="en-US" altLang="ko-KR" smtClean="0"/>
              <a:t>(</a:t>
            </a:r>
            <a:r>
              <a:rPr lang="ko-KR" altLang="en-US" smtClean="0"/>
              <a:t>서블릿</a:t>
            </a:r>
            <a:r>
              <a:rPr lang="en-US" altLang="ko-KR" smtClean="0"/>
              <a:t>, JSP, html)</a:t>
            </a:r>
            <a:r>
              <a:rPr lang="ko-KR" altLang="en-US" smtClean="0"/>
              <a:t>로 </a:t>
            </a:r>
            <a:r>
              <a:rPr lang="ko-KR" altLang="en-US" smtClean="0"/>
              <a:t>요청을 </a:t>
            </a:r>
            <a:r>
              <a:rPr lang="ko-KR" altLang="en-US" smtClean="0"/>
              <a:t>위임할 수 </a:t>
            </a:r>
            <a:r>
              <a:rPr lang="ko-KR" altLang="en-US" smtClean="0"/>
              <a:t>있는 </a:t>
            </a:r>
            <a:r>
              <a:rPr lang="ko-KR" altLang="en-US" smtClean="0"/>
              <a:t>방법</a:t>
            </a:r>
            <a:endParaRPr lang="en-US" altLang="ko-KR" smtClean="0"/>
          </a:p>
          <a:p>
            <a:pPr>
              <a:lnSpc>
                <a:spcPts val="2300"/>
              </a:lnSpc>
            </a:pPr>
            <a:r>
              <a:rPr lang="ko-KR" altLang="en-US" smtClean="0"/>
              <a:t>포워드</a:t>
            </a:r>
            <a:r>
              <a:rPr lang="en-US" altLang="ko-KR" smtClean="0"/>
              <a:t>(forward)</a:t>
            </a:r>
            <a:r>
              <a:rPr lang="ko-KR" altLang="en-US" smtClean="0"/>
              <a:t>하는 이유는 처리 작업을 </a:t>
            </a:r>
            <a:r>
              <a:rPr lang="ko-KR" altLang="en-US" smtClean="0"/>
              <a:t>모듈화하기 </a:t>
            </a:r>
            <a:r>
              <a:rPr lang="ko-KR" altLang="en-US" smtClean="0"/>
              <a:t>위함</a:t>
            </a:r>
            <a:endParaRPr lang="en-US" altLang="ko-KR" smtClean="0"/>
          </a:p>
          <a:p>
            <a:pPr>
              <a:lnSpc>
                <a:spcPts val="2300"/>
              </a:lnSpc>
            </a:pPr>
            <a:r>
              <a:rPr lang="ko-KR" altLang="en-US" smtClean="0"/>
              <a:t>직접 </a:t>
            </a:r>
            <a:r>
              <a:rPr lang="ko-KR" altLang="en-US" smtClean="0"/>
              <a:t>요청받은 </a:t>
            </a:r>
            <a:r>
              <a:rPr lang="ko-KR" altLang="en-US" smtClean="0"/>
              <a:t>서블릿 </a:t>
            </a:r>
            <a:r>
              <a:rPr lang="ko-KR" altLang="en-US" smtClean="0"/>
              <a:t>또는 </a:t>
            </a:r>
            <a:r>
              <a:rPr lang="en-US" altLang="ko-KR" smtClean="0"/>
              <a:t>JSP</a:t>
            </a:r>
            <a:r>
              <a:rPr lang="ko-KR" altLang="en-US" smtClean="0"/>
              <a:t>에서 모든 작업을 처리하지 않고 모듈화 시킨 다른 컴포넌트로 요청을 위임하여 </a:t>
            </a:r>
            <a:r>
              <a:rPr lang="ko-KR" altLang="en-US" smtClean="0"/>
              <a:t>처리할 </a:t>
            </a:r>
            <a:r>
              <a:rPr lang="ko-KR" altLang="en-US" smtClean="0"/>
              <a:t>수 있음</a:t>
            </a:r>
            <a:endParaRPr lang="en-US" altLang="ko-KR" smtClean="0"/>
          </a:p>
          <a:p>
            <a:pPr>
              <a:lnSpc>
                <a:spcPts val="2300"/>
              </a:lnSpc>
            </a:pPr>
            <a:r>
              <a:rPr lang="ko-KR" altLang="en-US" smtClean="0"/>
              <a:t>재사용성도 </a:t>
            </a:r>
            <a:r>
              <a:rPr lang="ko-KR" altLang="en-US" smtClean="0"/>
              <a:t>높아지고 </a:t>
            </a:r>
            <a:r>
              <a:rPr lang="ko-KR" altLang="en-US" smtClean="0"/>
              <a:t>유지보수가 </a:t>
            </a:r>
            <a:r>
              <a:rPr lang="ko-KR" altLang="en-US" smtClean="0"/>
              <a:t>쉬워짐</a:t>
            </a:r>
            <a:endParaRPr lang="en-US" altLang="ko-KR" smtClean="0"/>
          </a:p>
          <a:p>
            <a:pPr>
              <a:lnSpc>
                <a:spcPts val="2300"/>
              </a:lnSpc>
            </a:pPr>
            <a:r>
              <a:rPr lang="ko-KR" altLang="en-US" smtClean="0"/>
              <a:t>일반적으로 </a:t>
            </a:r>
            <a:r>
              <a:rPr lang="en-US" altLang="ko-KR" smtClean="0"/>
              <a:t>MVC </a:t>
            </a:r>
            <a:r>
              <a:rPr lang="ko-KR" altLang="en-US" smtClean="0"/>
              <a:t>패턴에서 서블릿이 </a:t>
            </a:r>
            <a:r>
              <a:rPr lang="en-US" altLang="ko-KR" smtClean="0"/>
              <a:t>JSP</a:t>
            </a:r>
            <a:r>
              <a:rPr lang="ko-KR" altLang="en-US" smtClean="0"/>
              <a:t>를 포워딩할 </a:t>
            </a:r>
            <a:r>
              <a:rPr lang="ko-KR" altLang="en-US" smtClean="0"/>
              <a:t>때 </a:t>
            </a:r>
            <a:r>
              <a:rPr lang="ko-KR" altLang="en-US" smtClean="0"/>
              <a:t>주로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>
              <a:lnSpc>
                <a:spcPts val="2300"/>
              </a:lnSpc>
            </a:pPr>
            <a:r>
              <a:rPr lang="ko-KR" altLang="en-US" smtClean="0"/>
              <a:t>사용자의 요청을 받는 웹 컴포넌트와 사용자에게 응답을 처리하는 웹 </a:t>
            </a:r>
            <a:r>
              <a:rPr lang="ko-KR" altLang="en-US" smtClean="0"/>
              <a:t>컴포넌트를 </a:t>
            </a:r>
            <a:r>
              <a:rPr lang="ko-KR" altLang="en-US" smtClean="0"/>
              <a:t>모듈화하여 구현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365104"/>
            <a:ext cx="4777740" cy="234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7.2 </a:t>
            </a:r>
            <a:r>
              <a:rPr lang="ko-KR" altLang="en-US" smtClean="0"/>
              <a:t>요청 포워딩</a:t>
            </a:r>
            <a:r>
              <a:rPr lang="en-US" altLang="ko-KR" smtClean="0"/>
              <a:t>(Request Forwarding) </a:t>
            </a:r>
            <a:r>
              <a:rPr lang="en-US" altLang="ko-KR" smtClean="0"/>
              <a:t>- 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일반적으로 요청을 처리하는 웹 컴포넌트는 </a:t>
            </a:r>
            <a:r>
              <a:rPr lang="en-US" altLang="ko-KR" smtClean="0"/>
              <a:t>FrontController </a:t>
            </a:r>
            <a:r>
              <a:rPr lang="ko-KR" altLang="en-US" smtClean="0"/>
              <a:t>패턴을 적용한 </a:t>
            </a:r>
            <a:r>
              <a:rPr lang="ko-KR" altLang="en-US" smtClean="0"/>
              <a:t>서블릿으로 </a:t>
            </a:r>
            <a:r>
              <a:rPr lang="ko-KR" altLang="en-US" smtClean="0"/>
              <a:t>구현</a:t>
            </a:r>
            <a:endParaRPr lang="en-US" altLang="ko-KR" smtClean="0"/>
          </a:p>
          <a:p>
            <a:r>
              <a:rPr lang="ko-KR" altLang="en-US" smtClean="0"/>
              <a:t>응답을 </a:t>
            </a:r>
            <a:r>
              <a:rPr lang="ko-KR" altLang="en-US" smtClean="0"/>
              <a:t>처리하기 위한 웹 컴포넌트는 </a:t>
            </a:r>
            <a:r>
              <a:rPr lang="en-US" altLang="ko-KR" smtClean="0"/>
              <a:t>JSP</a:t>
            </a:r>
            <a:r>
              <a:rPr lang="ko-KR" altLang="en-US" smtClean="0"/>
              <a:t>로 구현할 </a:t>
            </a:r>
            <a:r>
              <a:rPr lang="ko-KR" altLang="en-US" smtClean="0"/>
              <a:t>수 </a:t>
            </a:r>
            <a:r>
              <a:rPr lang="ko-KR" altLang="en-US" smtClean="0"/>
              <a:t>있음</a:t>
            </a:r>
            <a:endParaRPr lang="en-US" altLang="ko-KR" smtClean="0"/>
          </a:p>
          <a:p>
            <a:r>
              <a:rPr lang="en-US" altLang="ko-KR" smtClean="0"/>
              <a:t>MVC </a:t>
            </a:r>
            <a:r>
              <a:rPr lang="ko-KR" altLang="en-US" smtClean="0"/>
              <a:t>패턴 또는 </a:t>
            </a:r>
            <a:r>
              <a:rPr lang="en-US" altLang="ko-KR" smtClean="0"/>
              <a:t>Model 2 Architecture</a:t>
            </a:r>
            <a:r>
              <a:rPr lang="ko-KR" altLang="en-US" smtClean="0"/>
              <a:t>라고 </a:t>
            </a:r>
            <a:r>
              <a:rPr lang="ko-KR" altLang="en-US" smtClean="0"/>
              <a:t>함</a:t>
            </a:r>
            <a:endParaRPr lang="en-US" altLang="ko-KR" smtClean="0"/>
          </a:p>
          <a:p>
            <a:r>
              <a:rPr lang="ko-KR" altLang="en-US" smtClean="0"/>
              <a:t>요청 </a:t>
            </a:r>
            <a:r>
              <a:rPr lang="ko-KR" altLang="en-US" smtClean="0"/>
              <a:t>포워딩을 구현하는 </a:t>
            </a:r>
            <a:r>
              <a:rPr lang="ko-KR" altLang="en-US" smtClean="0"/>
              <a:t>방법은 </a:t>
            </a:r>
            <a:r>
              <a:rPr lang="ko-KR" altLang="en-US" smtClean="0"/>
              <a:t>두 </a:t>
            </a:r>
            <a:r>
              <a:rPr lang="ko-KR" altLang="en-US" smtClean="0"/>
              <a:t>가지 </a:t>
            </a:r>
            <a:r>
              <a:rPr lang="ko-KR" altLang="en-US" smtClean="0"/>
              <a:t>방법이 </a:t>
            </a:r>
            <a:r>
              <a:rPr lang="ko-KR" altLang="en-US" smtClean="0"/>
              <a:t>제공</a:t>
            </a:r>
            <a:endParaRPr lang="en-US" altLang="ko-KR" smtClean="0"/>
          </a:p>
          <a:p>
            <a:pPr lvl="1"/>
            <a:r>
              <a:rPr lang="en-US" altLang="ko-KR" smtClean="0"/>
              <a:t>RequestDispatcher </a:t>
            </a:r>
            <a:r>
              <a:rPr lang="ko-KR" altLang="en-US" smtClean="0"/>
              <a:t>클래스를 이용한 </a:t>
            </a:r>
            <a:r>
              <a:rPr lang="en-US" altLang="ko-KR" smtClean="0"/>
              <a:t>forward </a:t>
            </a:r>
            <a:r>
              <a:rPr lang="ko-KR" altLang="en-US" smtClean="0"/>
              <a:t>방법</a:t>
            </a:r>
          </a:p>
          <a:p>
            <a:pPr lvl="1"/>
            <a:r>
              <a:rPr lang="en-US" altLang="ko-KR" smtClean="0"/>
              <a:t>HttpServletResponse </a:t>
            </a:r>
            <a:r>
              <a:rPr lang="ko-KR" altLang="en-US" smtClean="0"/>
              <a:t>클래스를 이용한 </a:t>
            </a:r>
            <a:r>
              <a:rPr lang="en-US" altLang="ko-KR" smtClean="0"/>
              <a:t>redirect </a:t>
            </a:r>
            <a:r>
              <a:rPr lang="ko-KR" altLang="en-US" smtClean="0"/>
              <a:t>방법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lloyellow_print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2001</Words>
  <Application>Microsoft Office PowerPoint</Application>
  <PresentationFormat>화면 슬라이드 쇼(4:3)</PresentationFormat>
  <Paragraphs>328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melloyellow_print</vt:lpstr>
      <vt:lpstr>서블릿 고급</vt:lpstr>
      <vt:lpstr>7.1 FrontController 패턴과 Command 패턴 - 1</vt:lpstr>
      <vt:lpstr>7.1 FrontController 패턴과 Command 패턴 - 2</vt:lpstr>
      <vt:lpstr>7.1 FrontController 패턴과 Command 패턴 - 3</vt:lpstr>
      <vt:lpstr>7.1 FrontController 패턴과 Command 패턴 - 4</vt:lpstr>
      <vt:lpstr>7.1 FrontController 패턴과 Command 패턴 - 5</vt:lpstr>
      <vt:lpstr>7.1 FrontController 패턴과 Command 패턴 - 6</vt:lpstr>
      <vt:lpstr>7.2 요청 포워딩(Request Forwarding) - 1</vt:lpstr>
      <vt:lpstr>7.2 요청 포워딩(Request Forwarding) - 2</vt:lpstr>
      <vt:lpstr>7.2 요청 포워딩(Request Forwarding) - 3</vt:lpstr>
      <vt:lpstr>7.2 요청 포워딩(Request Forwarding) - 4</vt:lpstr>
      <vt:lpstr>7.2 요청 포워딩(Request Forwarding) - 5</vt:lpstr>
      <vt:lpstr>7.2 요청 포워딩(Request Forwarding) - 6</vt:lpstr>
      <vt:lpstr>7.3 세션 관리(Session Tracking) - 1</vt:lpstr>
      <vt:lpstr>7.3 세션 관리(Session Tracking) - 2</vt:lpstr>
      <vt:lpstr>7.3 세션 관리(Session Tracking) - 3</vt:lpstr>
      <vt:lpstr>7.3 세션 관리(Session Tracking) - 4</vt:lpstr>
      <vt:lpstr>7.3 세션 관리(Session Tracking) - 5</vt:lpstr>
      <vt:lpstr>7.3 세션 관리(Session Tracking) - 6</vt:lpstr>
      <vt:lpstr>7.3 세션 관리(Session Tracking) - 7</vt:lpstr>
      <vt:lpstr>7.3 세션 관리(Session Tracking) - 8</vt:lpstr>
      <vt:lpstr>7.3 세션 관리(Session Tracking) - 9</vt:lpstr>
      <vt:lpstr>7.3 세션 관리(Session Tracking) - 10</vt:lpstr>
      <vt:lpstr>7.4 파일 업로드 및 다운로드 기능 - 1</vt:lpstr>
      <vt:lpstr>7.4 파일 업로드 및 다운로드 기능 - 2</vt:lpstr>
      <vt:lpstr>7.4 파일 업로드 및 다운로드 기능 - 3</vt:lpstr>
    </vt:vector>
  </TitlesOfParts>
  <Company>웰북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고영진</dc:creator>
  <cp:lastModifiedBy>고영진</cp:lastModifiedBy>
  <cp:revision>43</cp:revision>
  <dcterms:created xsi:type="dcterms:W3CDTF">2013-05-14T02:26:05Z</dcterms:created>
  <dcterms:modified xsi:type="dcterms:W3CDTF">2013-08-06T06:46:17Z</dcterms:modified>
</cp:coreProperties>
</file>