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의 이해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8.1_JSP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8.2_JSP</a:t>
            </a:r>
            <a:r>
              <a:rPr lang="ko-KR" altLang="en-US" smtClean="0"/>
              <a:t>의 기본 요소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8.3_JSP </a:t>
            </a:r>
            <a:r>
              <a:rPr lang="ko-KR" altLang="en-US" smtClean="0"/>
              <a:t>표준 액션 태그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08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페이지 주석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페이지가 서블릿으로 변환될 </a:t>
            </a:r>
            <a:r>
              <a:rPr lang="ko-KR" altLang="en-US" smtClean="0"/>
              <a:t>때 </a:t>
            </a:r>
            <a:r>
              <a:rPr lang="ko-KR" altLang="en-US" smtClean="0"/>
              <a:t>무시</a:t>
            </a:r>
            <a:endParaRPr lang="en-US" altLang="ko-KR" smtClean="0"/>
          </a:p>
          <a:p>
            <a:pPr lvl="2"/>
            <a:r>
              <a:rPr lang="ko-KR" altLang="en-US" smtClean="0"/>
              <a:t>클라이언트에 전송되지 않기 때문에 ‘소스 보기’를 했을 때 확인이 불가능</a:t>
            </a:r>
            <a:endParaRPr lang="en-US" altLang="ko-KR" smtClean="0"/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소스 파일을 통해서만 확인 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자바 </a:t>
            </a:r>
            <a:r>
              <a:rPr lang="ko-KR" altLang="en-US" smtClean="0"/>
              <a:t>코드 </a:t>
            </a:r>
            <a:r>
              <a:rPr lang="ko-KR" altLang="en-US" smtClean="0"/>
              <a:t>주석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None/>
            </a:pPr>
            <a:endParaRPr lang="ko-KR" altLang="en-US" sz="2400" smtClean="0"/>
          </a:p>
          <a:p>
            <a:pPr lvl="2"/>
            <a:r>
              <a:rPr lang="ko-KR" altLang="en-US" smtClean="0"/>
              <a:t>일반 </a:t>
            </a:r>
            <a:r>
              <a:rPr lang="ko-KR" altLang="en-US" smtClean="0"/>
              <a:t>자바 </a:t>
            </a:r>
            <a:r>
              <a:rPr lang="ko-KR" altLang="en-US" smtClean="0"/>
              <a:t>코드 </a:t>
            </a:r>
            <a:r>
              <a:rPr lang="ko-KR" altLang="en-US" smtClean="0"/>
              <a:t>주석</a:t>
            </a:r>
            <a:endParaRPr lang="en-US" altLang="ko-KR" smtClean="0"/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태그 중에서 </a:t>
            </a:r>
            <a:r>
              <a:rPr lang="en-US" altLang="ko-KR" smtClean="0"/>
              <a:t>Declaration tag</a:t>
            </a:r>
            <a:r>
              <a:rPr lang="ko-KR" altLang="en-US" smtClean="0"/>
              <a:t>와 </a:t>
            </a:r>
            <a:r>
              <a:rPr lang="en-US" altLang="ko-KR" smtClean="0"/>
              <a:t>Scriptlet tag </a:t>
            </a:r>
            <a:r>
              <a:rPr lang="ko-KR" altLang="en-US" smtClean="0"/>
              <a:t>내의 </a:t>
            </a:r>
            <a:r>
              <a:rPr lang="ko-KR" altLang="en-US" smtClean="0"/>
              <a:t>자바 </a:t>
            </a:r>
            <a:r>
              <a:rPr lang="ko-KR" altLang="en-US" smtClean="0"/>
              <a:t>코드를 주석 </a:t>
            </a:r>
            <a:r>
              <a:rPr lang="ko-KR" altLang="en-US" smtClean="0"/>
              <a:t>처리 시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1722294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&lt;%-- JSP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태그 주석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--%&gt;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3608" y="3861048"/>
            <a:ext cx="7200800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/*</a:t>
            </a:r>
            <a:endParaRPr lang="en-US" altLang="ko-KR" sz="160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여러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줄 주석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*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줄 주석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lt"/>
              <a:buAutoNum type="arabicParenR" startAt="2"/>
            </a:pPr>
            <a:r>
              <a:rPr lang="en-US" altLang="ko-KR" smtClean="0"/>
              <a:t>JSP </a:t>
            </a:r>
            <a:r>
              <a:rPr lang="ko-KR" altLang="en-US" smtClean="0"/>
              <a:t>지시어</a:t>
            </a:r>
            <a:r>
              <a:rPr lang="en-US" altLang="ko-KR" smtClean="0"/>
              <a:t>(Directive tag)</a:t>
            </a:r>
          </a:p>
          <a:p>
            <a:pPr marL="452438" lvl="2" indent="-3175">
              <a:buNone/>
            </a:pPr>
            <a:r>
              <a:rPr lang="en-US" altLang="ko-KR" smtClean="0"/>
              <a:t>JSP </a:t>
            </a:r>
            <a:r>
              <a:rPr lang="ko-KR" altLang="en-US" smtClean="0"/>
              <a:t>지시어는 </a:t>
            </a:r>
            <a:r>
              <a:rPr lang="en-US" altLang="ko-KR" smtClean="0"/>
              <a:t>JSP </a:t>
            </a:r>
            <a:r>
              <a:rPr lang="ko-KR" altLang="en-US" smtClean="0"/>
              <a:t>페이지를 실행할 </a:t>
            </a:r>
            <a:r>
              <a:rPr lang="en-US" altLang="ko-KR" smtClean="0"/>
              <a:t>JSP </a:t>
            </a:r>
            <a:r>
              <a:rPr lang="ko-KR" altLang="en-US" smtClean="0"/>
              <a:t>엔진에게 해당 페이지를 </a:t>
            </a:r>
            <a:r>
              <a:rPr lang="ko-KR" altLang="en-US" smtClean="0"/>
              <a:t>어떻게 </a:t>
            </a:r>
            <a:r>
              <a:rPr lang="ko-KR" altLang="en-US" smtClean="0"/>
              <a:t>처리할것인지에 </a:t>
            </a:r>
            <a:r>
              <a:rPr lang="ko-KR" altLang="en-US" smtClean="0"/>
              <a:t>대한 설정 정보를 지시하는 </a:t>
            </a:r>
            <a:r>
              <a:rPr lang="ko-KR" altLang="en-US" smtClean="0"/>
              <a:t>용도로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page </a:t>
            </a:r>
            <a:r>
              <a:rPr lang="ko-KR" altLang="en-US" smtClean="0"/>
              <a:t>지시어</a:t>
            </a:r>
          </a:p>
          <a:p>
            <a:pPr lvl="3"/>
            <a:r>
              <a:rPr lang="en-US" altLang="ko-KR" smtClean="0"/>
              <a:t>JSP </a:t>
            </a:r>
            <a:r>
              <a:rPr lang="ko-KR" altLang="en-US" smtClean="0"/>
              <a:t>페이지에서 설정 가능한 속성을 </a:t>
            </a:r>
            <a:r>
              <a:rPr lang="ko-KR" altLang="en-US" smtClean="0"/>
              <a:t>지시하는 </a:t>
            </a:r>
            <a:r>
              <a:rPr lang="ko-KR" altLang="en-US" smtClean="0"/>
              <a:t>용도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ko-KR" altLang="en-US" smtClean="0"/>
              <a:t>하나의 </a:t>
            </a:r>
            <a:r>
              <a:rPr lang="en-US" altLang="ko-KR" smtClean="0"/>
              <a:t>page </a:t>
            </a:r>
            <a:r>
              <a:rPr lang="ko-KR" altLang="en-US" smtClean="0"/>
              <a:t>지시어를 사용하여 여러 개의 속성을 </a:t>
            </a:r>
            <a:r>
              <a:rPr lang="ko-KR" altLang="en-US" smtClean="0"/>
              <a:t>동시에 </a:t>
            </a:r>
            <a:r>
              <a:rPr lang="ko-KR" altLang="en-US" smtClean="0"/>
              <a:t>지정 가능</a:t>
            </a:r>
            <a:endParaRPr lang="en-US" altLang="ko-KR" smtClean="0"/>
          </a:p>
          <a:p>
            <a:pPr lvl="3"/>
            <a:r>
              <a:rPr lang="ko-KR" altLang="en-US" smtClean="0"/>
              <a:t>여러 </a:t>
            </a:r>
            <a:r>
              <a:rPr lang="ko-KR" altLang="en-US" smtClean="0"/>
              <a:t>개의 </a:t>
            </a:r>
            <a:r>
              <a:rPr lang="en-US" altLang="ko-KR" smtClean="0"/>
              <a:t>page </a:t>
            </a:r>
            <a:r>
              <a:rPr lang="ko-KR" altLang="en-US" smtClean="0"/>
              <a:t>지시어를 </a:t>
            </a:r>
            <a:r>
              <a:rPr lang="ko-KR" altLang="en-US" smtClean="0"/>
              <a:t>사용하여 </a:t>
            </a:r>
            <a:r>
              <a:rPr lang="ko-KR" altLang="en-US" smtClean="0"/>
              <a:t>개별적으로 </a:t>
            </a:r>
            <a:r>
              <a:rPr lang="ko-KR" altLang="en-US" smtClean="0"/>
              <a:t>속성 지정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3"/>
            <a:r>
              <a:rPr lang="en-US" altLang="ko-KR" smtClean="0"/>
              <a:t>import </a:t>
            </a:r>
            <a:r>
              <a:rPr lang="ko-KR" altLang="en-US" smtClean="0"/>
              <a:t>속성을 </a:t>
            </a:r>
            <a:r>
              <a:rPr lang="ko-KR" altLang="en-US" smtClean="0"/>
              <a:t>제외한 </a:t>
            </a:r>
            <a:r>
              <a:rPr lang="ko-KR" altLang="en-US" smtClean="0"/>
              <a:t>나머지 속성들은 </a:t>
            </a:r>
            <a:r>
              <a:rPr lang="ko-KR" altLang="en-US" smtClean="0"/>
              <a:t>중복 </a:t>
            </a:r>
            <a:r>
              <a:rPr lang="ko-KR" altLang="en-US" smtClean="0"/>
              <a:t>지정이 </a:t>
            </a:r>
            <a:r>
              <a:rPr lang="ko-KR" altLang="en-US" smtClean="0"/>
              <a:t>불가능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3068960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&lt;%@ page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 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 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2" %&gt;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1640" y="4509120"/>
          <a:ext cx="7128792" cy="1737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4136"/>
                <a:gridCol w="936104"/>
                <a:gridCol w="2376264"/>
                <a:gridCol w="259228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contentType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text/html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응답 시의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MIME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contentType="text/html"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import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없음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import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할 패키지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mport="java.util.ArrayList"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HttpSession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session="true"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errorPage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없음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에러 발생 시 처리할 에러</a:t>
                      </a:r>
                    </a:p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errorPage="error.jsp"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15616" y="1340768"/>
          <a:ext cx="7488832" cy="41044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8152"/>
                <a:gridCol w="1152128"/>
                <a:gridCol w="2232248"/>
                <a:gridCol w="2736304"/>
              </a:tblGrid>
              <a:tr h="33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766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isErrorPage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false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페이지를 에러 페이지로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isErrorPage="false"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92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사용할 언어 설정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language="java"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92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extends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없음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상속받은 클래스명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extends="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패키지포함 클래스명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92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buffer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8kb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버퍼 크기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buffer="8kb"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5766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autoFlush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버퍼가 모두 찼을 경우에 처리 방법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autoFlush="true"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92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isThreadSafe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스레드 동시 실행 여부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isThreadSafe="true"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92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info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없음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페이지 정보 출력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info="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 페이지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5766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pageEncoding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ISO-8859-1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페이지의 문자 인코딩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pageEncoding="EUC-KR"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92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isELIgnored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false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EL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표기법 사용 여부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isELIgnored="false"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 </a:t>
            </a:r>
            <a:r>
              <a:rPr lang="en-US" altLang="ko-KR" smtClean="0"/>
              <a:t>include </a:t>
            </a:r>
            <a:r>
              <a:rPr lang="ko-KR" altLang="en-US" smtClean="0"/>
              <a:t>지시어</a:t>
            </a:r>
          </a:p>
          <a:p>
            <a:pPr lvl="3"/>
            <a:r>
              <a:rPr lang="ko-KR" altLang="en-US" smtClean="0"/>
              <a:t>현재 페이지에서 다른 </a:t>
            </a:r>
            <a:r>
              <a:rPr lang="en-US" altLang="ko-KR" smtClean="0"/>
              <a:t>HTML </a:t>
            </a:r>
            <a:r>
              <a:rPr lang="ko-KR" altLang="en-US" smtClean="0"/>
              <a:t>및 </a:t>
            </a:r>
            <a:r>
              <a:rPr lang="en-US" altLang="ko-KR" smtClean="0"/>
              <a:t>JSP </a:t>
            </a:r>
            <a:r>
              <a:rPr lang="ko-KR" altLang="en-US" smtClean="0"/>
              <a:t>페이지를 삽입할 수 </a:t>
            </a:r>
            <a:r>
              <a:rPr lang="ko-KR" altLang="en-US" smtClean="0"/>
              <a:t>있는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3"/>
            <a:r>
              <a:rPr lang="ko-KR" altLang="en-US" smtClean="0"/>
              <a:t>일반적인 웹 사이트의 구조를 살펴보면 매 페이지마다 공통적인 </a:t>
            </a:r>
            <a:r>
              <a:rPr lang="ko-KR" altLang="en-US" smtClean="0"/>
              <a:t>화면이 </a:t>
            </a:r>
            <a:r>
              <a:rPr lang="ko-KR" altLang="en-US" smtClean="0"/>
              <a:t>존재</a:t>
            </a:r>
            <a:endParaRPr lang="en-US" altLang="ko-KR" smtClean="0"/>
          </a:p>
          <a:p>
            <a:pPr lvl="3"/>
            <a:r>
              <a:rPr lang="ko-KR" altLang="en-US" smtClean="0"/>
              <a:t>공통적인 </a:t>
            </a:r>
            <a:r>
              <a:rPr lang="ko-KR" altLang="en-US" smtClean="0"/>
              <a:t>화면을 매번 작성하지 않고 한번 생성한 후에 </a:t>
            </a:r>
            <a:r>
              <a:rPr lang="ko-KR" altLang="en-US" smtClean="0"/>
              <a:t>재삽입해서 </a:t>
            </a:r>
            <a:r>
              <a:rPr lang="ko-KR" altLang="en-US" smtClean="0"/>
              <a:t>사용 가능</a:t>
            </a:r>
            <a:endParaRPr lang="en-US" altLang="ko-KR" smtClean="0"/>
          </a:p>
          <a:p>
            <a:pPr lvl="3"/>
            <a:r>
              <a:rPr lang="ko-KR" altLang="en-US" smtClean="0"/>
              <a:t>일반적으로 </a:t>
            </a:r>
            <a:r>
              <a:rPr lang="ko-KR" altLang="en-US" smtClean="0"/>
              <a:t>웹 </a:t>
            </a:r>
            <a:r>
              <a:rPr lang="ko-KR" altLang="en-US" smtClean="0"/>
              <a:t>페이지의 </a:t>
            </a:r>
            <a:r>
              <a:rPr lang="en-US" altLang="ko-KR" smtClean="0"/>
              <a:t>footer </a:t>
            </a:r>
            <a:r>
              <a:rPr lang="ko-KR" altLang="en-US" smtClean="0"/>
              <a:t>영역 및 </a:t>
            </a:r>
            <a:r>
              <a:rPr lang="en-US" altLang="ko-KR" smtClean="0"/>
              <a:t>header </a:t>
            </a:r>
            <a:r>
              <a:rPr lang="ko-KR" altLang="en-US" smtClean="0"/>
              <a:t>영역</a:t>
            </a:r>
            <a:r>
              <a:rPr lang="en-US" altLang="ko-KR" smtClean="0"/>
              <a:t>, side </a:t>
            </a:r>
            <a:r>
              <a:rPr lang="ko-KR" altLang="en-US" smtClean="0"/>
              <a:t>영역 등으로 모든 페이지가 공통된 화면을 </a:t>
            </a:r>
            <a:r>
              <a:rPr lang="ko-KR" altLang="en-US" smtClean="0"/>
              <a:t>갖는 </a:t>
            </a:r>
            <a:r>
              <a:rPr lang="ko-KR" altLang="en-US" smtClean="0"/>
              <a:t>구조에 적합</a:t>
            </a:r>
            <a:endParaRPr lang="en-US" altLang="ko-KR" smtClean="0"/>
          </a:p>
          <a:p>
            <a:pPr lvl="3"/>
            <a:r>
              <a:rPr lang="ko-KR" altLang="en-US" smtClean="0"/>
              <a:t>정적</a:t>
            </a:r>
            <a:r>
              <a:rPr lang="en-US" altLang="ko-KR" smtClean="0"/>
              <a:t>(static)</a:t>
            </a:r>
            <a:r>
              <a:rPr lang="ko-KR" altLang="en-US" smtClean="0"/>
              <a:t>인 </a:t>
            </a:r>
            <a:r>
              <a:rPr lang="ko-KR" altLang="en-US" smtClean="0"/>
              <a:t>방법으로 </a:t>
            </a:r>
            <a:r>
              <a:rPr lang="ko-KR" altLang="en-US" smtClean="0"/>
              <a:t>삽입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ko-KR" altLang="en-US" smtClean="0"/>
              <a:t>정적</a:t>
            </a:r>
            <a:r>
              <a:rPr lang="en-US" altLang="ko-KR" smtClean="0"/>
              <a:t>(static) </a:t>
            </a:r>
            <a:r>
              <a:rPr lang="ko-KR" altLang="en-US" smtClean="0"/>
              <a:t>삽입이기 때문에 </a:t>
            </a:r>
            <a:r>
              <a:rPr lang="en-US" altLang="ko-KR" smtClean="0"/>
              <a:t>header.jsp </a:t>
            </a:r>
            <a:r>
              <a:rPr lang="ko-KR" altLang="en-US" smtClean="0"/>
              <a:t>페이지가 실행된 결과가 아닌</a:t>
            </a:r>
            <a:r>
              <a:rPr lang="en-US" altLang="ko-KR" smtClean="0"/>
              <a:t>, </a:t>
            </a:r>
            <a:r>
              <a:rPr lang="ko-KR" altLang="en-US" smtClean="0"/>
              <a:t>소스 코드 </a:t>
            </a:r>
            <a:r>
              <a:rPr lang="ko-KR" altLang="en-US" smtClean="0"/>
              <a:t>내용 </a:t>
            </a:r>
            <a:r>
              <a:rPr lang="ko-KR" altLang="en-US" smtClean="0"/>
              <a:t>전체를 포함시켜 동작</a:t>
            </a:r>
            <a:endParaRPr lang="en-US" altLang="ko-KR" smtClean="0"/>
          </a:p>
          <a:p>
            <a:pPr lvl="3"/>
            <a:r>
              <a:rPr lang="en-US" altLang="ko-KR" smtClean="0"/>
              <a:t>main.jsp </a:t>
            </a:r>
            <a:r>
              <a:rPr lang="ko-KR" altLang="en-US" smtClean="0"/>
              <a:t>페이지만 </a:t>
            </a:r>
            <a:r>
              <a:rPr lang="ko-KR" altLang="en-US" smtClean="0"/>
              <a:t>서블릿으로 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3212976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&lt;%@ include file="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포함할 페이지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%&gt;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645024"/>
            <a:ext cx="6469380" cy="21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taglib </a:t>
            </a:r>
            <a:r>
              <a:rPr lang="ko-KR" altLang="en-US" smtClean="0"/>
              <a:t>지시어</a:t>
            </a:r>
          </a:p>
          <a:p>
            <a:pPr lvl="3"/>
            <a:r>
              <a:rPr lang="en-US" altLang="ko-KR" smtClean="0"/>
              <a:t>JSP</a:t>
            </a:r>
            <a:r>
              <a:rPr lang="ko-KR" altLang="en-US" smtClean="0"/>
              <a:t>에서 외부 라이브러리로 만든 태그</a:t>
            </a:r>
            <a:r>
              <a:rPr lang="en-US" altLang="ko-KR" smtClean="0"/>
              <a:t>(tag)</a:t>
            </a:r>
            <a:r>
              <a:rPr lang="ko-KR" altLang="en-US" smtClean="0"/>
              <a:t>를 지정할 때 </a:t>
            </a:r>
            <a:r>
              <a:rPr lang="ko-KR" altLang="en-US" smtClean="0"/>
              <a:t>사용하는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3"/>
            <a:r>
              <a:rPr lang="ko-KR" altLang="en-US" smtClean="0"/>
              <a:t>대표적으로 </a:t>
            </a:r>
            <a:r>
              <a:rPr lang="en-US" altLang="ko-KR" smtClean="0"/>
              <a:t>JSTL(JSP Standard Tag Library)</a:t>
            </a:r>
            <a:r>
              <a:rPr lang="ko-KR" altLang="en-US" smtClean="0"/>
              <a:t>이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3"/>
            <a:r>
              <a:rPr lang="ko-KR" altLang="en-US" smtClean="0"/>
              <a:t>외부 </a:t>
            </a:r>
            <a:r>
              <a:rPr lang="ko-KR" altLang="en-US" smtClean="0"/>
              <a:t>라이브러리의 설정 정보를 가진 </a:t>
            </a:r>
            <a:r>
              <a:rPr lang="en-US" altLang="ko-KR" smtClean="0"/>
              <a:t>uri </a:t>
            </a:r>
            <a:r>
              <a:rPr lang="ko-KR" altLang="en-US" smtClean="0"/>
              <a:t>속성과 </a:t>
            </a:r>
            <a:r>
              <a:rPr lang="ko-KR" altLang="en-US" smtClean="0"/>
              <a:t>태그의 </a:t>
            </a:r>
            <a:r>
              <a:rPr lang="ko-KR" altLang="en-US" smtClean="0"/>
              <a:t>네임 스페이스를 </a:t>
            </a:r>
            <a:r>
              <a:rPr lang="ko-KR" altLang="en-US" smtClean="0"/>
              <a:t>가진 </a:t>
            </a:r>
            <a:r>
              <a:rPr lang="en-US" altLang="ko-KR" smtClean="0"/>
              <a:t>prefix </a:t>
            </a:r>
            <a:r>
              <a:rPr lang="ko-KR" altLang="en-US" smtClean="0"/>
              <a:t>속성을 </a:t>
            </a:r>
            <a:r>
              <a:rPr lang="ko-KR" altLang="en-US" smtClean="0"/>
              <a:t>갖음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marL="523875" lvl="1" indent="-342900">
              <a:buFont typeface="+mj-lt"/>
              <a:buAutoNum type="arabicParenR" startAt="3"/>
            </a:pPr>
            <a:r>
              <a:rPr lang="en-US" altLang="ko-KR" smtClean="0"/>
              <a:t>JSP </a:t>
            </a:r>
            <a:r>
              <a:rPr lang="ko-KR" altLang="en-US" smtClean="0"/>
              <a:t>선언 태그</a:t>
            </a:r>
            <a:r>
              <a:rPr lang="en-US" altLang="ko-KR" smtClean="0"/>
              <a:t>(Declaration tag)</a:t>
            </a:r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페이지에서 자바의 멤버 변수</a:t>
            </a:r>
            <a:r>
              <a:rPr lang="en-US" altLang="ko-KR" smtClean="0"/>
              <a:t>(</a:t>
            </a:r>
            <a:r>
              <a:rPr lang="ko-KR" altLang="en-US" smtClean="0"/>
              <a:t>인스턴스 변수</a:t>
            </a:r>
            <a:r>
              <a:rPr lang="en-US" altLang="ko-KR" smtClean="0"/>
              <a:t>)</a:t>
            </a:r>
            <a:r>
              <a:rPr lang="ko-KR" altLang="en-US" smtClean="0"/>
              <a:t>와 메서드를 선언할 </a:t>
            </a:r>
            <a:r>
              <a:rPr lang="ko-KR" altLang="en-US" smtClean="0"/>
              <a:t>때 </a:t>
            </a:r>
            <a:r>
              <a:rPr lang="ko-KR" altLang="en-US" smtClean="0"/>
              <a:t>사용 가능</a:t>
            </a:r>
            <a:endParaRPr lang="en-US" altLang="ko-KR" smtClean="0"/>
          </a:p>
          <a:p>
            <a:pPr lvl="2"/>
            <a:r>
              <a:rPr lang="ko-KR" altLang="en-US" smtClean="0"/>
              <a:t>서블릿으로 </a:t>
            </a:r>
            <a:r>
              <a:rPr lang="ko-KR" altLang="en-US" smtClean="0"/>
              <a:t>변환될 때 멤버 변수와 메서드 형태로 변환시키기 때문에 </a:t>
            </a:r>
            <a:r>
              <a:rPr lang="en-US" altLang="ko-KR" smtClean="0"/>
              <a:t>JSP </a:t>
            </a:r>
            <a:r>
              <a:rPr lang="ko-KR" altLang="en-US" smtClean="0"/>
              <a:t>페이지의 어느 </a:t>
            </a:r>
            <a:r>
              <a:rPr lang="ko-KR" altLang="en-US" smtClean="0"/>
              <a:t>위치에서도 </a:t>
            </a:r>
            <a:r>
              <a:rPr lang="ko-KR" altLang="en-US" smtClean="0"/>
              <a:t>참조 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&lt;%@ taglib uri="TLD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URI" prefix="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네임스페이스명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%&gt;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5085184"/>
            <a:ext cx="7200800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&lt;%!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멤버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 선언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메서드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arenR" startAt="4"/>
            </a:pPr>
            <a:r>
              <a:rPr lang="ko-KR" altLang="en-US" smtClean="0"/>
              <a:t>스크립트릿 </a:t>
            </a:r>
            <a:r>
              <a:rPr lang="ko-KR" altLang="en-US" smtClean="0"/>
              <a:t>태그</a:t>
            </a:r>
            <a:r>
              <a:rPr lang="en-US" altLang="ko-KR" smtClean="0"/>
              <a:t>(Scriptlet tag)</a:t>
            </a:r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내에서 가장 </a:t>
            </a:r>
            <a:r>
              <a:rPr lang="ko-KR" altLang="en-US" smtClean="0"/>
              <a:t>중요한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2"/>
            <a:r>
              <a:rPr lang="ko-KR" altLang="en-US" smtClean="0"/>
              <a:t>서블릿의 </a:t>
            </a:r>
            <a:r>
              <a:rPr lang="en-US" altLang="ko-KR" smtClean="0"/>
              <a:t>doGet </a:t>
            </a:r>
            <a:r>
              <a:rPr lang="ko-KR" altLang="en-US" smtClean="0"/>
              <a:t>또는 </a:t>
            </a:r>
            <a:r>
              <a:rPr lang="en-US" altLang="ko-KR" smtClean="0"/>
              <a:t>doPost </a:t>
            </a:r>
            <a:r>
              <a:rPr lang="ko-KR" altLang="en-US" smtClean="0"/>
              <a:t>메서드에서 </a:t>
            </a:r>
            <a:r>
              <a:rPr lang="ko-KR" altLang="en-US" smtClean="0"/>
              <a:t>처리했던 </a:t>
            </a:r>
            <a:r>
              <a:rPr lang="ko-KR" altLang="en-US" smtClean="0"/>
              <a:t>작업을 </a:t>
            </a:r>
            <a:r>
              <a:rPr lang="en-US" altLang="ko-KR" smtClean="0"/>
              <a:t>JSP </a:t>
            </a:r>
            <a:r>
              <a:rPr lang="ko-KR" altLang="en-US" smtClean="0"/>
              <a:t>페이지에서 사용 가능하게 </a:t>
            </a:r>
            <a:r>
              <a:rPr lang="ko-KR" altLang="en-US" smtClean="0"/>
              <a:t>지원하는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2"/>
            <a:r>
              <a:rPr lang="ko-KR" altLang="en-US" smtClean="0"/>
              <a:t>변환될 </a:t>
            </a:r>
            <a:r>
              <a:rPr lang="ko-KR" altLang="en-US" smtClean="0"/>
              <a:t>때 </a:t>
            </a:r>
            <a:r>
              <a:rPr lang="en-US" altLang="ko-KR" smtClean="0"/>
              <a:t>_jspService </a:t>
            </a:r>
            <a:r>
              <a:rPr lang="ko-KR" altLang="en-US" smtClean="0"/>
              <a:t>메서드 </a:t>
            </a:r>
            <a:r>
              <a:rPr lang="ko-KR" altLang="en-US" smtClean="0"/>
              <a:t>내에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/>
            <a:r>
              <a:rPr lang="ko-KR" altLang="en-US" smtClean="0"/>
              <a:t>대표적으로 입력 파라미터 얻기</a:t>
            </a:r>
            <a:r>
              <a:rPr lang="en-US" altLang="ko-KR" smtClean="0"/>
              <a:t>, </a:t>
            </a:r>
            <a:r>
              <a:rPr lang="ko-KR" altLang="en-US" smtClean="0"/>
              <a:t>요청 포워드</a:t>
            </a:r>
            <a:r>
              <a:rPr lang="en-US" altLang="ko-KR" smtClean="0"/>
              <a:t>, </a:t>
            </a:r>
            <a:r>
              <a:rPr lang="ko-KR" altLang="en-US" smtClean="0"/>
              <a:t>데이터베이스 연동 등과 같은 핵심 </a:t>
            </a:r>
            <a:r>
              <a:rPr lang="ko-KR" altLang="en-US" smtClean="0"/>
              <a:t>기능 </a:t>
            </a:r>
            <a:r>
              <a:rPr lang="ko-KR" altLang="en-US" smtClean="0"/>
              <a:t>처리를 담당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7200800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자바코드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문장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arenR" startAt="5"/>
            </a:pPr>
            <a:r>
              <a:rPr lang="ko-KR" altLang="en-US" smtClean="0"/>
              <a:t>표현식 </a:t>
            </a:r>
            <a:r>
              <a:rPr lang="ko-KR" altLang="en-US" smtClean="0"/>
              <a:t>태그</a:t>
            </a:r>
            <a:r>
              <a:rPr lang="en-US" altLang="ko-KR" smtClean="0"/>
              <a:t>(Expression tag)</a:t>
            </a:r>
          </a:p>
          <a:p>
            <a:pPr lvl="2"/>
            <a:r>
              <a:rPr lang="ko-KR" altLang="en-US" smtClean="0"/>
              <a:t>선언 </a:t>
            </a:r>
            <a:r>
              <a:rPr lang="ko-KR" altLang="en-US" smtClean="0"/>
              <a:t>태그</a:t>
            </a:r>
            <a:r>
              <a:rPr lang="en-US" altLang="ko-KR" smtClean="0"/>
              <a:t>(Declaration tag) </a:t>
            </a:r>
            <a:r>
              <a:rPr lang="ko-KR" altLang="en-US" smtClean="0"/>
              <a:t>및 스크립트릿 태그</a:t>
            </a:r>
            <a:r>
              <a:rPr lang="en-US" altLang="ko-KR" smtClean="0"/>
              <a:t>(Scriptlet tag)</a:t>
            </a:r>
            <a:r>
              <a:rPr lang="ko-KR" altLang="en-US" smtClean="0"/>
              <a:t>에서 </a:t>
            </a:r>
            <a:r>
              <a:rPr lang="ko-KR" altLang="en-US" smtClean="0"/>
              <a:t>선언된 </a:t>
            </a:r>
            <a:r>
              <a:rPr lang="ko-KR" altLang="en-US" smtClean="0"/>
              <a:t>변수 및 </a:t>
            </a:r>
            <a:r>
              <a:rPr lang="ko-KR" altLang="en-US" smtClean="0"/>
              <a:t>메서드에서 리턴된 값을 웹 브라우저에 </a:t>
            </a:r>
            <a:r>
              <a:rPr lang="ko-KR" altLang="en-US" smtClean="0"/>
              <a:t>출력하는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2"/>
            <a:r>
              <a:rPr lang="ko-KR" altLang="en-US" smtClean="0"/>
              <a:t>변수 사용시 </a:t>
            </a:r>
            <a:r>
              <a:rPr lang="en-US" altLang="ko-KR" smtClean="0"/>
              <a:t>;(</a:t>
            </a:r>
            <a:r>
              <a:rPr lang="ko-KR" altLang="en-US" smtClean="0"/>
              <a:t>세미콜론</a:t>
            </a:r>
            <a:r>
              <a:rPr lang="en-US" altLang="ko-KR" smtClean="0"/>
              <a:t>)</a:t>
            </a:r>
            <a:r>
              <a:rPr lang="ko-KR" altLang="en-US" smtClean="0"/>
              <a:t>을 지정하면 안됨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8.2.2 </a:t>
            </a:r>
            <a:r>
              <a:rPr lang="ko-KR" altLang="en-US" smtClean="0"/>
              <a:t>내장 객체</a:t>
            </a:r>
            <a:r>
              <a:rPr lang="en-US" altLang="ko-KR" smtClean="0"/>
              <a:t>(Implicit Object, </a:t>
            </a:r>
            <a:r>
              <a:rPr lang="ko-KR" altLang="en-US" smtClean="0"/>
              <a:t>내장 변수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내장 객체는 </a:t>
            </a:r>
            <a:r>
              <a:rPr lang="en-US" altLang="ko-KR" smtClean="0"/>
              <a:t>JSP </a:t>
            </a:r>
            <a:r>
              <a:rPr lang="ko-KR" altLang="en-US" smtClean="0"/>
              <a:t>페이지가 서블릿으로 변환될 때 자동으로 추가되는 </a:t>
            </a:r>
            <a:r>
              <a:rPr lang="ko-KR" altLang="en-US" smtClean="0"/>
              <a:t>객체를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1"/>
            <a:r>
              <a:rPr lang="ko-KR" altLang="en-US" smtClean="0"/>
              <a:t>항상 고정된 </a:t>
            </a:r>
            <a:r>
              <a:rPr lang="ko-KR" altLang="en-US" smtClean="0"/>
              <a:t>값으로 제공되기 때문에 </a:t>
            </a:r>
            <a:r>
              <a:rPr lang="en-US" altLang="ko-KR" smtClean="0"/>
              <a:t>JSP </a:t>
            </a:r>
            <a:r>
              <a:rPr lang="ko-KR" altLang="en-US" smtClean="0"/>
              <a:t>페이지에서 선언 없이 사용 가능하고 지정된 </a:t>
            </a:r>
            <a:r>
              <a:rPr lang="ko-KR" altLang="en-US" smtClean="0"/>
              <a:t>변수 </a:t>
            </a:r>
            <a:r>
              <a:rPr lang="ko-KR" altLang="en-US" smtClean="0"/>
              <a:t>값으로만 사용해야 됨</a:t>
            </a:r>
            <a:endParaRPr lang="en-US" altLang="ko-KR" smtClean="0"/>
          </a:p>
          <a:p>
            <a:pPr lvl="1"/>
            <a:r>
              <a:rPr lang="ko-KR" altLang="en-US" smtClean="0"/>
              <a:t>내장 </a:t>
            </a:r>
            <a:r>
              <a:rPr lang="ko-KR" altLang="en-US" smtClean="0"/>
              <a:t>객체는 </a:t>
            </a:r>
            <a:r>
              <a:rPr lang="en-US" altLang="ko-KR" smtClean="0"/>
              <a:t>_jspService </a:t>
            </a:r>
            <a:r>
              <a:rPr lang="ko-KR" altLang="en-US" smtClean="0"/>
              <a:t>메서드 내에서 선언된 변수이기 때문에 </a:t>
            </a:r>
            <a:r>
              <a:rPr lang="en-US" altLang="ko-KR" smtClean="0"/>
              <a:t>Scriptet </a:t>
            </a:r>
            <a:r>
              <a:rPr lang="ko-KR" altLang="en-US" smtClean="0"/>
              <a:t>태그 및 </a:t>
            </a:r>
            <a:r>
              <a:rPr lang="en-US" altLang="ko-KR" smtClean="0"/>
              <a:t>Expression </a:t>
            </a:r>
            <a:r>
              <a:rPr lang="ko-KR" altLang="en-US" smtClean="0"/>
              <a:t>태그에서만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&lt;%=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&lt;%=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리턴 값이 있는 메서드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다음은 변환된 서블릿 파일의 내용이다</a:t>
            </a:r>
            <a:r>
              <a:rPr lang="en-US" altLang="ko-KR" smtClean="0"/>
              <a:t>(Editplus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파일이 변환된 </a:t>
            </a:r>
            <a:r>
              <a:rPr lang="ko-KR" altLang="en-US" smtClean="0"/>
              <a:t>모든 </a:t>
            </a:r>
            <a:r>
              <a:rPr lang="ko-KR" altLang="en-US" smtClean="0"/>
              <a:t>서블릿에는 항상 </a:t>
            </a:r>
            <a:r>
              <a:rPr lang="ko-KR" altLang="en-US" smtClean="0"/>
              <a:t>내장 </a:t>
            </a:r>
            <a:r>
              <a:rPr lang="ko-KR" altLang="en-US" smtClean="0"/>
              <a:t>객체가 </a:t>
            </a:r>
            <a:r>
              <a:rPr lang="ko-KR" altLang="en-US" smtClean="0"/>
              <a:t>제공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5860733" cy="324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내장 객체에 </a:t>
            </a:r>
            <a:r>
              <a:rPr lang="ko-KR" altLang="en-US" smtClean="0"/>
              <a:t>대한 </a:t>
            </a:r>
            <a:r>
              <a:rPr lang="ko-KR" altLang="en-US" smtClean="0"/>
              <a:t>설명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marL="452438" lvl="1" indent="-271463">
              <a:buFont typeface="+mj-lt"/>
              <a:buAutoNum type="arabicParenR"/>
            </a:pPr>
            <a:r>
              <a:rPr lang="en-US" altLang="ko-KR" smtClean="0"/>
              <a:t>request </a:t>
            </a:r>
            <a:r>
              <a:rPr lang="ko-KR" altLang="en-US" smtClean="0"/>
              <a:t>내장 객체</a:t>
            </a:r>
          </a:p>
          <a:p>
            <a:pPr lvl="2"/>
            <a:r>
              <a:rPr lang="ko-KR" altLang="en-US" smtClean="0"/>
              <a:t>클라이언트에서 서버로 요청할 때 생성되는 </a:t>
            </a:r>
            <a:r>
              <a:rPr lang="en-US" altLang="ko-KR" smtClean="0"/>
              <a:t>HttpServletRequest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ko-KR" altLang="en-US" smtClean="0"/>
              <a:t>서블릿 </a:t>
            </a:r>
            <a:r>
              <a:rPr lang="ko-KR" altLang="en-US" smtClean="0"/>
              <a:t>과정에서 학습했던 입력 파라미터 처리</a:t>
            </a:r>
            <a:r>
              <a:rPr lang="en-US" altLang="ko-KR" smtClean="0"/>
              <a:t>, </a:t>
            </a:r>
            <a:r>
              <a:rPr lang="ko-KR" altLang="en-US" smtClean="0"/>
              <a:t>한글 인코딩</a:t>
            </a:r>
            <a:r>
              <a:rPr lang="en-US" altLang="ko-KR" smtClean="0"/>
              <a:t>, </a:t>
            </a:r>
            <a:r>
              <a:rPr lang="ko-KR" altLang="en-US" smtClean="0"/>
              <a:t>요청 포워드</a:t>
            </a:r>
            <a:r>
              <a:rPr lang="en-US" altLang="ko-KR" smtClean="0"/>
              <a:t>, </a:t>
            </a:r>
            <a:r>
              <a:rPr lang="en-US" altLang="ko-KR" smtClean="0"/>
              <a:t>request </a:t>
            </a:r>
            <a:r>
              <a:rPr lang="en-US" altLang="ko-KR" smtClean="0"/>
              <a:t>scope </a:t>
            </a:r>
            <a:r>
              <a:rPr lang="ko-KR" altLang="en-US" smtClean="0"/>
              <a:t>기반의 </a:t>
            </a:r>
            <a:r>
              <a:rPr lang="ko-KR" altLang="en-US" smtClean="0"/>
              <a:t>속성</a:t>
            </a:r>
            <a:r>
              <a:rPr lang="en-US" altLang="ko-KR" smtClean="0"/>
              <a:t>(attribute) </a:t>
            </a:r>
            <a:r>
              <a:rPr lang="ko-KR" altLang="en-US" smtClean="0"/>
              <a:t>설정</a:t>
            </a:r>
            <a:r>
              <a:rPr lang="en-US" altLang="ko-KR" smtClean="0"/>
              <a:t>, </a:t>
            </a:r>
            <a:r>
              <a:rPr lang="ko-KR" altLang="en-US" smtClean="0"/>
              <a:t>쿠키 정보 얻기 등을 </a:t>
            </a:r>
            <a:r>
              <a:rPr lang="en-US" altLang="ko-KR" smtClean="0"/>
              <a:t>JSP</a:t>
            </a:r>
            <a:r>
              <a:rPr lang="ko-KR" altLang="en-US" smtClean="0"/>
              <a:t>에서도 </a:t>
            </a:r>
            <a:r>
              <a:rPr lang="ko-KR" altLang="en-US" smtClean="0"/>
              <a:t>구현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15616" y="1772816"/>
          <a:ext cx="7272808" cy="2956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0240"/>
                <a:gridCol w="511256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내장 객체</a:t>
                      </a:r>
                      <a:r>
                        <a:rPr lang="en-US" altLang="ko-KR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내장 변수</a:t>
                      </a:r>
                      <a:r>
                        <a:rPr lang="en-US" altLang="ko-KR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HttpServletRequest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참조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response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HttpServletResponse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참조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out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 출력에 사용되는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JspWriter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참조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HttpSession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참조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(session="true"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경우에만 사용 가능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application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ServletContext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참조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ServletConfig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참조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 클래스의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this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동일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exception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발생되는 예외의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Throwable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객체에 대한 참조</a:t>
                      </a:r>
                    </a:p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(isErrorPage="true"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경우에만 사용 가능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lt"/>
              <a:buAutoNum type="arabicParenR" startAt="2"/>
            </a:pPr>
            <a:r>
              <a:rPr lang="en-US" altLang="ko-KR" smtClean="0"/>
              <a:t>response </a:t>
            </a:r>
            <a:r>
              <a:rPr lang="ko-KR" altLang="en-US" smtClean="0"/>
              <a:t>내장 객체</a:t>
            </a:r>
          </a:p>
          <a:p>
            <a:pPr lvl="2"/>
            <a:r>
              <a:rPr lang="ko-KR" altLang="en-US" smtClean="0"/>
              <a:t>서버에서 실행된 결과를 클라이언트에게 응답 처리할 때 </a:t>
            </a:r>
            <a:r>
              <a:rPr lang="ko-KR" altLang="en-US" smtClean="0"/>
              <a:t>사용되는 </a:t>
            </a:r>
            <a:r>
              <a:rPr lang="en-US" altLang="ko-KR" smtClean="0"/>
              <a:t>HttpServlet Response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ko-KR" altLang="en-US" smtClean="0"/>
              <a:t>서블릿 </a:t>
            </a:r>
            <a:r>
              <a:rPr lang="ko-KR" altLang="en-US" smtClean="0"/>
              <a:t>과정에서 학습했던 쿠키 정보 저장</a:t>
            </a:r>
            <a:r>
              <a:rPr lang="en-US" altLang="ko-KR" smtClean="0"/>
              <a:t>, </a:t>
            </a:r>
            <a:r>
              <a:rPr lang="ko-KR" altLang="en-US" smtClean="0"/>
              <a:t>요청 </a:t>
            </a:r>
            <a:r>
              <a:rPr lang="en-US" altLang="ko-KR" smtClean="0"/>
              <a:t>redirect </a:t>
            </a:r>
            <a:r>
              <a:rPr lang="ko-KR" altLang="en-US" smtClean="0"/>
              <a:t>처리 방법 </a:t>
            </a:r>
            <a:r>
              <a:rPr lang="ko-KR" altLang="en-US" smtClean="0"/>
              <a:t>등을 </a:t>
            </a:r>
            <a:r>
              <a:rPr lang="en-US" altLang="ko-KR" smtClean="0"/>
              <a:t>JSP</a:t>
            </a:r>
            <a:r>
              <a:rPr lang="ko-KR" altLang="en-US" smtClean="0"/>
              <a:t>에서도 </a:t>
            </a:r>
            <a:r>
              <a:rPr lang="ko-KR" altLang="en-US" smtClean="0"/>
              <a:t>구현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marL="452438" lvl="1" indent="-271463">
              <a:buFont typeface="+mj-lt"/>
              <a:buAutoNum type="arabicParenR" startAt="3"/>
            </a:pPr>
            <a:r>
              <a:rPr lang="en-US" altLang="ko-KR" smtClean="0"/>
              <a:t>out </a:t>
            </a:r>
            <a:r>
              <a:rPr lang="ko-KR" altLang="en-US" smtClean="0"/>
              <a:t>내장 객체</a:t>
            </a:r>
          </a:p>
          <a:p>
            <a:pPr lvl="2"/>
            <a:r>
              <a:rPr lang="ko-KR" altLang="en-US" smtClean="0"/>
              <a:t>서블릿에서 응답 처리 시 사용했던 </a:t>
            </a:r>
            <a:r>
              <a:rPr lang="en-US" altLang="ko-KR" smtClean="0"/>
              <a:t>PrintWriter </a:t>
            </a:r>
            <a:r>
              <a:rPr lang="ko-KR" altLang="en-US" smtClean="0"/>
              <a:t>객체와 동일한 기능의 </a:t>
            </a:r>
            <a:r>
              <a:rPr lang="en-US" altLang="ko-KR" smtClean="0"/>
              <a:t>JspWriter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변수</a:t>
            </a:r>
            <a:endParaRPr lang="en-US" altLang="ko-KR" smtClean="0"/>
          </a:p>
          <a:p>
            <a:pPr lvl="2"/>
            <a:r>
              <a:rPr lang="ko-KR" altLang="en-US" smtClean="0"/>
              <a:t>웹 </a:t>
            </a:r>
            <a:r>
              <a:rPr lang="ko-KR" altLang="en-US" smtClean="0"/>
              <a:t>브라우저로 데이터를 출력할 </a:t>
            </a:r>
            <a:r>
              <a:rPr lang="ko-KR" altLang="en-US" smtClean="0"/>
              <a:t>때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r>
              <a:rPr lang="en-US" altLang="ko-KR" smtClean="0"/>
              <a:t>expression </a:t>
            </a:r>
            <a:r>
              <a:rPr lang="en-US" altLang="ko-KR" smtClean="0"/>
              <a:t>tag </a:t>
            </a:r>
            <a:r>
              <a:rPr lang="ko-KR" altLang="en-US" smtClean="0"/>
              <a:t>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3312368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String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name = 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&lt;%= name %&gt;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4115572"/>
            <a:ext cx="214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out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내장 객체 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64088" y="4475612"/>
            <a:ext cx="3312368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String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name = 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out.print(name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%&gt;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</a:t>
            </a:r>
            <a:r>
              <a:rPr lang="en-US" altLang="ko-KR" smtClean="0"/>
              <a:t>JSP</a:t>
            </a:r>
            <a:r>
              <a:rPr lang="ko-KR" altLang="en-US" smtClean="0"/>
              <a:t>의 </a:t>
            </a:r>
            <a:r>
              <a:rPr lang="ko-KR" altLang="en-US" smtClean="0"/>
              <a:t>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JSP(Java Server Page)</a:t>
            </a:r>
            <a:r>
              <a:rPr lang="ko-KR" altLang="en-US" smtClean="0"/>
              <a:t>는 서블릿과 마찬가지로 동적인 웹 어플리케이션을 개발할 </a:t>
            </a:r>
            <a:r>
              <a:rPr lang="ko-KR" altLang="en-US" smtClean="0"/>
              <a:t>때 </a:t>
            </a:r>
            <a:r>
              <a:rPr lang="ko-KR" altLang="en-US" smtClean="0"/>
              <a:t>사용 가능한 </a:t>
            </a:r>
            <a:r>
              <a:rPr lang="ko-KR" altLang="en-US" smtClean="0"/>
              <a:t>웹 </a:t>
            </a:r>
            <a:r>
              <a:rPr lang="ko-KR" altLang="en-US" smtClean="0"/>
              <a:t>컴포넌트</a:t>
            </a:r>
            <a:endParaRPr lang="en-US" altLang="ko-KR" smtClean="0"/>
          </a:p>
          <a:p>
            <a:r>
              <a:rPr lang="en-US" altLang="ko-KR" smtClean="0"/>
              <a:t>JSP </a:t>
            </a:r>
            <a:r>
              <a:rPr lang="ko-KR" altLang="en-US" smtClean="0"/>
              <a:t>웹 </a:t>
            </a:r>
            <a:r>
              <a:rPr lang="ko-KR" altLang="en-US" smtClean="0"/>
              <a:t>컴포넌트의 </a:t>
            </a:r>
            <a:r>
              <a:rPr lang="ko-KR" altLang="en-US" smtClean="0"/>
              <a:t>특징</a:t>
            </a:r>
            <a:endParaRPr lang="en-US" altLang="ko-KR" smtClean="0"/>
          </a:p>
          <a:p>
            <a:pPr lvl="1"/>
            <a:r>
              <a:rPr lang="ko-KR" altLang="en-US" smtClean="0"/>
              <a:t>태그</a:t>
            </a:r>
            <a:r>
              <a:rPr lang="en-US" altLang="ko-KR" smtClean="0"/>
              <a:t>(tag)</a:t>
            </a:r>
            <a:r>
              <a:rPr lang="ko-KR" altLang="en-US" smtClean="0"/>
              <a:t>기반의 웹 컴포넌트로서 </a:t>
            </a:r>
            <a:r>
              <a:rPr lang="en-US" altLang="ko-KR" smtClean="0"/>
              <a:t>jsp </a:t>
            </a:r>
            <a:r>
              <a:rPr lang="ko-KR" altLang="en-US" smtClean="0"/>
              <a:t>확장자를 </a:t>
            </a:r>
            <a:r>
              <a:rPr lang="ko-KR" altLang="en-US" smtClean="0"/>
              <a:t>갖음</a:t>
            </a:r>
            <a:endParaRPr lang="en-US" altLang="ko-KR" smtClean="0"/>
          </a:p>
          <a:p>
            <a:pPr lvl="1"/>
            <a:r>
              <a:rPr lang="ko-KR" altLang="en-US" smtClean="0"/>
              <a:t>클라이언트의 </a:t>
            </a:r>
            <a:r>
              <a:rPr lang="ko-KR" altLang="en-US" smtClean="0"/>
              <a:t>요청에 의해서 </a:t>
            </a:r>
            <a:r>
              <a:rPr lang="ko-KR" altLang="en-US" smtClean="0"/>
              <a:t>동적으로 </a:t>
            </a:r>
            <a:r>
              <a:rPr lang="ko-KR" altLang="en-US" smtClean="0"/>
              <a:t>실행되므로 </a:t>
            </a:r>
            <a:r>
              <a:rPr lang="ko-KR" altLang="en-US" smtClean="0"/>
              <a:t>다양한 클라이언트 </a:t>
            </a:r>
            <a:r>
              <a:rPr lang="ko-KR" altLang="en-US" smtClean="0"/>
              <a:t>요구사항을 </a:t>
            </a:r>
            <a:r>
              <a:rPr lang="ko-KR" altLang="en-US" smtClean="0"/>
              <a:t>처리할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ko-KR" altLang="en-US" smtClean="0"/>
              <a:t>클라이언트는 </a:t>
            </a:r>
            <a:r>
              <a:rPr lang="ko-KR" altLang="en-US" smtClean="0"/>
              <a:t>브라우저를 이용한 </a:t>
            </a:r>
            <a:r>
              <a:rPr lang="en-US" altLang="ko-KR" smtClean="0"/>
              <a:t>URL </a:t>
            </a:r>
            <a:r>
              <a:rPr lang="ko-KR" altLang="en-US" smtClean="0"/>
              <a:t>지정을 통해서 </a:t>
            </a:r>
            <a:r>
              <a:rPr lang="en-US" altLang="ko-KR" smtClean="0"/>
              <a:t>JSP</a:t>
            </a:r>
            <a:r>
              <a:rPr lang="ko-KR" altLang="en-US" smtClean="0"/>
              <a:t>에 </a:t>
            </a:r>
            <a:r>
              <a:rPr lang="ko-KR" altLang="en-US" smtClean="0"/>
              <a:t>요청이 </a:t>
            </a:r>
            <a:r>
              <a:rPr lang="ko-KR" altLang="en-US" smtClean="0"/>
              <a:t>가능하며</a:t>
            </a:r>
            <a:r>
              <a:rPr lang="en-US" altLang="ko-KR" smtClean="0"/>
              <a:t> </a:t>
            </a:r>
            <a:r>
              <a:rPr lang="ko-KR" altLang="en-US" smtClean="0"/>
              <a:t>요청 </a:t>
            </a:r>
            <a:r>
              <a:rPr lang="ko-KR" altLang="en-US" smtClean="0"/>
              <a:t>방법은 </a:t>
            </a:r>
            <a:r>
              <a:rPr lang="en-US" altLang="ko-KR" smtClean="0"/>
              <a:t>HTML </a:t>
            </a:r>
            <a:r>
              <a:rPr lang="ko-KR" altLang="en-US" smtClean="0"/>
              <a:t>파일 요청 </a:t>
            </a:r>
            <a:r>
              <a:rPr lang="ko-KR" altLang="en-US" smtClean="0"/>
              <a:t>방식과 </a:t>
            </a:r>
            <a:r>
              <a:rPr lang="ko-KR" altLang="en-US" smtClean="0"/>
              <a:t>동일</a:t>
            </a:r>
            <a:endParaRPr lang="en-US" altLang="ko-KR" smtClean="0"/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의 응답 결과는 </a:t>
            </a:r>
            <a:r>
              <a:rPr lang="en-US" altLang="ko-KR" smtClean="0"/>
              <a:t>HTML </a:t>
            </a:r>
            <a:r>
              <a:rPr lang="ko-KR" altLang="en-US" smtClean="0"/>
              <a:t>형식으로 </a:t>
            </a:r>
            <a:r>
              <a:rPr lang="ko-KR" altLang="en-US" smtClean="0"/>
              <a:t>서비스되며 </a:t>
            </a:r>
            <a:r>
              <a:rPr lang="en-US" altLang="ko-KR" smtClean="0"/>
              <a:t> </a:t>
            </a:r>
            <a:r>
              <a:rPr lang="en-US" altLang="ko-KR" smtClean="0"/>
              <a:t>JSP</a:t>
            </a:r>
            <a:r>
              <a:rPr lang="ko-KR" altLang="en-US" smtClean="0"/>
              <a:t>의 대부분의 구성요소가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ko-KR" altLang="en-US" smtClean="0"/>
              <a:t>같은 태그로 </a:t>
            </a:r>
            <a:r>
              <a:rPr lang="ko-KR" altLang="en-US" smtClean="0"/>
              <a:t>되어있기 때문에 서블릿과 비교해서 손쉽게 </a:t>
            </a:r>
            <a:r>
              <a:rPr lang="en-US" altLang="ko-KR" smtClean="0"/>
              <a:t>HTML </a:t>
            </a:r>
            <a:r>
              <a:rPr lang="ko-KR" altLang="en-US" smtClean="0"/>
              <a:t>화면 구성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는 자동으로 서블릿으로 </a:t>
            </a:r>
            <a:r>
              <a:rPr lang="ko-KR" altLang="en-US" smtClean="0"/>
              <a:t>변환되어 </a:t>
            </a:r>
            <a:r>
              <a:rPr lang="ko-KR" altLang="en-US" smtClean="0"/>
              <a:t>실행되므로 </a:t>
            </a:r>
            <a:r>
              <a:rPr lang="en-US" altLang="ko-KR" smtClean="0"/>
              <a:t>JSP</a:t>
            </a:r>
            <a:r>
              <a:rPr lang="ko-KR" altLang="en-US" smtClean="0"/>
              <a:t>가 서블릿이라고 해도 </a:t>
            </a:r>
            <a:r>
              <a:rPr lang="ko-KR" altLang="en-US" smtClean="0"/>
              <a:t>틀린 </a:t>
            </a:r>
            <a:r>
              <a:rPr lang="ko-KR" altLang="en-US" smtClean="0"/>
              <a:t>말이 아님</a:t>
            </a:r>
            <a:endParaRPr lang="en-US" altLang="ko-KR" smtClean="0"/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패턴의 </a:t>
            </a:r>
            <a:r>
              <a:rPr lang="en-US" altLang="ko-KR" smtClean="0"/>
              <a:t>View </a:t>
            </a:r>
            <a:r>
              <a:rPr lang="ko-KR" altLang="en-US" smtClean="0"/>
              <a:t>역할로서 </a:t>
            </a:r>
            <a:r>
              <a:rPr lang="en-US" altLang="ko-KR" smtClean="0"/>
              <a:t>JSP</a:t>
            </a:r>
            <a:r>
              <a:rPr lang="ko-KR" altLang="en-US" smtClean="0"/>
              <a:t>가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13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lt"/>
              <a:buAutoNum type="arabicParenR" startAt="4"/>
            </a:pPr>
            <a:r>
              <a:rPr lang="en-US" altLang="ko-KR" smtClean="0"/>
              <a:t>config </a:t>
            </a:r>
            <a:r>
              <a:rPr lang="ko-KR" altLang="en-US" smtClean="0"/>
              <a:t>내장 객체</a:t>
            </a:r>
          </a:p>
          <a:p>
            <a:pPr lvl="2"/>
            <a:r>
              <a:rPr lang="ko-KR" altLang="en-US" smtClean="0"/>
              <a:t>서블릿 과정에서 학습했던 </a:t>
            </a:r>
            <a:r>
              <a:rPr lang="en-US" altLang="ko-KR" smtClean="0"/>
              <a:t>ServletConfig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en-US" altLang="ko-KR" smtClean="0"/>
              <a:t>web.xml </a:t>
            </a:r>
            <a:r>
              <a:rPr lang="ko-KR" altLang="en-US" smtClean="0"/>
              <a:t>파일에 설정된 </a:t>
            </a:r>
            <a:r>
              <a:rPr lang="ko-KR" altLang="en-US" smtClean="0"/>
              <a:t>초기화 </a:t>
            </a:r>
            <a:r>
              <a:rPr lang="ko-KR" altLang="en-US" smtClean="0"/>
              <a:t>파라미터 </a:t>
            </a:r>
            <a:r>
              <a:rPr lang="ko-KR" altLang="en-US" smtClean="0"/>
              <a:t>값 사용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marL="452438" lvl="1" indent="-271463">
              <a:buFont typeface="+mj-lt"/>
              <a:buAutoNum type="arabicParenR" startAt="5"/>
            </a:pPr>
            <a:r>
              <a:rPr lang="en-US" altLang="ko-KR" smtClean="0"/>
              <a:t>application </a:t>
            </a:r>
            <a:r>
              <a:rPr lang="ko-KR" altLang="en-US" smtClean="0"/>
              <a:t>내장 객체</a:t>
            </a:r>
          </a:p>
          <a:p>
            <a:pPr lvl="2"/>
            <a:r>
              <a:rPr lang="ko-KR" altLang="en-US" smtClean="0"/>
              <a:t>서블릿 과정에서 학습했던 </a:t>
            </a:r>
            <a:r>
              <a:rPr lang="en-US" altLang="ko-KR" smtClean="0"/>
              <a:t>ServletContext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ko-KR" altLang="en-US" smtClean="0"/>
              <a:t>로그 </a:t>
            </a:r>
            <a:r>
              <a:rPr lang="ko-KR" altLang="en-US" smtClean="0"/>
              <a:t>및 </a:t>
            </a:r>
            <a:r>
              <a:rPr lang="ko-KR" altLang="en-US" smtClean="0"/>
              <a:t>파일 접근</a:t>
            </a:r>
            <a:r>
              <a:rPr lang="en-US" altLang="ko-KR" smtClean="0"/>
              <a:t>, application scope</a:t>
            </a:r>
            <a:r>
              <a:rPr lang="ko-KR" altLang="en-US" smtClean="0"/>
              <a:t>에 저장되는 속성</a:t>
            </a:r>
            <a:r>
              <a:rPr lang="en-US" altLang="ko-KR" smtClean="0"/>
              <a:t>(attribute) </a:t>
            </a:r>
            <a:r>
              <a:rPr lang="ko-KR" altLang="en-US" smtClean="0"/>
              <a:t>설정 </a:t>
            </a:r>
            <a:r>
              <a:rPr lang="ko-KR" altLang="en-US" smtClean="0"/>
              <a:t>등을 </a:t>
            </a:r>
            <a:r>
              <a:rPr lang="ko-KR" altLang="en-US" smtClean="0"/>
              <a:t>구현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marL="452438" lvl="1" indent="-271463">
              <a:buFont typeface="+mj-lt"/>
              <a:buAutoNum type="arabicParenR" startAt="6"/>
            </a:pPr>
            <a:r>
              <a:rPr lang="en-US" altLang="ko-KR" smtClean="0"/>
              <a:t>session </a:t>
            </a:r>
            <a:r>
              <a:rPr lang="ko-KR" altLang="en-US" smtClean="0"/>
              <a:t>내장 객체</a:t>
            </a:r>
          </a:p>
          <a:p>
            <a:pPr lvl="2"/>
            <a:r>
              <a:rPr lang="ko-KR" altLang="en-US" smtClean="0"/>
              <a:t>서블릿 과정에서 학습했던 </a:t>
            </a:r>
            <a:r>
              <a:rPr lang="en-US" altLang="ko-KR" smtClean="0"/>
              <a:t>HttpSession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ko-KR" altLang="en-US" smtClean="0"/>
              <a:t>장바구니 </a:t>
            </a:r>
            <a:r>
              <a:rPr lang="ko-KR" altLang="en-US" smtClean="0"/>
              <a:t>및 </a:t>
            </a:r>
            <a:r>
              <a:rPr lang="ko-KR" altLang="en-US" smtClean="0"/>
              <a:t>로그인 기능을 구현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r>
              <a:rPr lang="en-US" altLang="ko-KR" smtClean="0"/>
              <a:t>page </a:t>
            </a:r>
            <a:r>
              <a:rPr lang="ko-KR" altLang="en-US" smtClean="0"/>
              <a:t>지시어에서 </a:t>
            </a:r>
            <a:r>
              <a:rPr lang="en-US" altLang="ko-KR" smtClean="0"/>
              <a:t>session="false" </a:t>
            </a:r>
            <a:r>
              <a:rPr lang="ko-KR" altLang="en-US" smtClean="0"/>
              <a:t>값으로 지정하면 </a:t>
            </a:r>
            <a:r>
              <a:rPr lang="en-US" altLang="ko-KR" smtClean="0"/>
              <a:t>session </a:t>
            </a:r>
            <a:r>
              <a:rPr lang="ko-KR" altLang="en-US" smtClean="0"/>
              <a:t>내장 </a:t>
            </a:r>
            <a:r>
              <a:rPr lang="ko-KR" altLang="en-US" smtClean="0"/>
              <a:t>객체를 사용할 </a:t>
            </a:r>
            <a:r>
              <a:rPr lang="ko-KR" altLang="en-US" smtClean="0"/>
              <a:t>수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lvl="2"/>
            <a:r>
              <a:rPr lang="en-US" altLang="ko-KR" smtClean="0"/>
              <a:t>session</a:t>
            </a:r>
            <a:r>
              <a:rPr lang="en-US" altLang="ko-KR" smtClean="0"/>
              <a:t>="true" </a:t>
            </a:r>
            <a:r>
              <a:rPr lang="ko-KR" altLang="en-US" smtClean="0"/>
              <a:t>값이 기본 값이기 때문에 일반적으로 그대로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14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lt"/>
              <a:buAutoNum type="arabicParenR" startAt="7"/>
            </a:pPr>
            <a:r>
              <a:rPr lang="en-US" altLang="ko-KR" smtClean="0"/>
              <a:t>exception </a:t>
            </a:r>
            <a:r>
              <a:rPr lang="ko-KR" altLang="en-US" smtClean="0"/>
              <a:t>내장 객체</a:t>
            </a:r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페이지 내에서 발생된 예외 클래스인 </a:t>
            </a:r>
            <a:r>
              <a:rPr lang="en-US" altLang="ko-KR" smtClean="0"/>
              <a:t>java.lang.Throwable </a:t>
            </a:r>
            <a:r>
              <a:rPr lang="ko-KR" altLang="en-US" smtClean="0"/>
              <a:t>객체를 </a:t>
            </a:r>
            <a:r>
              <a:rPr lang="ko-KR" altLang="en-US" smtClean="0"/>
              <a:t>참조하는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ko-KR" altLang="en-US" smtClean="0"/>
              <a:t>용도는 </a:t>
            </a:r>
            <a:r>
              <a:rPr lang="en-US" altLang="ko-KR" smtClean="0"/>
              <a:t>JSP </a:t>
            </a:r>
            <a:r>
              <a:rPr lang="ko-KR" altLang="en-US" smtClean="0"/>
              <a:t>사용 시 예외가 발생된 경우에 예외를 처리하는 </a:t>
            </a:r>
            <a:r>
              <a:rPr lang="en-US" altLang="ko-KR" smtClean="0"/>
              <a:t>JSP </a:t>
            </a:r>
            <a:r>
              <a:rPr lang="ko-KR" altLang="en-US" smtClean="0"/>
              <a:t>페이지를 따로 </a:t>
            </a:r>
            <a:r>
              <a:rPr lang="ko-KR" altLang="en-US" smtClean="0"/>
              <a:t>구현할 </a:t>
            </a:r>
            <a:r>
              <a:rPr lang="ko-KR" altLang="en-US" smtClean="0"/>
              <a:t>목적으로 사용</a:t>
            </a:r>
            <a:endParaRPr lang="en-US" altLang="ko-KR" smtClean="0"/>
          </a:p>
          <a:p>
            <a:pPr lvl="2"/>
            <a:r>
              <a:rPr lang="ko-KR" altLang="en-US" smtClean="0"/>
              <a:t>반드시 </a:t>
            </a:r>
            <a:r>
              <a:rPr lang="en-US" altLang="ko-KR" smtClean="0"/>
              <a:t>page </a:t>
            </a:r>
            <a:r>
              <a:rPr lang="ko-KR" altLang="en-US" smtClean="0"/>
              <a:t>지시어에서 </a:t>
            </a:r>
            <a:r>
              <a:rPr lang="en-US" altLang="ko-KR" smtClean="0"/>
              <a:t>isErrorPage="true"</a:t>
            </a:r>
            <a:r>
              <a:rPr lang="ko-KR" altLang="en-US" smtClean="0"/>
              <a:t>인 경우에만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r>
              <a:rPr lang="ko-KR" altLang="en-US" smtClean="0"/>
              <a:t>기본 값은 </a:t>
            </a:r>
            <a:r>
              <a:rPr lang="en-US" altLang="ko-KR" smtClean="0"/>
              <a:t>false</a:t>
            </a:r>
            <a:r>
              <a:rPr lang="ko-KR" altLang="en-US" smtClean="0"/>
              <a:t>이기 때문에 반드시 </a:t>
            </a:r>
            <a:r>
              <a:rPr lang="en-US" altLang="ko-KR" smtClean="0"/>
              <a:t>true </a:t>
            </a:r>
            <a:r>
              <a:rPr lang="ko-KR" altLang="en-US" smtClean="0"/>
              <a:t>값으로 설정한 </a:t>
            </a:r>
            <a:r>
              <a:rPr lang="ko-KR" altLang="en-US" smtClean="0"/>
              <a:t>후에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</a:t>
            </a:r>
            <a:r>
              <a:rPr lang="ko-KR" altLang="en-US" smtClean="0"/>
              <a:t>액션 </a:t>
            </a:r>
            <a:r>
              <a:rPr lang="ko-KR" altLang="en-US" smtClean="0"/>
              <a:t>태그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기본적인 스크립팅 요소 이외에 </a:t>
            </a:r>
            <a:r>
              <a:rPr lang="en-US" altLang="ko-KR" smtClean="0"/>
              <a:t>JSP </a:t>
            </a:r>
            <a:r>
              <a:rPr lang="ko-KR" altLang="en-US" smtClean="0"/>
              <a:t>스펙</a:t>
            </a:r>
            <a:r>
              <a:rPr lang="en-US" altLang="ko-KR" smtClean="0"/>
              <a:t>(Specification)</a:t>
            </a:r>
            <a:r>
              <a:rPr lang="ko-KR" altLang="en-US" smtClean="0"/>
              <a:t>에서는 표준 액션 </a:t>
            </a:r>
            <a:r>
              <a:rPr lang="ko-KR" altLang="en-US" smtClean="0"/>
              <a:t>태그를 </a:t>
            </a:r>
            <a:r>
              <a:rPr lang="ko-KR" altLang="en-US" smtClean="0"/>
              <a:t>제공</a:t>
            </a:r>
            <a:endParaRPr lang="en-US" altLang="ko-KR" smtClean="0"/>
          </a:p>
          <a:p>
            <a:r>
              <a:rPr lang="ko-KR" altLang="en-US" smtClean="0"/>
              <a:t>대표적인 </a:t>
            </a:r>
            <a:r>
              <a:rPr lang="ko-KR" altLang="en-US" smtClean="0"/>
              <a:t>스크립팅 요소인 </a:t>
            </a:r>
            <a:r>
              <a:rPr lang="en-US" altLang="ko-KR" smtClean="0"/>
              <a:t>Scriptlet tag </a:t>
            </a:r>
            <a:r>
              <a:rPr lang="ko-KR" altLang="en-US" smtClean="0"/>
              <a:t>안에는 많은 자바 코드가 </a:t>
            </a:r>
            <a:r>
              <a:rPr lang="ko-KR" altLang="en-US" smtClean="0"/>
              <a:t>삽입되어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en-US" altLang="ko-KR" smtClean="0"/>
              <a:t>JSP</a:t>
            </a:r>
            <a:r>
              <a:rPr lang="ko-KR" altLang="en-US" smtClean="0"/>
              <a:t>를 사용하는 </a:t>
            </a:r>
            <a:r>
              <a:rPr lang="ko-KR" altLang="en-US" smtClean="0"/>
              <a:t>목적이 </a:t>
            </a:r>
            <a:r>
              <a:rPr lang="en-US" altLang="ko-KR" smtClean="0"/>
              <a:t>presentation logic</a:t>
            </a:r>
            <a:r>
              <a:rPr lang="ko-KR" altLang="en-US" smtClean="0"/>
              <a:t>을 </a:t>
            </a:r>
            <a:r>
              <a:rPr lang="ko-KR" altLang="en-US" smtClean="0"/>
              <a:t>구현할 </a:t>
            </a:r>
            <a:r>
              <a:rPr lang="ko-KR" altLang="en-US" smtClean="0"/>
              <a:t>목적</a:t>
            </a:r>
            <a:endParaRPr lang="en-US" altLang="ko-KR" smtClean="0"/>
          </a:p>
          <a:p>
            <a:r>
              <a:rPr lang="ko-KR" altLang="en-US" smtClean="0"/>
              <a:t>많은 </a:t>
            </a:r>
            <a:r>
              <a:rPr lang="ko-KR" altLang="en-US" smtClean="0"/>
              <a:t>자바 코드를 </a:t>
            </a:r>
            <a:r>
              <a:rPr lang="ko-KR" altLang="en-US" smtClean="0"/>
              <a:t>포함하고 </a:t>
            </a:r>
            <a:r>
              <a:rPr lang="ko-KR" altLang="en-US" smtClean="0"/>
              <a:t>있는 </a:t>
            </a:r>
            <a:r>
              <a:rPr lang="en-US" altLang="ko-KR" smtClean="0"/>
              <a:t>Scriptlet </a:t>
            </a:r>
            <a:r>
              <a:rPr lang="en-US" altLang="ko-KR" smtClean="0"/>
              <a:t>tag</a:t>
            </a:r>
            <a:r>
              <a:rPr lang="ko-KR" altLang="en-US" smtClean="0"/>
              <a:t>을 제거 및 감소할 목적으로 액션 태그가 </a:t>
            </a:r>
            <a:r>
              <a:rPr lang="ko-KR" altLang="en-US" smtClean="0"/>
              <a:t>제공되는 </a:t>
            </a:r>
            <a:r>
              <a:rPr lang="ko-KR" altLang="en-US" smtClean="0"/>
              <a:t>것</a:t>
            </a:r>
            <a:endParaRPr lang="en-US" altLang="ko-KR" smtClean="0"/>
          </a:p>
          <a:p>
            <a:r>
              <a:rPr lang="ko-KR" altLang="en-US" smtClean="0"/>
              <a:t>자바 </a:t>
            </a:r>
            <a:r>
              <a:rPr lang="ko-KR" altLang="en-US" smtClean="0"/>
              <a:t>코드 </a:t>
            </a:r>
            <a:r>
              <a:rPr lang="ko-KR" altLang="en-US" smtClean="0"/>
              <a:t>대신에 액션 </a:t>
            </a:r>
            <a:r>
              <a:rPr lang="ko-KR" altLang="en-US" smtClean="0"/>
              <a:t>태그만을 가지고 </a:t>
            </a:r>
            <a:r>
              <a:rPr lang="ko-KR" altLang="en-US" smtClean="0"/>
              <a:t>동일한 </a:t>
            </a:r>
            <a:r>
              <a:rPr lang="ko-KR" altLang="en-US" smtClean="0"/>
              <a:t>결과 구현 가능</a:t>
            </a:r>
            <a:endParaRPr lang="en-US" altLang="ko-KR" smtClean="0"/>
          </a:p>
          <a:p>
            <a:r>
              <a:rPr lang="ko-KR" altLang="en-US" smtClean="0"/>
              <a:t>추가로 액션 태그만을 가지고는 </a:t>
            </a:r>
            <a:r>
              <a:rPr lang="en-US" altLang="ko-KR" smtClean="0"/>
              <a:t>100% </a:t>
            </a:r>
            <a:r>
              <a:rPr lang="ko-KR" altLang="en-US" smtClean="0"/>
              <a:t>자바 코드를 제거할 </a:t>
            </a:r>
            <a:r>
              <a:rPr lang="ko-KR" altLang="en-US" smtClean="0"/>
              <a:t>수는 </a:t>
            </a:r>
            <a:r>
              <a:rPr lang="ko-KR" altLang="en-US" smtClean="0"/>
              <a:t>없으며 </a:t>
            </a:r>
            <a:r>
              <a:rPr lang="en-US" altLang="ko-KR" smtClean="0"/>
              <a:t>JSTL </a:t>
            </a:r>
            <a:r>
              <a:rPr lang="ko-KR" altLang="en-US" smtClean="0"/>
              <a:t>또는 </a:t>
            </a:r>
            <a:r>
              <a:rPr lang="en-US" altLang="ko-KR" smtClean="0"/>
              <a:t>EL </a:t>
            </a:r>
            <a:r>
              <a:rPr lang="ko-KR" altLang="en-US" smtClean="0"/>
              <a:t>기능을 같이 </a:t>
            </a:r>
            <a:r>
              <a:rPr lang="ko-KR" altLang="en-US" smtClean="0"/>
              <a:t>추가하여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대표적인 표준 액션 </a:t>
            </a:r>
            <a:r>
              <a:rPr lang="ko-KR" altLang="en-US" smtClean="0"/>
              <a:t>태그 </a:t>
            </a:r>
            <a:r>
              <a:rPr lang="ko-KR" altLang="en-US" smtClean="0"/>
              <a:t>목록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772816"/>
          <a:ext cx="7344816" cy="26642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224"/>
                <a:gridCol w="5328592"/>
              </a:tblGrid>
              <a:tr h="38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표준 액션 태그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&lt;jsp:useBean /&gt;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자바빈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(JavaBeans)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컴포넌트를 사용하기 위한 액션 태그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&lt;jsp:setProperty /&gt;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자바빈 인스턴스에 데이터를 저장하기 위한 액션 태그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&lt;jsp:getProperty /&gt;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자바빈 인스턴스에서 데이터를 얻기 위한 액션 태그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&lt;jsp:include /&gt;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제공된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파일을 삽입하기 위한 액션 태그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&lt;jsp:forward /&gt;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제공된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forward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하기 위한 액션 태그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&lt;jsp:param /&gt;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include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forward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할 때 요청 파라미터를 추가하기 위한 태그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8.3.1 </a:t>
            </a:r>
            <a:r>
              <a:rPr lang="ko-KR" altLang="en-US" smtClean="0"/>
              <a:t>자바빈</a:t>
            </a:r>
            <a:r>
              <a:rPr lang="en-US" altLang="ko-KR" smtClean="0"/>
              <a:t>(JavaBeans) </a:t>
            </a:r>
            <a:r>
              <a:rPr lang="ko-KR" altLang="en-US" smtClean="0"/>
              <a:t>개요 및 규약</a:t>
            </a:r>
          </a:p>
          <a:p>
            <a:pPr lvl="1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은 </a:t>
            </a:r>
            <a:r>
              <a:rPr lang="en-US" altLang="ko-KR" smtClean="0"/>
              <a:t>JSP</a:t>
            </a:r>
            <a:r>
              <a:rPr lang="ko-KR" altLang="en-US" smtClean="0"/>
              <a:t>에서 사용되는 데이터를 저장 및 관리하기 위한 컴포넌트를 의미</a:t>
            </a:r>
            <a:endParaRPr lang="en-US" altLang="ko-KR" smtClean="0"/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에서 데이터를 관리하는 부분을 별도의 클래스로 작성하는 것</a:t>
            </a:r>
            <a:endParaRPr lang="en-US" altLang="ko-KR" smtClean="0"/>
          </a:p>
          <a:p>
            <a:pPr lvl="1"/>
            <a:r>
              <a:rPr lang="ko-KR" altLang="en-US" smtClean="0"/>
              <a:t>일반적으로 입력 파리미터 값을 저장 및 관리하기 위해서 사용</a:t>
            </a:r>
            <a:endParaRPr lang="en-US" altLang="ko-KR" smtClean="0"/>
          </a:p>
          <a:p>
            <a:pPr lvl="1"/>
            <a:r>
              <a:rPr lang="ko-KR" altLang="en-US" smtClean="0"/>
              <a:t>작성된 자바빈</a:t>
            </a:r>
            <a:r>
              <a:rPr lang="en-US" altLang="ko-KR" smtClean="0"/>
              <a:t>(JavaBeans)</a:t>
            </a:r>
            <a:r>
              <a:rPr lang="ko-KR" altLang="en-US" smtClean="0"/>
              <a:t>은 </a:t>
            </a:r>
            <a:r>
              <a:rPr lang="en-US" altLang="ko-KR" smtClean="0"/>
              <a:t>JSP</a:t>
            </a:r>
            <a:r>
              <a:rPr lang="ko-KR" altLang="en-US" smtClean="0"/>
              <a:t>의 표준 액션 태그를 사용하여 처리 가능</a:t>
            </a:r>
            <a:endParaRPr lang="en-US" altLang="ko-KR" smtClean="0"/>
          </a:p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코드내에서의 </a:t>
            </a:r>
            <a:r>
              <a:rPr lang="en-US" altLang="ko-KR" smtClean="0"/>
              <a:t>business logic</a:t>
            </a:r>
            <a:r>
              <a:rPr lang="ko-KR" altLang="en-US" smtClean="0"/>
              <a:t>과 </a:t>
            </a:r>
            <a:r>
              <a:rPr lang="en-US" altLang="ko-KR" smtClean="0"/>
              <a:t>presentation logic</a:t>
            </a:r>
            <a:r>
              <a:rPr lang="ko-KR" altLang="en-US" smtClean="0"/>
              <a:t>을 분리하여 재사용성과 유지보수를 향상 시킬 수 있음</a:t>
            </a:r>
          </a:p>
          <a:p>
            <a:pPr lvl="1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을 작성할 때 반드시 지켜져야 </a:t>
            </a:r>
            <a:r>
              <a:rPr lang="ko-KR" altLang="en-US" smtClean="0"/>
              <a:t>하는 </a:t>
            </a:r>
            <a:r>
              <a:rPr lang="ko-KR" altLang="en-US" smtClean="0"/>
              <a:t>규약</a:t>
            </a:r>
            <a:endParaRPr lang="en-US" altLang="ko-KR" smtClean="0"/>
          </a:p>
          <a:p>
            <a:pPr lvl="2"/>
            <a:r>
              <a:rPr lang="en-US" altLang="ko-KR" smtClean="0"/>
              <a:t>public </a:t>
            </a:r>
            <a:r>
              <a:rPr lang="ko-KR" altLang="en-US" smtClean="0"/>
              <a:t>지정자가 아닌 멤버 </a:t>
            </a:r>
            <a:r>
              <a:rPr lang="ko-KR" altLang="en-US" smtClean="0"/>
              <a:t>변수를 </a:t>
            </a:r>
            <a:r>
              <a:rPr lang="ko-KR" altLang="en-US" smtClean="0"/>
              <a:t>갖음</a:t>
            </a:r>
            <a:r>
              <a:rPr lang="en-US" altLang="ko-KR" smtClean="0"/>
              <a:t>. </a:t>
            </a:r>
            <a:r>
              <a:rPr lang="ko-KR" altLang="en-US" smtClean="0"/>
              <a:t>일반적으로 </a:t>
            </a:r>
            <a:r>
              <a:rPr lang="en-US" altLang="ko-KR" smtClean="0"/>
              <a:t>private</a:t>
            </a:r>
            <a:r>
              <a:rPr lang="ko-KR" altLang="en-US" smtClean="0"/>
              <a:t>으로 지정해서 </a:t>
            </a:r>
            <a:r>
              <a:rPr lang="ko-KR" altLang="en-US" smtClean="0"/>
              <a:t>사용하고 </a:t>
            </a:r>
            <a:r>
              <a:rPr lang="ko-KR" altLang="en-US" smtClean="0"/>
              <a:t>프라퍼티</a:t>
            </a:r>
            <a:r>
              <a:rPr lang="en-US" altLang="ko-KR" smtClean="0"/>
              <a:t>(Property)</a:t>
            </a:r>
            <a:r>
              <a:rPr lang="ko-KR" altLang="en-US" smtClean="0"/>
              <a:t>라고 </a:t>
            </a:r>
            <a:r>
              <a:rPr lang="ko-KR" altLang="en-US" smtClean="0"/>
              <a:t>부름</a:t>
            </a:r>
            <a:endParaRPr lang="en-US" altLang="ko-KR" smtClean="0"/>
          </a:p>
          <a:p>
            <a:pPr lvl="2"/>
            <a:r>
              <a:rPr lang="en-US" altLang="ko-KR" smtClean="0"/>
              <a:t>getter </a:t>
            </a:r>
            <a:r>
              <a:rPr lang="ko-KR" altLang="en-US" smtClean="0"/>
              <a:t>메서드와 </a:t>
            </a:r>
            <a:r>
              <a:rPr lang="en-US" altLang="ko-KR" smtClean="0"/>
              <a:t>setter </a:t>
            </a:r>
            <a:r>
              <a:rPr lang="ko-KR" altLang="en-US" smtClean="0"/>
              <a:t>메서드를 </a:t>
            </a:r>
            <a:r>
              <a:rPr lang="ko-KR" altLang="en-US" smtClean="0"/>
              <a:t>갖음</a:t>
            </a:r>
            <a:endParaRPr lang="en-US" altLang="ko-KR" smtClean="0"/>
          </a:p>
          <a:p>
            <a:pPr lvl="2"/>
            <a:r>
              <a:rPr lang="en-US" altLang="ko-KR" smtClean="0"/>
              <a:t> </a:t>
            </a:r>
            <a:r>
              <a:rPr lang="ko-KR" altLang="en-US" smtClean="0"/>
              <a:t>인자없는 생성자가 반드시 </a:t>
            </a:r>
            <a:r>
              <a:rPr lang="ko-KR" altLang="en-US" smtClean="0"/>
              <a:t>존재해야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/>
            <a:r>
              <a:rPr lang="ko-KR" altLang="en-US" smtClean="0"/>
              <a:t>직렬화 </a:t>
            </a:r>
            <a:r>
              <a:rPr lang="ko-KR" altLang="en-US" smtClean="0"/>
              <a:t>객체이어야 </a:t>
            </a:r>
            <a:r>
              <a:rPr lang="ko-KR" altLang="en-US" smtClean="0"/>
              <a:t>함</a:t>
            </a:r>
            <a:r>
              <a:rPr lang="en-US" altLang="ko-KR" smtClean="0"/>
              <a:t>(</a:t>
            </a:r>
            <a:r>
              <a:rPr lang="en-US" altLang="ko-KR" smtClean="0"/>
              <a:t>implements </a:t>
            </a:r>
            <a:r>
              <a:rPr lang="en-US" altLang="ko-KR" smtClean="0"/>
              <a:t>Serializable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8.3.2 &lt;jsp:useBean /&gt; </a:t>
            </a:r>
            <a:r>
              <a:rPr lang="ko-KR" altLang="en-US" smtClean="0"/>
              <a:t>액션 태그</a:t>
            </a:r>
          </a:p>
          <a:p>
            <a:pPr lvl="1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을 </a:t>
            </a:r>
            <a:r>
              <a:rPr lang="en-US" altLang="ko-KR" smtClean="0"/>
              <a:t>JSP</a:t>
            </a:r>
            <a:r>
              <a:rPr lang="ko-KR" altLang="en-US" smtClean="0"/>
              <a:t>에서 사용하기 위한 </a:t>
            </a:r>
            <a:r>
              <a:rPr lang="ko-KR" altLang="en-US" smtClean="0"/>
              <a:t>액션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id </a:t>
            </a:r>
            <a:r>
              <a:rPr lang="ko-KR" altLang="en-US" smtClean="0"/>
              <a:t>속성 값은 생성된 자바빈을 식별하기 위한 </a:t>
            </a:r>
            <a:r>
              <a:rPr lang="ko-KR" altLang="en-US" smtClean="0"/>
              <a:t>빈 </a:t>
            </a:r>
            <a:r>
              <a:rPr lang="ko-KR" altLang="en-US" smtClean="0"/>
              <a:t>이름</a:t>
            </a:r>
            <a:endParaRPr lang="en-US" altLang="ko-KR" smtClean="0"/>
          </a:p>
          <a:p>
            <a:pPr lvl="1"/>
            <a:r>
              <a:rPr lang="en-US" altLang="ko-KR" smtClean="0"/>
              <a:t>class </a:t>
            </a:r>
            <a:r>
              <a:rPr lang="ko-KR" altLang="en-US" smtClean="0"/>
              <a:t>속성 값은 자바빈의 </a:t>
            </a:r>
            <a:r>
              <a:rPr lang="ko-KR" altLang="en-US" smtClean="0"/>
              <a:t>실제 </a:t>
            </a:r>
            <a:r>
              <a:rPr lang="ko-KR" altLang="en-US" smtClean="0"/>
              <a:t>클래스명</a:t>
            </a:r>
            <a:endParaRPr lang="en-US" altLang="ko-KR" smtClean="0"/>
          </a:p>
          <a:p>
            <a:pPr lvl="1"/>
            <a:r>
              <a:rPr lang="en-US" altLang="ko-KR" smtClean="0"/>
              <a:t>scope </a:t>
            </a:r>
            <a:r>
              <a:rPr lang="ko-KR" altLang="en-US" smtClean="0"/>
              <a:t>속성 값은 생성된 자바빈</a:t>
            </a:r>
            <a:r>
              <a:rPr lang="en-US" altLang="ko-KR" smtClean="0"/>
              <a:t>(JavaBeans)</a:t>
            </a:r>
            <a:r>
              <a:rPr lang="ko-KR" altLang="en-US" smtClean="0"/>
              <a:t>의 </a:t>
            </a:r>
            <a:r>
              <a:rPr lang="en-US" altLang="ko-KR" smtClean="0"/>
              <a:t>LifeCycle</a:t>
            </a:r>
            <a:r>
              <a:rPr lang="ko-KR" altLang="en-US" smtClean="0"/>
              <a:t>을 지정하기 </a:t>
            </a:r>
            <a:r>
              <a:rPr lang="ko-KR" altLang="en-US" smtClean="0"/>
              <a:t>위한 </a:t>
            </a:r>
            <a:r>
              <a:rPr lang="ko-KR" altLang="en-US" smtClean="0"/>
              <a:t>방법으로서 </a:t>
            </a:r>
            <a:r>
              <a:rPr lang="en-US" altLang="ko-KR" smtClean="0"/>
              <a:t>application, session, request, page </a:t>
            </a:r>
            <a:r>
              <a:rPr lang="ko-KR" altLang="en-US" smtClean="0"/>
              <a:t>값 중에서 사용 가능하고 기본은 </a:t>
            </a:r>
            <a:r>
              <a:rPr lang="en-US" altLang="ko-KR" smtClean="0"/>
              <a:t>page</a:t>
            </a:r>
          </a:p>
          <a:p>
            <a:pPr lvl="1"/>
            <a:r>
              <a:rPr lang="ko-KR" altLang="en-US" smtClean="0"/>
              <a:t>동작 </a:t>
            </a:r>
            <a:r>
              <a:rPr lang="ko-KR" altLang="en-US" smtClean="0"/>
              <a:t>메커니즘은 해당 </a:t>
            </a:r>
            <a:r>
              <a:rPr lang="en-US" altLang="ko-KR" smtClean="0"/>
              <a:t>scope</a:t>
            </a:r>
            <a:r>
              <a:rPr lang="ko-KR" altLang="en-US" smtClean="0"/>
              <a:t>에 일치하는 </a:t>
            </a:r>
            <a:r>
              <a:rPr lang="en-US" altLang="ko-KR" smtClean="0"/>
              <a:t>id </a:t>
            </a:r>
            <a:r>
              <a:rPr lang="ko-KR" altLang="en-US" smtClean="0"/>
              <a:t>값이 존재하면 재사용하고 없으면 </a:t>
            </a:r>
            <a:r>
              <a:rPr lang="ko-KR" altLang="en-US" smtClean="0"/>
              <a:t>새로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2060848"/>
            <a:ext cx="756084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&lt;jsp:useBean id="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빈 이름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패키지 포함한 빈클래스명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범위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자바빈</a:t>
            </a:r>
            <a:r>
              <a:rPr lang="en-US" altLang="ko-KR" smtClean="0"/>
              <a:t>(JavaBeans) </a:t>
            </a:r>
            <a:r>
              <a:rPr lang="ko-KR" altLang="en-US" smtClean="0"/>
              <a:t>사용</a:t>
            </a:r>
          </a:p>
          <a:p>
            <a:pPr lvl="2"/>
            <a:r>
              <a:rPr lang="en-US" altLang="ko-KR" smtClean="0"/>
              <a:t>LoginBean</a:t>
            </a:r>
            <a:r>
              <a:rPr lang="ko-KR" altLang="en-US" smtClean="0"/>
              <a:t>을 사용하기 </a:t>
            </a:r>
            <a:r>
              <a:rPr lang="ko-KR" altLang="en-US" smtClean="0"/>
              <a:t>위한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상위 방법은 </a:t>
            </a:r>
            <a:r>
              <a:rPr lang="ko-KR" altLang="en-US" smtClean="0"/>
              <a:t>다음과 </a:t>
            </a:r>
            <a:r>
              <a:rPr lang="ko-KR" altLang="en-US" smtClean="0"/>
              <a:t>일치하며</a:t>
            </a:r>
            <a:r>
              <a:rPr lang="en-US" altLang="ko-KR" smtClean="0"/>
              <a:t>, </a:t>
            </a:r>
            <a:r>
              <a:rPr lang="ko-KR" altLang="en-US" smtClean="0"/>
              <a:t>자바빈을 사용하기 위해서 객체를 </a:t>
            </a:r>
            <a:r>
              <a:rPr lang="ko-KR" altLang="en-US" smtClean="0"/>
              <a:t>생성하는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z="2400" smtClean="0"/>
          </a:p>
          <a:p>
            <a:r>
              <a:rPr lang="en-US" altLang="ko-KR" smtClean="0"/>
              <a:t>8.3.3 &lt;jsp:setProperty /&gt; </a:t>
            </a:r>
            <a:r>
              <a:rPr lang="ko-KR" altLang="en-US" smtClean="0"/>
              <a:t>액션 태그</a:t>
            </a:r>
          </a:p>
          <a:p>
            <a:pPr lvl="1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을 초기화하기 </a:t>
            </a:r>
            <a:r>
              <a:rPr lang="ko-KR" altLang="en-US" smtClean="0"/>
              <a:t>위해서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name </a:t>
            </a:r>
            <a:r>
              <a:rPr lang="ko-KR" altLang="en-US" smtClean="0"/>
              <a:t>속성 값에는 </a:t>
            </a:r>
            <a:r>
              <a:rPr lang="en-US" altLang="ko-KR" smtClean="0"/>
              <a:t>&lt;jsp:useBean /&gt;</a:t>
            </a:r>
            <a:r>
              <a:rPr lang="ko-KR" altLang="en-US" smtClean="0"/>
              <a:t>태그의 </a:t>
            </a:r>
            <a:r>
              <a:rPr lang="en-US" altLang="ko-KR" smtClean="0"/>
              <a:t>id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1"/>
            <a:r>
              <a:rPr lang="en-US" altLang="ko-KR" smtClean="0"/>
              <a:t>property </a:t>
            </a:r>
            <a:r>
              <a:rPr lang="ko-KR" altLang="en-US" smtClean="0"/>
              <a:t>속성 </a:t>
            </a:r>
            <a:r>
              <a:rPr lang="ko-KR" altLang="en-US" smtClean="0"/>
              <a:t>값에는 </a:t>
            </a:r>
            <a:r>
              <a:rPr lang="ko-KR" altLang="en-US" smtClean="0"/>
              <a:t>자바빈의 멤버 </a:t>
            </a:r>
            <a:r>
              <a:rPr lang="ko-KR" altLang="en-US" smtClean="0"/>
              <a:t>변수를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1"/>
            <a:r>
              <a:rPr lang="en-US" altLang="ko-KR" smtClean="0"/>
              <a:t>value </a:t>
            </a:r>
            <a:r>
              <a:rPr lang="ko-KR" altLang="en-US" smtClean="0"/>
              <a:t>속성 값에는 멤버 변수에 저장할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4941168"/>
            <a:ext cx="7488832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&lt;jsp:setProperty name="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빈 이름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property="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프라퍼티 이름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2852936"/>
            <a:ext cx="7272808" cy="85408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650" smtClean="0"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it-IT" altLang="ko-KR" sz="1650" smtClean="0">
                <a:latin typeface="맑은 고딕" pitchFamily="50" charset="-127"/>
                <a:ea typeface="맑은 고딕" pitchFamily="50" charset="-127"/>
              </a:rPr>
              <a:t>    LoginBean myBean = new LoginBean( );</a:t>
            </a:r>
          </a:p>
          <a:p>
            <a:r>
              <a:rPr lang="it-IT" altLang="ko-KR" sz="1650" smtClean="0"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1988840"/>
            <a:ext cx="7272808" cy="34624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650" smtClean="0">
                <a:latin typeface="맑은 고딕" pitchFamily="50" charset="-127"/>
                <a:ea typeface="맑은 고딕" pitchFamily="50" charset="-127"/>
              </a:rPr>
              <a:t>&lt;jsp:useBean id="myBean" class="com.bean.LoginBean" /&gt;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자바빈 </a:t>
            </a:r>
            <a:r>
              <a:rPr lang="ko-KR" altLang="en-US" smtClean="0"/>
              <a:t>초기화 작업</a:t>
            </a:r>
          </a:p>
          <a:p>
            <a:pPr lvl="2"/>
            <a:r>
              <a:rPr lang="en-US" altLang="ko-KR" smtClean="0"/>
              <a:t>LoginBean</a:t>
            </a:r>
            <a:r>
              <a:rPr lang="ko-KR" altLang="en-US" smtClean="0"/>
              <a:t>에 </a:t>
            </a:r>
            <a:r>
              <a:rPr lang="ko-KR" altLang="en-US" smtClean="0"/>
              <a:t>초기화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z="1100" smtClean="0"/>
          </a:p>
          <a:p>
            <a:pPr lvl="2"/>
            <a:r>
              <a:rPr lang="ko-KR" altLang="en-US" smtClean="0"/>
              <a:t>상위의 작업은 </a:t>
            </a:r>
            <a:r>
              <a:rPr lang="ko-KR" altLang="en-US" smtClean="0"/>
              <a:t>다음과 </a:t>
            </a:r>
            <a:r>
              <a:rPr lang="ko-KR" altLang="en-US" smtClean="0"/>
              <a:t>동일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z="2400" smtClean="0"/>
          </a:p>
          <a:p>
            <a:pPr lvl="2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에 초기화하려는 값이 </a:t>
            </a:r>
            <a:r>
              <a:rPr lang="en-US" altLang="ko-KR" smtClean="0"/>
              <a:t>HTML </a:t>
            </a:r>
            <a:r>
              <a:rPr lang="ko-KR" altLang="en-US" smtClean="0"/>
              <a:t>태그의 입력 파라미터 </a:t>
            </a:r>
            <a:r>
              <a:rPr lang="ko-KR" altLang="en-US" smtClean="0"/>
              <a:t>값이라면 </a:t>
            </a:r>
            <a:r>
              <a:rPr lang="en-US" altLang="ko-KR" smtClean="0"/>
              <a:t>value </a:t>
            </a:r>
            <a:r>
              <a:rPr lang="ko-KR" altLang="en-US" smtClean="0"/>
              <a:t>속성 대신에 </a:t>
            </a:r>
            <a:r>
              <a:rPr lang="en-US" altLang="ko-KR" smtClean="0"/>
              <a:t>param </a:t>
            </a:r>
            <a:r>
              <a:rPr lang="ko-KR" altLang="en-US" smtClean="0"/>
              <a:t>속성을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r>
              <a:rPr lang="en-US" altLang="ko-KR" smtClean="0"/>
              <a:t>param </a:t>
            </a:r>
            <a:r>
              <a:rPr lang="ko-KR" altLang="en-US" smtClean="0"/>
              <a:t>속성 값으로 </a:t>
            </a:r>
            <a:r>
              <a:rPr lang="en-US" altLang="ko-KR" smtClean="0"/>
              <a:t>HTML </a:t>
            </a:r>
            <a:r>
              <a:rPr lang="ko-KR" altLang="en-US" smtClean="0"/>
              <a:t>태그의 </a:t>
            </a:r>
            <a:r>
              <a:rPr lang="en-US" altLang="ko-KR" smtClean="0"/>
              <a:t>name </a:t>
            </a:r>
            <a:r>
              <a:rPr lang="ko-KR" altLang="en-US" smtClean="0"/>
              <a:t>값을 지정하면 </a:t>
            </a:r>
            <a:r>
              <a:rPr lang="ko-KR" altLang="en-US" smtClean="0"/>
              <a:t>자동으로 파라미터 값이 </a:t>
            </a:r>
            <a:r>
              <a:rPr lang="ko-KR" altLang="en-US" smtClean="0"/>
              <a:t>프라퍼티에 </a:t>
            </a:r>
            <a:r>
              <a:rPr lang="ko-KR" altLang="en-US" smtClean="0"/>
              <a:t>저장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6093296"/>
            <a:ext cx="7344816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&lt;jsp:setProperty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빈 이름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property="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프라퍼티 이름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param="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파라미터명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1988840"/>
            <a:ext cx="7488832" cy="78483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&lt;jsp:useBean id="myBean" class="com.bean.LoginBean" /&gt;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jsp:setProperty name="myBean" property="userid" value="test" /&gt;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&lt;jsp:setProperty name="myBean" property="passwd" value="1234" 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624" y="3429000"/>
            <a:ext cx="7488832" cy="1246495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LoginBean myBean = new LoginBean( );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myBean.setUserid("test");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myBean.setPasswd("1234");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param </a:t>
            </a:r>
            <a:r>
              <a:rPr lang="ko-KR" altLang="en-US" smtClean="0"/>
              <a:t>속성</a:t>
            </a:r>
          </a:p>
          <a:p>
            <a:pPr lvl="2"/>
            <a:r>
              <a:rPr lang="en-US" altLang="ko-KR" smtClean="0"/>
              <a:t>LoginBean </a:t>
            </a:r>
            <a:r>
              <a:rPr lang="ko-KR" altLang="en-US" smtClean="0"/>
              <a:t>클래스에 </a:t>
            </a:r>
            <a:r>
              <a:rPr lang="en-US" altLang="ko-KR" smtClean="0"/>
              <a:t>HTML</a:t>
            </a:r>
            <a:r>
              <a:rPr lang="ko-KR" altLang="en-US" smtClean="0"/>
              <a:t>의 입력 파라미터 값으로 초기화하기 </a:t>
            </a:r>
            <a:r>
              <a:rPr lang="ko-KR" altLang="en-US" smtClean="0"/>
              <a:t>위한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z="1050" smtClean="0"/>
          </a:p>
          <a:p>
            <a:pPr lvl="2"/>
            <a:r>
              <a:rPr lang="ko-KR" altLang="en-US" smtClean="0"/>
              <a:t>상위 코드는 </a:t>
            </a:r>
            <a:r>
              <a:rPr lang="ko-KR" altLang="en-US" smtClean="0"/>
              <a:t>다음과 </a:t>
            </a:r>
            <a:r>
              <a:rPr lang="ko-KR" altLang="en-US" smtClean="0"/>
              <a:t>일치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1988840"/>
            <a:ext cx="7488832" cy="78483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&lt;form action=" "&gt;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50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50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input type="text" name="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myUserid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" &gt;&lt;br&gt;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500" smtClean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50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input type="text" name="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myPasswd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" &gt;&lt;br&gt;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624" y="2852936"/>
            <a:ext cx="7488832" cy="78483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&lt;jsp:useBean id="myBean" class="com.bean.LoginBean" /&gt;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&lt;jsp:setProperty name="myBean" property="userid" param="myUserid" /&gt;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    &lt;jsp:setProperty name="myBean" property="passwd" value="myPasswd" /&gt;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87624" y="4221088"/>
            <a:ext cx="7488832" cy="1246495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    LoginBean myBean = new LoginBean( );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    myBean.setUserid( request.getParameter("myUserid") );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    myBean.setPasswd( request.getParameter("myPasswd") );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%&gt;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의 프라퍼티명과 </a:t>
            </a:r>
            <a:r>
              <a:rPr lang="en-US" altLang="ko-KR" smtClean="0"/>
              <a:t>HTML </a:t>
            </a:r>
            <a:r>
              <a:rPr lang="ko-KR" altLang="en-US" smtClean="0"/>
              <a:t>태그의 입력 파라미터명이 </a:t>
            </a:r>
            <a:r>
              <a:rPr lang="ko-KR" altLang="en-US" smtClean="0"/>
              <a:t>모두 </a:t>
            </a:r>
            <a:r>
              <a:rPr lang="ko-KR" altLang="en-US" smtClean="0"/>
              <a:t>일치한다면 다음과 </a:t>
            </a:r>
            <a:r>
              <a:rPr lang="ko-KR" altLang="en-US" smtClean="0"/>
              <a:t>같이 간단하게 </a:t>
            </a:r>
            <a:r>
              <a:rPr lang="ko-KR" altLang="en-US" smtClean="0"/>
              <a:t>표현이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z="2400" smtClean="0"/>
          </a:p>
          <a:p>
            <a:pPr lvl="2"/>
            <a:r>
              <a:rPr lang="en-US" altLang="ko-KR" smtClean="0"/>
              <a:t>HTML </a:t>
            </a:r>
            <a:r>
              <a:rPr lang="ko-KR" altLang="en-US" smtClean="0"/>
              <a:t>태그의 파라미터명과 </a:t>
            </a:r>
            <a:r>
              <a:rPr lang="en-US" altLang="ko-KR" smtClean="0"/>
              <a:t>LoginBean</a:t>
            </a:r>
            <a:r>
              <a:rPr lang="ko-KR" altLang="en-US" smtClean="0"/>
              <a:t>의 프라퍼티가 일치하는 </a:t>
            </a:r>
            <a:r>
              <a:rPr lang="ko-KR" altLang="en-US" smtClean="0"/>
              <a:t>경우의 </a:t>
            </a:r>
            <a:r>
              <a:rPr lang="ko-KR" altLang="en-US" smtClean="0"/>
              <a:t>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7344816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&lt;jsp:setProperty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빈 이름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property="*"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2996952"/>
            <a:ext cx="7416824" cy="784830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&lt;form action=" "&gt;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50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50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input type="text" name="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" &gt;&lt;br&gt;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500" smtClean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50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input type="text" name="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" &gt;&lt;br&gt;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59632" y="3933056"/>
            <a:ext cx="7416824" cy="553998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&lt;jsp:useBean id="myBean" class="com.bean.LoginBean" /&gt;</a:t>
            </a:r>
          </a:p>
          <a:p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    &lt;jsp:setProperty name="myBean" property="*" 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JSP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8.1.1 </a:t>
            </a:r>
            <a:r>
              <a:rPr lang="en-US" altLang="ko-KR" smtClean="0"/>
              <a:t>hello.jsp </a:t>
            </a:r>
            <a:r>
              <a:rPr lang="ko-KR" altLang="en-US" smtClean="0"/>
              <a:t>작성하기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ko-KR" altLang="en-US" smtClean="0"/>
              <a:t>이클립스를 </a:t>
            </a:r>
            <a:r>
              <a:rPr lang="ko-KR" altLang="en-US" smtClean="0"/>
              <a:t>실행시키고 먼저 </a:t>
            </a:r>
            <a:r>
              <a:rPr lang="en-US" altLang="ko-KR" smtClean="0"/>
              <a:t>Java EE </a:t>
            </a:r>
            <a:r>
              <a:rPr lang="ko-KR" altLang="en-US" smtClean="0"/>
              <a:t>퍼스펙티브를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ko-KR" altLang="en-US" smtClean="0"/>
              <a:t>이클립스 </a:t>
            </a:r>
            <a:r>
              <a:rPr lang="ko-KR" altLang="en-US" smtClean="0"/>
              <a:t>메뉴에서 </a:t>
            </a:r>
            <a:r>
              <a:rPr lang="en-US" altLang="ko-KR" smtClean="0"/>
              <a:t>[File]-[New]-[Dynamic Web Project]</a:t>
            </a:r>
            <a:r>
              <a:rPr lang="ko-KR" altLang="en-US" smtClean="0"/>
              <a:t>를 </a:t>
            </a:r>
            <a:r>
              <a:rPr lang="ko-KR" altLang="en-US" smtClean="0"/>
              <a:t>선택</a:t>
            </a:r>
            <a:r>
              <a:rPr lang="en-US" altLang="ko-KR" smtClean="0"/>
              <a:t>. </a:t>
            </a:r>
            <a:r>
              <a:rPr lang="ko-KR" altLang="en-US" smtClean="0"/>
              <a:t>프로젝트명은 </a:t>
            </a:r>
            <a:r>
              <a:rPr lang="en-US" altLang="ko-KR" smtClean="0"/>
              <a:t>08Chapter</a:t>
            </a:r>
            <a:r>
              <a:rPr lang="ko-KR" altLang="en-US" smtClean="0"/>
              <a:t>로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en-US" altLang="ko-KR" smtClean="0"/>
              <a:t>JSP</a:t>
            </a:r>
            <a:r>
              <a:rPr lang="ko-KR" altLang="en-US" smtClean="0"/>
              <a:t>를 추가하기 위해서 </a:t>
            </a:r>
            <a:r>
              <a:rPr lang="en-US" altLang="ko-KR" smtClean="0"/>
              <a:t>08Chapter </a:t>
            </a:r>
            <a:r>
              <a:rPr lang="ko-KR" altLang="en-US" smtClean="0"/>
              <a:t>프로젝트를 선택하고 </a:t>
            </a:r>
            <a:r>
              <a:rPr lang="en-US" altLang="ko-KR" smtClean="0"/>
              <a:t>[File]-[New]-[JSP File]</a:t>
            </a:r>
            <a:r>
              <a:rPr lang="ko-KR" altLang="en-US" smtClean="0"/>
              <a:t>을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en-US" altLang="ko-KR" smtClean="0"/>
              <a:t>JSP </a:t>
            </a:r>
            <a:r>
              <a:rPr lang="ko-KR" altLang="en-US" smtClean="0"/>
              <a:t>파일은 </a:t>
            </a:r>
            <a:r>
              <a:rPr lang="en-US" altLang="ko-KR" smtClean="0"/>
              <a:t>HTML </a:t>
            </a:r>
            <a:r>
              <a:rPr lang="ko-KR" altLang="en-US" smtClean="0"/>
              <a:t>파일과 마찬가지로 반드시 </a:t>
            </a:r>
            <a:r>
              <a:rPr lang="en-US" altLang="ko-KR" smtClean="0"/>
              <a:t>WebContent </a:t>
            </a:r>
            <a:r>
              <a:rPr lang="ko-KR" altLang="en-US" smtClean="0"/>
              <a:t>폴더에 </a:t>
            </a:r>
            <a:r>
              <a:rPr lang="ko-KR" altLang="en-US" smtClean="0"/>
              <a:t>저장파일명에 </a:t>
            </a:r>
            <a:r>
              <a:rPr lang="ko-KR" altLang="en-US" smtClean="0"/>
              <a:t>‘</a:t>
            </a:r>
            <a:r>
              <a:rPr lang="en-US" altLang="ko-KR" smtClean="0"/>
              <a:t>hello.jsp’</a:t>
            </a:r>
            <a:r>
              <a:rPr lang="ko-KR" altLang="en-US" smtClean="0"/>
              <a:t>로 지정하고 </a:t>
            </a:r>
            <a:r>
              <a:rPr lang="en-US" altLang="ko-KR" smtClean="0"/>
              <a:t>[Finish] </a:t>
            </a:r>
            <a:r>
              <a:rPr lang="ko-KR" altLang="en-US" smtClean="0"/>
              <a:t>버튼을 </a:t>
            </a:r>
            <a:r>
              <a:rPr lang="ko-KR" altLang="en-US" smtClean="0"/>
              <a:t>클릭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en-US" altLang="ko-KR" smtClean="0"/>
              <a:t>hello.jsp </a:t>
            </a:r>
            <a:r>
              <a:rPr lang="ko-KR" altLang="en-US" smtClean="0"/>
              <a:t>파일을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en-US" altLang="ko-KR" smtClean="0"/>
              <a:t>JSP </a:t>
            </a:r>
            <a:r>
              <a:rPr lang="ko-KR" altLang="en-US" smtClean="0"/>
              <a:t>파일을 </a:t>
            </a:r>
            <a:r>
              <a:rPr lang="ko-KR" altLang="en-US" smtClean="0"/>
              <a:t>요청하기 </a:t>
            </a:r>
            <a:r>
              <a:rPr lang="ko-KR" altLang="en-US" smtClean="0"/>
              <a:t>위해서 </a:t>
            </a:r>
            <a:r>
              <a:rPr lang="en-US" altLang="ko-KR" smtClean="0"/>
              <a:t>hello.jsp </a:t>
            </a:r>
            <a:r>
              <a:rPr lang="ko-KR" altLang="en-US" smtClean="0"/>
              <a:t>파일을 </a:t>
            </a:r>
            <a:r>
              <a:rPr lang="ko-KR" altLang="en-US" smtClean="0"/>
              <a:t>선택하고 </a:t>
            </a:r>
            <a:r>
              <a:rPr lang="ko-KR" altLang="en-US" smtClean="0"/>
              <a:t>바로 </a:t>
            </a:r>
            <a:r>
              <a:rPr lang="ko-KR" altLang="en-US" smtClean="0"/>
              <a:t>가기 메뉴에서 </a:t>
            </a:r>
            <a:r>
              <a:rPr lang="en-US" altLang="ko-KR" smtClean="0"/>
              <a:t>[Run As]-[Run On Server]</a:t>
            </a:r>
            <a:r>
              <a:rPr lang="ko-KR" altLang="en-US" smtClean="0"/>
              <a:t>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marL="452438" lvl="1" indent="-271463">
              <a:buFont typeface="+mj-ea"/>
              <a:buAutoNum type="circleNumDbPlain"/>
            </a:pPr>
            <a:r>
              <a:rPr lang="ko-KR" altLang="en-US" smtClean="0"/>
              <a:t>실행하는 방법은 </a:t>
            </a:r>
            <a:r>
              <a:rPr lang="en-US" altLang="ko-KR" smtClean="0"/>
              <a:t>HTML </a:t>
            </a:r>
            <a:r>
              <a:rPr lang="ko-KR" altLang="en-US" smtClean="0"/>
              <a:t>파일을 요청하는 </a:t>
            </a:r>
            <a:r>
              <a:rPr lang="ko-KR" altLang="en-US" smtClean="0"/>
              <a:t>방법과 </a:t>
            </a:r>
            <a:r>
              <a:rPr lang="ko-KR" altLang="en-US" smtClean="0"/>
              <a:t>동일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143837"/>
            <a:ext cx="3247073" cy="145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8.3.4 &lt;jsp:getProperty /&gt; </a:t>
            </a:r>
            <a:r>
              <a:rPr lang="ko-KR" altLang="en-US" smtClean="0"/>
              <a:t>액션 태그</a:t>
            </a:r>
          </a:p>
          <a:p>
            <a:pPr lvl="1"/>
            <a:r>
              <a:rPr lang="ko-KR" altLang="en-US" smtClean="0"/>
              <a:t>자바빈</a:t>
            </a:r>
            <a:r>
              <a:rPr lang="en-US" altLang="ko-KR" smtClean="0"/>
              <a:t>(JavaBeans)</a:t>
            </a:r>
            <a:r>
              <a:rPr lang="ko-KR" altLang="en-US" smtClean="0"/>
              <a:t>의 프라퍼티를 출력하기 </a:t>
            </a:r>
            <a:r>
              <a:rPr lang="ko-KR" altLang="en-US" smtClean="0"/>
              <a:t>위한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이전에 작업했던 </a:t>
            </a:r>
            <a:r>
              <a:rPr lang="en-US" altLang="ko-KR" smtClean="0"/>
              <a:t>LoginBean</a:t>
            </a:r>
            <a:r>
              <a:rPr lang="ko-KR" altLang="en-US" smtClean="0"/>
              <a:t>의 </a:t>
            </a:r>
            <a:r>
              <a:rPr lang="en-US" altLang="ko-KR" smtClean="0"/>
              <a:t>userid </a:t>
            </a:r>
            <a:r>
              <a:rPr lang="ko-KR" altLang="en-US" smtClean="0"/>
              <a:t>프라퍼티 값을 출력하기 </a:t>
            </a:r>
            <a:r>
              <a:rPr lang="ko-KR" altLang="en-US" smtClean="0"/>
              <a:t>위한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상위의 </a:t>
            </a:r>
            <a:r>
              <a:rPr lang="en-US" altLang="ko-KR" smtClean="0"/>
              <a:t>&lt;jsp:getProperty /&gt; </a:t>
            </a:r>
            <a:r>
              <a:rPr lang="ko-KR" altLang="en-US" smtClean="0"/>
              <a:t>태그는 </a:t>
            </a:r>
            <a:r>
              <a:rPr lang="ko-KR" altLang="en-US" smtClean="0"/>
              <a:t>다음과 </a:t>
            </a:r>
            <a:r>
              <a:rPr lang="ko-KR" altLang="en-US" smtClean="0"/>
              <a:t>동일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2132856"/>
            <a:ext cx="7560840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&lt;jsp:getProperty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빈 이름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property="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프라퍼티 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3068960"/>
            <a:ext cx="7560840" cy="1015663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&lt;jsp:useBean id="myBean" class="com.bean.LoginBean" /&gt;</a:t>
            </a:r>
          </a:p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&lt;jsp:setProperty name="myBean" property="*" /&gt;</a:t>
            </a:r>
          </a:p>
          <a:p>
            <a:endParaRPr lang="it-IT" altLang="ko-KR" sz="15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b="1" smtClean="0">
                <a:latin typeface="맑은 고딕" pitchFamily="50" charset="-127"/>
                <a:ea typeface="맑은 고딕" pitchFamily="50" charset="-127"/>
              </a:rPr>
              <a:t>사용자 아이디</a:t>
            </a:r>
            <a:r>
              <a:rPr lang="en-US" altLang="ko-KR" sz="1500" b="1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it-IT" altLang="ko-KR" sz="1500" b="1" smtClean="0">
                <a:latin typeface="맑은 고딕" pitchFamily="50" charset="-127"/>
                <a:ea typeface="맑은 고딕" pitchFamily="50" charset="-127"/>
              </a:rPr>
              <a:t>jsp:getProperty name="myBean" property="userid" 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8" y="4690011"/>
            <a:ext cx="7560840" cy="323165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500" smtClean="0">
                <a:latin typeface="맑은 고딕" pitchFamily="50" charset="-127"/>
                <a:ea typeface="맑은 고딕" pitchFamily="50" charset="-127"/>
              </a:rPr>
              <a:t>&lt;%= myBean.getUserid( ) %&gt;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8.3.5 &lt;jsp:include /&gt; </a:t>
            </a:r>
            <a:r>
              <a:rPr lang="ko-KR" altLang="en-US" smtClean="0"/>
              <a:t>액션 태그</a:t>
            </a:r>
          </a:p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액션 태그에서 공통되는 부분을 삽입시켜 재사용하는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page </a:t>
            </a:r>
            <a:r>
              <a:rPr lang="ko-KR" altLang="en-US" smtClean="0"/>
              <a:t>속성에는 포함시킬 </a:t>
            </a:r>
            <a:r>
              <a:rPr lang="ko-KR" altLang="en-US" smtClean="0"/>
              <a:t>파일명을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1"/>
            <a:r>
              <a:rPr lang="en-US" altLang="ko-KR" smtClean="0"/>
              <a:t>flush </a:t>
            </a:r>
            <a:r>
              <a:rPr lang="ko-KR" altLang="en-US" smtClean="0"/>
              <a:t>속성에는 버퍼의 동작 </a:t>
            </a:r>
            <a:r>
              <a:rPr lang="ko-KR" altLang="en-US" smtClean="0"/>
              <a:t>방식을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값인 경우에는 버퍼가 모두 채워지지 않더라고 응답 처리되며 일반적으로 </a:t>
            </a:r>
            <a:r>
              <a:rPr lang="en-US" altLang="ko-KR" smtClean="0"/>
              <a:t>true </a:t>
            </a:r>
            <a:r>
              <a:rPr lang="ko-KR" altLang="en-US" smtClean="0"/>
              <a:t>값으로 </a:t>
            </a:r>
            <a:r>
              <a:rPr lang="ko-KR" altLang="en-US" smtClean="0"/>
              <a:t>설정하여 사용</a:t>
            </a:r>
            <a:endParaRPr lang="en-US" altLang="ko-KR" smtClean="0"/>
          </a:p>
          <a:p>
            <a:pPr lvl="1"/>
            <a:r>
              <a:rPr lang="ko-KR" altLang="en-US" smtClean="0"/>
              <a:t>대량의 </a:t>
            </a:r>
            <a:r>
              <a:rPr lang="ko-KR" altLang="en-US" smtClean="0"/>
              <a:t>데이터를 응답 </a:t>
            </a:r>
            <a:r>
              <a:rPr lang="ko-KR" altLang="en-US" smtClean="0"/>
              <a:t>처리할 </a:t>
            </a:r>
            <a:r>
              <a:rPr lang="ko-KR" altLang="en-US" smtClean="0"/>
              <a:t>때 버퍼에 </a:t>
            </a:r>
            <a:r>
              <a:rPr lang="ko-KR" altLang="en-US" smtClean="0"/>
              <a:t>모두 채워서 처리하면 웹 브라우저의 응답 화면이 깨지는 현상이 자주 </a:t>
            </a:r>
            <a:r>
              <a:rPr lang="ko-KR" altLang="en-US" smtClean="0"/>
              <a:t>발생되기 </a:t>
            </a:r>
            <a:r>
              <a:rPr lang="ko-KR" altLang="en-US" smtClean="0"/>
              <a:t>때문에 </a:t>
            </a:r>
            <a:r>
              <a:rPr lang="en-US" altLang="ko-KR" smtClean="0"/>
              <a:t>true </a:t>
            </a:r>
            <a:r>
              <a:rPr lang="ko-KR" altLang="en-US" smtClean="0"/>
              <a:t>값으로 </a:t>
            </a:r>
            <a:r>
              <a:rPr lang="ko-KR" altLang="en-US" smtClean="0"/>
              <a:t>설정하여 </a:t>
            </a:r>
            <a:r>
              <a:rPr lang="ko-KR" altLang="en-US" smtClean="0"/>
              <a:t>처리 방식을 취함</a:t>
            </a:r>
            <a:endParaRPr lang="en-US" altLang="ko-KR" smtClean="0"/>
          </a:p>
          <a:p>
            <a:pPr lvl="1"/>
            <a:r>
              <a:rPr lang="en-US" altLang="ko-KR" smtClean="0"/>
              <a:t>include </a:t>
            </a:r>
            <a:r>
              <a:rPr lang="ko-KR" altLang="en-US" smtClean="0"/>
              <a:t>지시어는 정적인</a:t>
            </a:r>
            <a:r>
              <a:rPr lang="en-US" altLang="ko-KR" smtClean="0"/>
              <a:t>(Static) </a:t>
            </a:r>
            <a:r>
              <a:rPr lang="ko-KR" altLang="en-US" smtClean="0"/>
              <a:t>메커니즘으로 </a:t>
            </a:r>
            <a:r>
              <a:rPr lang="ko-KR" altLang="en-US" smtClean="0"/>
              <a:t>동작</a:t>
            </a:r>
            <a:endParaRPr lang="en-US" altLang="ko-KR" smtClean="0"/>
          </a:p>
          <a:p>
            <a:pPr lvl="1"/>
            <a:r>
              <a:rPr lang="ko-KR" altLang="en-US" smtClean="0"/>
              <a:t>서블릿으로 </a:t>
            </a:r>
            <a:r>
              <a:rPr lang="ko-KR" altLang="en-US" smtClean="0"/>
              <a:t>변환되기 </a:t>
            </a:r>
            <a:r>
              <a:rPr lang="ko-KR" altLang="en-US" smtClean="0"/>
              <a:t>전에 삽입될 </a:t>
            </a:r>
            <a:r>
              <a:rPr lang="ko-KR" altLang="en-US" smtClean="0"/>
              <a:t>페이지의 모든 내용이 먼저 삽입되고 나중에 삽입된 페이지가 한꺼번에 </a:t>
            </a:r>
            <a:r>
              <a:rPr lang="ko-KR" altLang="en-US" smtClean="0"/>
              <a:t>서블릿 </a:t>
            </a:r>
            <a:r>
              <a:rPr lang="ko-KR" altLang="en-US" smtClean="0"/>
              <a:t>코드로 변환되어 실행</a:t>
            </a:r>
            <a:endParaRPr lang="en-US" altLang="ko-KR" smtClean="0"/>
          </a:p>
          <a:p>
            <a:pPr lvl="1"/>
            <a:r>
              <a:rPr lang="ko-KR" altLang="en-US" smtClean="0"/>
              <a:t>고정된 </a:t>
            </a:r>
            <a:r>
              <a:rPr lang="ko-KR" altLang="en-US" smtClean="0"/>
              <a:t>데이터를 삽입시키는 </a:t>
            </a:r>
            <a:r>
              <a:rPr lang="ko-KR" altLang="en-US" smtClean="0"/>
              <a:t>경우에 </a:t>
            </a:r>
            <a:r>
              <a:rPr lang="ko-KR" altLang="en-US" smtClean="0"/>
              <a:t>적합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2132856"/>
            <a:ext cx="7560840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&lt;jsp:include page="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삽입될 페이지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flush="true"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include </a:t>
            </a:r>
            <a:r>
              <a:rPr lang="ko-KR" altLang="en-US" smtClean="0"/>
              <a:t>액션 태그의 </a:t>
            </a:r>
            <a:r>
              <a:rPr lang="ko-KR" altLang="en-US" smtClean="0"/>
              <a:t>동작 </a:t>
            </a:r>
            <a:r>
              <a:rPr lang="ko-KR" altLang="en-US" smtClean="0"/>
              <a:t>메커니즘</a:t>
            </a:r>
            <a:endParaRPr lang="en-US" altLang="ko-KR" smtClean="0"/>
          </a:p>
          <a:p>
            <a:pPr lvl="2"/>
            <a:r>
              <a:rPr lang="ko-KR" altLang="en-US" smtClean="0"/>
              <a:t>동적</a:t>
            </a:r>
            <a:r>
              <a:rPr lang="en-US" altLang="ko-KR" smtClean="0"/>
              <a:t>(Dynamic) </a:t>
            </a:r>
            <a:r>
              <a:rPr lang="ko-KR" altLang="en-US" smtClean="0"/>
              <a:t>삽입이기 </a:t>
            </a:r>
            <a:r>
              <a:rPr lang="ko-KR" altLang="en-US" smtClean="0"/>
              <a:t>때문에 </a:t>
            </a:r>
            <a:r>
              <a:rPr lang="en-US" altLang="ko-KR" smtClean="0"/>
              <a:t>main.jsp</a:t>
            </a:r>
            <a:r>
              <a:rPr lang="ko-KR" altLang="en-US" smtClean="0"/>
              <a:t>가 </a:t>
            </a:r>
            <a:r>
              <a:rPr lang="en-US" altLang="ko-KR" smtClean="0"/>
              <a:t>header.jsp </a:t>
            </a:r>
            <a:r>
              <a:rPr lang="ko-KR" altLang="en-US" smtClean="0"/>
              <a:t>페이지로 </a:t>
            </a:r>
            <a:r>
              <a:rPr lang="ko-KR" altLang="en-US" smtClean="0"/>
              <a:t>요청</a:t>
            </a:r>
            <a:endParaRPr lang="en-US" altLang="ko-KR" smtClean="0"/>
          </a:p>
          <a:p>
            <a:pPr lvl="2"/>
            <a:r>
              <a:rPr lang="en-US" altLang="ko-KR" smtClean="0"/>
              <a:t>header.jsp</a:t>
            </a:r>
            <a:r>
              <a:rPr lang="ko-KR" altLang="en-US" smtClean="0"/>
              <a:t>가 실행된 결과를 소스 코드 내용으로 </a:t>
            </a:r>
            <a:r>
              <a:rPr lang="ko-KR" altLang="en-US" smtClean="0"/>
              <a:t>포함시켜 </a:t>
            </a:r>
            <a:r>
              <a:rPr lang="ko-KR" altLang="en-US" smtClean="0"/>
              <a:t>동작</a:t>
            </a:r>
            <a:endParaRPr lang="en-US" altLang="ko-KR" smtClean="0"/>
          </a:p>
          <a:p>
            <a:pPr lvl="2"/>
            <a:r>
              <a:rPr lang="en-US" altLang="ko-KR" smtClean="0"/>
              <a:t>main.jsp </a:t>
            </a:r>
            <a:r>
              <a:rPr lang="ko-KR" altLang="en-US" smtClean="0"/>
              <a:t>페이지와 </a:t>
            </a:r>
            <a:r>
              <a:rPr lang="en-US" altLang="ko-KR" smtClean="0"/>
              <a:t>header.jsp </a:t>
            </a:r>
            <a:r>
              <a:rPr lang="ko-KR" altLang="en-US" smtClean="0"/>
              <a:t>페이지 모두 </a:t>
            </a:r>
            <a:r>
              <a:rPr lang="ko-KR" altLang="en-US" smtClean="0"/>
              <a:t>서블릿으로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lvl="2"/>
            <a:r>
              <a:rPr lang="en-US" altLang="ko-KR" smtClean="0"/>
              <a:t>header.jsp </a:t>
            </a:r>
            <a:r>
              <a:rPr lang="ko-KR" altLang="en-US" smtClean="0"/>
              <a:t>페이지가 동적으로 실행된 결과를 </a:t>
            </a:r>
            <a:r>
              <a:rPr lang="ko-KR" altLang="en-US" smtClean="0"/>
              <a:t>포함하는 </a:t>
            </a:r>
            <a:r>
              <a:rPr lang="ko-KR" altLang="en-US" smtClean="0"/>
              <a:t>형태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4590574" cy="365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포함될 </a:t>
            </a:r>
            <a:r>
              <a:rPr lang="ko-KR" altLang="en-US" smtClean="0"/>
              <a:t>페이지에 임의의 파라미터 값을 </a:t>
            </a:r>
            <a:r>
              <a:rPr lang="ko-KR" altLang="en-US" smtClean="0"/>
              <a:t>지정하여 </a:t>
            </a:r>
            <a:r>
              <a:rPr lang="ko-KR" altLang="en-US" smtClean="0"/>
              <a:t>요청 가능</a:t>
            </a:r>
            <a:endParaRPr lang="en-US" altLang="ko-KR" smtClean="0"/>
          </a:p>
          <a:p>
            <a:pPr lvl="2"/>
            <a:r>
              <a:rPr lang="ko-KR" altLang="en-US" smtClean="0"/>
              <a:t>파라미터 </a:t>
            </a:r>
            <a:r>
              <a:rPr lang="ko-KR" altLang="en-US" smtClean="0"/>
              <a:t>값을 </a:t>
            </a:r>
            <a:r>
              <a:rPr lang="ko-KR" altLang="en-US" smtClean="0"/>
              <a:t>설정하는 기본 문법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포함될 페이지에서는 </a:t>
            </a:r>
            <a:r>
              <a:rPr lang="en-US" altLang="ko-KR" smtClean="0"/>
              <a:t>request.getParameter(</a:t>
            </a:r>
            <a:r>
              <a:rPr lang="ko-KR" altLang="en-US" smtClean="0"/>
              <a:t>파라미터명</a:t>
            </a:r>
            <a:r>
              <a:rPr lang="en-US" altLang="ko-KR" smtClean="0"/>
              <a:t>) </a:t>
            </a:r>
            <a:r>
              <a:rPr lang="ko-KR" altLang="en-US" smtClean="0"/>
              <a:t>메서드를 사용하여 값을 얻을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8.3.6 &lt;jsp:forward /&gt; </a:t>
            </a:r>
            <a:r>
              <a:rPr lang="ko-KR" altLang="en-US" smtClean="0"/>
              <a:t>액션 태그</a:t>
            </a:r>
          </a:p>
          <a:p>
            <a:pPr lvl="1"/>
            <a:r>
              <a:rPr lang="en-US" altLang="ko-KR" smtClean="0"/>
              <a:t>RequestDispatcher </a:t>
            </a:r>
            <a:r>
              <a:rPr lang="ko-KR" altLang="en-US" smtClean="0"/>
              <a:t>클래스를 </a:t>
            </a:r>
            <a:r>
              <a:rPr lang="ko-KR" altLang="en-US" smtClean="0"/>
              <a:t>이용한 </a:t>
            </a:r>
            <a:r>
              <a:rPr lang="ko-KR" altLang="en-US" smtClean="0"/>
              <a:t>포워드 </a:t>
            </a:r>
            <a:r>
              <a:rPr lang="ko-KR" altLang="en-US" smtClean="0"/>
              <a:t>방식과 동일하게 </a:t>
            </a:r>
            <a:r>
              <a:rPr lang="en-US" altLang="ko-KR" smtClean="0"/>
              <a:t>JSP </a:t>
            </a:r>
            <a:r>
              <a:rPr lang="ko-KR" altLang="en-US" smtClean="0"/>
              <a:t>페이지에서 사용할 수 </a:t>
            </a:r>
            <a:r>
              <a:rPr lang="ko-KR" altLang="en-US" smtClean="0"/>
              <a:t>있는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ko-KR" altLang="en-US" smtClean="0"/>
              <a:t>클라이언트로부터의 요청과 내부적인 </a:t>
            </a:r>
            <a:r>
              <a:rPr lang="ko-KR" altLang="en-US" smtClean="0"/>
              <a:t>포워드를 통한 요청이 동일한 </a:t>
            </a:r>
            <a:r>
              <a:rPr lang="en-US" altLang="ko-KR" smtClean="0"/>
              <a:t>HttpServletRequest </a:t>
            </a:r>
            <a:r>
              <a:rPr lang="ko-KR" altLang="en-US" smtClean="0"/>
              <a:t>객체로 </a:t>
            </a:r>
            <a:r>
              <a:rPr lang="ko-KR" altLang="en-US" smtClean="0"/>
              <a:t>처리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1988840"/>
            <a:ext cx="7128792" cy="98488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&lt;jsp:include page="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삽입될 페이지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flush="true" 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jsp:param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파라미터 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jsp:param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파라미터 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&lt;/jsp:include&gt;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5589240"/>
            <a:ext cx="748883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&lt;jsp:forward page="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요청 페이지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JSP </a:t>
            </a:r>
            <a:r>
              <a:rPr lang="ko-KR" altLang="en-US" smtClean="0"/>
              <a:t>표준 액션 태그 </a:t>
            </a:r>
            <a:r>
              <a:rPr lang="en-US" altLang="ko-KR" smtClean="0"/>
              <a:t>- </a:t>
            </a:r>
            <a:r>
              <a:rPr lang="en-US" altLang="ko-KR" smtClean="0"/>
              <a:t>13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요청시 다음과 같이 파라미터 </a:t>
            </a:r>
            <a:r>
              <a:rPr lang="ko-KR" altLang="en-US" smtClean="0"/>
              <a:t>값을 </a:t>
            </a:r>
            <a:r>
              <a:rPr lang="ko-KR" altLang="en-US" smtClean="0"/>
              <a:t>설정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include </a:t>
            </a:r>
            <a:r>
              <a:rPr lang="ko-KR" altLang="en-US" smtClean="0"/>
              <a:t>액션과 마찬가지로 요청받은 </a:t>
            </a:r>
            <a:r>
              <a:rPr lang="ko-KR" altLang="en-US" smtClean="0"/>
              <a:t>페이지에서 </a:t>
            </a:r>
            <a:r>
              <a:rPr lang="en-US" altLang="ko-KR" smtClean="0"/>
              <a:t>request.getParameter (</a:t>
            </a:r>
            <a:r>
              <a:rPr lang="en-US" altLang="ko-KR" smtClean="0"/>
              <a:t>name) </a:t>
            </a:r>
            <a:r>
              <a:rPr lang="ko-KR" altLang="en-US" smtClean="0"/>
              <a:t>메서드를 </a:t>
            </a:r>
            <a:r>
              <a:rPr lang="ko-KR" altLang="en-US" smtClean="0"/>
              <a:t>사용하여 </a:t>
            </a:r>
            <a:r>
              <a:rPr lang="ko-KR" altLang="en-US" smtClean="0"/>
              <a:t>요청 파라미터 </a:t>
            </a:r>
            <a:r>
              <a:rPr lang="ko-KR" altLang="en-US" smtClean="0"/>
              <a:t>값을 </a:t>
            </a:r>
            <a:r>
              <a:rPr lang="ko-KR" altLang="en-US" smtClean="0"/>
              <a:t>얻음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72816"/>
            <a:ext cx="7488832" cy="98488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&lt;jsp:forward page="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삽입될 페이지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jsp:param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파라미터 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jsp:param 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파라미터 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&lt;/jsp:forward&gt;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JSP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8.1.2 JSP </a:t>
            </a:r>
            <a:r>
              <a:rPr lang="ko-KR" altLang="en-US" smtClean="0"/>
              <a:t>동작 </a:t>
            </a:r>
            <a:r>
              <a:rPr lang="en-US" altLang="ko-KR" smtClean="0"/>
              <a:t>3</a:t>
            </a:r>
            <a:r>
              <a:rPr lang="ko-KR" altLang="en-US" smtClean="0"/>
              <a:t>단계</a:t>
            </a:r>
          </a:p>
          <a:p>
            <a:pPr lvl="1">
              <a:buNone/>
            </a:pPr>
            <a:r>
              <a:rPr lang="en-US" altLang="ko-KR" smtClean="0"/>
              <a:t>1</a:t>
            </a:r>
            <a:r>
              <a:rPr lang="en-US" altLang="ko-KR" smtClean="0"/>
              <a:t>) </a:t>
            </a:r>
            <a:r>
              <a:rPr lang="ko-KR" altLang="en-US" smtClean="0"/>
              <a:t>변환 단계</a:t>
            </a:r>
          </a:p>
          <a:p>
            <a:pPr lvl="2"/>
            <a:r>
              <a:rPr lang="ko-KR" altLang="en-US" smtClean="0"/>
              <a:t>요청된 </a:t>
            </a:r>
            <a:r>
              <a:rPr lang="en-US" altLang="ko-KR" smtClean="0"/>
              <a:t>JSP </a:t>
            </a:r>
            <a:r>
              <a:rPr lang="ko-KR" altLang="en-US" smtClean="0"/>
              <a:t>파일은 파일명</a:t>
            </a:r>
            <a:r>
              <a:rPr lang="en-US" altLang="ko-KR" smtClean="0"/>
              <a:t>_jsp.java </a:t>
            </a:r>
            <a:r>
              <a:rPr lang="ko-KR" altLang="en-US" smtClean="0"/>
              <a:t>파일명을 가진 </a:t>
            </a:r>
            <a:r>
              <a:rPr lang="ko-KR" altLang="en-US" smtClean="0"/>
              <a:t>서블릿으로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lvl="2"/>
            <a:r>
              <a:rPr lang="ko-KR" altLang="en-US" smtClean="0"/>
              <a:t>서블릿과 </a:t>
            </a:r>
            <a:r>
              <a:rPr lang="en-US" altLang="ko-KR" smtClean="0"/>
              <a:t>100% </a:t>
            </a:r>
            <a:r>
              <a:rPr lang="ko-KR" altLang="en-US" smtClean="0"/>
              <a:t>일치되는 형태는 아니지만 내부적으로 </a:t>
            </a:r>
            <a:r>
              <a:rPr lang="ko-KR" altLang="en-US" smtClean="0"/>
              <a:t>서블릿으로 </a:t>
            </a:r>
            <a:r>
              <a:rPr lang="ko-KR" altLang="en-US" smtClean="0"/>
              <a:t>동작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컴파일 단계</a:t>
            </a:r>
          </a:p>
          <a:p>
            <a:pPr lvl="2"/>
            <a:r>
              <a:rPr lang="ko-KR" altLang="en-US" smtClean="0"/>
              <a:t>변환된 서블릿을 </a:t>
            </a:r>
            <a:r>
              <a:rPr lang="ko-KR" altLang="en-US" smtClean="0"/>
              <a:t>컴파일하는 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JSP </a:t>
            </a:r>
            <a:r>
              <a:rPr lang="ko-KR" altLang="en-US" smtClean="0"/>
              <a:t>파일에 문법적으로 에러가 있으면 </a:t>
            </a:r>
            <a:r>
              <a:rPr lang="ko-KR" altLang="en-US" smtClean="0"/>
              <a:t>컴파일 </a:t>
            </a:r>
            <a:r>
              <a:rPr lang="ko-KR" altLang="en-US" smtClean="0"/>
              <a:t>에러가 발생되어 </a:t>
            </a:r>
            <a:r>
              <a:rPr lang="ko-KR" altLang="en-US" smtClean="0"/>
              <a:t>변환되지 않으며 파일명</a:t>
            </a:r>
            <a:r>
              <a:rPr lang="en-US" altLang="ko-KR" smtClean="0"/>
              <a:t>_jsp.class </a:t>
            </a:r>
            <a:r>
              <a:rPr lang="ko-KR" altLang="en-US" smtClean="0"/>
              <a:t>형식을 </a:t>
            </a:r>
            <a:r>
              <a:rPr lang="ko-KR" altLang="en-US" smtClean="0"/>
              <a:t>갖음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실행 단계</a:t>
            </a:r>
          </a:p>
          <a:p>
            <a:pPr lvl="2"/>
            <a:r>
              <a:rPr lang="ko-KR" altLang="en-US" smtClean="0"/>
              <a:t>컴파일된 파일을 </a:t>
            </a:r>
            <a:r>
              <a:rPr lang="ko-KR" altLang="en-US" smtClean="0"/>
              <a:t>실행시키는 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ko-KR" altLang="en-US" smtClean="0"/>
              <a:t>실행된 </a:t>
            </a:r>
            <a:r>
              <a:rPr lang="ko-KR" altLang="en-US" smtClean="0"/>
              <a:t>결과는 </a:t>
            </a:r>
            <a:r>
              <a:rPr lang="en-US" altLang="ko-KR" smtClean="0"/>
              <a:t>HTML </a:t>
            </a:r>
            <a:r>
              <a:rPr lang="ko-KR" altLang="en-US" smtClean="0"/>
              <a:t>형식으로 </a:t>
            </a:r>
            <a:r>
              <a:rPr lang="ko-KR" altLang="en-US" smtClean="0"/>
              <a:t>응답</a:t>
            </a:r>
            <a:endParaRPr lang="en-US" altLang="ko-KR" smtClean="0"/>
          </a:p>
          <a:p>
            <a:pPr lvl="2"/>
            <a:r>
              <a:rPr lang="ko-KR" altLang="en-US" smtClean="0"/>
              <a:t>웹 브라우저에 </a:t>
            </a:r>
            <a:r>
              <a:rPr lang="ko-KR" altLang="en-US" smtClean="0"/>
              <a:t>예외를 출력하는 화면이 나오면 실행 시 예외</a:t>
            </a:r>
            <a:r>
              <a:rPr lang="en-US" altLang="ko-KR" smtClean="0"/>
              <a:t>(Runtime Exception)</a:t>
            </a:r>
            <a:r>
              <a:rPr lang="ko-KR" altLang="en-US" smtClean="0"/>
              <a:t>가 </a:t>
            </a:r>
            <a:r>
              <a:rPr lang="ko-KR" altLang="en-US" smtClean="0"/>
              <a:t>발생된 </a:t>
            </a:r>
            <a:r>
              <a:rPr lang="ko-KR" altLang="en-US" smtClean="0"/>
              <a:t>것이므로 </a:t>
            </a:r>
            <a:r>
              <a:rPr lang="en-US" altLang="ko-KR" smtClean="0"/>
              <a:t>JSP </a:t>
            </a:r>
            <a:r>
              <a:rPr lang="ko-KR" altLang="en-US" smtClean="0"/>
              <a:t>코드를 </a:t>
            </a:r>
            <a:r>
              <a:rPr lang="ko-KR" altLang="en-US" smtClean="0"/>
              <a:t>디버깅해야 </a:t>
            </a:r>
            <a:r>
              <a:rPr lang="ko-KR" altLang="en-US" smtClean="0"/>
              <a:t>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JSP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변환된 서블릿은 </a:t>
            </a:r>
            <a:r>
              <a:rPr lang="en-US" altLang="ko-KR" smtClean="0"/>
              <a:t>tomcat</a:t>
            </a:r>
            <a:r>
              <a:rPr lang="ko-KR" altLang="en-US" smtClean="0"/>
              <a:t>의 </a:t>
            </a:r>
            <a:r>
              <a:rPr lang="en-US" altLang="ko-KR" smtClean="0"/>
              <a:t>work </a:t>
            </a:r>
            <a:r>
              <a:rPr lang="ko-KR" altLang="en-US" smtClean="0"/>
              <a:t>디렉터리의 하위 디렉터리에 </a:t>
            </a:r>
            <a:r>
              <a:rPr lang="ko-KR" altLang="en-US" smtClean="0"/>
              <a:t>기본으로 </a:t>
            </a:r>
            <a:r>
              <a:rPr lang="ko-KR" altLang="en-US" smtClean="0"/>
              <a:t>저장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1988840"/>
            <a:ext cx="7776864" cy="3231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5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C:\jsp\apache-tomcat-7.0.39\work\Catalina\localhost\08Chapter\org\apache\jsp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5460683" cy="162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JSP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8.1.3 JSP </a:t>
            </a:r>
            <a:r>
              <a:rPr lang="ko-KR" altLang="en-US" smtClean="0"/>
              <a:t>아키텍처</a:t>
            </a:r>
          </a:p>
          <a:p>
            <a:pPr lvl="1"/>
            <a:r>
              <a:rPr lang="ko-KR" altLang="en-US" smtClean="0"/>
              <a:t>요청한 </a:t>
            </a:r>
            <a:r>
              <a:rPr lang="en-US" altLang="ko-KR" smtClean="0"/>
              <a:t>JSP </a:t>
            </a:r>
            <a:r>
              <a:rPr lang="ko-KR" altLang="en-US" smtClean="0"/>
              <a:t>파일의 </a:t>
            </a:r>
            <a:r>
              <a:rPr lang="ko-KR" altLang="en-US" smtClean="0"/>
              <a:t>전체적인 </a:t>
            </a:r>
            <a:r>
              <a:rPr lang="ko-KR" altLang="en-US" smtClean="0"/>
              <a:t>아키텍처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필요에 의해서 </a:t>
            </a:r>
            <a:r>
              <a:rPr lang="en-US" altLang="ko-KR" smtClean="0"/>
              <a:t>jspInit </a:t>
            </a:r>
            <a:r>
              <a:rPr lang="ko-KR" altLang="en-US" smtClean="0"/>
              <a:t>메서드와 </a:t>
            </a:r>
            <a:r>
              <a:rPr lang="en-US" altLang="ko-KR" smtClean="0"/>
              <a:t>jspDestroy </a:t>
            </a:r>
            <a:r>
              <a:rPr lang="ko-KR" altLang="en-US" smtClean="0"/>
              <a:t>메서드를 오버라이딩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5646420" cy="317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JSP</a:t>
            </a:r>
            <a:r>
              <a:rPr lang="ko-KR" altLang="en-US" smtClean="0"/>
              <a:t>의 개요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8.1.4 </a:t>
            </a:r>
            <a:r>
              <a:rPr lang="ko-KR" altLang="en-US" smtClean="0"/>
              <a:t>서블릿과 </a:t>
            </a:r>
            <a:r>
              <a:rPr lang="en-US" altLang="ko-KR" smtClean="0"/>
              <a:t>JSP </a:t>
            </a:r>
            <a:r>
              <a:rPr lang="ko-KR" altLang="en-US" smtClean="0"/>
              <a:t>비교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700808"/>
          <a:ext cx="7560840" cy="322857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8112"/>
                <a:gridCol w="3276364"/>
                <a:gridCol w="32763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7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서블릿</a:t>
                      </a:r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7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</a:t>
                      </a:r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12839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70" kern="12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endParaRPr lang="ko-KR" altLang="en-US" sz="1370" kern="12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70" kern="12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특징</a:t>
                      </a:r>
                      <a:endParaRPr lang="ko-KR" altLang="en-US" sz="1370" kern="12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내에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코드가 삽입되는 형태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작성하는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작업이 복잡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내에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코드가 삽입되는형태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서블릿에 비해서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를 쉽게 작성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70" kern="12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목적</a:t>
                      </a:r>
                      <a:endParaRPr lang="ko-KR" altLang="en-US" sz="1370" kern="12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코드를 이용한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Business Logic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처리에 적합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MVC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패턴의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Controller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역할로 사용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이용한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Presentation Logic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리에 적합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MVC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패턴의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역할로 사용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132856"/>
            <a:ext cx="1605715" cy="9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2132856"/>
            <a:ext cx="1605715" cy="1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</a:t>
            </a:r>
            <a:r>
              <a:rPr lang="ko-KR" altLang="en-US" smtClean="0"/>
              <a:t>기본 </a:t>
            </a:r>
            <a:r>
              <a:rPr lang="ko-KR" altLang="en-US" smtClean="0"/>
              <a:t>요소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는 대부분이 </a:t>
            </a:r>
            <a:r>
              <a:rPr lang="en-US" altLang="ko-KR" smtClean="0"/>
              <a:t>HTML</a:t>
            </a:r>
            <a:r>
              <a:rPr lang="ko-KR" altLang="en-US" smtClean="0"/>
              <a:t>과 같은 태그</a:t>
            </a:r>
            <a:r>
              <a:rPr lang="en-US" altLang="ko-KR" smtClean="0"/>
              <a:t>(tag)</a:t>
            </a:r>
            <a:r>
              <a:rPr lang="ko-KR" altLang="en-US" smtClean="0"/>
              <a:t>로 </a:t>
            </a:r>
            <a:r>
              <a:rPr lang="ko-KR" altLang="en-US" smtClean="0"/>
              <a:t>구성되</a:t>
            </a:r>
            <a:endParaRPr lang="en-US" altLang="ko-KR" smtClean="0"/>
          </a:p>
          <a:p>
            <a:r>
              <a:rPr lang="ko-KR" altLang="en-US" smtClean="0"/>
              <a:t>태그</a:t>
            </a:r>
            <a:r>
              <a:rPr lang="en-US" altLang="ko-KR" smtClean="0"/>
              <a:t>(tag) </a:t>
            </a:r>
            <a:r>
              <a:rPr lang="ko-KR" altLang="en-US" smtClean="0"/>
              <a:t>안에 자바 </a:t>
            </a:r>
            <a:r>
              <a:rPr lang="ko-KR" altLang="en-US" smtClean="0"/>
              <a:t>코드를 </a:t>
            </a:r>
            <a:r>
              <a:rPr lang="ko-KR" altLang="en-US" smtClean="0"/>
              <a:t>삽입하여 구현</a:t>
            </a:r>
            <a:endParaRPr lang="en-US" altLang="ko-KR" smtClean="0"/>
          </a:p>
          <a:p>
            <a:r>
              <a:rPr lang="en-US" altLang="ko-KR" smtClean="0"/>
              <a:t>JSP</a:t>
            </a:r>
            <a:r>
              <a:rPr lang="ko-KR" altLang="en-US" smtClean="0"/>
              <a:t>를 학습하는 것은 어떤 </a:t>
            </a:r>
            <a:r>
              <a:rPr lang="en-US" altLang="ko-KR" smtClean="0"/>
              <a:t>tag </a:t>
            </a:r>
            <a:r>
              <a:rPr lang="ko-KR" altLang="en-US" smtClean="0"/>
              <a:t>종류가 있으며 </a:t>
            </a:r>
            <a:r>
              <a:rPr lang="en-US" altLang="ko-KR" smtClean="0"/>
              <a:t>tag </a:t>
            </a:r>
            <a:r>
              <a:rPr lang="ko-KR" altLang="en-US" smtClean="0"/>
              <a:t>안에 자바 </a:t>
            </a:r>
            <a:r>
              <a:rPr lang="ko-KR" altLang="en-US" smtClean="0"/>
              <a:t>코드를 </a:t>
            </a:r>
            <a:r>
              <a:rPr lang="ko-KR" altLang="en-US" smtClean="0"/>
              <a:t>어떻게 지정하는지를 </a:t>
            </a:r>
            <a:r>
              <a:rPr lang="ko-KR" altLang="en-US" smtClean="0"/>
              <a:t>배우는 </a:t>
            </a:r>
            <a:r>
              <a:rPr lang="ko-KR" altLang="en-US" smtClean="0"/>
              <a:t>것</a:t>
            </a:r>
            <a:endParaRPr lang="en-US" altLang="ko-KR" smtClean="0"/>
          </a:p>
          <a:p>
            <a:r>
              <a:rPr lang="en-US" altLang="ko-KR" smtClean="0"/>
              <a:t>JSP</a:t>
            </a:r>
            <a:r>
              <a:rPr lang="ko-KR" altLang="en-US" smtClean="0"/>
              <a:t>에서 사용 가능한 기본 </a:t>
            </a:r>
            <a:r>
              <a:rPr lang="ko-KR" altLang="en-US" smtClean="0"/>
              <a:t>태그 </a:t>
            </a:r>
            <a:r>
              <a:rPr lang="ko-KR" altLang="en-US" smtClean="0"/>
              <a:t>요소</a:t>
            </a:r>
            <a:endParaRPr lang="en-US" altLang="ko-KR" smtClean="0"/>
          </a:p>
          <a:p>
            <a:pPr lvl="1"/>
            <a:r>
              <a:rPr lang="en-US" altLang="ko-KR" smtClean="0"/>
              <a:t>HTML </a:t>
            </a:r>
            <a:r>
              <a:rPr lang="ko-KR" altLang="en-US" smtClean="0"/>
              <a:t>요소</a:t>
            </a:r>
          </a:p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스크립팅 요소</a:t>
            </a:r>
          </a:p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표준 액션태그 요소</a:t>
            </a:r>
          </a:p>
          <a:p>
            <a:pPr lvl="1"/>
            <a:r>
              <a:rPr lang="en-US" altLang="ko-KR" smtClean="0"/>
              <a:t>EL </a:t>
            </a:r>
            <a:r>
              <a:rPr lang="ko-KR" altLang="en-US" smtClean="0"/>
              <a:t>요소</a:t>
            </a:r>
          </a:p>
          <a:p>
            <a:pPr lvl="1"/>
            <a:r>
              <a:rPr lang="ko-KR" altLang="en-US" smtClean="0"/>
              <a:t>커스텀 </a:t>
            </a:r>
            <a:r>
              <a:rPr lang="ko-KR" altLang="en-US" smtClean="0"/>
              <a:t>태그 라이브러리 요소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8.2 JSP</a:t>
            </a:r>
            <a:r>
              <a:rPr lang="ko-KR" altLang="en-US" smtClean="0"/>
              <a:t>의 기본 요소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8.2.1 JSP </a:t>
            </a:r>
            <a:r>
              <a:rPr lang="ko-KR" altLang="en-US" smtClean="0"/>
              <a:t>스크립팅 요소</a:t>
            </a:r>
          </a:p>
          <a:p>
            <a:pPr lvl="1"/>
            <a:r>
              <a:rPr lang="en-US" altLang="ko-KR" smtClean="0"/>
              <a:t>JSP </a:t>
            </a:r>
            <a:r>
              <a:rPr lang="ko-KR" altLang="en-US" smtClean="0"/>
              <a:t>스크립팅 요소는 </a:t>
            </a:r>
            <a:r>
              <a:rPr lang="en-US" altLang="ko-KR" smtClean="0"/>
              <a:t>JSP </a:t>
            </a:r>
            <a:r>
              <a:rPr lang="ko-KR" altLang="en-US" smtClean="0"/>
              <a:t>페이지가 서블릿으로 변환 시 </a:t>
            </a:r>
            <a:r>
              <a:rPr lang="en-US" altLang="ko-KR" smtClean="0"/>
              <a:t>JSP </a:t>
            </a:r>
            <a:r>
              <a:rPr lang="ko-KR" altLang="en-US" smtClean="0"/>
              <a:t>엔진에 의해서 </a:t>
            </a:r>
            <a:r>
              <a:rPr lang="ko-KR" altLang="en-US" smtClean="0"/>
              <a:t>처리되며 </a:t>
            </a:r>
            <a:r>
              <a:rPr lang="en-US" altLang="ko-KR" smtClean="0"/>
              <a:t>&lt;% %&gt; </a:t>
            </a:r>
            <a:r>
              <a:rPr lang="ko-KR" altLang="en-US" smtClean="0"/>
              <a:t>형식을 </a:t>
            </a:r>
            <a:r>
              <a:rPr lang="ko-KR" altLang="en-US" smtClean="0"/>
              <a:t>갖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en-US" smtClean="0"/>
              <a:t>구성 요소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marL="452438" lvl="1" indent="-271463">
              <a:buFont typeface="+mj-lt"/>
              <a:buAutoNum type="arabicParenR"/>
            </a:pPr>
            <a:r>
              <a:rPr lang="ko-KR" altLang="en-US" smtClean="0"/>
              <a:t>주석 </a:t>
            </a:r>
            <a:r>
              <a:rPr lang="ko-KR" altLang="en-US" smtClean="0"/>
              <a:t>태그</a:t>
            </a:r>
            <a:r>
              <a:rPr lang="en-US" altLang="ko-KR" smtClean="0"/>
              <a:t>(Comment </a:t>
            </a:r>
            <a:r>
              <a:rPr lang="en-US" altLang="ko-KR" smtClean="0"/>
              <a:t>tag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HTML </a:t>
            </a:r>
            <a:r>
              <a:rPr lang="ko-KR" altLang="en-US" smtClean="0"/>
              <a:t>주석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3"/>
            <a:r>
              <a:rPr lang="ko-KR" altLang="en-US" smtClean="0"/>
              <a:t>기본적으로 </a:t>
            </a:r>
            <a:r>
              <a:rPr lang="en-US" altLang="ko-KR" smtClean="0"/>
              <a:t>HTML </a:t>
            </a:r>
            <a:r>
              <a:rPr lang="ko-KR" altLang="en-US" smtClean="0"/>
              <a:t>및 </a:t>
            </a:r>
            <a:r>
              <a:rPr lang="en-US" altLang="ko-KR" smtClean="0"/>
              <a:t>XML </a:t>
            </a:r>
            <a:r>
              <a:rPr lang="ko-KR" altLang="en-US" smtClean="0"/>
              <a:t>문서에서 사용되며 웹 브라우저 출력에 영향을 </a:t>
            </a:r>
            <a:r>
              <a:rPr lang="ko-KR" altLang="en-US" smtClean="0"/>
              <a:t>미치지 </a:t>
            </a:r>
            <a:r>
              <a:rPr lang="ko-KR" altLang="en-US" smtClean="0"/>
              <a:t>않음</a:t>
            </a:r>
            <a:endParaRPr lang="ko-KR" altLang="en-US" smtClean="0"/>
          </a:p>
          <a:p>
            <a:pPr lvl="3"/>
            <a:r>
              <a:rPr lang="ko-KR" altLang="en-US" smtClean="0"/>
              <a:t>클라이언트에 </a:t>
            </a:r>
            <a:r>
              <a:rPr lang="ko-KR" altLang="en-US" smtClean="0"/>
              <a:t>주석까지 전송되기 때문에 ‘소스 보기’를 했을 때 </a:t>
            </a:r>
            <a:r>
              <a:rPr lang="ko-KR" altLang="en-US" smtClean="0"/>
              <a:t>확인이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15616" y="2708920"/>
          <a:ext cx="468052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10487"/>
                <a:gridCol w="287003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스크립팅 요소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   제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Comment tag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&lt;%--    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주석    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--%&gt;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Directive tag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&lt;%@    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지시자    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%&gt;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Declaration tag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&lt;%!    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 선언문    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%&gt;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Scriptlet tag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&lt;%    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 코드    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%&gt;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Expression tag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&lt;%=    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 표현식    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%&gt;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43608" y="5661248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&lt;!-- HTML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태그 주석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2979</Words>
  <Application>Microsoft Office PowerPoint</Application>
  <PresentationFormat>화면 슬라이드 쇼(4:3)</PresentationFormat>
  <Paragraphs>573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melloyellow_print</vt:lpstr>
      <vt:lpstr>JSP의 이해</vt:lpstr>
      <vt:lpstr>8.1 JSP의 개요 - 1</vt:lpstr>
      <vt:lpstr>8.1 JSP의 개요 - 2</vt:lpstr>
      <vt:lpstr>8.1 JSP의 개요 - 3</vt:lpstr>
      <vt:lpstr>8.1 JSP의 개요 - 4</vt:lpstr>
      <vt:lpstr>8.1 JSP의 개요 - 5</vt:lpstr>
      <vt:lpstr>8.1 JSP의 개요 - 6</vt:lpstr>
      <vt:lpstr>8.2 JSP의 기본 요소 - 1</vt:lpstr>
      <vt:lpstr>8.2 JSP의 기본 요소 - 2</vt:lpstr>
      <vt:lpstr>8.2 JSP의 기본 요소 - 3</vt:lpstr>
      <vt:lpstr>8.2 JSP의 기본 요소 - 4</vt:lpstr>
      <vt:lpstr>8.2 JSP의 기본 요소 - 5</vt:lpstr>
      <vt:lpstr>8.2 JSP의 기본 요소 - 6</vt:lpstr>
      <vt:lpstr>8.2 JSP의 기본 요소 - 7</vt:lpstr>
      <vt:lpstr>8.2 JSP의 기본 요소 - 8</vt:lpstr>
      <vt:lpstr>8.2 JSP의 기본 요소 - 9</vt:lpstr>
      <vt:lpstr>8.2 JSP의 기본 요소 - 10</vt:lpstr>
      <vt:lpstr>8.2 JSP의 기본 요소 - 11</vt:lpstr>
      <vt:lpstr>8.2 JSP의 기본 요소 - 12</vt:lpstr>
      <vt:lpstr>8.2 JSP의 기본 요소 - 13</vt:lpstr>
      <vt:lpstr>8.2 JSP의 기본 요소 - 14</vt:lpstr>
      <vt:lpstr>8.3 JSP 표준 액션 태그 - 1</vt:lpstr>
      <vt:lpstr>8.3 JSP 표준 액션 태그 - 2</vt:lpstr>
      <vt:lpstr>8.3 JSP 표준 액션 태그 - 3</vt:lpstr>
      <vt:lpstr>8.3 JSP 표준 액션 태그 - 4</vt:lpstr>
      <vt:lpstr>8.3 JSP 표준 액션 태그 - 5</vt:lpstr>
      <vt:lpstr>8.3 JSP 표준 액션 태그 - 6</vt:lpstr>
      <vt:lpstr>8.3 JSP 표준 액션 태그 - 7</vt:lpstr>
      <vt:lpstr>8.3 JSP 표준 액션 태그 - 8</vt:lpstr>
      <vt:lpstr>8.3 JSP 표준 액션 태그 - 9</vt:lpstr>
      <vt:lpstr>8.3 JSP 표준 액션 태그 - 10</vt:lpstr>
      <vt:lpstr>8.3 JSP 표준 액션 태그 - 11</vt:lpstr>
      <vt:lpstr>8.3 JSP 표준 액션 태그 - 12</vt:lpstr>
      <vt:lpstr>8.3 JSP 표준 액션 태그 - 13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69</cp:revision>
  <dcterms:created xsi:type="dcterms:W3CDTF">2013-05-14T02:26:05Z</dcterms:created>
  <dcterms:modified xsi:type="dcterms:W3CDTF">2013-08-06T09:18:24Z</dcterms:modified>
</cp:coreProperties>
</file>