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9" d="100"/>
          <a:sy n="99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74AF-D5A7-4FBA-9550-4C025F6BE0F6}" type="datetimeFigureOut">
              <a:rPr lang="ko-KR" altLang="en-US" smtClean="0"/>
              <a:pPr/>
              <a:t>2013-08-06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24CD6-0566-4703-ADBE-34A7CA136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melloyello.jpg                                                 000003DAMoneys Work                    B3E1FD53: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33463" y="1916832"/>
            <a:ext cx="7772400" cy="11430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28738" y="3733800"/>
            <a:ext cx="6400800" cy="914400"/>
          </a:xfrm>
        </p:spPr>
        <p:txBody>
          <a:bodyPr/>
          <a:lstStyle>
            <a:lvl1pPr marL="0" indent="0" algn="l">
              <a:buFontTx/>
              <a:buNone/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DF6BB02-6734-4F01-A24E-80C7BD179C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8604448" y="176155"/>
            <a:ext cx="422299" cy="516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E39D5-58B5-4E83-B6C9-23B5C6FF0B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7013" y="76200"/>
            <a:ext cx="2089150" cy="533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19813" cy="533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89D4B-8F80-4B3F-9211-4F39967785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1950" indent="-180975">
              <a:buClr>
                <a:schemeClr val="accent5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lvl2pPr>
            <a:lvl3pPr>
              <a:buSzPct val="100000"/>
              <a:buFont typeface="Arial" pitchFamily="34" charset="0"/>
              <a:buChar char="•"/>
              <a:defRPr/>
            </a:lvl3pPr>
            <a:lvl4pPr>
              <a:buFont typeface="맑은 고딕" pitchFamily="50" charset="-127"/>
              <a:buChar char="–"/>
              <a:defRPr/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9F5EC-D93F-40F3-908A-9EA6E1806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C67A6-4A45-4CCD-AFA8-0A014A4D19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937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561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723C8-1A90-426A-88ED-A9650CB3A0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F415A-2E40-454D-B5EB-86D8A6EDAC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0283E-442C-41F7-BE57-9F05A13C31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0774C-EF6D-4B13-8027-03131E71B6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40F2A-7414-4CFB-B5CE-DF739F785F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FE218-CA16-4483-B3E7-FF4A04E39E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elloyello_print.jpg                                           0000044DMoneys Work                    B3E1FD53: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16632"/>
            <a:ext cx="84604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295400"/>
            <a:ext cx="7982595" cy="486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24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B5CBA25-63C9-4163-ACB5-5578522DE7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117253" y="6237312"/>
            <a:ext cx="422299" cy="5165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180975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49263" indent="-268288" algn="l" rtl="0" eaLnBrk="1" fontAlgn="base" latinLnBrk="1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30238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96938" indent="-180975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077913" indent="-180975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JSP</a:t>
            </a:r>
            <a:r>
              <a:rPr lang="ko-KR" altLang="en-US" smtClean="0"/>
              <a:t> 고급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9.1 </a:t>
            </a:r>
            <a:r>
              <a:rPr lang="en-US" altLang="ko-KR" smtClean="0"/>
              <a:t>EL(Expression </a:t>
            </a:r>
            <a:r>
              <a:rPr lang="en-US" altLang="ko-KR" smtClean="0"/>
              <a:t>Language</a:t>
            </a:r>
            <a:r>
              <a:rPr lang="en-US" altLang="ko-KR" smtClean="0"/>
              <a:t>)</a:t>
            </a:r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9.2 JSTL(Jsp Standard Tag Library)</a:t>
            </a:r>
            <a:endParaRPr lang="ko-KR" altLang="en-US"/>
          </a:p>
        </p:txBody>
      </p:sp>
      <p:sp>
        <p:nvSpPr>
          <p:cNvPr id="4" name="타원형 설명선 3"/>
          <p:cNvSpPr/>
          <p:nvPr/>
        </p:nvSpPr>
        <p:spPr bwMode="auto">
          <a:xfrm>
            <a:off x="1331640" y="764704"/>
            <a:ext cx="1504645" cy="1296144"/>
          </a:xfrm>
          <a:prstGeom prst="wedgeEllipseCallout">
            <a:avLst>
              <a:gd name="adj1" fmla="val -49620"/>
              <a:gd name="adj2" fmla="val 6363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6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2765" y="630313"/>
            <a:ext cx="1584176" cy="1382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Chapter</a:t>
            </a:r>
          </a:p>
          <a:p>
            <a:pPr algn="ctr">
              <a:lnSpc>
                <a:spcPts val="5000"/>
              </a:lnSpc>
            </a:pPr>
            <a:r>
              <a:rPr lang="en-US" altLang="ko-KR" sz="6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09</a:t>
            </a:r>
            <a:endParaRPr lang="ko-KR" altLang="en-US" sz="60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9.2 JSTL(Jsp Standard Tag Library) </a:t>
            </a:r>
            <a:r>
              <a:rPr lang="en-US" altLang="ko-KR" smtClean="0"/>
              <a:t>-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lvl="1" indent="-271463">
              <a:buFont typeface="+mj-lt"/>
              <a:buAutoNum type="arabicParenR"/>
            </a:pPr>
            <a:r>
              <a:rPr lang="en-US" altLang="ko-KR" smtClean="0"/>
              <a:t>JSTL </a:t>
            </a:r>
            <a:r>
              <a:rPr lang="en-US" altLang="ko-KR" smtClean="0"/>
              <a:t>Core </a:t>
            </a:r>
            <a:r>
              <a:rPr lang="ko-KR" altLang="en-US" smtClean="0"/>
              <a:t>라이브러리</a:t>
            </a:r>
          </a:p>
          <a:p>
            <a:pPr lvl="2"/>
            <a:r>
              <a:rPr lang="en-US" altLang="ko-KR" smtClean="0"/>
              <a:t>JSTL Core </a:t>
            </a:r>
            <a:r>
              <a:rPr lang="ko-KR" altLang="en-US" smtClean="0"/>
              <a:t>라이브러리는 </a:t>
            </a:r>
            <a:r>
              <a:rPr lang="en-US" altLang="ko-KR" smtClean="0"/>
              <a:t>JSTL</a:t>
            </a:r>
            <a:r>
              <a:rPr lang="ko-KR" altLang="en-US" smtClean="0"/>
              <a:t>에서 기본적이고 핵심적인 기능들을 구현해 </a:t>
            </a:r>
            <a:r>
              <a:rPr lang="ko-KR" altLang="en-US" smtClean="0"/>
              <a:t>놓은 </a:t>
            </a:r>
            <a:r>
              <a:rPr lang="ko-KR" altLang="en-US" smtClean="0"/>
              <a:t>라이브러리</a:t>
            </a:r>
            <a:endParaRPr lang="en-US" altLang="ko-KR" smtClean="0"/>
          </a:p>
          <a:p>
            <a:pPr lvl="2"/>
            <a:r>
              <a:rPr lang="ko-KR" altLang="en-US" smtClean="0"/>
              <a:t>문자열 </a:t>
            </a:r>
            <a:r>
              <a:rPr lang="ko-KR" altLang="en-US" smtClean="0"/>
              <a:t>출력</a:t>
            </a:r>
            <a:r>
              <a:rPr lang="en-US" altLang="ko-KR" smtClean="0"/>
              <a:t>, if </a:t>
            </a:r>
            <a:r>
              <a:rPr lang="ko-KR" altLang="en-US" smtClean="0"/>
              <a:t>문</a:t>
            </a:r>
            <a:r>
              <a:rPr lang="en-US" altLang="ko-KR" smtClean="0"/>
              <a:t>, for </a:t>
            </a:r>
            <a:r>
              <a:rPr lang="ko-KR" altLang="en-US" smtClean="0"/>
              <a:t>문과 같은 제어문과 같은 </a:t>
            </a:r>
            <a:r>
              <a:rPr lang="ko-KR" altLang="en-US" smtClean="0"/>
              <a:t>기능이 </a:t>
            </a:r>
            <a:r>
              <a:rPr lang="ko-KR" altLang="en-US" smtClean="0"/>
              <a:t>포함</a:t>
            </a:r>
            <a:endParaRPr lang="en-US" altLang="ko-KR" smtClean="0"/>
          </a:p>
          <a:p>
            <a:pPr lvl="2"/>
            <a:r>
              <a:rPr lang="en-US" altLang="ko-KR" smtClean="0"/>
              <a:t>JSP</a:t>
            </a:r>
            <a:r>
              <a:rPr lang="ko-KR" altLang="en-US" smtClean="0"/>
              <a:t>에서 </a:t>
            </a:r>
            <a:r>
              <a:rPr lang="ko-KR" altLang="en-US" smtClean="0"/>
              <a:t>사용하기 </a:t>
            </a:r>
            <a:r>
              <a:rPr lang="ko-KR" altLang="en-US" smtClean="0"/>
              <a:t>위한 </a:t>
            </a:r>
            <a:r>
              <a:rPr lang="en-US" altLang="ko-KR" smtClean="0"/>
              <a:t>taglib </a:t>
            </a:r>
            <a:r>
              <a:rPr lang="ko-KR" altLang="en-US" smtClean="0"/>
              <a:t>지시어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10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2924944"/>
          <a:ext cx="7344816" cy="34575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40160"/>
                <a:gridCol w="4128459"/>
                <a:gridCol w="1776197"/>
              </a:tblGrid>
              <a:tr h="38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태  그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사용예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out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지정된 값을 출력할 때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&lt;c:out ... 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JSP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setAttribute(name,key)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기능과 동일</a:t>
                      </a:r>
                      <a:endParaRPr lang="en-US" altLang="ko-KR" sz="140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scope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따른 바인딩 처리가 가능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&lt;c:set ... 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remove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JSP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removeAttribute(name)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기능과 동일</a:t>
                      </a:r>
                      <a:endParaRPr lang="en-US" altLang="ko-KR" sz="140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scope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따른 속성 제거가 가능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&lt;c:remove .. 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if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조건 처리를 사용할 때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&lt;c:if .. 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forEach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반복 처리를 하고자 할 때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&lt;c:forEach ..&gt;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choose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자바의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switch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문과 비슷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&lt;c:choose ..&gt;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when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choose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서브 태그로 사용</a:t>
                      </a:r>
                      <a:endParaRPr lang="en-US" altLang="ko-KR" sz="140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조건을 만족한 경우에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&lt;c:when&gt;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9.2 JSTL(Jsp Standard Tag Library) </a:t>
            </a:r>
            <a:r>
              <a:rPr lang="en-US" altLang="ko-KR" smtClean="0"/>
              <a:t>- </a:t>
            </a:r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2"/>
            <a:r>
              <a:rPr lang="en-US" altLang="ko-KR" smtClean="0"/>
              <a:t>&lt;</a:t>
            </a:r>
            <a:r>
              <a:rPr lang="en-US" altLang="ko-KR" smtClean="0"/>
              <a:t>c:set&gt; </a:t>
            </a:r>
            <a:r>
              <a:rPr lang="ko-KR" altLang="en-US" smtClean="0"/>
              <a:t>태그</a:t>
            </a:r>
          </a:p>
          <a:p>
            <a:pPr lvl="3"/>
            <a:r>
              <a:rPr lang="ko-KR" altLang="en-US" smtClean="0"/>
              <a:t>지정된 </a:t>
            </a:r>
            <a:r>
              <a:rPr lang="en-US" altLang="ko-KR" smtClean="0"/>
              <a:t>scope</a:t>
            </a:r>
            <a:r>
              <a:rPr lang="ko-KR" altLang="en-US" smtClean="0"/>
              <a:t>에 데이터를 </a:t>
            </a:r>
            <a:r>
              <a:rPr lang="ko-KR" altLang="en-US" smtClean="0"/>
              <a:t>바인딩하는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3"/>
            <a:r>
              <a:rPr lang="en-US" altLang="ko-KR" smtClean="0"/>
              <a:t>JSP</a:t>
            </a:r>
            <a:r>
              <a:rPr lang="ko-KR" altLang="en-US" smtClean="0"/>
              <a:t>의 </a:t>
            </a:r>
            <a:r>
              <a:rPr lang="en-US" altLang="ko-KR" smtClean="0"/>
              <a:t>setAttribute(name,value</a:t>
            </a:r>
            <a:r>
              <a:rPr lang="en-US" altLang="ko-KR" smtClean="0"/>
              <a:t>) </a:t>
            </a:r>
            <a:r>
              <a:rPr lang="ko-KR" altLang="en-US" smtClean="0"/>
              <a:t>메서드와 </a:t>
            </a:r>
            <a:r>
              <a:rPr lang="ko-KR" altLang="en-US" smtClean="0"/>
              <a:t>동일한 </a:t>
            </a:r>
            <a:r>
              <a:rPr lang="ko-KR" altLang="en-US" smtClean="0"/>
              <a:t>기능을 </a:t>
            </a:r>
            <a:r>
              <a:rPr lang="ko-KR" altLang="en-US" smtClean="0"/>
              <a:t>제공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r>
              <a:rPr lang="en-US" altLang="ko-KR" smtClean="0"/>
              <a:t>var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변수명을 </a:t>
            </a:r>
            <a:r>
              <a:rPr lang="ko-KR" altLang="en-US" smtClean="0"/>
              <a:t>지정</a:t>
            </a:r>
            <a:endParaRPr lang="en-US" altLang="ko-KR" smtClean="0"/>
          </a:p>
          <a:p>
            <a:pPr lvl="3"/>
            <a:r>
              <a:rPr lang="en-US" altLang="ko-KR" smtClean="0"/>
              <a:t>value </a:t>
            </a:r>
            <a:r>
              <a:rPr lang="ko-KR" altLang="en-US" smtClean="0"/>
              <a:t>속성 </a:t>
            </a:r>
            <a:r>
              <a:rPr lang="en-US" altLang="ko-KR" smtClean="0"/>
              <a:t>: </a:t>
            </a:r>
            <a:r>
              <a:rPr lang="ko-KR" altLang="en-US" smtClean="0"/>
              <a:t>변수 </a:t>
            </a:r>
            <a:r>
              <a:rPr lang="ko-KR" altLang="en-US" smtClean="0"/>
              <a:t>값을 </a:t>
            </a:r>
            <a:r>
              <a:rPr lang="ko-KR" altLang="en-US" smtClean="0"/>
              <a:t>지정</a:t>
            </a:r>
            <a:r>
              <a:rPr lang="en-US" altLang="ko-KR" smtClean="0"/>
              <a:t>, </a:t>
            </a:r>
            <a:r>
              <a:rPr lang="ko-KR" altLang="en-US" smtClean="0"/>
              <a:t>변수 </a:t>
            </a:r>
            <a:r>
              <a:rPr lang="ko-KR" altLang="en-US" smtClean="0"/>
              <a:t>값은 </a:t>
            </a:r>
            <a:r>
              <a:rPr lang="ko-KR" altLang="en-US" smtClean="0"/>
              <a:t>문자열 </a:t>
            </a:r>
            <a:r>
              <a:rPr lang="ko-KR" altLang="en-US" smtClean="0"/>
              <a:t>또는 </a:t>
            </a:r>
            <a:r>
              <a:rPr lang="en-US" altLang="ko-KR" smtClean="0"/>
              <a:t>EL </a:t>
            </a:r>
            <a:r>
              <a:rPr lang="ko-KR" altLang="en-US" smtClean="0"/>
              <a:t>표기법 </a:t>
            </a:r>
            <a:r>
              <a:rPr lang="ko-KR" altLang="en-US" smtClean="0"/>
              <a:t>지정도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3"/>
            <a:r>
              <a:rPr lang="en-US" altLang="ko-KR" smtClean="0"/>
              <a:t>target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자바빈 </a:t>
            </a:r>
            <a:r>
              <a:rPr lang="ko-KR" altLang="en-US" smtClean="0"/>
              <a:t>또는 </a:t>
            </a:r>
            <a:r>
              <a:rPr lang="en-US" altLang="ko-KR" smtClean="0"/>
              <a:t>Map </a:t>
            </a:r>
            <a:r>
              <a:rPr lang="ko-KR" altLang="en-US" smtClean="0"/>
              <a:t>계열의 </a:t>
            </a:r>
            <a:r>
              <a:rPr lang="ko-KR" altLang="en-US" smtClean="0"/>
              <a:t>객체를 </a:t>
            </a:r>
            <a:r>
              <a:rPr lang="ko-KR" altLang="en-US" smtClean="0"/>
              <a:t>지정</a:t>
            </a:r>
            <a:endParaRPr lang="en-US" altLang="ko-KR" smtClean="0"/>
          </a:p>
          <a:p>
            <a:pPr lvl="3"/>
            <a:r>
              <a:rPr lang="en-US" altLang="ko-KR" smtClean="0"/>
              <a:t>property </a:t>
            </a:r>
            <a:r>
              <a:rPr lang="ko-KR" altLang="en-US" smtClean="0"/>
              <a:t>속성 </a:t>
            </a:r>
            <a:r>
              <a:rPr lang="en-US" altLang="ko-KR" smtClean="0"/>
              <a:t>: </a:t>
            </a:r>
            <a:r>
              <a:rPr lang="ko-KR" altLang="en-US" smtClean="0"/>
              <a:t>지정된 </a:t>
            </a:r>
            <a:r>
              <a:rPr lang="en-US" altLang="ko-KR" smtClean="0"/>
              <a:t>target</a:t>
            </a:r>
            <a:r>
              <a:rPr lang="ko-KR" altLang="en-US" smtClean="0"/>
              <a:t>의 프라퍼티를 설정</a:t>
            </a:r>
            <a:endParaRPr lang="en-US" altLang="ko-KR" smtClean="0"/>
          </a:p>
          <a:p>
            <a:pPr lvl="3"/>
            <a:r>
              <a:rPr lang="en-US" altLang="ko-KR" smtClean="0"/>
              <a:t>scope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page</a:t>
            </a:r>
            <a:r>
              <a:rPr lang="en-US" altLang="ko-KR" smtClean="0"/>
              <a:t>, request,session, application </a:t>
            </a:r>
            <a:r>
              <a:rPr lang="ko-KR" altLang="en-US" smtClean="0"/>
              <a:t>값 </a:t>
            </a:r>
            <a:r>
              <a:rPr lang="ko-KR" altLang="en-US" smtClean="0"/>
              <a:t>중에서 </a:t>
            </a:r>
            <a:r>
              <a:rPr lang="ko-KR" altLang="en-US" smtClean="0"/>
              <a:t>하나 지정 가능</a:t>
            </a:r>
            <a:r>
              <a:rPr lang="en-US" altLang="ko-KR" smtClean="0"/>
              <a:t>, </a:t>
            </a:r>
            <a:r>
              <a:rPr lang="ko-KR" altLang="en-US" smtClean="0"/>
              <a:t>기본은 </a:t>
            </a:r>
            <a:r>
              <a:rPr lang="en-US" altLang="ko-KR" smtClean="0"/>
              <a:t>page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11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1340768"/>
          <a:ext cx="7344816" cy="16600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40160"/>
                <a:gridCol w="4128459"/>
                <a:gridCol w="1776197"/>
              </a:tblGrid>
              <a:tr h="38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태  그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사용예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otherwise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choose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서브 태그로 사용</a:t>
                      </a:r>
                      <a:endParaRPr lang="en-US" altLang="ko-KR" sz="140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조건을 만족하지 못한 경우에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&lt;c:otherwise&gt;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url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URL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생성하는 기능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&lt;c:url&gt;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forTokens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자바의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StringTokenzier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클래스 기능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&lt;c:forTokens&gt;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75656" y="4005064"/>
            <a:ext cx="7128792" cy="53860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&lt;c:set var="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value="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변수 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target="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property="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객체의 프라퍼티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scope="scope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  <a:endParaRPr lang="ko-KR" altLang="en-US" sz="14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9.2 JSTL(Jsp Standard Tag Library) </a:t>
            </a:r>
            <a:r>
              <a:rPr lang="en-US" altLang="ko-KR" smtClean="0"/>
              <a:t>- </a:t>
            </a:r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mtClean="0"/>
              <a:t>&lt;</a:t>
            </a:r>
            <a:r>
              <a:rPr lang="en-US" altLang="ko-KR" smtClean="0"/>
              <a:t>c:out&gt; </a:t>
            </a:r>
            <a:r>
              <a:rPr lang="ko-KR" altLang="en-US" smtClean="0"/>
              <a:t>태그</a:t>
            </a:r>
          </a:p>
          <a:p>
            <a:pPr lvl="3"/>
            <a:r>
              <a:rPr lang="ko-KR" altLang="en-US" smtClean="0"/>
              <a:t>지정된 값을 </a:t>
            </a:r>
            <a:r>
              <a:rPr lang="ko-KR" altLang="en-US" smtClean="0"/>
              <a:t>웹 </a:t>
            </a:r>
            <a:r>
              <a:rPr lang="ko-KR" altLang="en-US" smtClean="0"/>
              <a:t>브라우저에 </a:t>
            </a:r>
            <a:r>
              <a:rPr lang="ko-KR" altLang="en-US" smtClean="0"/>
              <a:t>출력하는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r>
              <a:rPr lang="en-US" altLang="ko-KR" smtClean="0"/>
              <a:t>value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출력 </a:t>
            </a:r>
            <a:r>
              <a:rPr lang="ko-KR" altLang="en-US" smtClean="0"/>
              <a:t>값을 </a:t>
            </a:r>
            <a:r>
              <a:rPr lang="ko-KR" altLang="en-US" smtClean="0"/>
              <a:t>지정</a:t>
            </a:r>
            <a:r>
              <a:rPr lang="en-US" altLang="ko-KR" smtClean="0"/>
              <a:t>, </a:t>
            </a:r>
            <a:r>
              <a:rPr lang="ko-KR" altLang="en-US" smtClean="0"/>
              <a:t>문자열 </a:t>
            </a:r>
            <a:r>
              <a:rPr lang="ko-KR" altLang="en-US" smtClean="0"/>
              <a:t>또는 </a:t>
            </a:r>
            <a:r>
              <a:rPr lang="en-US" altLang="ko-KR" smtClean="0"/>
              <a:t>EL </a:t>
            </a:r>
            <a:r>
              <a:rPr lang="ko-KR" altLang="en-US" smtClean="0"/>
              <a:t>표기법 사용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3"/>
            <a:r>
              <a:rPr lang="en-US" altLang="ko-KR" smtClean="0"/>
              <a:t>default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기본 값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value </a:t>
            </a:r>
            <a:r>
              <a:rPr lang="ko-KR" altLang="en-US" smtClean="0"/>
              <a:t>속성이 </a:t>
            </a:r>
            <a:r>
              <a:rPr lang="en-US" altLang="ko-KR" smtClean="0"/>
              <a:t>null</a:t>
            </a:r>
            <a:r>
              <a:rPr lang="ko-KR" altLang="en-US" smtClean="0"/>
              <a:t>인 경우에 기본 </a:t>
            </a:r>
            <a:r>
              <a:rPr lang="ko-KR" altLang="en-US" smtClean="0"/>
              <a:t>값을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3"/>
            <a:r>
              <a:rPr lang="en-US" altLang="ko-KR" smtClean="0"/>
              <a:t>escapeXml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&lt;, &gt;, &amp;, ‘ , “ </a:t>
            </a:r>
            <a:r>
              <a:rPr lang="ko-KR" altLang="en-US" smtClean="0"/>
              <a:t>같은 특수 기호들을 </a:t>
            </a:r>
            <a:r>
              <a:rPr lang="en-US" altLang="ko-KR" smtClean="0"/>
              <a:t>escape </a:t>
            </a:r>
            <a:r>
              <a:rPr lang="ko-KR" altLang="en-US" smtClean="0"/>
              <a:t>문자 형태로 </a:t>
            </a:r>
            <a:r>
              <a:rPr lang="ko-KR" altLang="en-US" smtClean="0"/>
              <a:t>출력할지를 </a:t>
            </a:r>
            <a:r>
              <a:rPr lang="ko-KR" altLang="en-US" smtClean="0"/>
              <a:t>결정 가능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2"/>
            <a:r>
              <a:rPr lang="en-US" altLang="ko-KR" smtClean="0"/>
              <a:t>&lt;</a:t>
            </a:r>
            <a:r>
              <a:rPr lang="en-US" altLang="ko-KR" smtClean="0"/>
              <a:t>c:remove&gt; </a:t>
            </a:r>
            <a:r>
              <a:rPr lang="ko-KR" altLang="en-US" smtClean="0"/>
              <a:t>태그</a:t>
            </a:r>
          </a:p>
          <a:p>
            <a:pPr lvl="3"/>
            <a:r>
              <a:rPr lang="ko-KR" altLang="en-US" smtClean="0"/>
              <a:t>지정된 </a:t>
            </a:r>
            <a:r>
              <a:rPr lang="en-US" altLang="ko-KR" smtClean="0"/>
              <a:t>scope</a:t>
            </a:r>
            <a:r>
              <a:rPr lang="ko-KR" altLang="en-US" smtClean="0"/>
              <a:t>에 설정한 변수 값을 </a:t>
            </a:r>
            <a:r>
              <a:rPr lang="ko-KR" altLang="en-US" smtClean="0"/>
              <a:t>제거하는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r>
              <a:rPr lang="en-US" altLang="ko-KR" smtClean="0"/>
              <a:t>var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제거할 </a:t>
            </a:r>
            <a:r>
              <a:rPr lang="ko-KR" altLang="en-US" smtClean="0"/>
              <a:t>변수명을 </a:t>
            </a:r>
            <a:r>
              <a:rPr lang="ko-KR" altLang="en-US" smtClean="0"/>
              <a:t>지정하고</a:t>
            </a:r>
            <a:endParaRPr lang="en-US" altLang="ko-KR" smtClean="0"/>
          </a:p>
          <a:p>
            <a:pPr lvl="3"/>
            <a:r>
              <a:rPr lang="en-US" altLang="ko-KR" smtClean="0"/>
              <a:t>scope </a:t>
            </a:r>
            <a:r>
              <a:rPr lang="ko-KR" altLang="en-US" smtClean="0"/>
              <a:t>속성 </a:t>
            </a:r>
            <a:r>
              <a:rPr lang="en-US" altLang="ko-KR" smtClean="0"/>
              <a:t>: </a:t>
            </a:r>
            <a:r>
              <a:rPr lang="ko-KR" altLang="en-US" smtClean="0"/>
              <a:t>검색 </a:t>
            </a:r>
            <a:r>
              <a:rPr lang="ko-KR" altLang="en-US" smtClean="0"/>
              <a:t>영역을 </a:t>
            </a:r>
            <a:r>
              <a:rPr lang="ko-KR" altLang="en-US" smtClean="0"/>
              <a:t>설정</a:t>
            </a:r>
            <a:r>
              <a:rPr lang="en-US" altLang="ko-KR" smtClean="0"/>
              <a:t>, scope</a:t>
            </a:r>
            <a:r>
              <a:rPr lang="ko-KR" altLang="en-US" smtClean="0"/>
              <a:t>가 </a:t>
            </a:r>
            <a:r>
              <a:rPr lang="ko-KR" altLang="en-US" smtClean="0"/>
              <a:t>일치하지 않으면 </a:t>
            </a:r>
            <a:r>
              <a:rPr lang="ko-KR" altLang="en-US" smtClean="0"/>
              <a:t>제거되지 </a:t>
            </a:r>
            <a:r>
              <a:rPr lang="ko-KR" altLang="en-US" smtClean="0"/>
              <a:t>않음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475656" y="1988840"/>
            <a:ext cx="7128792" cy="31547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&lt;c:out value="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출력 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default="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기본 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escapeXml="true|false" /&gt;</a:t>
            </a:r>
            <a:endParaRPr lang="ko-KR" altLang="en-US" sz="14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656" y="4221088"/>
            <a:ext cx="7128792" cy="31547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&lt;c:remove var="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scope="scope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  <a:endParaRPr lang="ko-KR" altLang="en-US" sz="14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9.2 JSTL(Jsp Standard Tag Library) </a:t>
            </a:r>
            <a:r>
              <a:rPr lang="en-US" altLang="ko-KR" smtClean="0"/>
              <a:t>- </a:t>
            </a:r>
            <a:r>
              <a:rPr lang="en-US" altLang="ko-KR" smtClean="0"/>
              <a:t>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mtClean="0"/>
              <a:t>&lt;</a:t>
            </a:r>
            <a:r>
              <a:rPr lang="en-US" altLang="ko-KR" smtClean="0"/>
              <a:t>c:if&gt; </a:t>
            </a:r>
            <a:r>
              <a:rPr lang="ko-KR" altLang="en-US" smtClean="0"/>
              <a:t>태그</a:t>
            </a:r>
          </a:p>
          <a:p>
            <a:pPr lvl="3"/>
            <a:r>
              <a:rPr lang="ko-KR" altLang="en-US" smtClean="0"/>
              <a:t>조건 처리를 할 때 </a:t>
            </a:r>
            <a:r>
              <a:rPr lang="ko-KR" altLang="en-US" smtClean="0"/>
              <a:t>사용하는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3"/>
            <a:r>
              <a:rPr lang="ko-KR" altLang="en-US" smtClean="0"/>
              <a:t>자바의 </a:t>
            </a:r>
            <a:r>
              <a:rPr lang="en-US" altLang="ko-KR" smtClean="0"/>
              <a:t>if </a:t>
            </a:r>
            <a:r>
              <a:rPr lang="ko-KR" altLang="en-US" smtClean="0"/>
              <a:t>문과 </a:t>
            </a:r>
            <a:r>
              <a:rPr lang="ko-KR" altLang="en-US" smtClean="0"/>
              <a:t>동일한 </a:t>
            </a:r>
            <a:r>
              <a:rPr lang="ko-KR" altLang="en-US" smtClean="0"/>
              <a:t>기능</a:t>
            </a:r>
            <a:r>
              <a:rPr lang="en-US" altLang="ko-KR" smtClean="0"/>
              <a:t> </a:t>
            </a:r>
            <a:r>
              <a:rPr lang="ko-KR" altLang="en-US" smtClean="0"/>
              <a:t>수행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r>
              <a:rPr lang="en-US" altLang="ko-KR" smtClean="0"/>
              <a:t>test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조건식을 </a:t>
            </a:r>
            <a:r>
              <a:rPr lang="ko-KR" altLang="en-US" smtClean="0"/>
              <a:t>지정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ko-KR" altLang="en-US" smtClean="0"/>
              <a:t>일반적으로 </a:t>
            </a:r>
            <a:r>
              <a:rPr lang="en-US" altLang="ko-KR" smtClean="0"/>
              <a:t>EL </a:t>
            </a:r>
            <a:r>
              <a:rPr lang="ko-KR" altLang="en-US" smtClean="0"/>
              <a:t>표기법을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3"/>
            <a:r>
              <a:rPr lang="en-US" altLang="ko-KR" smtClean="0"/>
              <a:t>var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조건 처리한 </a:t>
            </a:r>
            <a:r>
              <a:rPr lang="ko-KR" altLang="en-US" smtClean="0"/>
              <a:t>결과가 </a:t>
            </a:r>
            <a:r>
              <a:rPr lang="ko-KR" altLang="en-US" smtClean="0"/>
              <a:t>저장</a:t>
            </a:r>
            <a:endParaRPr lang="en-US" altLang="ko-KR" smtClean="0"/>
          </a:p>
          <a:p>
            <a:pPr lvl="3"/>
            <a:r>
              <a:rPr lang="en-US" altLang="ko-KR" smtClean="0"/>
              <a:t>scope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변수의 </a:t>
            </a:r>
            <a:r>
              <a:rPr lang="en-US" altLang="ko-KR" smtClean="0"/>
              <a:t>scope </a:t>
            </a:r>
            <a:r>
              <a:rPr lang="ko-KR" altLang="en-US" smtClean="0"/>
              <a:t>영역을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2"/>
            <a:r>
              <a:rPr lang="en-US" altLang="ko-KR" smtClean="0"/>
              <a:t>&lt;</a:t>
            </a:r>
            <a:r>
              <a:rPr lang="en-US" altLang="ko-KR" smtClean="0"/>
              <a:t>c:choose&gt;, &lt;c:when&gt;, &lt;c:otherwise&gt; </a:t>
            </a:r>
            <a:r>
              <a:rPr lang="ko-KR" altLang="en-US" smtClean="0"/>
              <a:t>태그</a:t>
            </a:r>
          </a:p>
          <a:p>
            <a:pPr lvl="3"/>
            <a:r>
              <a:rPr lang="ko-KR" altLang="en-US" smtClean="0"/>
              <a:t>자바의 </a:t>
            </a:r>
            <a:r>
              <a:rPr lang="en-US" altLang="ko-KR" smtClean="0"/>
              <a:t>switch </a:t>
            </a:r>
            <a:r>
              <a:rPr lang="ko-KR" altLang="en-US" smtClean="0"/>
              <a:t>문과 </a:t>
            </a:r>
            <a:r>
              <a:rPr lang="ko-KR" altLang="en-US" smtClean="0"/>
              <a:t>동일한 기능을 </a:t>
            </a:r>
            <a:r>
              <a:rPr lang="ko-KR" altLang="en-US" smtClean="0"/>
              <a:t>제공하는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3"/>
            <a:r>
              <a:rPr lang="ko-KR" altLang="en-US" smtClean="0"/>
              <a:t>하나 </a:t>
            </a:r>
            <a:r>
              <a:rPr lang="ko-KR" altLang="en-US" smtClean="0"/>
              <a:t>이상의 </a:t>
            </a:r>
            <a:r>
              <a:rPr lang="en-US" altLang="ko-KR" smtClean="0"/>
              <a:t>&lt;c:when&gt; </a:t>
            </a:r>
            <a:r>
              <a:rPr lang="ko-KR" altLang="en-US" smtClean="0"/>
              <a:t>태그와 </a:t>
            </a:r>
            <a:r>
              <a:rPr lang="ko-KR" altLang="en-US" smtClean="0"/>
              <a:t>하나의 </a:t>
            </a:r>
            <a:r>
              <a:rPr lang="en-US" altLang="ko-KR" smtClean="0"/>
              <a:t>&lt;</a:t>
            </a:r>
            <a:r>
              <a:rPr lang="en-US" altLang="ko-KR" smtClean="0"/>
              <a:t>c:otherwise&gt; </a:t>
            </a:r>
            <a:r>
              <a:rPr lang="ko-KR" altLang="en-US" smtClean="0"/>
              <a:t>태그로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475656" y="2276872"/>
            <a:ext cx="7128792" cy="76174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&lt;c:if test="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var="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scope="scope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문장</a:t>
            </a:r>
            <a:endParaRPr lang="ko-KR" altLang="en-US" sz="145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&lt;/c:if&gt;</a:t>
            </a:r>
            <a:endParaRPr lang="ko-KR" altLang="en-US" sz="14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656" y="5013176"/>
            <a:ext cx="7128792" cy="120802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&lt;c:choose&gt;</a:t>
            </a:r>
          </a:p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c:when test="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문장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&lt;c:when&gt;</a:t>
            </a:r>
          </a:p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c:when test="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문장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&lt;c:when&gt;</a:t>
            </a:r>
          </a:p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c:otherwise&gt;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문장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&lt;/c:otherwise&gt;</a:t>
            </a:r>
          </a:p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&lt;/c:choose&gt;</a:t>
            </a:r>
            <a:endParaRPr lang="ko-KR" altLang="en-US" sz="14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9.2 JSTL(Jsp Standard Tag Library) </a:t>
            </a:r>
            <a:r>
              <a:rPr lang="en-US" altLang="ko-KR" smtClean="0"/>
              <a:t>- </a:t>
            </a:r>
            <a:r>
              <a:rPr lang="en-US" altLang="ko-KR" smtClean="0"/>
              <a:t>7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mtClean="0"/>
              <a:t>&lt;</a:t>
            </a:r>
            <a:r>
              <a:rPr lang="en-US" altLang="ko-KR" smtClean="0"/>
              <a:t>c:forEach&gt; </a:t>
            </a:r>
            <a:r>
              <a:rPr lang="ko-KR" altLang="en-US" smtClean="0"/>
              <a:t>태그</a:t>
            </a:r>
          </a:p>
          <a:p>
            <a:pPr lvl="3"/>
            <a:r>
              <a:rPr lang="ko-KR" altLang="en-US" smtClean="0"/>
              <a:t>반복 처리시 사용하는 태그로서 자바의 </a:t>
            </a:r>
            <a:r>
              <a:rPr lang="en-US" altLang="ko-KR" smtClean="0"/>
              <a:t>for </a:t>
            </a:r>
            <a:r>
              <a:rPr lang="ko-KR" altLang="en-US" smtClean="0"/>
              <a:t>문과 </a:t>
            </a:r>
            <a:r>
              <a:rPr lang="ko-KR" altLang="en-US" smtClean="0"/>
              <a:t>유사</a:t>
            </a:r>
            <a:endParaRPr lang="en-US" altLang="ko-KR" smtClean="0"/>
          </a:p>
          <a:p>
            <a:pPr lvl="3"/>
            <a:endParaRPr lang="en-US" altLang="ko-KR" sz="1800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r>
              <a:rPr lang="en-US" altLang="ko-KR" smtClean="0"/>
              <a:t>items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배열이나 </a:t>
            </a:r>
            <a:r>
              <a:rPr lang="en-US" altLang="ko-KR" smtClean="0"/>
              <a:t>List </a:t>
            </a:r>
            <a:r>
              <a:rPr lang="ko-KR" altLang="en-US" smtClean="0"/>
              <a:t>형태의 반복할 객체를 지정하여 객체가 저장된 </a:t>
            </a:r>
            <a:r>
              <a:rPr lang="ko-KR" altLang="en-US" smtClean="0"/>
              <a:t>데이터 </a:t>
            </a:r>
            <a:r>
              <a:rPr lang="ko-KR" altLang="en-US" smtClean="0"/>
              <a:t>개수만큼 반복 처리</a:t>
            </a:r>
            <a:endParaRPr lang="en-US" altLang="ko-KR" smtClean="0"/>
          </a:p>
          <a:p>
            <a:pPr lvl="3"/>
            <a:r>
              <a:rPr lang="en-US" altLang="ko-KR" smtClean="0"/>
              <a:t>begin</a:t>
            </a:r>
            <a:r>
              <a:rPr lang="ko-KR" altLang="en-US" smtClean="0"/>
              <a:t>과 </a:t>
            </a:r>
            <a:r>
              <a:rPr lang="en-US" altLang="ko-KR" smtClean="0"/>
              <a:t>end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원하는 범위만큼 </a:t>
            </a:r>
            <a:r>
              <a:rPr lang="ko-KR" altLang="en-US" smtClean="0"/>
              <a:t>반복 </a:t>
            </a:r>
            <a:r>
              <a:rPr lang="ko-KR" altLang="en-US" smtClean="0"/>
              <a:t>처리 가능</a:t>
            </a:r>
            <a:endParaRPr lang="en-US" altLang="ko-KR" smtClean="0"/>
          </a:p>
          <a:p>
            <a:pPr lvl="3"/>
            <a:r>
              <a:rPr lang="en-US" altLang="ko-KR" smtClean="0"/>
              <a:t>step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증가 값을 지정하여 짝수 또는 홀수 인덱스에 해당되는 반복 </a:t>
            </a:r>
            <a:r>
              <a:rPr lang="ko-KR" altLang="en-US" smtClean="0"/>
              <a:t>처리도 </a:t>
            </a:r>
            <a:r>
              <a:rPr lang="ko-KR" altLang="en-US" smtClean="0"/>
              <a:t>지원</a:t>
            </a:r>
            <a:r>
              <a:rPr lang="en-US" altLang="ko-KR" smtClean="0"/>
              <a:t> </a:t>
            </a:r>
          </a:p>
          <a:p>
            <a:pPr lvl="3"/>
            <a:r>
              <a:rPr lang="en-US" altLang="ko-KR" smtClean="0"/>
              <a:t>var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현재 </a:t>
            </a:r>
            <a:r>
              <a:rPr lang="ko-KR" altLang="en-US" smtClean="0"/>
              <a:t>실행된 </a:t>
            </a:r>
            <a:r>
              <a:rPr lang="ko-KR" altLang="en-US" smtClean="0"/>
              <a:t>값이 </a:t>
            </a:r>
            <a:r>
              <a:rPr lang="ko-KR" altLang="en-US" smtClean="0"/>
              <a:t>저장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2"/>
            <a:r>
              <a:rPr lang="en-US" altLang="ko-KR" smtClean="0"/>
              <a:t>&lt;</a:t>
            </a:r>
            <a:r>
              <a:rPr lang="en-US" altLang="ko-KR" smtClean="0"/>
              <a:t>c:forTokens&gt; </a:t>
            </a:r>
            <a:r>
              <a:rPr lang="ko-KR" altLang="en-US" smtClean="0"/>
              <a:t>태그</a:t>
            </a:r>
          </a:p>
          <a:p>
            <a:pPr lvl="3"/>
            <a:r>
              <a:rPr lang="ko-KR" altLang="en-US" smtClean="0"/>
              <a:t>자바의 </a:t>
            </a:r>
            <a:r>
              <a:rPr lang="en-US" altLang="ko-KR" smtClean="0"/>
              <a:t>StringTokenizer </a:t>
            </a:r>
            <a:r>
              <a:rPr lang="ko-KR" altLang="en-US" smtClean="0"/>
              <a:t>클래스를 이용한 </a:t>
            </a:r>
            <a:r>
              <a:rPr lang="ko-KR" altLang="en-US" smtClean="0"/>
              <a:t>반복처리에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z="1800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r>
              <a:rPr lang="en-US" altLang="ko-KR" smtClean="0"/>
              <a:t>delims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토큰</a:t>
            </a:r>
            <a:r>
              <a:rPr lang="en-US" altLang="ko-KR" smtClean="0"/>
              <a:t>(</a:t>
            </a:r>
            <a:r>
              <a:rPr lang="ko-KR" altLang="en-US" smtClean="0"/>
              <a:t>문자열</a:t>
            </a:r>
            <a:r>
              <a:rPr lang="en-US" altLang="ko-KR" smtClean="0"/>
              <a:t>)</a:t>
            </a:r>
            <a:r>
              <a:rPr lang="ko-KR" altLang="en-US" smtClean="0"/>
              <a:t>을 구분할 </a:t>
            </a:r>
            <a:r>
              <a:rPr lang="ko-KR" altLang="en-US" smtClean="0"/>
              <a:t>구분자를 </a:t>
            </a:r>
            <a:r>
              <a:rPr lang="ko-KR" altLang="en-US" smtClean="0"/>
              <a:t>지정</a:t>
            </a:r>
            <a:endParaRPr lang="en-US" altLang="ko-KR" smtClean="0"/>
          </a:p>
          <a:p>
            <a:pPr lvl="3"/>
            <a:r>
              <a:rPr lang="en-US" altLang="ko-KR" smtClean="0"/>
              <a:t>delims </a:t>
            </a:r>
            <a:r>
              <a:rPr lang="ko-KR" altLang="en-US" smtClean="0"/>
              <a:t>속성 </a:t>
            </a:r>
            <a:r>
              <a:rPr lang="ko-KR" altLang="en-US" smtClean="0"/>
              <a:t>값을 </a:t>
            </a:r>
            <a:r>
              <a:rPr lang="ko-KR" altLang="en-US" smtClean="0"/>
              <a:t>기준으로 </a:t>
            </a:r>
            <a:r>
              <a:rPr lang="ko-KR" altLang="en-US" smtClean="0"/>
              <a:t>반복적으로 </a:t>
            </a:r>
            <a:r>
              <a:rPr lang="ko-KR" altLang="en-US" smtClean="0"/>
              <a:t>데이터를 </a:t>
            </a:r>
            <a:r>
              <a:rPr lang="ko-KR" altLang="en-US" smtClean="0"/>
              <a:t>얻음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475656" y="1916832"/>
            <a:ext cx="7128792" cy="98488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&lt;c:forEach items="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객체명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begin="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시작 인덱스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end="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끝 인덱스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step="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증가값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var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varStatus="other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&gt;</a:t>
            </a:r>
          </a:p>
          <a:p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문장</a:t>
            </a:r>
            <a:endParaRPr lang="ko-KR" altLang="en-US" sz="145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forEach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 </a:t>
            </a:r>
            <a:endParaRPr lang="ko-KR" altLang="en-US" sz="14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656" y="5036403"/>
            <a:ext cx="7128792" cy="98488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&lt;c:forTokens items="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객체명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delims="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구분자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begin="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시작 인덱스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end="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끝 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45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인덱스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” step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증가값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var="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varStatus="other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&gt;</a:t>
            </a:r>
          </a:p>
          <a:p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문장</a:t>
            </a:r>
            <a:endParaRPr lang="ko-KR" altLang="en-US" sz="145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&lt;/forTokens&gt;</a:t>
            </a:r>
            <a:endParaRPr lang="ko-KR" altLang="en-US" sz="14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9.2 JSTL(Jsp Standard Tag Library) </a:t>
            </a:r>
            <a:r>
              <a:rPr lang="en-US" altLang="ko-KR" smtClean="0"/>
              <a:t>- </a:t>
            </a:r>
            <a:r>
              <a:rPr lang="en-US" altLang="ko-KR" smtClean="0"/>
              <a:t>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lvl="1" indent="-271463">
              <a:buFont typeface="+mj-lt"/>
              <a:buAutoNum type="arabicParenR" startAt="2"/>
            </a:pPr>
            <a:r>
              <a:rPr lang="en-US" altLang="ko-KR" smtClean="0"/>
              <a:t>JSTL </a:t>
            </a:r>
            <a:r>
              <a:rPr lang="en-US" altLang="ko-KR" smtClean="0"/>
              <a:t>formatting </a:t>
            </a:r>
            <a:r>
              <a:rPr lang="ko-KR" altLang="en-US" smtClean="0"/>
              <a:t>라이브러리</a:t>
            </a:r>
          </a:p>
          <a:p>
            <a:pPr lvl="2"/>
            <a:r>
              <a:rPr lang="en-US" altLang="ko-KR" smtClean="0"/>
              <a:t>JSTL formatting </a:t>
            </a:r>
            <a:r>
              <a:rPr lang="ko-KR" altLang="en-US" smtClean="0"/>
              <a:t>라이브러리는 국제화</a:t>
            </a:r>
            <a:r>
              <a:rPr lang="en-US" altLang="ko-KR" smtClean="0"/>
              <a:t>/</a:t>
            </a:r>
            <a:r>
              <a:rPr lang="ko-KR" altLang="en-US" smtClean="0"/>
              <a:t>지역화 및 데이터 포맷과 관련된 기능을 </a:t>
            </a:r>
            <a:r>
              <a:rPr lang="ko-KR" altLang="en-US" smtClean="0"/>
              <a:t>포함하는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2"/>
            <a:r>
              <a:rPr lang="ko-KR" altLang="en-US" smtClean="0"/>
              <a:t>국제화</a:t>
            </a:r>
            <a:r>
              <a:rPr lang="en-US" altLang="ko-KR" smtClean="0"/>
              <a:t>/</a:t>
            </a:r>
            <a:r>
              <a:rPr lang="ko-KR" altLang="en-US" smtClean="0"/>
              <a:t>지역화는 다국어 처리와 관련되고 데이터 포맷은 날짜 및 숫자 처리와 </a:t>
            </a:r>
            <a:r>
              <a:rPr lang="ko-KR" altLang="en-US" smtClean="0"/>
              <a:t>관련된 </a:t>
            </a:r>
            <a:r>
              <a:rPr lang="ko-KR" altLang="en-US" smtClean="0"/>
              <a:t>기능</a:t>
            </a:r>
            <a:endParaRPr lang="en-US" altLang="ko-KR" smtClean="0"/>
          </a:p>
          <a:p>
            <a:pPr lvl="2"/>
            <a:r>
              <a:rPr lang="en-US" altLang="ko-KR" smtClean="0"/>
              <a:t>JSP</a:t>
            </a:r>
            <a:r>
              <a:rPr lang="ko-KR" altLang="en-US" smtClean="0"/>
              <a:t>에서 사용하기 </a:t>
            </a:r>
            <a:r>
              <a:rPr lang="ko-KR" altLang="en-US" smtClean="0"/>
              <a:t>위해서는 </a:t>
            </a:r>
            <a:r>
              <a:rPr lang="en-US" altLang="ko-KR" smtClean="0"/>
              <a:t>taglib </a:t>
            </a:r>
            <a:r>
              <a:rPr lang="ko-KR" altLang="en-US" smtClean="0"/>
              <a:t>지시어를 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1187624" y="3068960"/>
            <a:ext cx="7488832" cy="369332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1800" smtClean="0">
                <a:latin typeface="맑은 고딕" pitchFamily="50" charset="-127"/>
                <a:ea typeface="맑은 고딕" pitchFamily="50" charset="-127"/>
              </a:rPr>
              <a:t>&lt;%@ taglib uri="http://java.sun.com/jsp/jstl/fmt" prefix="fmt" %&gt;</a:t>
            </a:r>
            <a:endParaRPr lang="en-US" altLang="ko-KR" sz="180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99592" y="3645024"/>
          <a:ext cx="7772770" cy="24212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54850"/>
                <a:gridCol w="4119613"/>
                <a:gridCol w="2098307"/>
              </a:tblGrid>
              <a:tr h="38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태  그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사용예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requestEncoding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setCharacterEncoding(enc)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메서드와 동일한 기능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&lt;fmt:requestEncoding&gt;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setLocale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다국어 페이지 사용 시 언어 지정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&lt;fmt:setLocale ..&gt;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timeZone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지정한 지역 값으로 시간을 설정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&lt;fmt:timeZone ..&gt;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setBundle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.properties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확장자의 리소스 번들</a:t>
                      </a: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파일을 접근 시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&lt;fmt:setBundle ..&gt;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message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번들에서 설정한 값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&lt;fmt:message ..&gt;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9.2 JSTL(Jsp Standard Tag Library) </a:t>
            </a:r>
            <a:r>
              <a:rPr lang="en-US" altLang="ko-KR" smtClean="0"/>
              <a:t>- </a:t>
            </a:r>
            <a:r>
              <a:rPr lang="en-US" altLang="ko-KR" smtClean="0"/>
              <a:t>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2"/>
            <a:r>
              <a:rPr lang="en-US" altLang="ko-KR" smtClean="0"/>
              <a:t>&lt;</a:t>
            </a:r>
            <a:r>
              <a:rPr lang="en-US" altLang="ko-KR" smtClean="0"/>
              <a:t>fmt:requestEncoding&gt; </a:t>
            </a:r>
            <a:r>
              <a:rPr lang="ko-KR" altLang="en-US" smtClean="0"/>
              <a:t>태그</a:t>
            </a:r>
          </a:p>
          <a:p>
            <a:pPr lvl="3"/>
            <a:r>
              <a:rPr lang="ko-KR" altLang="en-US" smtClean="0"/>
              <a:t>입력 파라미터 값에 대한 인코딩 </a:t>
            </a:r>
            <a:r>
              <a:rPr lang="ko-KR" altLang="en-US" smtClean="0"/>
              <a:t>처리시 </a:t>
            </a:r>
            <a:r>
              <a:rPr lang="ko-KR" altLang="en-US" smtClean="0"/>
              <a:t>사용</a:t>
            </a:r>
            <a:r>
              <a:rPr lang="en-US" altLang="ko-KR" smtClean="0"/>
              <a:t>.</a:t>
            </a:r>
            <a:endParaRPr lang="en-US" altLang="ko-KR" smtClean="0"/>
          </a:p>
          <a:p>
            <a:pPr lvl="3"/>
            <a:r>
              <a:rPr lang="ko-KR" altLang="en-US" smtClean="0"/>
              <a:t>서블릿의 </a:t>
            </a:r>
            <a:r>
              <a:rPr lang="en-US" altLang="ko-KR" smtClean="0"/>
              <a:t>request.setCharacterEncoding(encoding) </a:t>
            </a:r>
            <a:r>
              <a:rPr lang="ko-KR" altLang="en-US" smtClean="0"/>
              <a:t>메서드와 </a:t>
            </a:r>
            <a:r>
              <a:rPr lang="ko-KR" altLang="en-US" smtClean="0"/>
              <a:t>동일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r>
              <a:rPr lang="en-US" altLang="ko-KR" smtClean="0"/>
              <a:t>value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인코딩 </a:t>
            </a:r>
            <a:r>
              <a:rPr lang="ko-KR" altLang="en-US" smtClean="0"/>
              <a:t>값을 </a:t>
            </a:r>
            <a:r>
              <a:rPr lang="ko-KR" altLang="en-US" smtClean="0"/>
              <a:t>지정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16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1340768"/>
          <a:ext cx="7772770" cy="190307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54850"/>
                <a:gridCol w="3917758"/>
                <a:gridCol w="2300162"/>
              </a:tblGrid>
              <a:tr h="38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태  그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사용예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formatNumber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숫자형식의 포맷 지정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&lt;fmt:formatNumber ..&gt;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parseNumber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문자열을 숫자로 변환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&lt;fmt:parseNumber ..&gt;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formatDate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날짜형식의 포맷 지정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&lt;fmt:formatDate ..&gt;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parseDate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문자열을 날짜로 변환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&lt;fmt:parseDate ..&gt;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75656" y="4365104"/>
            <a:ext cx="7128792" cy="31547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&lt;fmt:requestEncoding value="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인코딩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  <a:endParaRPr lang="ko-KR" altLang="en-US" sz="14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9.2 JSTL(Jsp Standard Tag Library) </a:t>
            </a:r>
            <a:r>
              <a:rPr lang="en-US" altLang="ko-KR" smtClean="0"/>
              <a:t>- </a:t>
            </a:r>
            <a:r>
              <a:rPr lang="en-US" altLang="ko-KR" smtClean="0"/>
              <a:t>10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mtClean="0"/>
              <a:t>&lt;</a:t>
            </a:r>
            <a:r>
              <a:rPr lang="en-US" altLang="ko-KR" smtClean="0"/>
              <a:t>fmt:setBundle&gt; </a:t>
            </a:r>
            <a:r>
              <a:rPr lang="ko-KR" altLang="en-US" smtClean="0"/>
              <a:t>태그</a:t>
            </a:r>
          </a:p>
          <a:p>
            <a:pPr lvl="3"/>
            <a:r>
              <a:rPr lang="en-US" altLang="ko-KR" smtClean="0"/>
              <a:t>properties </a:t>
            </a:r>
            <a:r>
              <a:rPr lang="ko-KR" altLang="en-US" smtClean="0"/>
              <a:t>확장자를 갖는 파일을 지정하기 </a:t>
            </a:r>
            <a:r>
              <a:rPr lang="ko-KR" altLang="en-US" smtClean="0"/>
              <a:t>위한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3"/>
            <a:r>
              <a:rPr lang="ko-KR" altLang="en-US" smtClean="0"/>
              <a:t>일반적으로 </a:t>
            </a:r>
            <a:r>
              <a:rPr lang="ko-KR" altLang="en-US" smtClean="0"/>
              <a:t>‘리소스 번들</a:t>
            </a:r>
            <a:r>
              <a:rPr lang="ko-KR" altLang="en-US" smtClean="0"/>
              <a:t>’</a:t>
            </a:r>
            <a:r>
              <a:rPr lang="ko-KR" altLang="en-US" smtClean="0"/>
              <a:t>이라고 부르며 </a:t>
            </a:r>
            <a:r>
              <a:rPr lang="en-US" altLang="ko-KR" smtClean="0"/>
              <a:t>/WEB-INF/classes </a:t>
            </a:r>
            <a:r>
              <a:rPr lang="ko-KR" altLang="en-US" smtClean="0"/>
              <a:t>폴더에 </a:t>
            </a:r>
            <a:r>
              <a:rPr lang="ko-KR" altLang="en-US" smtClean="0"/>
              <a:t>저장</a:t>
            </a:r>
            <a:endParaRPr lang="en-US" altLang="ko-KR" smtClean="0"/>
          </a:p>
          <a:p>
            <a:pPr lvl="3"/>
            <a:r>
              <a:rPr lang="ko-KR" altLang="en-US" smtClean="0"/>
              <a:t>리소스 </a:t>
            </a:r>
            <a:r>
              <a:rPr lang="ko-KR" altLang="en-US" smtClean="0"/>
              <a:t>번들의 내용은 ‘</a:t>
            </a:r>
            <a:r>
              <a:rPr lang="en-US" altLang="ko-KR" smtClean="0"/>
              <a:t>key=value’ </a:t>
            </a:r>
            <a:r>
              <a:rPr lang="ko-KR" altLang="en-US" smtClean="0"/>
              <a:t>형식의 </a:t>
            </a:r>
            <a:r>
              <a:rPr lang="ko-KR" altLang="en-US" smtClean="0"/>
              <a:t>문자열로 지정하고 </a:t>
            </a:r>
            <a:r>
              <a:rPr lang="ko-KR" altLang="en-US" smtClean="0"/>
              <a:t>한글은 </a:t>
            </a:r>
            <a:r>
              <a:rPr lang="ko-KR" altLang="en-US" smtClean="0"/>
              <a:t>입력이 </a:t>
            </a:r>
            <a:r>
              <a:rPr lang="ko-KR" altLang="en-US" smtClean="0"/>
              <a:t>불가능</a:t>
            </a:r>
            <a:endParaRPr lang="en-US" altLang="ko-KR" smtClean="0"/>
          </a:p>
          <a:p>
            <a:pPr lvl="3"/>
            <a:r>
              <a:rPr lang="ko-KR" altLang="en-US" smtClean="0"/>
              <a:t>한글을 </a:t>
            </a:r>
            <a:r>
              <a:rPr lang="ko-KR" altLang="en-US" smtClean="0"/>
              <a:t>입력하기 위해서는 아스키 코드로 </a:t>
            </a:r>
            <a:r>
              <a:rPr lang="ko-KR" altLang="en-US" smtClean="0"/>
              <a:t>변환하여 </a:t>
            </a:r>
            <a:r>
              <a:rPr lang="ko-KR" altLang="en-US" smtClean="0"/>
              <a:t>입력시켜야 함</a:t>
            </a:r>
            <a:endParaRPr lang="en-US" altLang="ko-KR" smtClean="0"/>
          </a:p>
          <a:p>
            <a:pPr lvl="3"/>
            <a:r>
              <a:rPr lang="ko-KR" altLang="en-US" smtClean="0"/>
              <a:t>리소스 번들의 목적은 국제화</a:t>
            </a:r>
            <a:r>
              <a:rPr lang="en-US" altLang="ko-KR" smtClean="0"/>
              <a:t>/</a:t>
            </a:r>
            <a:r>
              <a:rPr lang="ko-KR" altLang="en-US" smtClean="0"/>
              <a:t>지역화 기능을 구현하기 </a:t>
            </a:r>
            <a:r>
              <a:rPr lang="ko-KR" altLang="en-US" smtClean="0"/>
              <a:t>위해서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3"/>
            <a:r>
              <a:rPr lang="ko-KR" altLang="en-US" smtClean="0"/>
              <a:t>여러 </a:t>
            </a:r>
            <a:r>
              <a:rPr lang="ko-KR" altLang="en-US" smtClean="0"/>
              <a:t>언어로 </a:t>
            </a:r>
            <a:r>
              <a:rPr lang="ko-KR" altLang="en-US" smtClean="0"/>
              <a:t>작성된 리소스 </a:t>
            </a:r>
            <a:r>
              <a:rPr lang="ko-KR" altLang="en-US" smtClean="0"/>
              <a:t>번들을 작성하고 </a:t>
            </a:r>
            <a:r>
              <a:rPr lang="en-US" altLang="ko-KR" smtClean="0"/>
              <a:t>JSP</a:t>
            </a:r>
            <a:r>
              <a:rPr lang="ko-KR" altLang="en-US" smtClean="0"/>
              <a:t>에서는 지역에 맞게 언어별로 특정 리소스 번들의 </a:t>
            </a:r>
            <a:r>
              <a:rPr lang="ko-KR" altLang="en-US" smtClean="0"/>
              <a:t>문자열을 </a:t>
            </a:r>
            <a:r>
              <a:rPr lang="ko-KR" altLang="en-US" smtClean="0"/>
              <a:t>얻어서 웹 </a:t>
            </a:r>
            <a:r>
              <a:rPr lang="ko-KR" altLang="en-US" smtClean="0"/>
              <a:t>브라우저에 </a:t>
            </a:r>
            <a:r>
              <a:rPr lang="ko-KR" altLang="en-US" smtClean="0"/>
              <a:t>출력하는 </a:t>
            </a:r>
            <a:r>
              <a:rPr lang="ko-KR" altLang="en-US" smtClean="0"/>
              <a:t>메커니즘</a:t>
            </a:r>
            <a:endParaRPr lang="en-US" altLang="ko-KR" smtClean="0"/>
          </a:p>
          <a:p>
            <a:pPr lvl="3"/>
            <a:r>
              <a:rPr lang="ko-KR" altLang="en-US" smtClean="0"/>
              <a:t>언어별로 </a:t>
            </a:r>
            <a:r>
              <a:rPr lang="ko-KR" altLang="en-US" smtClean="0"/>
              <a:t>서로 다른 웹 페이지를 중복 작성하지 </a:t>
            </a:r>
            <a:r>
              <a:rPr lang="ko-KR" altLang="en-US" smtClean="0"/>
              <a:t>않기 </a:t>
            </a:r>
            <a:r>
              <a:rPr lang="ko-KR" altLang="en-US" smtClean="0"/>
              <a:t>때문에 </a:t>
            </a:r>
            <a:r>
              <a:rPr lang="ko-KR" altLang="en-US" smtClean="0"/>
              <a:t>재사용성이 높아서 </a:t>
            </a:r>
            <a:r>
              <a:rPr lang="ko-KR" altLang="en-US" smtClean="0"/>
              <a:t>관리가 </a:t>
            </a:r>
            <a:r>
              <a:rPr lang="ko-KR" altLang="en-US" smtClean="0"/>
              <a:t>쉬워짐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r>
              <a:rPr lang="en-US" altLang="ko-KR" smtClean="0"/>
              <a:t>basename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리소스 번들 </a:t>
            </a:r>
            <a:r>
              <a:rPr lang="ko-KR" altLang="en-US" smtClean="0"/>
              <a:t>값을 </a:t>
            </a:r>
            <a:r>
              <a:rPr lang="ko-KR" altLang="en-US" smtClean="0"/>
              <a:t>지정</a:t>
            </a:r>
            <a:r>
              <a:rPr lang="en-US" altLang="ko-KR" smtClean="0"/>
              <a:t>, </a:t>
            </a:r>
            <a:r>
              <a:rPr lang="ko-KR" altLang="en-US" smtClean="0"/>
              <a:t>저장 </a:t>
            </a:r>
            <a:r>
              <a:rPr lang="ko-KR" altLang="en-US" smtClean="0"/>
              <a:t>경로는 </a:t>
            </a:r>
            <a:r>
              <a:rPr lang="en-US" altLang="ko-KR" smtClean="0"/>
              <a:t>/WEB-INF/classes </a:t>
            </a:r>
            <a:r>
              <a:rPr lang="ko-KR" altLang="en-US" smtClean="0"/>
              <a:t>폴더에 </a:t>
            </a:r>
            <a:r>
              <a:rPr lang="ko-KR" altLang="en-US" smtClean="0"/>
              <a:t>저장 시켜야 함</a:t>
            </a:r>
            <a:endParaRPr lang="en-US" altLang="ko-KR" smtClean="0"/>
          </a:p>
          <a:p>
            <a:pPr lvl="3"/>
            <a:r>
              <a:rPr lang="en-US" altLang="ko-KR" smtClean="0"/>
              <a:t>var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메시지를 저장할 </a:t>
            </a:r>
            <a:r>
              <a:rPr lang="ko-KR" altLang="en-US" smtClean="0"/>
              <a:t>변수명을 </a:t>
            </a:r>
            <a:r>
              <a:rPr lang="ko-KR" altLang="en-US" smtClean="0"/>
              <a:t>지정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475656" y="3933056"/>
            <a:ext cx="7128792" cy="31547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&lt;fmt:setBundle basename="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리소스 번들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var="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scope="scope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  <a:endParaRPr lang="ko-KR" altLang="en-US" sz="14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9.2 JSTL(Jsp Standard Tag Library) </a:t>
            </a:r>
            <a:r>
              <a:rPr lang="en-US" altLang="ko-KR" smtClean="0"/>
              <a:t>- </a:t>
            </a:r>
            <a:r>
              <a:rPr lang="en-US" altLang="ko-KR" smtClean="0"/>
              <a:t>11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ts val="1600"/>
              </a:lnSpc>
            </a:pPr>
            <a:r>
              <a:rPr lang="en-US" altLang="ko-KR" smtClean="0"/>
              <a:t>&lt;</a:t>
            </a:r>
            <a:r>
              <a:rPr lang="en-US" altLang="ko-KR" smtClean="0"/>
              <a:t>fmt:message&gt; </a:t>
            </a:r>
            <a:r>
              <a:rPr lang="ko-KR" altLang="en-US" smtClean="0"/>
              <a:t>태그</a:t>
            </a:r>
          </a:p>
          <a:p>
            <a:pPr lvl="3">
              <a:lnSpc>
                <a:spcPts val="1600"/>
              </a:lnSpc>
            </a:pPr>
            <a:r>
              <a:rPr lang="ko-KR" altLang="en-US" smtClean="0"/>
              <a:t>리소스 </a:t>
            </a:r>
            <a:r>
              <a:rPr lang="ko-KR" altLang="en-US" smtClean="0"/>
              <a:t>번들에서 지정한 값들을 참조할 </a:t>
            </a:r>
            <a:r>
              <a:rPr lang="ko-KR" altLang="en-US" smtClean="0"/>
              <a:t>때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3">
              <a:lnSpc>
                <a:spcPts val="1600"/>
              </a:lnSpc>
            </a:pPr>
            <a:endParaRPr lang="en-US" altLang="ko-KR" smtClean="0"/>
          </a:p>
          <a:p>
            <a:pPr lvl="3">
              <a:lnSpc>
                <a:spcPts val="1600"/>
              </a:lnSpc>
            </a:pPr>
            <a:endParaRPr lang="en-US" altLang="ko-KR" sz="1100" smtClean="0"/>
          </a:p>
          <a:p>
            <a:pPr lvl="3">
              <a:lnSpc>
                <a:spcPts val="1600"/>
              </a:lnSpc>
            </a:pPr>
            <a:r>
              <a:rPr lang="en-US" altLang="ko-KR" smtClean="0"/>
              <a:t>key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리소스 번들에서 읽어올 메시지의 </a:t>
            </a:r>
            <a:r>
              <a:rPr lang="en-US" altLang="ko-KR" smtClean="0"/>
              <a:t>key </a:t>
            </a:r>
            <a:r>
              <a:rPr lang="ko-KR" altLang="en-US" smtClean="0"/>
              <a:t>값을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lvl="3">
              <a:lnSpc>
                <a:spcPts val="1600"/>
              </a:lnSpc>
            </a:pPr>
            <a:r>
              <a:rPr lang="en-US" altLang="ko-KR" smtClean="0"/>
              <a:t>bundle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setBundle</a:t>
            </a:r>
            <a:r>
              <a:rPr lang="ko-KR" altLang="en-US" smtClean="0"/>
              <a:t>에서 </a:t>
            </a:r>
            <a:r>
              <a:rPr lang="en-US" altLang="ko-KR" smtClean="0"/>
              <a:t>var </a:t>
            </a:r>
            <a:r>
              <a:rPr lang="ko-KR" altLang="en-US" smtClean="0"/>
              <a:t>속성에 지정했던 </a:t>
            </a:r>
            <a:r>
              <a:rPr lang="ko-KR" altLang="en-US" smtClean="0"/>
              <a:t>값을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lvl="3">
              <a:lnSpc>
                <a:spcPts val="1600"/>
              </a:lnSpc>
            </a:pPr>
            <a:r>
              <a:rPr lang="en-US" altLang="ko-KR" smtClean="0"/>
              <a:t>var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읽어온 메시지를 </a:t>
            </a:r>
            <a:r>
              <a:rPr lang="ko-KR" altLang="en-US" smtClean="0"/>
              <a:t>저장하는 </a:t>
            </a:r>
            <a:r>
              <a:rPr lang="ko-KR" altLang="en-US" smtClean="0"/>
              <a:t>변수</a:t>
            </a:r>
            <a:endParaRPr lang="en-US" altLang="ko-KR" smtClean="0"/>
          </a:p>
          <a:p>
            <a:pPr lvl="3">
              <a:lnSpc>
                <a:spcPts val="1600"/>
              </a:lnSpc>
            </a:pPr>
            <a:endParaRPr lang="en-US" altLang="ko-KR" smtClean="0"/>
          </a:p>
          <a:p>
            <a:pPr lvl="2">
              <a:lnSpc>
                <a:spcPts val="1600"/>
              </a:lnSpc>
            </a:pPr>
            <a:r>
              <a:rPr lang="en-US" altLang="ko-KR" smtClean="0"/>
              <a:t>&lt;</a:t>
            </a:r>
            <a:r>
              <a:rPr lang="en-US" altLang="ko-KR" smtClean="0"/>
              <a:t>fmt:formatNumber&gt; </a:t>
            </a:r>
            <a:r>
              <a:rPr lang="ko-KR" altLang="en-US" smtClean="0"/>
              <a:t>태그</a:t>
            </a:r>
          </a:p>
          <a:p>
            <a:pPr lvl="3">
              <a:lnSpc>
                <a:spcPts val="1600"/>
              </a:lnSpc>
            </a:pPr>
            <a:r>
              <a:rPr lang="ko-KR" altLang="en-US" smtClean="0"/>
              <a:t>수치 데이터를 특정 포맷으로 설정 시 </a:t>
            </a:r>
            <a:r>
              <a:rPr lang="ko-KR" altLang="en-US" smtClean="0"/>
              <a:t>사용되는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3">
              <a:lnSpc>
                <a:spcPts val="1600"/>
              </a:lnSpc>
            </a:pPr>
            <a:endParaRPr lang="en-US" altLang="ko-KR" sz="2800" smtClean="0"/>
          </a:p>
          <a:p>
            <a:pPr lvl="3">
              <a:lnSpc>
                <a:spcPts val="1600"/>
              </a:lnSpc>
            </a:pPr>
            <a:endParaRPr lang="en-US" altLang="ko-KR" smtClean="0"/>
          </a:p>
          <a:p>
            <a:pPr lvl="3">
              <a:lnSpc>
                <a:spcPts val="1600"/>
              </a:lnSpc>
            </a:pPr>
            <a:endParaRPr lang="en-US" altLang="ko-KR" smtClean="0"/>
          </a:p>
          <a:p>
            <a:pPr lvl="3">
              <a:lnSpc>
                <a:spcPts val="1600"/>
              </a:lnSpc>
            </a:pPr>
            <a:r>
              <a:rPr lang="en-US" altLang="ko-KR" smtClean="0"/>
              <a:t>value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실제 수치 </a:t>
            </a:r>
            <a:r>
              <a:rPr lang="ko-KR" altLang="en-US" smtClean="0"/>
              <a:t>값을 </a:t>
            </a:r>
            <a:r>
              <a:rPr lang="ko-KR" altLang="en-US" smtClean="0"/>
              <a:t>지정</a:t>
            </a:r>
            <a:endParaRPr lang="en-US" altLang="ko-KR" smtClean="0"/>
          </a:p>
          <a:p>
            <a:pPr lvl="3">
              <a:lnSpc>
                <a:spcPts val="1600"/>
              </a:lnSpc>
            </a:pPr>
            <a:r>
              <a:rPr lang="en-US" altLang="ko-KR" smtClean="0"/>
              <a:t>type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number,currency,percent </a:t>
            </a:r>
            <a:r>
              <a:rPr lang="ko-KR" altLang="en-US" smtClean="0"/>
              <a:t>값 </a:t>
            </a:r>
            <a:r>
              <a:rPr lang="ko-KR" altLang="en-US" smtClean="0"/>
              <a:t>중에서 설정 가능</a:t>
            </a:r>
            <a:endParaRPr lang="en-US" altLang="ko-KR" smtClean="0"/>
          </a:p>
          <a:p>
            <a:pPr lvl="3">
              <a:lnSpc>
                <a:spcPts val="1600"/>
              </a:lnSpc>
            </a:pPr>
            <a:r>
              <a:rPr lang="en-US" altLang="ko-KR" smtClean="0"/>
              <a:t>pattern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사용자가 지정한 형식 </a:t>
            </a:r>
            <a:r>
              <a:rPr lang="ko-KR" altLang="en-US" smtClean="0"/>
              <a:t>패턴을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lvl="3">
              <a:lnSpc>
                <a:spcPts val="1600"/>
              </a:lnSpc>
            </a:pPr>
            <a:r>
              <a:rPr lang="en-US" altLang="ko-KR" smtClean="0"/>
              <a:t>currencySymbol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통화 </a:t>
            </a:r>
            <a:r>
              <a:rPr lang="ko-KR" altLang="en-US" smtClean="0"/>
              <a:t>기호를 </a:t>
            </a:r>
            <a:r>
              <a:rPr lang="ko-KR" altLang="en-US" smtClean="0"/>
              <a:t>지정</a:t>
            </a:r>
            <a:endParaRPr lang="en-US" altLang="ko-KR" smtClean="0"/>
          </a:p>
          <a:p>
            <a:pPr lvl="3">
              <a:lnSpc>
                <a:spcPts val="1600"/>
              </a:lnSpc>
            </a:pPr>
            <a:r>
              <a:rPr lang="en-US" altLang="ko-KR" smtClean="0"/>
              <a:t>maxIntegerDigits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정수의 </a:t>
            </a:r>
            <a:r>
              <a:rPr lang="ko-KR" altLang="en-US" smtClean="0"/>
              <a:t>최대자리수를 지정</a:t>
            </a:r>
            <a:endParaRPr lang="en-US" altLang="ko-KR" smtClean="0"/>
          </a:p>
          <a:p>
            <a:pPr lvl="3">
              <a:lnSpc>
                <a:spcPts val="1600"/>
              </a:lnSpc>
            </a:pPr>
            <a:r>
              <a:rPr lang="en-US" altLang="ko-KR" smtClean="0"/>
              <a:t>minIntegerDigits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정수의 최소 </a:t>
            </a:r>
            <a:r>
              <a:rPr lang="ko-KR" altLang="en-US" smtClean="0"/>
              <a:t>자릿수를 </a:t>
            </a:r>
            <a:r>
              <a:rPr lang="ko-KR" altLang="en-US" smtClean="0"/>
              <a:t>지정</a:t>
            </a:r>
            <a:endParaRPr lang="en-US" altLang="ko-KR" smtClean="0"/>
          </a:p>
          <a:p>
            <a:pPr lvl="3">
              <a:lnSpc>
                <a:spcPts val="1600"/>
              </a:lnSpc>
            </a:pPr>
            <a:r>
              <a:rPr lang="en-US" altLang="ko-KR" smtClean="0"/>
              <a:t>maxFractionDigits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소수점 이하 최대 </a:t>
            </a:r>
            <a:r>
              <a:rPr lang="ko-KR" altLang="en-US" smtClean="0"/>
              <a:t>자리수를 </a:t>
            </a:r>
            <a:r>
              <a:rPr lang="ko-KR" altLang="en-US" smtClean="0"/>
              <a:t>지정</a:t>
            </a:r>
            <a:endParaRPr lang="en-US" altLang="ko-KR" smtClean="0"/>
          </a:p>
          <a:p>
            <a:pPr lvl="3">
              <a:lnSpc>
                <a:spcPts val="1600"/>
              </a:lnSpc>
            </a:pPr>
            <a:r>
              <a:rPr lang="en-US" altLang="ko-KR" smtClean="0"/>
              <a:t>minFractionDigits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소수점 이하 최소 </a:t>
            </a:r>
            <a:r>
              <a:rPr lang="ko-KR" altLang="en-US" smtClean="0"/>
              <a:t>자릿수를 </a:t>
            </a:r>
            <a:r>
              <a:rPr lang="ko-KR" altLang="en-US" smtClean="0"/>
              <a:t>지정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475656" y="1916832"/>
            <a:ext cx="7128792" cy="31547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&lt;fmt:message key="key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bundle="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번들명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var="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scope="scope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  <a:endParaRPr lang="ko-KR" altLang="en-US" sz="14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656" y="3789040"/>
            <a:ext cx="7128792" cy="76174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&lt;fmt:formatNumber value="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type="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타입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pattern="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currencySymbol="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maxIntegerDigits="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minIntegerDigits="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maxFractionDigits="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minFractionDigits="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var="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scope="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  <a:endParaRPr lang="en-US" altLang="ko-KR" sz="145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9.2 JSTL(Jsp Standard Tag Library) </a:t>
            </a:r>
            <a:r>
              <a:rPr lang="en-US" altLang="ko-KR" smtClean="0"/>
              <a:t>- </a:t>
            </a:r>
            <a:r>
              <a:rPr lang="en-US" altLang="ko-KR" smtClean="0"/>
              <a:t>12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mtClean="0"/>
              <a:t>&lt;</a:t>
            </a:r>
            <a:r>
              <a:rPr lang="en-US" altLang="ko-KR" smtClean="0"/>
              <a:t>fmt:formatDate&gt; </a:t>
            </a:r>
            <a:r>
              <a:rPr lang="ko-KR" altLang="en-US" smtClean="0"/>
              <a:t>태그</a:t>
            </a:r>
          </a:p>
          <a:p>
            <a:pPr lvl="3"/>
            <a:r>
              <a:rPr lang="ko-KR" altLang="en-US" smtClean="0"/>
              <a:t>날짜 데이터를 특정 포맷으로 설정 시 </a:t>
            </a:r>
            <a:r>
              <a:rPr lang="ko-KR" altLang="en-US" smtClean="0"/>
              <a:t>사용되는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r>
              <a:rPr lang="en-US" altLang="ko-KR" smtClean="0"/>
              <a:t>value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실제 날짜와 </a:t>
            </a:r>
            <a:r>
              <a:rPr lang="ko-KR" altLang="en-US" smtClean="0"/>
              <a:t>시간을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lvl="3"/>
            <a:r>
              <a:rPr lang="en-US" altLang="ko-KR" smtClean="0"/>
              <a:t>type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time, date, both </a:t>
            </a:r>
            <a:r>
              <a:rPr lang="ko-KR" altLang="en-US" smtClean="0"/>
              <a:t>값 </a:t>
            </a:r>
            <a:r>
              <a:rPr lang="ko-KR" altLang="en-US" smtClean="0"/>
              <a:t>중에서 </a:t>
            </a:r>
            <a:r>
              <a:rPr lang="ko-KR" altLang="en-US" smtClean="0"/>
              <a:t>하나를 지정</a:t>
            </a:r>
            <a:endParaRPr lang="en-US" altLang="ko-KR" smtClean="0"/>
          </a:p>
          <a:p>
            <a:pPr lvl="3"/>
            <a:r>
              <a:rPr lang="en-US" altLang="ko-KR" smtClean="0"/>
              <a:t>dateStyle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미리 정의된 날짜 스타일 형식으로 </a:t>
            </a:r>
            <a:r>
              <a:rPr lang="ko-KR" altLang="en-US" smtClean="0"/>
              <a:t>지정이 </a:t>
            </a:r>
            <a:r>
              <a:rPr lang="ko-KR" altLang="en-US" smtClean="0"/>
              <a:t>가능</a:t>
            </a:r>
            <a:endParaRPr lang="ko-KR" altLang="en-US" smtClean="0"/>
          </a:p>
          <a:p>
            <a:pPr lvl="3"/>
            <a:r>
              <a:rPr lang="en-US" altLang="ko-KR" smtClean="0"/>
              <a:t>timeStyle </a:t>
            </a:r>
            <a:r>
              <a:rPr lang="ko-KR" altLang="en-US" smtClean="0"/>
              <a:t>속성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미리 정의된 시간 스타일 </a:t>
            </a:r>
            <a:r>
              <a:rPr lang="ko-KR" altLang="en-US" smtClean="0"/>
              <a:t>형식을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lvl="3"/>
            <a:r>
              <a:rPr lang="en-US" altLang="ko-KR" smtClean="0"/>
              <a:t>pattern </a:t>
            </a:r>
            <a:r>
              <a:rPr lang="ko-KR" altLang="en-US" smtClean="0"/>
              <a:t>속성 </a:t>
            </a:r>
            <a:r>
              <a:rPr lang="en-US" altLang="ko-KR" smtClean="0"/>
              <a:t>: </a:t>
            </a:r>
            <a:r>
              <a:rPr lang="ko-KR" altLang="en-US" smtClean="0"/>
              <a:t>사용자가 지정한 </a:t>
            </a:r>
            <a:r>
              <a:rPr lang="ko-KR" altLang="en-US" smtClean="0"/>
              <a:t>형식 </a:t>
            </a:r>
            <a:r>
              <a:rPr lang="ko-KR" altLang="en-US" smtClean="0"/>
              <a:t>스타일을 </a:t>
            </a:r>
            <a:r>
              <a:rPr lang="ko-KR" altLang="en-US" smtClean="0"/>
              <a:t>설정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475656" y="1916832"/>
            <a:ext cx="7128792" cy="53860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&lt;fmt:formatDate value="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type="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타입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dateStyle="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날짜스타일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timeStyle="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시간스타일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pattern="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var="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 scope="scope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"/&gt;</a:t>
            </a:r>
            <a:endParaRPr lang="ko-KR" altLang="en-US" sz="14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9.1 EL(Expression </a:t>
            </a:r>
            <a:r>
              <a:rPr lang="en-US" altLang="ko-KR" smtClean="0"/>
              <a:t>Language</a:t>
            </a:r>
            <a:r>
              <a:rPr lang="en-US" altLang="ko-KR" smtClean="0"/>
              <a:t>) 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9.1.1 EL </a:t>
            </a:r>
            <a:r>
              <a:rPr lang="ko-KR" altLang="en-US" smtClean="0"/>
              <a:t>개요</a:t>
            </a:r>
          </a:p>
          <a:p>
            <a:pPr lvl="1"/>
            <a:r>
              <a:rPr lang="en-US" altLang="ko-KR" smtClean="0"/>
              <a:t>EL</a:t>
            </a:r>
            <a:r>
              <a:rPr lang="ko-KR" altLang="en-US" smtClean="0"/>
              <a:t>은 데이터를 출력하기 위한 언어로서 문법이 직관적으로 사용하기 쉽게 </a:t>
            </a:r>
            <a:r>
              <a:rPr lang="ko-KR" altLang="en-US" smtClean="0"/>
              <a:t>구성이 </a:t>
            </a:r>
            <a:r>
              <a:rPr lang="ko-KR" altLang="en-US" smtClean="0"/>
              <a:t>되어있음</a:t>
            </a:r>
            <a:endParaRPr lang="en-US" altLang="ko-KR" smtClean="0"/>
          </a:p>
          <a:p>
            <a:pPr lvl="1"/>
            <a:r>
              <a:rPr lang="ko-KR" altLang="en-US" smtClean="0"/>
              <a:t>일반적으로 </a:t>
            </a:r>
            <a:r>
              <a:rPr lang="en-US" altLang="ko-KR" smtClean="0"/>
              <a:t>JSP</a:t>
            </a:r>
            <a:r>
              <a:rPr lang="ko-KR" altLang="en-US" smtClean="0"/>
              <a:t>에서는 변수를 출력할 때 변수 선언과 초기화가 반드시 필요하지만 </a:t>
            </a:r>
            <a:r>
              <a:rPr lang="en-US" altLang="ko-KR" smtClean="0"/>
              <a:t>EL</a:t>
            </a:r>
            <a:r>
              <a:rPr lang="ko-KR" altLang="en-US" smtClean="0"/>
              <a:t>은 </a:t>
            </a:r>
            <a:r>
              <a:rPr lang="ko-KR" altLang="en-US" smtClean="0"/>
              <a:t>그러한 과정 </a:t>
            </a:r>
            <a:r>
              <a:rPr lang="ko-KR" altLang="en-US" smtClean="0"/>
              <a:t>없이 바로 </a:t>
            </a:r>
            <a:r>
              <a:rPr lang="ko-KR" altLang="en-US" smtClean="0"/>
              <a:t>사용이 </a:t>
            </a:r>
            <a:r>
              <a:rPr lang="ko-KR" altLang="en-US" smtClean="0"/>
              <a:t>가능하고 </a:t>
            </a:r>
            <a:r>
              <a:rPr lang="en-US" altLang="ko-KR" smtClean="0"/>
              <a:t>null </a:t>
            </a:r>
            <a:r>
              <a:rPr lang="ko-KR" altLang="en-US" smtClean="0"/>
              <a:t>값 </a:t>
            </a:r>
            <a:r>
              <a:rPr lang="ko-KR" altLang="en-US" smtClean="0"/>
              <a:t>처리가 </a:t>
            </a:r>
            <a:r>
              <a:rPr lang="ko-KR" altLang="en-US" smtClean="0"/>
              <a:t>용이</a:t>
            </a:r>
            <a:endParaRPr lang="en-US" altLang="ko-KR" smtClean="0"/>
          </a:p>
          <a:p>
            <a:pPr lvl="1"/>
            <a:r>
              <a:rPr lang="ko-KR" altLang="en-US" smtClean="0"/>
              <a:t>다양한 형태</a:t>
            </a:r>
            <a:r>
              <a:rPr lang="en-US" altLang="ko-KR" smtClean="0"/>
              <a:t>(</a:t>
            </a:r>
            <a:r>
              <a:rPr lang="en-US" altLang="ko-KR" smtClean="0"/>
              <a:t>Map</a:t>
            </a:r>
            <a:r>
              <a:rPr lang="ko-KR" altLang="en-US" smtClean="0"/>
              <a:t>형식</a:t>
            </a:r>
            <a:r>
              <a:rPr lang="en-US" altLang="ko-KR" smtClean="0"/>
              <a:t>, List </a:t>
            </a:r>
            <a:r>
              <a:rPr lang="ko-KR" altLang="en-US" smtClean="0"/>
              <a:t>형식</a:t>
            </a:r>
            <a:r>
              <a:rPr lang="en-US" altLang="ko-KR" smtClean="0"/>
              <a:t>, </a:t>
            </a:r>
            <a:r>
              <a:rPr lang="ko-KR" altLang="en-US" smtClean="0"/>
              <a:t>배열 형식</a:t>
            </a:r>
            <a:r>
              <a:rPr lang="en-US" altLang="ko-KR" smtClean="0"/>
              <a:t>, </a:t>
            </a:r>
            <a:r>
              <a:rPr lang="ko-KR" altLang="en-US" smtClean="0"/>
              <a:t>자바빈</a:t>
            </a:r>
            <a:r>
              <a:rPr lang="en-US" altLang="ko-KR" smtClean="0"/>
              <a:t>(JavaBeans</a:t>
            </a:r>
            <a:r>
              <a:rPr lang="en-US" altLang="ko-KR" smtClean="0"/>
              <a:t>) </a:t>
            </a:r>
            <a:r>
              <a:rPr lang="ko-KR" altLang="en-US" smtClean="0"/>
              <a:t>등</a:t>
            </a:r>
            <a:r>
              <a:rPr lang="en-US" altLang="ko-KR" smtClean="0"/>
              <a:t>)</a:t>
            </a:r>
            <a:r>
              <a:rPr lang="ko-KR" altLang="en-US" smtClean="0"/>
              <a:t>로 </a:t>
            </a:r>
            <a:r>
              <a:rPr lang="ko-KR" altLang="en-US" smtClean="0"/>
              <a:t>저장된 </a:t>
            </a:r>
            <a:r>
              <a:rPr lang="ko-KR" altLang="en-US" smtClean="0"/>
              <a:t>데이터를 효율적으로 </a:t>
            </a:r>
            <a:r>
              <a:rPr lang="ko-KR" altLang="en-US" smtClean="0"/>
              <a:t>처리할 수 </a:t>
            </a:r>
            <a:r>
              <a:rPr lang="ko-KR" altLang="en-US" smtClean="0"/>
              <a:t>있는 </a:t>
            </a:r>
            <a:r>
              <a:rPr lang="ko-KR" altLang="en-US" smtClean="0"/>
              <a:t>장점이 있음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9.1 EL(Expression Language) </a:t>
            </a:r>
            <a:r>
              <a:rPr lang="en-US" altLang="ko-KR" smtClean="0"/>
              <a:t>-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9.1.2 EL </a:t>
            </a:r>
            <a:r>
              <a:rPr lang="ko-KR" altLang="en-US" smtClean="0"/>
              <a:t>내장 </a:t>
            </a:r>
            <a:r>
              <a:rPr lang="ko-KR" altLang="en-US" smtClean="0"/>
              <a:t>객체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600" y="1772816"/>
          <a:ext cx="6696744" cy="3657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60240"/>
                <a:gridCol w="453650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내장 객체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pageScope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영역에 존재하는 변수 참조 시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requestScope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request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영역에 존재하는 변수 참조 시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sessionScope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영역에 존재하는 변수 참조 시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applicationScope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application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영역에 존재하는 변수 참조 시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param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파라미터 값을 참조 시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paramValues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파라미터 배열 값을 참조 시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헤더 정보 값을 참조 시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headerValues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헤더 배열 정보 값을 참조 시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cookie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쿠키 정보를 참조 시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initParam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context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초기화 파라미터 참조 시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pageContext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pageContext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 시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9.1 EL(Expression Language) 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9.1.3 EL </a:t>
            </a:r>
            <a:r>
              <a:rPr lang="ko-KR" altLang="en-US" smtClean="0"/>
              <a:t>연산자</a:t>
            </a:r>
          </a:p>
          <a:p>
            <a:pPr lvl="1"/>
            <a:r>
              <a:rPr lang="ko-KR" altLang="en-US" smtClean="0"/>
              <a:t>일반적인 프로그램 언어처럼 </a:t>
            </a:r>
            <a:r>
              <a:rPr lang="ko-KR" altLang="en-US" smtClean="0"/>
              <a:t>연산자도 </a:t>
            </a:r>
            <a:r>
              <a:rPr lang="ko-KR" altLang="en-US" smtClean="0"/>
              <a:t>제공</a:t>
            </a:r>
            <a:endParaRPr lang="en-US" altLang="ko-KR" smtClean="0"/>
          </a:p>
          <a:p>
            <a:pPr lvl="1"/>
            <a:r>
              <a:rPr lang="en-US" altLang="ko-KR" smtClean="0"/>
              <a:t>EL </a:t>
            </a:r>
            <a:r>
              <a:rPr lang="ko-KR" altLang="en-US" smtClean="0"/>
              <a:t>표기법에서 사용 </a:t>
            </a:r>
            <a:r>
              <a:rPr lang="ko-KR" altLang="en-US" smtClean="0"/>
              <a:t>가능한 </a:t>
            </a:r>
            <a:r>
              <a:rPr lang="ko-KR" altLang="en-US" smtClean="0"/>
              <a:t>연산자 목록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4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600" y="2420888"/>
          <a:ext cx="6696744" cy="2438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60240"/>
                <a:gridCol w="453650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자바빈 또는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Map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접근할 때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 ]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배열 또는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List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접근할 때 사용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 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우선순위 연산자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empty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값이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null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인지 판단하는 연산자로서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true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리턴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+, - , *, /, %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산술 연산자 및 나머지 연산자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&amp;&amp;, || , !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논리 연산자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==, &gt;,&gt;=,&lt;,&lt;=, !=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비교 연산자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9.1 EL(Expression Language) </a:t>
            </a:r>
            <a:r>
              <a:rPr lang="en-US" altLang="ko-KR" smtClean="0"/>
              <a:t>-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9.1.4 EL </a:t>
            </a:r>
            <a:r>
              <a:rPr lang="ko-KR" altLang="en-US" smtClean="0"/>
              <a:t>기본 문법</a:t>
            </a:r>
          </a:p>
          <a:p>
            <a:pPr lvl="1"/>
            <a:r>
              <a:rPr lang="en-US" altLang="ko-KR" smtClean="0"/>
              <a:t>EL</a:t>
            </a:r>
            <a:r>
              <a:rPr lang="ko-KR" altLang="en-US" smtClean="0"/>
              <a:t>의 기본 </a:t>
            </a:r>
            <a:r>
              <a:rPr lang="ko-KR" altLang="en-US" smtClean="0"/>
              <a:t>문법은 </a:t>
            </a:r>
            <a:r>
              <a:rPr lang="ko-KR" altLang="en-US" smtClean="0"/>
              <a:t>‘</a:t>
            </a:r>
            <a:r>
              <a:rPr lang="en-US" altLang="ko-KR" smtClean="0"/>
              <a:t>$’</a:t>
            </a:r>
            <a:r>
              <a:rPr lang="ko-KR" altLang="en-US" smtClean="0"/>
              <a:t>을 이용한 </a:t>
            </a:r>
            <a:r>
              <a:rPr lang="ko-KR" altLang="en-US" smtClean="0"/>
              <a:t>중괄호로 </a:t>
            </a:r>
            <a:r>
              <a:rPr lang="ko-KR" altLang="en-US" smtClean="0"/>
              <a:t>표현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표현식은 내장 객체 또는 </a:t>
            </a:r>
            <a:r>
              <a:rPr lang="en-US" altLang="ko-KR" smtClean="0"/>
              <a:t>scope </a:t>
            </a:r>
            <a:r>
              <a:rPr lang="ko-KR" altLang="en-US" smtClean="0"/>
              <a:t>영역에 저장된 속성</a:t>
            </a:r>
            <a:r>
              <a:rPr lang="en-US" altLang="ko-KR" smtClean="0"/>
              <a:t>, </a:t>
            </a:r>
            <a:r>
              <a:rPr lang="ko-KR" altLang="en-US" smtClean="0"/>
              <a:t>배열</a:t>
            </a:r>
            <a:r>
              <a:rPr lang="en-US" altLang="ko-KR" smtClean="0"/>
              <a:t>, List </a:t>
            </a:r>
            <a:r>
              <a:rPr lang="ko-KR" altLang="en-US" smtClean="0"/>
              <a:t>및 </a:t>
            </a:r>
            <a:r>
              <a:rPr lang="en-US" altLang="ko-KR" smtClean="0"/>
              <a:t>Map </a:t>
            </a:r>
            <a:r>
              <a:rPr lang="ko-KR" altLang="en-US" smtClean="0"/>
              <a:t>형식 지정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ko-KR" altLang="en-US" smtClean="0"/>
              <a:t>대표적인 </a:t>
            </a:r>
            <a:r>
              <a:rPr lang="en-US" altLang="ko-KR" smtClean="0"/>
              <a:t>EL </a:t>
            </a:r>
            <a:r>
              <a:rPr lang="ko-KR" altLang="en-US" smtClean="0"/>
              <a:t>표기법 </a:t>
            </a:r>
            <a:r>
              <a:rPr lang="ko-KR" altLang="en-US" smtClean="0"/>
              <a:t>예</a:t>
            </a:r>
            <a:endParaRPr lang="en-US" altLang="ko-KR" smtClean="0"/>
          </a:p>
          <a:p>
            <a:pPr lvl="2"/>
            <a:r>
              <a:rPr lang="ko-KR" altLang="en-US" smtClean="0"/>
              <a:t>첫 번째 값은 내장 객체이거나 </a:t>
            </a:r>
            <a:r>
              <a:rPr lang="en-US" altLang="ko-KR" smtClean="0"/>
              <a:t>scope</a:t>
            </a:r>
            <a:r>
              <a:rPr lang="ko-KR" altLang="en-US" smtClean="0"/>
              <a:t>에 저장된 속성</a:t>
            </a:r>
            <a:r>
              <a:rPr lang="en-US" altLang="ko-KR" smtClean="0"/>
              <a:t>(Attribute)</a:t>
            </a:r>
            <a:r>
              <a:rPr lang="ko-KR" altLang="en-US" smtClean="0"/>
              <a:t>을 </a:t>
            </a:r>
            <a:r>
              <a:rPr lang="ko-KR" altLang="en-US" smtClean="0"/>
              <a:t>지정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2132856"/>
            <a:ext cx="7488832" cy="31547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${ </a:t>
            </a:r>
            <a:r>
              <a:rPr lang="ko-KR" altLang="en-US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표현식 </a:t>
            </a:r>
            <a:r>
              <a:rPr lang="en-US" altLang="ko-KR" sz="14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4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005064"/>
            <a:ext cx="376618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9.1 EL(Expression Language) </a:t>
            </a:r>
            <a:r>
              <a:rPr lang="en-US" altLang="ko-KR" smtClean="0"/>
              <a:t>- </a:t>
            </a:r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mtClean="0"/>
              <a:t>첫 </a:t>
            </a:r>
            <a:r>
              <a:rPr lang="ko-KR" altLang="en-US" smtClean="0"/>
              <a:t>번째 값이 </a:t>
            </a:r>
            <a:r>
              <a:rPr lang="en-US" altLang="ko-KR" smtClean="0"/>
              <a:t>Map </a:t>
            </a:r>
            <a:r>
              <a:rPr lang="ko-KR" altLang="en-US" smtClean="0"/>
              <a:t>계열이거나 자바빈</a:t>
            </a:r>
            <a:r>
              <a:rPr lang="en-US" altLang="ko-KR" smtClean="0"/>
              <a:t>(JavaBeans)</a:t>
            </a:r>
            <a:r>
              <a:rPr lang="ko-KR" altLang="en-US" smtClean="0"/>
              <a:t>이 지정되면 두 </a:t>
            </a:r>
            <a:r>
              <a:rPr lang="ko-KR" altLang="en-US" smtClean="0"/>
              <a:t>번째 </a:t>
            </a:r>
            <a:r>
              <a:rPr lang="ko-KR" altLang="en-US" smtClean="0"/>
              <a:t>값에는 </a:t>
            </a:r>
            <a:r>
              <a:rPr lang="en-US" altLang="ko-KR" smtClean="0"/>
              <a:t>Map</a:t>
            </a:r>
            <a:r>
              <a:rPr lang="ko-KR" altLang="en-US" smtClean="0"/>
              <a:t>의 </a:t>
            </a:r>
            <a:r>
              <a:rPr lang="en-US" altLang="ko-KR" smtClean="0"/>
              <a:t>key </a:t>
            </a:r>
            <a:r>
              <a:rPr lang="ko-KR" altLang="en-US" smtClean="0"/>
              <a:t>값이거나 자바빈의 </a:t>
            </a:r>
            <a:r>
              <a:rPr lang="en-US" altLang="ko-KR" smtClean="0"/>
              <a:t>property</a:t>
            </a:r>
            <a:r>
              <a:rPr lang="ko-KR" altLang="en-US" smtClean="0"/>
              <a:t>가 </a:t>
            </a:r>
            <a:r>
              <a:rPr lang="ko-KR" altLang="en-US" smtClean="0"/>
              <a:t>올 수 있음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[ ] </a:t>
            </a:r>
            <a:r>
              <a:rPr lang="ko-KR" altLang="en-US" smtClean="0"/>
              <a:t>배열 표기법으로도 </a:t>
            </a:r>
            <a:r>
              <a:rPr lang="ko-KR" altLang="en-US" smtClean="0"/>
              <a:t>사용 </a:t>
            </a:r>
            <a:r>
              <a:rPr lang="ko-KR" altLang="en-US" smtClean="0"/>
              <a:t>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950" y="2124075"/>
            <a:ext cx="3680460" cy="156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4293096"/>
            <a:ext cx="3697605" cy="197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9.1 EL(Expression Language) </a:t>
            </a:r>
            <a:r>
              <a:rPr lang="en-US" altLang="ko-KR" smtClean="0"/>
              <a:t>- </a:t>
            </a:r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9.1.5 EL </a:t>
            </a:r>
            <a:r>
              <a:rPr lang="ko-KR" altLang="en-US" smtClean="0"/>
              <a:t>비활성화</a:t>
            </a:r>
          </a:p>
          <a:p>
            <a:pPr lvl="1"/>
            <a:r>
              <a:rPr lang="en-US" altLang="ko-KR" smtClean="0"/>
              <a:t>JSP</a:t>
            </a:r>
            <a:r>
              <a:rPr lang="ko-KR" altLang="en-US" smtClean="0"/>
              <a:t>에서 </a:t>
            </a:r>
            <a:r>
              <a:rPr lang="en-US" altLang="ko-KR" smtClean="0"/>
              <a:t>EL </a:t>
            </a:r>
            <a:r>
              <a:rPr lang="ko-KR" altLang="en-US" smtClean="0"/>
              <a:t>표기법은 기본적으로 사용이 가능하지만 필요에 의해서 </a:t>
            </a:r>
            <a:r>
              <a:rPr lang="ko-KR" altLang="en-US" smtClean="0"/>
              <a:t>비활성화도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en-US" altLang="ko-KR" smtClean="0"/>
              <a:t>page </a:t>
            </a:r>
            <a:r>
              <a:rPr lang="ko-KR" altLang="en-US" smtClean="0"/>
              <a:t>지시어에 설정하는 </a:t>
            </a:r>
            <a:r>
              <a:rPr lang="ko-KR" altLang="en-US" smtClean="0"/>
              <a:t>방법으로 </a:t>
            </a:r>
            <a:r>
              <a:rPr lang="ko-KR" altLang="en-US" smtClean="0"/>
              <a:t>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1187624" y="2780928"/>
            <a:ext cx="7488832" cy="369332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1800" smtClean="0">
                <a:latin typeface="맑은 고딕" pitchFamily="50" charset="-127"/>
                <a:ea typeface="맑은 고딕" pitchFamily="50" charset="-127"/>
              </a:rPr>
              <a:t>&lt;%@ page isELIgnored="true" %&gt;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9.2 JSTL(Jsp Standard Tag </a:t>
            </a:r>
            <a:r>
              <a:rPr lang="en-US" altLang="ko-KR" smtClean="0"/>
              <a:t>Library</a:t>
            </a:r>
            <a:r>
              <a:rPr lang="en-US" altLang="ko-KR" smtClean="0"/>
              <a:t>) 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9.2.1 JSTL</a:t>
            </a:r>
            <a:r>
              <a:rPr lang="ko-KR" altLang="en-US" smtClean="0"/>
              <a:t>의 개요와 환경 설정</a:t>
            </a:r>
          </a:p>
          <a:p>
            <a:pPr lvl="1"/>
            <a:r>
              <a:rPr lang="en-US" altLang="ko-KR" smtClean="0"/>
              <a:t>JSP</a:t>
            </a:r>
            <a:r>
              <a:rPr lang="ko-KR" altLang="en-US" smtClean="0"/>
              <a:t>에서 사용 가능한 </a:t>
            </a:r>
            <a:r>
              <a:rPr lang="ko-KR" altLang="en-US" smtClean="0"/>
              <a:t>태그로 </a:t>
            </a:r>
            <a:r>
              <a:rPr lang="en-US" altLang="ko-KR" smtClean="0"/>
              <a:t>JSP </a:t>
            </a:r>
            <a:r>
              <a:rPr lang="ko-KR" altLang="en-US" smtClean="0"/>
              <a:t>스크립팅 태그 및 액션 태그가 있지만</a:t>
            </a:r>
            <a:r>
              <a:rPr lang="en-US" altLang="ko-KR" smtClean="0"/>
              <a:t>, </a:t>
            </a:r>
            <a:r>
              <a:rPr lang="ko-KR" altLang="en-US" smtClean="0"/>
              <a:t>사용자 필요에 </a:t>
            </a:r>
            <a:r>
              <a:rPr lang="ko-KR" altLang="en-US" smtClean="0"/>
              <a:t>의해서 태그를 자체적으로 만들어 사용할 </a:t>
            </a:r>
            <a:r>
              <a:rPr lang="ko-KR" altLang="en-US" smtClean="0"/>
              <a:t>수도 </a:t>
            </a:r>
            <a:r>
              <a:rPr lang="ko-KR" altLang="en-US" smtClean="0"/>
              <a:t>있음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→ </a:t>
            </a:r>
            <a:r>
              <a:rPr lang="ko-KR" altLang="en-US" smtClean="0"/>
              <a:t>커스텀 태그</a:t>
            </a:r>
            <a:r>
              <a:rPr lang="en-US" altLang="ko-KR" smtClean="0"/>
              <a:t>(</a:t>
            </a:r>
            <a:r>
              <a:rPr lang="en-US" altLang="ko-KR" smtClean="0"/>
              <a:t>Custom tag)</a:t>
            </a:r>
          </a:p>
          <a:p>
            <a:pPr lvl="1"/>
            <a:r>
              <a:rPr lang="ko-KR" altLang="en-US" smtClean="0"/>
              <a:t>많은 </a:t>
            </a:r>
            <a:r>
              <a:rPr lang="ko-KR" altLang="en-US" smtClean="0"/>
              <a:t>커스텀 태그들 중에서 자주 사용되는 태그들을 묶어서 아파치 </a:t>
            </a:r>
            <a:r>
              <a:rPr lang="ko-KR" altLang="en-US" smtClean="0"/>
              <a:t>그룹에서 </a:t>
            </a:r>
            <a:r>
              <a:rPr lang="ko-KR" altLang="en-US" smtClean="0"/>
              <a:t>제공 </a:t>
            </a:r>
            <a:r>
              <a:rPr lang="ko-KR" altLang="en-US" smtClean="0"/>
              <a:t>→ </a:t>
            </a:r>
            <a:r>
              <a:rPr lang="en-US" altLang="ko-KR" smtClean="0"/>
              <a:t>JSTL</a:t>
            </a:r>
          </a:p>
          <a:p>
            <a:pPr lvl="1"/>
            <a:r>
              <a:rPr lang="ko-KR" altLang="en-US" smtClean="0"/>
              <a:t>일반적으로 </a:t>
            </a:r>
            <a:r>
              <a:rPr lang="en-US" altLang="ko-KR" smtClean="0"/>
              <a:t>EL(Expression Language)</a:t>
            </a:r>
            <a:r>
              <a:rPr lang="ko-KR" altLang="en-US" smtClean="0"/>
              <a:t>과 </a:t>
            </a:r>
            <a:r>
              <a:rPr lang="ko-KR" altLang="en-US" smtClean="0"/>
              <a:t>같이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아파치에서 제공하는 </a:t>
            </a:r>
            <a:r>
              <a:rPr lang="en-US" altLang="ko-KR" smtClean="0"/>
              <a:t>JSTL</a:t>
            </a:r>
            <a:r>
              <a:rPr lang="ko-KR" altLang="en-US" smtClean="0"/>
              <a:t>을 사용하기 위해서는 </a:t>
            </a:r>
            <a:r>
              <a:rPr lang="ko-KR" altLang="en-US" smtClean="0"/>
              <a:t>먼저 </a:t>
            </a:r>
            <a:r>
              <a:rPr lang="ko-KR" altLang="en-US" smtClean="0"/>
              <a:t>설치</a:t>
            </a:r>
            <a:r>
              <a:rPr lang="en-US" altLang="ko-KR" smtClean="0"/>
              <a:t> </a:t>
            </a:r>
            <a:r>
              <a:rPr lang="ko-KR" altLang="en-US" smtClean="0"/>
              <a:t>수행해야 함</a:t>
            </a:r>
            <a:endParaRPr lang="en-US" altLang="ko-KR" smtClean="0"/>
          </a:p>
          <a:p>
            <a:pPr lvl="1"/>
            <a:r>
              <a:rPr lang="ko-KR" altLang="en-US" smtClean="0"/>
              <a:t>설치 순서 </a:t>
            </a:r>
            <a:endParaRPr lang="en-US" altLang="ko-KR" smtClean="0"/>
          </a:p>
          <a:p>
            <a:pPr lvl="2"/>
            <a:r>
              <a:rPr lang="ko-KR" altLang="en-US" smtClean="0"/>
              <a:t>‘</a:t>
            </a:r>
            <a:r>
              <a:rPr lang="en-US" altLang="ko-KR" smtClean="0"/>
              <a:t>http://jakarta.apache.org</a:t>
            </a:r>
            <a:r>
              <a:rPr lang="ko-KR" altLang="en-US" smtClean="0"/>
              <a:t>’에 접속하고</a:t>
            </a:r>
            <a:r>
              <a:rPr lang="en-US" altLang="ko-KR" smtClean="0"/>
              <a:t>, </a:t>
            </a:r>
            <a:r>
              <a:rPr lang="ko-KR" altLang="en-US" smtClean="0"/>
              <a:t>왼쪽 메뉴 중에서 ‘</a:t>
            </a:r>
            <a:r>
              <a:rPr lang="en-US" altLang="ko-KR" smtClean="0"/>
              <a:t>Taglibs</a:t>
            </a:r>
            <a:r>
              <a:rPr lang="ko-KR" altLang="en-US" smtClean="0"/>
              <a:t>’를 선택</a:t>
            </a:r>
            <a:endParaRPr lang="en-US" altLang="ko-KR" smtClean="0"/>
          </a:p>
          <a:p>
            <a:pPr lvl="2"/>
            <a:r>
              <a:rPr lang="ko-KR" altLang="en-US" smtClean="0"/>
              <a:t>다음 </a:t>
            </a:r>
            <a:r>
              <a:rPr lang="ko-KR" altLang="en-US" smtClean="0"/>
              <a:t>화면에서 ‘</a:t>
            </a:r>
            <a:r>
              <a:rPr lang="en-US" altLang="ko-KR" smtClean="0"/>
              <a:t>Apache Standard Taglib</a:t>
            </a:r>
            <a:r>
              <a:rPr lang="ko-KR" altLang="en-US" smtClean="0"/>
              <a:t>’ </a:t>
            </a:r>
            <a:r>
              <a:rPr lang="ko-KR" altLang="en-US" smtClean="0"/>
              <a:t>링크를 </a:t>
            </a:r>
            <a:r>
              <a:rPr lang="ko-KR" altLang="en-US" smtClean="0"/>
              <a:t>선택</a:t>
            </a:r>
            <a:endParaRPr lang="en-US" altLang="ko-KR" smtClean="0"/>
          </a:p>
          <a:p>
            <a:pPr lvl="2"/>
            <a:r>
              <a:rPr lang="ko-KR" altLang="en-US" smtClean="0"/>
              <a:t>다음 화면에서 ‘</a:t>
            </a:r>
            <a:r>
              <a:rPr lang="en-US" altLang="ko-KR" smtClean="0"/>
              <a:t>Standard 1.1 </a:t>
            </a:r>
            <a:r>
              <a:rPr lang="ko-KR" altLang="en-US" smtClean="0"/>
              <a:t>버전의 </a:t>
            </a:r>
            <a:r>
              <a:rPr lang="en-US" altLang="ko-KR" smtClean="0"/>
              <a:t>download’ </a:t>
            </a:r>
            <a:r>
              <a:rPr lang="ko-KR" altLang="en-US" smtClean="0"/>
              <a:t>링크를 </a:t>
            </a:r>
            <a:r>
              <a:rPr lang="ko-KR" altLang="en-US" smtClean="0"/>
              <a:t>선택</a:t>
            </a:r>
            <a:endParaRPr lang="en-US" altLang="ko-KR" smtClean="0"/>
          </a:p>
          <a:p>
            <a:pPr lvl="2"/>
            <a:r>
              <a:rPr lang="ko-KR" altLang="en-US" smtClean="0"/>
              <a:t>다음 화면에서 ‘</a:t>
            </a:r>
            <a:r>
              <a:rPr lang="en-US" altLang="ko-KR" smtClean="0"/>
              <a:t>binaries’ </a:t>
            </a:r>
            <a:r>
              <a:rPr lang="ko-KR" altLang="en-US" smtClean="0"/>
              <a:t>링크를 </a:t>
            </a:r>
            <a:r>
              <a:rPr lang="ko-KR" altLang="en-US" smtClean="0"/>
              <a:t>선택</a:t>
            </a:r>
            <a:endParaRPr lang="en-US" altLang="ko-KR" smtClean="0"/>
          </a:p>
          <a:p>
            <a:pPr lvl="2"/>
            <a:r>
              <a:rPr lang="ko-KR" altLang="en-US" smtClean="0"/>
              <a:t>다음 </a:t>
            </a:r>
            <a:r>
              <a:rPr lang="ko-KR" altLang="en-US" smtClean="0"/>
              <a:t>화면에서 </a:t>
            </a:r>
            <a:r>
              <a:rPr lang="ko-KR" altLang="en-US" smtClean="0"/>
              <a:t>‘</a:t>
            </a:r>
            <a:r>
              <a:rPr lang="en-US" altLang="ko-KR" smtClean="0"/>
              <a:t>jakarta-taglibs-standard-1.1.2.zip’ </a:t>
            </a:r>
            <a:r>
              <a:rPr lang="ko-KR" altLang="en-US" smtClean="0"/>
              <a:t>파일을 </a:t>
            </a:r>
            <a:r>
              <a:rPr lang="ko-KR" altLang="en-US" smtClean="0"/>
              <a:t>다운로드</a:t>
            </a:r>
            <a:endParaRPr lang="en-US" altLang="ko-KR" smtClean="0"/>
          </a:p>
          <a:p>
            <a:pPr lvl="2"/>
            <a:r>
              <a:rPr lang="ko-KR" altLang="en-US" smtClean="0"/>
              <a:t>임의의 디렉터리에 저장하고 압축을 풀어서 </a:t>
            </a:r>
            <a:r>
              <a:rPr lang="en-US" altLang="ko-KR" smtClean="0"/>
              <a:t>lib </a:t>
            </a:r>
            <a:r>
              <a:rPr lang="ko-KR" altLang="en-US" smtClean="0"/>
              <a:t>폴더를 확인하면 다음과 같이 </a:t>
            </a:r>
            <a:r>
              <a:rPr lang="en-US" altLang="ko-KR" smtClean="0"/>
              <a:t>2</a:t>
            </a:r>
            <a:r>
              <a:rPr lang="ko-KR" altLang="en-US" smtClean="0"/>
              <a:t>개의 </a:t>
            </a:r>
            <a:r>
              <a:rPr lang="en-US" altLang="ko-KR" smtClean="0"/>
              <a:t>jar </a:t>
            </a:r>
            <a:r>
              <a:rPr lang="ko-KR" altLang="en-US" smtClean="0"/>
              <a:t>파일이 존재</a:t>
            </a:r>
            <a:endParaRPr lang="en-US" altLang="ko-KR" smtClean="0"/>
          </a:p>
          <a:p>
            <a:pPr lvl="2"/>
            <a:r>
              <a:rPr lang="en-US" altLang="ko-KR" smtClean="0"/>
              <a:t>2</a:t>
            </a:r>
            <a:r>
              <a:rPr lang="ko-KR" altLang="en-US" smtClean="0"/>
              <a:t>개의 </a:t>
            </a:r>
            <a:r>
              <a:rPr lang="en-US" altLang="ko-KR" smtClean="0"/>
              <a:t>jar </a:t>
            </a:r>
            <a:r>
              <a:rPr lang="ko-KR" altLang="en-US" smtClean="0"/>
              <a:t>파일을 복사하여 </a:t>
            </a:r>
            <a:r>
              <a:rPr lang="en-US" altLang="ko-KR" smtClean="0"/>
              <a:t>tomcat</a:t>
            </a:r>
            <a:r>
              <a:rPr lang="ko-KR" altLang="en-US" smtClean="0"/>
              <a:t>의 </a:t>
            </a:r>
            <a:r>
              <a:rPr lang="en-US" altLang="ko-KR" smtClean="0"/>
              <a:t>lib </a:t>
            </a:r>
            <a:r>
              <a:rPr lang="ko-KR" altLang="en-US" smtClean="0"/>
              <a:t>폴더에 </a:t>
            </a:r>
            <a:r>
              <a:rPr lang="ko-KR" altLang="en-US" smtClean="0"/>
              <a:t>복사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9.2 JSTL(Jsp Standard Tag Library) </a:t>
            </a:r>
            <a:r>
              <a:rPr lang="en-US" altLang="ko-KR" smtClean="0"/>
              <a:t>-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9.2.2 JSTL </a:t>
            </a:r>
            <a:r>
              <a:rPr lang="ko-KR" altLang="en-US" smtClean="0"/>
              <a:t>라이브러리</a:t>
            </a:r>
          </a:p>
          <a:p>
            <a:pPr lvl="1"/>
            <a:r>
              <a:rPr lang="en-US" altLang="ko-KR" smtClean="0"/>
              <a:t>JSTL</a:t>
            </a:r>
            <a:r>
              <a:rPr lang="ko-KR" altLang="en-US" smtClean="0"/>
              <a:t>에서 제공하는 라이브러리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JSP</a:t>
            </a:r>
            <a:r>
              <a:rPr lang="ko-KR" altLang="en-US" smtClean="0"/>
              <a:t>에서 </a:t>
            </a:r>
            <a:r>
              <a:rPr lang="en-US" altLang="ko-KR" smtClean="0"/>
              <a:t>JSTL </a:t>
            </a:r>
            <a:r>
              <a:rPr lang="ko-KR" altLang="en-US" smtClean="0"/>
              <a:t>라이브러리를 사용하기 위해서는 반드시 다음과 같이 </a:t>
            </a:r>
            <a:r>
              <a:rPr lang="en-US" altLang="ko-KR" smtClean="0"/>
              <a:t>taglib </a:t>
            </a:r>
            <a:r>
              <a:rPr lang="ko-KR" altLang="en-US" smtClean="0"/>
              <a:t>지정자를 </a:t>
            </a:r>
            <a:r>
              <a:rPr lang="ko-KR" altLang="en-US" smtClean="0"/>
              <a:t>이용하여 </a:t>
            </a:r>
            <a:r>
              <a:rPr lang="en-US" altLang="ko-KR" smtClean="0"/>
              <a:t>uri </a:t>
            </a:r>
            <a:r>
              <a:rPr lang="ko-KR" altLang="en-US" smtClean="0"/>
              <a:t>속성 값과 </a:t>
            </a:r>
            <a:r>
              <a:rPr lang="en-US" altLang="ko-KR" smtClean="0"/>
              <a:t>prefix </a:t>
            </a:r>
            <a:r>
              <a:rPr lang="ko-KR" altLang="en-US" smtClean="0"/>
              <a:t>속성 값을 </a:t>
            </a:r>
            <a:r>
              <a:rPr lang="ko-KR" altLang="en-US" smtClean="0"/>
              <a:t>설정해야 </a:t>
            </a:r>
            <a:r>
              <a:rPr lang="ko-KR" altLang="en-US" smtClean="0"/>
              <a:t>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2204864"/>
          <a:ext cx="7344816" cy="22836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6184"/>
                <a:gridCol w="3168352"/>
                <a:gridCol w="744083"/>
                <a:gridCol w="1776197"/>
              </a:tblGrid>
              <a:tr h="38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라이브러리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URI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Prefix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 제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Core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http://java.sun.com/jsp/jstl/core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&lt;c:tag ...&gt;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XML Processing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http://java.sun.com/jsp/jstl/xml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&lt;x:tag ..&gt;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I18N formatting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http://java.sun.com/jsp/jstl/fmt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fmt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&lt;fmt:tag ..&gt;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SQL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http://java.sun.com/jsp/jstl/sql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sql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&lt;sql:tag ..&gt;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Functions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http://java.sun.com/jsp/jstl/functions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fn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fn:function(....)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87624" y="5363924"/>
            <a:ext cx="7488832" cy="369332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1800" smtClean="0">
                <a:latin typeface="맑은 고딕" pitchFamily="50" charset="-127"/>
                <a:ea typeface="맑은 고딕" pitchFamily="50" charset="-127"/>
              </a:rPr>
              <a:t>&lt;%@ taglib uri="http://java.sun.com/jsp/jstl/core" prefix="c" %&gt;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lloyellow_print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1818</Words>
  <Application>Microsoft Office PowerPoint</Application>
  <PresentationFormat>화면 슬라이드 쇼(4:3)</PresentationFormat>
  <Paragraphs>388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melloyellow_print</vt:lpstr>
      <vt:lpstr>JSP 고급</vt:lpstr>
      <vt:lpstr>9.1 EL(Expression Language) - 1</vt:lpstr>
      <vt:lpstr>9.1 EL(Expression Language) - 2</vt:lpstr>
      <vt:lpstr>9.1 EL(Expression Language) - 2</vt:lpstr>
      <vt:lpstr>9.1 EL(Expression Language) - 3</vt:lpstr>
      <vt:lpstr>9.1 EL(Expression Language) - 4</vt:lpstr>
      <vt:lpstr>9.1 EL(Expression Language) - 5</vt:lpstr>
      <vt:lpstr>9.2 JSTL(Jsp Standard Tag Library) - 1</vt:lpstr>
      <vt:lpstr>9.2 JSTL(Jsp Standard Tag Library) - 2</vt:lpstr>
      <vt:lpstr>9.2 JSTL(Jsp Standard Tag Library) - 3</vt:lpstr>
      <vt:lpstr>9.2 JSTL(Jsp Standard Tag Library) - 4</vt:lpstr>
      <vt:lpstr>9.2 JSTL(Jsp Standard Tag Library) - 5</vt:lpstr>
      <vt:lpstr>9.2 JSTL(Jsp Standard Tag Library) - 6</vt:lpstr>
      <vt:lpstr>9.2 JSTL(Jsp Standard Tag Library) - 7</vt:lpstr>
      <vt:lpstr>9.2 JSTL(Jsp Standard Tag Library) - 8</vt:lpstr>
      <vt:lpstr>9.2 JSTL(Jsp Standard Tag Library) - 9</vt:lpstr>
      <vt:lpstr>9.2 JSTL(Jsp Standard Tag Library) - 10</vt:lpstr>
      <vt:lpstr>9.2 JSTL(Jsp Standard Tag Library) - 11</vt:lpstr>
      <vt:lpstr>9.2 JSTL(Jsp Standard Tag Library) - 12</vt:lpstr>
    </vt:vector>
  </TitlesOfParts>
  <Company>웰북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고영진</dc:creator>
  <cp:lastModifiedBy>고영진</cp:lastModifiedBy>
  <cp:revision>97</cp:revision>
  <dcterms:created xsi:type="dcterms:W3CDTF">2013-05-14T02:26:05Z</dcterms:created>
  <dcterms:modified xsi:type="dcterms:W3CDTF">2013-08-06T09:34:21Z</dcterms:modified>
</cp:coreProperties>
</file>