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00" d="100"/>
          <a:sy n="100" d="100"/>
        </p:scale>
        <p:origin x="-1140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74AF-D5A7-4FBA-9550-4C025F6BE0F6}" type="datetimeFigureOut">
              <a:rPr lang="ko-KR" altLang="en-US" smtClean="0"/>
              <a:pPr/>
              <a:t>2013-08-06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24CD6-0566-4703-ADBE-34A7CA136C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melloyello.jpg                                                 000003DAMoneys Work                    B3E1FD53: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33463" y="1916832"/>
            <a:ext cx="7772400" cy="1143000"/>
          </a:xfrm>
        </p:spPr>
        <p:txBody>
          <a:bodyPr/>
          <a:lstStyle>
            <a:lvl1pPr>
              <a:defRPr sz="40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28738" y="3733800"/>
            <a:ext cx="6400800" cy="914400"/>
          </a:xfrm>
        </p:spPr>
        <p:txBody>
          <a:bodyPr/>
          <a:lstStyle>
            <a:lvl1pPr marL="0" indent="0" algn="l">
              <a:buFontTx/>
              <a:buNone/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ADF6BB02-6734-4F01-A24E-80C7BD179C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8604448" y="176155"/>
            <a:ext cx="422299" cy="51654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1E39D5-58B5-4E83-B6C9-23B5C6FF0B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7013" y="76200"/>
            <a:ext cx="2089150" cy="5334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19813" cy="5334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89D4B-8F80-4B3F-9211-4F39967785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61950" indent="-180975">
              <a:buClr>
                <a:schemeClr val="accent5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Font typeface="맑은 고딕" pitchFamily="50" charset="-127"/>
              <a:buChar char="–"/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9F5EC-D93F-40F3-908A-9EA6E18064B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3C67A6-4A45-4CCD-AFA8-0A014A4D1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937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6163" y="1295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3C8-1A90-426A-88ED-A9650CB3A0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F415A-2E40-454D-B5EB-86D8A6EDAC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0283E-442C-41F7-BE57-9F05A13C31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0774C-EF6D-4B13-8027-03131E71B6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240F2A-7414-4CFB-B5CE-DF739F785F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FE218-CA16-4483-B3E7-FF4A04E39E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elloyello_print.jpg                                           0000044DMoneys Work                    B3E1FD53: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16632"/>
            <a:ext cx="84604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295400"/>
            <a:ext cx="7982595" cy="486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328"/>
            <a:ext cx="28956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240" y="6381328"/>
            <a:ext cx="1905000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B5CBA25-63C9-4163-ACB5-5578522DE71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8" name="그림 7" descr="북스홀릭퍼블리싱-black.jpg"/>
          <p:cNvPicPr>
            <a:picLocks noChangeAspect="1"/>
          </p:cNvPicPr>
          <p:nvPr userDrawn="1"/>
        </p:nvPicPr>
        <p:blipFill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lum bright="10000"/>
          </a:blip>
          <a:stretch>
            <a:fillRect/>
          </a:stretch>
        </p:blipFill>
        <p:spPr>
          <a:xfrm>
            <a:off x="117253" y="6237312"/>
            <a:ext cx="422299" cy="5165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/>
        </a:defRPr>
      </a:lvl9pPr>
    </p:titleStyle>
    <p:bodyStyle>
      <a:lvl1pPr marL="180975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49263" indent="-268288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30238" indent="-180975" algn="l" rtl="0" eaLnBrk="1" fontAlgn="base" latinLnBrk="1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96938" indent="-180975" algn="l" rtl="0" eaLnBrk="1" fontAlgn="base" latinLnBrk="1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1077913" indent="-180975" algn="l" rtl="0" eaLnBrk="1" fontAlgn="base" latinLnBrk="1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어플리케이션 설계 및 구축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10.1 </a:t>
            </a:r>
            <a:r>
              <a:rPr lang="ko-KR" altLang="en-US" smtClean="0"/>
              <a:t>어플리케이션 </a:t>
            </a:r>
            <a:r>
              <a:rPr lang="ko-KR" altLang="en-US" smtClean="0"/>
              <a:t>설계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10.2 </a:t>
            </a:r>
            <a:r>
              <a:rPr lang="en-US" altLang="ko-KR" smtClean="0"/>
              <a:t>MVC </a:t>
            </a:r>
            <a:r>
              <a:rPr lang="ko-KR" altLang="en-US" smtClean="0"/>
              <a:t>기반의 </a:t>
            </a:r>
            <a:r>
              <a:rPr lang="ko-KR" altLang="en-US" smtClean="0"/>
              <a:t>게시판 </a:t>
            </a:r>
            <a:r>
              <a:rPr lang="ko-KR" altLang="en-US" smtClean="0"/>
              <a:t>설계</a:t>
            </a:r>
            <a:endParaRPr lang="en-US" altLang="ko-KR" smtClean="0"/>
          </a:p>
          <a:p>
            <a:r>
              <a:rPr lang="en-US" altLang="ko-KR" smtClean="0">
                <a:solidFill>
                  <a:srgbClr val="92D050"/>
                </a:solidFill>
              </a:rPr>
              <a:t>➜ </a:t>
            </a:r>
            <a:r>
              <a:rPr lang="en-US" altLang="ko-KR" smtClean="0"/>
              <a:t>10.3 </a:t>
            </a:r>
            <a:r>
              <a:rPr lang="en-US" altLang="ko-KR" smtClean="0"/>
              <a:t>MVC </a:t>
            </a:r>
            <a:r>
              <a:rPr lang="ko-KR" altLang="en-US" smtClean="0"/>
              <a:t>기반의 게시판 구축</a:t>
            </a:r>
            <a:endParaRPr lang="ko-KR" altLang="en-US"/>
          </a:p>
        </p:txBody>
      </p:sp>
      <p:sp>
        <p:nvSpPr>
          <p:cNvPr id="4" name="타원형 설명선 3"/>
          <p:cNvSpPr/>
          <p:nvPr/>
        </p:nvSpPr>
        <p:spPr bwMode="auto">
          <a:xfrm>
            <a:off x="1331640" y="764704"/>
            <a:ext cx="1504645" cy="1296144"/>
          </a:xfrm>
          <a:prstGeom prst="wedgeEllipseCallout">
            <a:avLst>
              <a:gd name="adj1" fmla="val -49620"/>
              <a:gd name="adj2" fmla="val 63636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6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02765" y="630313"/>
            <a:ext cx="1584176" cy="138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ko-KR" sz="2000" smtClean="0">
                <a:latin typeface="맑은 고딕" pitchFamily="50" charset="-127"/>
                <a:ea typeface="맑은 고딕" pitchFamily="50" charset="-127"/>
              </a:rPr>
              <a:t>Chapter</a:t>
            </a:r>
          </a:p>
          <a:p>
            <a:pPr algn="ctr">
              <a:lnSpc>
                <a:spcPts val="5000"/>
              </a:lnSpc>
            </a:pPr>
            <a:r>
              <a:rPr lang="en-US" altLang="ko-KR" sz="60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10</a:t>
            </a:r>
            <a:endParaRPr lang="ko-KR" altLang="en-US" sz="60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10.3.2 </a:t>
            </a:r>
            <a:r>
              <a:rPr lang="ko-KR" altLang="en-US" smtClean="0"/>
              <a:t>글쓰기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28000"/>
            <a:ext cx="5213985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852000"/>
            <a:ext cx="2460308" cy="2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852000"/>
            <a:ext cx="2460308" cy="254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/>
          <p:nvPr/>
        </p:nvCxnSpPr>
        <p:spPr bwMode="auto">
          <a:xfrm flipV="1">
            <a:off x="1422698" y="5373216"/>
            <a:ext cx="2213198" cy="5665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1062658" y="5845051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10.3.3 </a:t>
            </a:r>
            <a:r>
              <a:rPr lang="ko-KR" altLang="en-US" smtClean="0"/>
              <a:t>글 자세히 보기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33988" cy="165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 bwMode="auto">
          <a:xfrm flipV="1">
            <a:off x="1423814" y="4797152"/>
            <a:ext cx="2212082" cy="555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063774" y="5238527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10.3.4 </a:t>
            </a:r>
            <a:r>
              <a:rPr lang="ko-KR" altLang="en-US" smtClean="0"/>
              <a:t>글 수정하기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27320" cy="16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93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821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9569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 bwMode="auto">
          <a:xfrm>
            <a:off x="856084" y="4517702"/>
            <a:ext cx="1468016" cy="72104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3347864" y="4517702"/>
            <a:ext cx="1468016" cy="72104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2" name="직선 화살표 연결선 11"/>
          <p:cNvCxnSpPr>
            <a:stCxn id="15" idx="3"/>
            <a:endCxn id="14" idx="1"/>
          </p:cNvCxnSpPr>
          <p:nvPr/>
        </p:nvCxnSpPr>
        <p:spPr bwMode="auto">
          <a:xfrm flipV="1">
            <a:off x="3759299" y="5029684"/>
            <a:ext cx="2144316" cy="11733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5903615" y="4906342"/>
            <a:ext cx="2106910" cy="246683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3399259" y="6108378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10.3.5 </a:t>
            </a:r>
            <a:r>
              <a:rPr lang="ko-KR" altLang="en-US" smtClean="0"/>
              <a:t>글 삭제하기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692000"/>
            <a:ext cx="5233988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 flipV="1">
            <a:off x="1619672" y="4941168"/>
            <a:ext cx="2016224" cy="1402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259632" y="6248996"/>
            <a:ext cx="360040" cy="189408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6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10.3.6 </a:t>
            </a:r>
            <a:r>
              <a:rPr lang="ko-KR" altLang="en-US" smtClean="0"/>
              <a:t>글 검색하기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8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492000"/>
            <a:ext cx="2326958" cy="30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326958" cy="300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>
            <a:off x="2992016" y="4689140"/>
            <a:ext cx="694159" cy="3210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595438" y="4581128"/>
            <a:ext cx="1396578" cy="21602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7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10.3.7 </a:t>
            </a:r>
            <a:r>
              <a:rPr lang="ko-KR" altLang="en-US" smtClean="0"/>
              <a:t>답변글 입력 폼 보기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92000"/>
            <a:ext cx="5207318" cy="166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00000" y="3492000"/>
            <a:ext cx="2446973" cy="31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>
            <a:stCxn id="9" idx="3"/>
          </p:cNvCxnSpPr>
          <p:nvPr/>
        </p:nvCxnSpPr>
        <p:spPr bwMode="auto">
          <a:xfrm flipV="1">
            <a:off x="2057400" y="4819650"/>
            <a:ext cx="1581150" cy="15335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531020" y="6248400"/>
            <a:ext cx="526380" cy="20955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8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10.3.8 </a:t>
            </a:r>
            <a:r>
              <a:rPr lang="ko-KR" altLang="en-US" smtClean="0"/>
              <a:t>답변글 쓰기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934" y="3434851"/>
            <a:ext cx="3231833" cy="327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4005064"/>
            <a:ext cx="5047298" cy="224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 bwMode="auto">
          <a:xfrm>
            <a:off x="4519165" y="5297463"/>
            <a:ext cx="2843659" cy="617562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54533" y="5491807"/>
            <a:ext cx="2503017" cy="651817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게시판 구축 </a:t>
            </a:r>
            <a:r>
              <a:rPr lang="en-US" altLang="ko-KR" smtClean="0"/>
              <a:t>- </a:t>
            </a:r>
            <a:r>
              <a:rPr lang="en-US" altLang="ko-KR" smtClean="0"/>
              <a:t>9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10.3.9 </a:t>
            </a:r>
            <a:r>
              <a:rPr lang="ko-KR" altLang="en-US" smtClean="0"/>
              <a:t>게시판 페이징 처리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692000"/>
            <a:ext cx="5220653" cy="168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124745"/>
            <a:ext cx="1590357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492000"/>
            <a:ext cx="2773680" cy="31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492000"/>
            <a:ext cx="2773680" cy="310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화살표 연결선 8"/>
          <p:cNvCxnSpPr>
            <a:stCxn id="10" idx="3"/>
            <a:endCxn id="11269" idx="1"/>
          </p:cNvCxnSpPr>
          <p:nvPr/>
        </p:nvCxnSpPr>
        <p:spPr bwMode="auto">
          <a:xfrm flipV="1">
            <a:off x="1429916" y="5045528"/>
            <a:ext cx="2422004" cy="999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1258987" y="5927625"/>
            <a:ext cx="170929" cy="235049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6418709" y="1850901"/>
            <a:ext cx="1453133" cy="901824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418709" y="2780928"/>
            <a:ext cx="1453133" cy="28803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28384" y="2204864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listPage.jsp </a:t>
            </a:r>
            <a:endParaRPr lang="en-US" altLang="ko-KR" sz="100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028384" y="2742828"/>
            <a:ext cx="6687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page.jsp</a:t>
            </a:r>
          </a:p>
          <a:p>
            <a:r>
              <a:rPr lang="ko-KR" altLang="en-US" sz="1000" smtClean="0">
                <a:latin typeface="맑은 고딕" pitchFamily="50" charset="-127"/>
                <a:ea typeface="맑은 고딕" pitchFamily="50" charset="-127"/>
              </a:rPr>
              <a:t>이용</a:t>
            </a:r>
            <a:endParaRPr lang="ko-KR" altLang="en-US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7860990" y="2412399"/>
            <a:ext cx="25431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 flipV="1">
            <a:off x="7860990" y="2932423"/>
            <a:ext cx="244785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</a:t>
            </a:r>
            <a:r>
              <a:rPr lang="ko-KR" altLang="en-US" smtClean="0"/>
              <a:t>설계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10.1.1 Model 1 </a:t>
            </a:r>
            <a:r>
              <a:rPr lang="ko-KR" altLang="en-US" smtClean="0"/>
              <a:t>아키텍처</a:t>
            </a:r>
          </a:p>
          <a:p>
            <a:pPr lvl="1"/>
            <a:r>
              <a:rPr lang="ko-KR" altLang="en-US" smtClean="0"/>
              <a:t>웹 어플리케이션을 개발할 때 </a:t>
            </a:r>
            <a:r>
              <a:rPr lang="en-US" altLang="ko-KR" smtClean="0"/>
              <a:t>JSP</a:t>
            </a:r>
            <a:r>
              <a:rPr lang="ko-KR" altLang="en-US" smtClean="0"/>
              <a:t>만을 사용하여 개발하는 </a:t>
            </a:r>
            <a:r>
              <a:rPr lang="ko-KR" altLang="en-US" smtClean="0"/>
              <a:t>설계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ko-KR" altLang="en-US" smtClean="0"/>
              <a:t>클라이언트의 요청 </a:t>
            </a:r>
            <a:r>
              <a:rPr lang="ko-KR" altLang="en-US" smtClean="0"/>
              <a:t>처리</a:t>
            </a:r>
            <a:r>
              <a:rPr lang="en-US" altLang="ko-KR" smtClean="0"/>
              <a:t>, DB </a:t>
            </a:r>
            <a:r>
              <a:rPr lang="ko-KR" altLang="en-US" smtClean="0"/>
              <a:t>연동</a:t>
            </a:r>
            <a:r>
              <a:rPr lang="en-US" altLang="ko-KR" smtClean="0"/>
              <a:t>, </a:t>
            </a:r>
            <a:r>
              <a:rPr lang="ko-KR" altLang="en-US" smtClean="0"/>
              <a:t>세션 관리</a:t>
            </a:r>
            <a:r>
              <a:rPr lang="en-US" altLang="ko-KR" smtClean="0"/>
              <a:t>, </a:t>
            </a:r>
            <a:r>
              <a:rPr lang="ko-KR" altLang="en-US" smtClean="0"/>
              <a:t>응답 처리 등과 같은 작업을 </a:t>
            </a:r>
            <a:r>
              <a:rPr lang="en-US" altLang="ko-KR" smtClean="0"/>
              <a:t>JSP</a:t>
            </a:r>
            <a:r>
              <a:rPr lang="ko-KR" altLang="en-US" smtClean="0"/>
              <a:t>만으로 </a:t>
            </a:r>
            <a:r>
              <a:rPr lang="ko-KR" altLang="en-US" smtClean="0"/>
              <a:t>구현하는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en-US" altLang="ko-KR" smtClean="0"/>
              <a:t>Model </a:t>
            </a:r>
            <a:r>
              <a:rPr lang="en-US" altLang="ko-KR" smtClean="0"/>
              <a:t>1 </a:t>
            </a:r>
            <a:r>
              <a:rPr lang="ko-KR" altLang="en-US" smtClean="0"/>
              <a:t>아키텍처의 </a:t>
            </a:r>
            <a:r>
              <a:rPr lang="ko-KR" altLang="en-US" smtClean="0"/>
              <a:t>구조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100" smtClean="0"/>
          </a:p>
          <a:p>
            <a:pPr lvl="1"/>
            <a:r>
              <a:rPr lang="ko-KR" altLang="en-US" smtClean="0"/>
              <a:t>하나의 </a:t>
            </a:r>
            <a:r>
              <a:rPr lang="en-US" altLang="ko-KR" smtClean="0"/>
              <a:t>JSP </a:t>
            </a:r>
            <a:r>
              <a:rPr lang="ko-KR" altLang="en-US" smtClean="0"/>
              <a:t>코드 내에 </a:t>
            </a:r>
            <a:r>
              <a:rPr lang="en-US" altLang="ko-KR" smtClean="0"/>
              <a:t>HTML</a:t>
            </a:r>
            <a:r>
              <a:rPr lang="ko-KR" altLang="en-US" smtClean="0"/>
              <a:t>로 만든 화면 구성 코드인 </a:t>
            </a:r>
            <a:r>
              <a:rPr lang="en-US" altLang="ko-KR" smtClean="0"/>
              <a:t>Presentation Logic</a:t>
            </a:r>
            <a:r>
              <a:rPr lang="ko-KR" altLang="en-US" smtClean="0"/>
              <a:t>과 </a:t>
            </a:r>
            <a:r>
              <a:rPr lang="ko-KR" altLang="en-US" smtClean="0"/>
              <a:t>자바 </a:t>
            </a:r>
            <a:r>
              <a:rPr lang="ko-KR" altLang="en-US" smtClean="0"/>
              <a:t>코드로 작성한 </a:t>
            </a:r>
            <a:r>
              <a:rPr lang="en-US" altLang="ko-KR" smtClean="0"/>
              <a:t>Business Logic </a:t>
            </a:r>
            <a:r>
              <a:rPr lang="ko-KR" altLang="en-US" smtClean="0"/>
              <a:t>코드가 같이 포함되어있기 때문에 개발 </a:t>
            </a:r>
            <a:r>
              <a:rPr lang="ko-KR" altLang="en-US" smtClean="0"/>
              <a:t>속도는 </a:t>
            </a:r>
            <a:r>
              <a:rPr lang="ko-KR" altLang="en-US" smtClean="0"/>
              <a:t>빠름</a:t>
            </a:r>
            <a:endParaRPr lang="en-US" altLang="ko-KR" smtClean="0"/>
          </a:p>
          <a:p>
            <a:pPr lvl="1"/>
            <a:r>
              <a:rPr lang="ko-KR" altLang="en-US" smtClean="0"/>
              <a:t>서로 모듈화가 안되어 </a:t>
            </a:r>
            <a:r>
              <a:rPr lang="ko-KR" altLang="en-US" smtClean="0"/>
              <a:t>있기 때문에 </a:t>
            </a:r>
            <a:r>
              <a:rPr lang="ko-KR" altLang="en-US" smtClean="0"/>
              <a:t>유지보수는 </a:t>
            </a:r>
            <a:r>
              <a:rPr lang="ko-KR" altLang="en-US" smtClean="0"/>
              <a:t>어려움</a:t>
            </a:r>
            <a:endParaRPr lang="en-US" altLang="ko-KR" smtClean="0"/>
          </a:p>
          <a:p>
            <a:pPr lvl="1"/>
            <a:r>
              <a:rPr lang="ko-KR" altLang="en-US" smtClean="0"/>
              <a:t>개발 </a:t>
            </a:r>
            <a:r>
              <a:rPr lang="ko-KR" altLang="en-US" smtClean="0"/>
              <a:t>작업 속도가 빨라야 되는 </a:t>
            </a:r>
            <a:r>
              <a:rPr lang="ko-KR" altLang="en-US" smtClean="0"/>
              <a:t>소규모의 </a:t>
            </a:r>
            <a:r>
              <a:rPr lang="ko-KR" altLang="en-US" smtClean="0"/>
              <a:t>웹 어플리케이션 </a:t>
            </a:r>
            <a:r>
              <a:rPr lang="ko-KR" altLang="en-US" smtClean="0"/>
              <a:t>개발에 </a:t>
            </a:r>
            <a:r>
              <a:rPr lang="ko-KR" altLang="en-US" smtClean="0"/>
              <a:t>적합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996952"/>
            <a:ext cx="5033963" cy="112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설계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10.1.2 Model 2 </a:t>
            </a:r>
            <a:r>
              <a:rPr lang="ko-KR" altLang="en-US" smtClean="0"/>
              <a:t>아키텍처</a:t>
            </a:r>
            <a:r>
              <a:rPr lang="en-US" altLang="ko-KR" smtClean="0"/>
              <a:t>(MVC </a:t>
            </a:r>
            <a:r>
              <a:rPr lang="ko-KR" altLang="en-US" smtClean="0"/>
              <a:t>기반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웹 어플리케이션을 개발할 때 </a:t>
            </a:r>
            <a:r>
              <a:rPr lang="en-US" altLang="ko-KR" smtClean="0"/>
              <a:t>Presentation Logic</a:t>
            </a:r>
            <a:r>
              <a:rPr lang="ko-KR" altLang="en-US" smtClean="0"/>
              <a:t>과 </a:t>
            </a:r>
            <a:r>
              <a:rPr lang="en-US" altLang="ko-KR" smtClean="0"/>
              <a:t>Business Logic </a:t>
            </a:r>
            <a:r>
              <a:rPr lang="ko-KR" altLang="en-US" smtClean="0"/>
              <a:t>처리를 </a:t>
            </a:r>
            <a:r>
              <a:rPr lang="ko-KR" altLang="en-US" smtClean="0"/>
              <a:t>명확하게 </a:t>
            </a:r>
            <a:r>
              <a:rPr lang="ko-KR" altLang="en-US" smtClean="0"/>
              <a:t>분리하여 설계하는 방법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설계 패턴에 기반을 둔 </a:t>
            </a:r>
            <a:r>
              <a:rPr lang="ko-KR" altLang="en-US" smtClean="0"/>
              <a:t>개발 </a:t>
            </a:r>
            <a:r>
              <a:rPr lang="ko-KR" altLang="en-US" smtClean="0"/>
              <a:t>방법</a:t>
            </a:r>
            <a:endParaRPr lang="en-US" altLang="ko-KR" smtClean="0"/>
          </a:p>
          <a:p>
            <a:pPr lvl="1"/>
            <a:r>
              <a:rPr lang="en-US" altLang="ko-KR" smtClean="0"/>
              <a:t>MVC </a:t>
            </a:r>
            <a:r>
              <a:rPr lang="ko-KR" altLang="en-US" smtClean="0"/>
              <a:t>패턴을 구현하는 웹 어플리케이션은 </a:t>
            </a:r>
            <a:r>
              <a:rPr lang="en-US" altLang="ko-KR" smtClean="0"/>
              <a:t>Model, View, Controller</a:t>
            </a:r>
            <a:r>
              <a:rPr lang="ko-KR" altLang="en-US" smtClean="0"/>
              <a:t>라는 </a:t>
            </a:r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ko-KR" altLang="en-US" smtClean="0"/>
              <a:t>모듈로 </a:t>
            </a:r>
            <a:r>
              <a:rPr lang="ko-KR" altLang="en-US" smtClean="0"/>
              <a:t>구성</a:t>
            </a:r>
            <a:endParaRPr lang="en-US" altLang="ko-KR" smtClean="0"/>
          </a:p>
          <a:p>
            <a:pPr lvl="2"/>
            <a:r>
              <a:rPr lang="en-US" altLang="ko-KR" smtClean="0"/>
              <a:t>Model :</a:t>
            </a:r>
            <a:r>
              <a:rPr lang="ko-KR" altLang="en-US" smtClean="0"/>
              <a:t> </a:t>
            </a:r>
            <a:r>
              <a:rPr lang="en-US" altLang="ko-KR" smtClean="0"/>
              <a:t>Business Logic</a:t>
            </a:r>
            <a:r>
              <a:rPr lang="ko-KR" altLang="en-US" smtClean="0"/>
              <a:t>을 의미하고 자바빈</a:t>
            </a:r>
            <a:r>
              <a:rPr lang="en-US" altLang="ko-KR" smtClean="0"/>
              <a:t>(JavaBeans) </a:t>
            </a:r>
            <a:r>
              <a:rPr lang="ko-KR" altLang="en-US" smtClean="0"/>
              <a:t>또는 일반 클래스를 </a:t>
            </a:r>
            <a:r>
              <a:rPr lang="ko-KR" altLang="en-US" smtClean="0"/>
              <a:t>사용하여 </a:t>
            </a:r>
            <a:r>
              <a:rPr lang="ko-KR" altLang="en-US" smtClean="0"/>
              <a:t>구현</a:t>
            </a:r>
            <a:r>
              <a:rPr lang="en-US" altLang="ko-KR" smtClean="0"/>
              <a:t>, </a:t>
            </a:r>
            <a:r>
              <a:rPr lang="ko-KR" altLang="en-US" smtClean="0"/>
              <a:t>대표적으로 </a:t>
            </a:r>
            <a:r>
              <a:rPr lang="en-US" altLang="ko-KR" smtClean="0"/>
              <a:t>DAO, DTO, Command </a:t>
            </a:r>
            <a:r>
              <a:rPr lang="ko-KR" altLang="en-US" smtClean="0"/>
              <a:t>클래스들에 </a:t>
            </a:r>
            <a:r>
              <a:rPr lang="ko-KR" altLang="en-US" smtClean="0"/>
              <a:t>해당</a:t>
            </a:r>
            <a:endParaRPr lang="en-US" altLang="ko-KR" smtClean="0"/>
          </a:p>
          <a:p>
            <a:pPr lvl="2"/>
            <a:r>
              <a:rPr lang="en-US" altLang="ko-KR" smtClean="0"/>
              <a:t>View :</a:t>
            </a:r>
            <a:r>
              <a:rPr lang="ko-KR" altLang="en-US" smtClean="0"/>
              <a:t> </a:t>
            </a:r>
            <a:r>
              <a:rPr lang="en-US" altLang="ko-KR" smtClean="0"/>
              <a:t>Presentation </a:t>
            </a:r>
            <a:r>
              <a:rPr lang="en-US" altLang="ko-KR" smtClean="0"/>
              <a:t>Logic</a:t>
            </a:r>
            <a:r>
              <a:rPr lang="ko-KR" altLang="en-US" smtClean="0"/>
              <a:t>을 의미하고 </a:t>
            </a:r>
            <a:r>
              <a:rPr lang="en-US" altLang="ko-KR" smtClean="0"/>
              <a:t>JSP</a:t>
            </a:r>
            <a:r>
              <a:rPr lang="ko-KR" altLang="en-US" smtClean="0"/>
              <a:t>를 </a:t>
            </a:r>
            <a:r>
              <a:rPr lang="ko-KR" altLang="en-US" smtClean="0"/>
              <a:t>사용하여 </a:t>
            </a:r>
            <a:r>
              <a:rPr lang="ko-KR" altLang="en-US" smtClean="0"/>
              <a:t>구현</a:t>
            </a:r>
            <a:endParaRPr lang="en-US" altLang="ko-KR" smtClean="0"/>
          </a:p>
          <a:p>
            <a:pPr lvl="2"/>
            <a:r>
              <a:rPr lang="en-US" altLang="ko-KR" smtClean="0"/>
              <a:t>Controller :</a:t>
            </a:r>
            <a:r>
              <a:rPr lang="ko-KR" altLang="en-US" smtClean="0"/>
              <a:t> </a:t>
            </a:r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를 적절하게 </a:t>
            </a:r>
            <a:r>
              <a:rPr lang="ko-KR" altLang="en-US" smtClean="0"/>
              <a:t>관리하는 </a:t>
            </a:r>
            <a:r>
              <a:rPr lang="ko-KR" altLang="en-US" smtClean="0"/>
              <a:t>로직을 의미하고 </a:t>
            </a:r>
            <a:r>
              <a:rPr lang="ko-KR" altLang="en-US" smtClean="0"/>
              <a:t>서블릿을 </a:t>
            </a:r>
            <a:r>
              <a:rPr lang="ko-KR" altLang="en-US" smtClean="0"/>
              <a:t>사용하여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653136"/>
            <a:ext cx="5200650" cy="19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10.1 </a:t>
            </a:r>
            <a:r>
              <a:rPr lang="ko-KR" altLang="en-US" smtClean="0"/>
              <a:t>어플리케이션 설계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Controller</a:t>
            </a:r>
            <a:r>
              <a:rPr lang="ko-KR" altLang="en-US" smtClean="0"/>
              <a:t>는 클라이언트의 요청에 대한 진입점 </a:t>
            </a:r>
            <a:r>
              <a:rPr lang="ko-KR" altLang="en-US" smtClean="0"/>
              <a:t>역할을 </a:t>
            </a:r>
            <a:r>
              <a:rPr lang="ko-KR" altLang="en-US" smtClean="0"/>
              <a:t>담당</a:t>
            </a:r>
            <a:endParaRPr lang="en-US" altLang="ko-KR" smtClean="0"/>
          </a:p>
          <a:p>
            <a:pPr lvl="1"/>
            <a:r>
              <a:rPr lang="ko-KR" altLang="en-US" smtClean="0"/>
              <a:t>요청 </a:t>
            </a:r>
            <a:r>
              <a:rPr lang="ko-KR" altLang="en-US" smtClean="0"/>
              <a:t>분석을 </a:t>
            </a:r>
            <a:r>
              <a:rPr lang="ko-KR" altLang="en-US" smtClean="0"/>
              <a:t>통해서 </a:t>
            </a:r>
            <a:r>
              <a:rPr lang="en-US" altLang="ko-KR" smtClean="0"/>
              <a:t>Business Logic</a:t>
            </a:r>
            <a:r>
              <a:rPr lang="ko-KR" altLang="en-US" smtClean="0"/>
              <a:t>을 구현한 적당한 </a:t>
            </a:r>
            <a:r>
              <a:rPr lang="en-US" altLang="ko-KR" smtClean="0"/>
              <a:t>Model</a:t>
            </a:r>
            <a:r>
              <a:rPr lang="ko-KR" altLang="en-US" smtClean="0"/>
              <a:t>를 </a:t>
            </a:r>
            <a:r>
              <a:rPr lang="ko-KR" altLang="en-US" smtClean="0"/>
              <a:t>선택</a:t>
            </a:r>
            <a:endParaRPr lang="en-US" altLang="ko-KR" smtClean="0"/>
          </a:p>
          <a:p>
            <a:pPr lvl="1"/>
            <a:r>
              <a:rPr lang="ko-KR" altLang="en-US" smtClean="0"/>
              <a:t>처리 </a:t>
            </a:r>
            <a:r>
              <a:rPr lang="ko-KR" altLang="en-US" smtClean="0"/>
              <a:t>결과를 보여주기 </a:t>
            </a:r>
            <a:r>
              <a:rPr lang="ko-KR" altLang="en-US" smtClean="0"/>
              <a:t>위해서 </a:t>
            </a:r>
            <a:r>
              <a:rPr lang="en-US" altLang="ko-KR" smtClean="0"/>
              <a:t>Presentation Logic</a:t>
            </a:r>
            <a:r>
              <a:rPr lang="ko-KR" altLang="en-US" smtClean="0"/>
              <a:t>을 구현한 적당한 </a:t>
            </a:r>
            <a:r>
              <a:rPr lang="en-US" altLang="ko-KR" smtClean="0"/>
              <a:t>View</a:t>
            </a:r>
            <a:r>
              <a:rPr lang="ko-KR" altLang="en-US" smtClean="0"/>
              <a:t>를 선택하여 </a:t>
            </a:r>
            <a:r>
              <a:rPr lang="ko-KR" altLang="en-US" smtClean="0"/>
              <a:t>응답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lvl="1"/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를 </a:t>
            </a:r>
            <a:r>
              <a:rPr lang="ko-KR" altLang="en-US" smtClean="0"/>
              <a:t>관리하는 역할을 </a:t>
            </a:r>
            <a:r>
              <a:rPr lang="en-US" altLang="ko-KR" smtClean="0"/>
              <a:t>Controller</a:t>
            </a:r>
            <a:r>
              <a:rPr lang="ko-KR" altLang="en-US" smtClean="0"/>
              <a:t>인 </a:t>
            </a:r>
            <a:r>
              <a:rPr lang="ko-KR" altLang="en-US" smtClean="0"/>
              <a:t>서블릿이 </a:t>
            </a:r>
            <a:r>
              <a:rPr lang="ko-KR" altLang="en-US" smtClean="0"/>
              <a:t>담당</a:t>
            </a:r>
            <a:endParaRPr lang="en-US" altLang="ko-KR" smtClean="0"/>
          </a:p>
          <a:p>
            <a:pPr lvl="1"/>
            <a:r>
              <a:rPr lang="en-US" altLang="ko-KR" smtClean="0"/>
              <a:t>Model</a:t>
            </a:r>
            <a:r>
              <a:rPr lang="ko-KR" altLang="en-US" smtClean="0"/>
              <a:t>는 클라이언트 요청과 관련된 실제 작업을 의미하는 </a:t>
            </a:r>
            <a:r>
              <a:rPr lang="en-US" altLang="ko-KR" smtClean="0"/>
              <a:t>Business Logic</a:t>
            </a:r>
            <a:r>
              <a:rPr lang="ko-KR" altLang="en-US" smtClean="0"/>
              <a:t>을 </a:t>
            </a:r>
            <a:r>
              <a:rPr lang="ko-KR" altLang="en-US" smtClean="0"/>
              <a:t>처리</a:t>
            </a:r>
            <a:endParaRPr lang="en-US" altLang="ko-KR" smtClean="0"/>
          </a:p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패턴을 이용하여 요청을 모듈화하고 데이터베이스 연동을 위한 </a:t>
            </a:r>
            <a:r>
              <a:rPr lang="en-US" altLang="ko-KR" smtClean="0"/>
              <a:t>DAO </a:t>
            </a:r>
            <a:r>
              <a:rPr lang="ko-KR" altLang="en-US" smtClean="0"/>
              <a:t>클래스 </a:t>
            </a:r>
            <a:r>
              <a:rPr lang="ko-KR" altLang="en-US" smtClean="0"/>
              <a:t>및 </a:t>
            </a:r>
            <a:r>
              <a:rPr lang="en-US" altLang="ko-KR" smtClean="0"/>
              <a:t>DTO </a:t>
            </a:r>
            <a:r>
              <a:rPr lang="ko-KR" altLang="en-US" smtClean="0"/>
              <a:t>클래스로 구현</a:t>
            </a:r>
            <a:endParaRPr lang="en-US" altLang="ko-KR" smtClean="0"/>
          </a:p>
          <a:p>
            <a:pPr lvl="1"/>
            <a:r>
              <a:rPr lang="en-US" altLang="ko-KR" smtClean="0"/>
              <a:t>View</a:t>
            </a:r>
            <a:r>
              <a:rPr lang="ko-KR" altLang="en-US" smtClean="0"/>
              <a:t>는 </a:t>
            </a:r>
            <a:r>
              <a:rPr lang="en-US" altLang="ko-KR" smtClean="0"/>
              <a:t>Model</a:t>
            </a:r>
            <a:r>
              <a:rPr lang="ko-KR" altLang="en-US" smtClean="0"/>
              <a:t>의 실행 결과를 클라이언트에게 응답하는 </a:t>
            </a:r>
            <a:r>
              <a:rPr lang="en-US" altLang="ko-KR" smtClean="0"/>
              <a:t>Presentation Logic</a:t>
            </a:r>
            <a:r>
              <a:rPr lang="ko-KR" altLang="en-US" smtClean="0"/>
              <a:t>을 담당하며 </a:t>
            </a:r>
            <a:r>
              <a:rPr lang="en-US" altLang="ko-KR" smtClean="0"/>
              <a:t>JSP</a:t>
            </a:r>
            <a:r>
              <a:rPr lang="ko-KR" altLang="en-US" smtClean="0"/>
              <a:t>로 구현</a:t>
            </a:r>
            <a:endParaRPr lang="en-US" altLang="ko-KR" smtClean="0"/>
          </a:p>
          <a:p>
            <a:pPr lvl="1"/>
            <a:r>
              <a:rPr lang="ko-KR" altLang="en-US" smtClean="0"/>
              <a:t>현재 사용되는 모든 웹 어플리케이션 프레임워크는 </a:t>
            </a:r>
            <a:r>
              <a:rPr lang="en-US" altLang="ko-KR" smtClean="0"/>
              <a:t>MVC </a:t>
            </a:r>
            <a:r>
              <a:rPr lang="ko-KR" altLang="en-US" smtClean="0"/>
              <a:t>기반의 </a:t>
            </a:r>
            <a:r>
              <a:rPr lang="en-US" altLang="ko-KR" smtClean="0"/>
              <a:t>Model 2 </a:t>
            </a:r>
            <a:r>
              <a:rPr lang="ko-KR" altLang="en-US" smtClean="0"/>
              <a:t>아키텍처로 </a:t>
            </a:r>
            <a:r>
              <a:rPr lang="ko-KR" altLang="en-US" smtClean="0"/>
              <a:t>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</a:t>
            </a:r>
            <a:r>
              <a:rPr lang="ko-KR" altLang="en-US" smtClean="0"/>
              <a:t>게시판 </a:t>
            </a:r>
            <a:r>
              <a:rPr lang="ko-KR" altLang="en-US" smtClean="0"/>
              <a:t>설계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10.2.1 </a:t>
            </a:r>
            <a:r>
              <a:rPr lang="ko-KR" altLang="en-US" smtClean="0"/>
              <a:t>데이터베이스 </a:t>
            </a:r>
            <a:r>
              <a:rPr lang="ko-KR" altLang="en-US" smtClean="0"/>
              <a:t>설계</a:t>
            </a:r>
            <a:endParaRPr lang="ko-KR" altLang="en-US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1772816"/>
          <a:ext cx="7416824" cy="35283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4136"/>
                <a:gridCol w="1512168"/>
                <a:gridCol w="4680520"/>
              </a:tblGrid>
              <a:tr h="32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칼럼명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데이터형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605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번호이며 시퀀스 객체를 사용하여 자동으로 증가됨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기본 키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(Primary key)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설정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author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VARCHAR2(20)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작성자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title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VARCHAR2(50)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제목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content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VARCHAR2(100)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내용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writeday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작성일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(DEFAULT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readcnt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 조회수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repRoot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원래글의 번호 참조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repStep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답변글의 순서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3297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repIndent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NUMBER(4)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작성 시 사용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답변글의 들여쓰기 지정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10.2.2 Controller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클라이언트의 요청에 대한 최초 </a:t>
            </a:r>
            <a:r>
              <a:rPr lang="ko-KR" altLang="en-US" smtClean="0"/>
              <a:t>진입점 </a:t>
            </a:r>
            <a:r>
              <a:rPr lang="ko-KR" altLang="en-US" smtClean="0"/>
              <a:t>역할 </a:t>
            </a:r>
            <a:r>
              <a:rPr lang="ko-KR" altLang="en-US" smtClean="0"/>
              <a:t>담당</a:t>
            </a:r>
            <a:r>
              <a:rPr lang="en-US" altLang="ko-KR" smtClean="0"/>
              <a:t>(FrontController </a:t>
            </a:r>
            <a:r>
              <a:rPr lang="ko-KR" altLang="en-US" smtClean="0"/>
              <a:t>패턴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 </a:t>
            </a:r>
            <a:r>
              <a:rPr lang="en-US" altLang="ko-KR" smtClean="0"/>
              <a:t>Model</a:t>
            </a:r>
            <a:r>
              <a:rPr lang="ko-KR" altLang="en-US" smtClean="0"/>
              <a:t>과 </a:t>
            </a:r>
            <a:r>
              <a:rPr lang="en-US" altLang="ko-KR" smtClean="0"/>
              <a:t>View</a:t>
            </a:r>
            <a:r>
              <a:rPr lang="ko-KR" altLang="en-US" smtClean="0"/>
              <a:t>을 </a:t>
            </a:r>
            <a:r>
              <a:rPr lang="ko-KR" altLang="en-US" smtClean="0"/>
              <a:t>관리하는 </a:t>
            </a:r>
            <a:r>
              <a:rPr lang="ko-KR" altLang="en-US" smtClean="0"/>
              <a:t>서블릿 설계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en-US" altLang="ko-KR" smtClean="0"/>
              <a:t>10.2.3 Model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클라이언트의 요청에 대한 실제 작업을 처리하는 </a:t>
            </a:r>
            <a:r>
              <a:rPr lang="en-US" altLang="ko-KR" smtClean="0"/>
              <a:t>Business </a:t>
            </a:r>
            <a:r>
              <a:rPr lang="en-US" altLang="ko-KR" smtClean="0"/>
              <a:t>Logic </a:t>
            </a:r>
            <a:r>
              <a:rPr lang="ko-KR" altLang="en-US" smtClean="0"/>
              <a:t>설계</a:t>
            </a:r>
            <a:endParaRPr lang="en-US" altLang="ko-KR" smtClean="0"/>
          </a:p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 및 </a:t>
            </a:r>
            <a:r>
              <a:rPr lang="en-US" altLang="ko-KR" smtClean="0"/>
              <a:t>DAO </a:t>
            </a:r>
            <a:r>
              <a:rPr lang="ko-KR" altLang="en-US" smtClean="0"/>
              <a:t>패턴</a:t>
            </a:r>
            <a:r>
              <a:rPr lang="en-US" altLang="ko-KR" smtClean="0"/>
              <a:t>, DTO </a:t>
            </a:r>
            <a:r>
              <a:rPr lang="ko-KR" altLang="en-US" smtClean="0"/>
              <a:t>패턴을 </a:t>
            </a:r>
            <a:r>
              <a:rPr lang="ko-KR" altLang="en-US" smtClean="0"/>
              <a:t>적용하여 </a:t>
            </a:r>
            <a:r>
              <a:rPr lang="ko-KR" altLang="en-US" smtClean="0"/>
              <a:t>설계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420888"/>
          <a:ext cx="7416824" cy="8903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44216"/>
                <a:gridCol w="5472608"/>
              </a:tblGrid>
              <a:tr h="329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서블릿명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56058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BoardFrontController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MVC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Controller 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담당하는 서블릿</a:t>
                      </a:r>
                    </a:p>
                    <a:p>
                      <a:pPr marL="87313" indent="-87313" latinLnBrk="1">
                        <a:buFont typeface="Arial" pitchFamily="34" charset="0"/>
                        <a:buChar char="•"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맵핑명은 *</a:t>
                      </a:r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.do</a:t>
                      </a: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지정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Command </a:t>
            </a:r>
            <a:r>
              <a:rPr lang="ko-KR" altLang="en-US" smtClean="0"/>
              <a:t>패턴 </a:t>
            </a:r>
            <a:r>
              <a:rPr lang="ko-KR" altLang="en-US" smtClean="0"/>
              <a:t>클래스 </a:t>
            </a:r>
            <a:r>
              <a:rPr lang="ko-KR" altLang="en-US" smtClean="0"/>
              <a:t>목록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z="1600" smtClean="0"/>
          </a:p>
          <a:p>
            <a:pPr lvl="1"/>
            <a:endParaRPr lang="en-US" altLang="ko-KR" sz="800" smtClean="0"/>
          </a:p>
          <a:p>
            <a:pPr lvl="1"/>
            <a:r>
              <a:rPr lang="en-US" altLang="ko-KR" smtClean="0"/>
              <a:t>DAO </a:t>
            </a:r>
            <a:r>
              <a:rPr lang="ko-KR" altLang="en-US" smtClean="0"/>
              <a:t>패턴 및 </a:t>
            </a:r>
            <a:r>
              <a:rPr lang="en-US" altLang="ko-KR" smtClean="0"/>
              <a:t>DTO </a:t>
            </a:r>
            <a:r>
              <a:rPr lang="ko-KR" altLang="en-US" smtClean="0"/>
              <a:t>패턴 </a:t>
            </a:r>
            <a:r>
              <a:rPr lang="ko-KR" altLang="en-US" smtClean="0"/>
              <a:t>클래스 </a:t>
            </a:r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71600" y="1700808"/>
          <a:ext cx="7272808" cy="3185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Command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 클래스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Command </a:t>
                      </a: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 인터페이스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BoardListCommand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목록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BoardWriteCommand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글쓰기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BoardRetrieveCommand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자세히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BoardUpdateCommand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수정하기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BoardDeleteCommand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글 삭제하기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BoardReplyUICommand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입력 폼 보기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BoardReplyCommand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쓰기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BoardSearchCommand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검색 기능 비즈니스 로직 처리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BoardPageCommand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페이징 처리 비즈니스 로직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043608" y="5445224"/>
          <a:ext cx="7272808" cy="1158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DAO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DTO </a:t>
                      </a:r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패턴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3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BoardDTO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 </a:t>
                      </a: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테이블의 레코드를 저장하기 위한 도메인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BoardDAO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관리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PageTO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3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 페이징 처리 관련 데이터 관리 클래스</a:t>
                      </a:r>
                      <a:endParaRPr lang="ko-KR" altLang="en-US" sz="13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10.2 MVC </a:t>
            </a:r>
            <a:r>
              <a:rPr lang="ko-KR" altLang="en-US" smtClean="0"/>
              <a:t>기반의 게시판 설계 </a:t>
            </a:r>
            <a:r>
              <a:rPr lang="en-US" altLang="ko-KR" smtClean="0"/>
              <a:t>- </a:t>
            </a:r>
            <a:r>
              <a:rPr lang="en-US" altLang="ko-KR" smtClean="0"/>
              <a:t>4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10.2.4 View </a:t>
            </a:r>
            <a:r>
              <a:rPr lang="ko-KR" altLang="en-US" smtClean="0"/>
              <a:t>설계</a:t>
            </a:r>
          </a:p>
          <a:p>
            <a:pPr lvl="1"/>
            <a:r>
              <a:rPr lang="ko-KR" altLang="en-US" smtClean="0"/>
              <a:t>클라이언트 요청에 대한 응답 처리인 </a:t>
            </a:r>
            <a:r>
              <a:rPr lang="en-US" altLang="ko-KR" smtClean="0"/>
              <a:t>presentation </a:t>
            </a:r>
            <a:r>
              <a:rPr lang="en-US" altLang="ko-KR" smtClean="0"/>
              <a:t>logic</a:t>
            </a:r>
            <a:r>
              <a:rPr lang="ko-KR" altLang="en-US" smtClean="0"/>
              <a:t> 처리 설계</a:t>
            </a:r>
            <a:endParaRPr lang="en-US" altLang="ko-KR" smtClean="0"/>
          </a:p>
          <a:p>
            <a:pPr lvl="1"/>
            <a:r>
              <a:rPr lang="ko-KR" altLang="en-US" smtClean="0"/>
              <a:t>최대한 간단하게 </a:t>
            </a:r>
            <a:r>
              <a:rPr lang="ko-KR" altLang="en-US" smtClean="0"/>
              <a:t>코드를 작업하기 </a:t>
            </a:r>
            <a:r>
              <a:rPr lang="ko-KR" altLang="en-US" smtClean="0"/>
              <a:t>때문에 </a:t>
            </a:r>
            <a:r>
              <a:rPr lang="ko-KR" altLang="en-US" smtClean="0"/>
              <a:t>기능 구현에 </a:t>
            </a:r>
            <a:r>
              <a:rPr lang="ko-KR" altLang="en-US" smtClean="0"/>
              <a:t>목적을 둔 </a:t>
            </a:r>
            <a:r>
              <a:rPr lang="ko-KR" altLang="en-US" smtClean="0"/>
              <a:t>자바 </a:t>
            </a:r>
            <a:r>
              <a:rPr lang="ko-KR" altLang="en-US" smtClean="0"/>
              <a:t>코드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43608" y="2708920"/>
          <a:ext cx="7272808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8294"/>
                <a:gridCol w="5154514"/>
              </a:tblGrid>
              <a:tr h="235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JSP </a:t>
                      </a:r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 파일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      명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list.jsp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게시판의 목록 보기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2356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게시판의 글쓰기 화면 폼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retrieve.jsp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글번호를 선택 시 자세히 보기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reply.jsp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답변글 입력 폼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page.jsp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 처리 화면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listPage.jsp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itchFamily="34" charset="0"/>
                        <a:buNone/>
                      </a:pPr>
                      <a:r>
                        <a:rPr lang="ko-KR" altLang="en-US" sz="1400" kern="120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페이징 처리 화면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92D050">
                        <a:alpha val="30196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10.3 MVC </a:t>
            </a:r>
            <a:r>
              <a:rPr lang="ko-KR" altLang="en-US" smtClean="0"/>
              <a:t>기반의 </a:t>
            </a:r>
            <a:r>
              <a:rPr lang="ko-KR" altLang="en-US" smtClean="0"/>
              <a:t>게시판 </a:t>
            </a:r>
            <a:r>
              <a:rPr lang="ko-KR" altLang="en-US" smtClean="0"/>
              <a:t>구축 </a:t>
            </a:r>
            <a:r>
              <a:rPr lang="en-US" altLang="ko-KR" smtClean="0"/>
              <a:t>- 1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10.3.1 </a:t>
            </a:r>
            <a:r>
              <a:rPr lang="ko-KR" altLang="en-US" smtClean="0"/>
              <a:t>글 목록 보기 구현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F5EC-D93F-40F3-908A-9EA6E18064B7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2000" y="1728000"/>
            <a:ext cx="522732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000" y="3789040"/>
            <a:ext cx="3233738" cy="212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lloyellow_print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92D05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773</Words>
  <Application>Microsoft Office PowerPoint</Application>
  <PresentationFormat>화면 슬라이드 쇼(4:3)</PresentationFormat>
  <Paragraphs>186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melloyellow_print</vt:lpstr>
      <vt:lpstr>어플리케이션 설계 및 구축</vt:lpstr>
      <vt:lpstr>10.1 어플리케이션 설계 - 1</vt:lpstr>
      <vt:lpstr>10.1 어플리케이션 설계 - 2</vt:lpstr>
      <vt:lpstr>10.1 어플리케이션 설계 - 3</vt:lpstr>
      <vt:lpstr>10.2 MVC 기반의 게시판 설계 - 1</vt:lpstr>
      <vt:lpstr>10.2 MVC 기반의 게시판 설계 - 2</vt:lpstr>
      <vt:lpstr>10.2 MVC 기반의 게시판 설계 - 3</vt:lpstr>
      <vt:lpstr>10.2 MVC 기반의 게시판 설계 - 4</vt:lpstr>
      <vt:lpstr>10.3 MVC 기반의 게시판 구축 - 1</vt:lpstr>
      <vt:lpstr>10.3 MVC 기반의 게시판 구축 - 2</vt:lpstr>
      <vt:lpstr>10.3 MVC 기반의 게시판 구축 - 3</vt:lpstr>
      <vt:lpstr>10.3 MVC 기반의 게시판 구축 - 4</vt:lpstr>
      <vt:lpstr>10.3 MVC 기반의 게시판 구축 - 5</vt:lpstr>
      <vt:lpstr>10.3 MVC 기반의 게시판 구축 - 6</vt:lpstr>
      <vt:lpstr>10.3 MVC 기반의 게시판 구축 - 7</vt:lpstr>
      <vt:lpstr>10.3 MVC 기반의 게시판 구축 - 8</vt:lpstr>
      <vt:lpstr>10.3 MVC 기반의 게시판 구축 - 9</vt:lpstr>
    </vt:vector>
  </TitlesOfParts>
  <Company>웰북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고영진</dc:creator>
  <cp:lastModifiedBy>고영진</cp:lastModifiedBy>
  <cp:revision>87</cp:revision>
  <dcterms:created xsi:type="dcterms:W3CDTF">2013-05-14T02:26:05Z</dcterms:created>
  <dcterms:modified xsi:type="dcterms:W3CDTF">2013-08-06T10:19:43Z</dcterms:modified>
</cp:coreProperties>
</file>