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470" r:id="rId3"/>
    <p:sldId id="471" r:id="rId4"/>
    <p:sldId id="472" r:id="rId5"/>
    <p:sldId id="395" r:id="rId6"/>
    <p:sldId id="473" r:id="rId7"/>
    <p:sldId id="474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485" r:id="rId18"/>
    <p:sldId id="487" r:id="rId19"/>
    <p:sldId id="488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98" r:id="rId30"/>
    <p:sldId id="499" r:id="rId31"/>
    <p:sldId id="500" r:id="rId32"/>
    <p:sldId id="501" r:id="rId33"/>
    <p:sldId id="502" r:id="rId34"/>
    <p:sldId id="503" r:id="rId35"/>
    <p:sldId id="385" r:id="rId3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FF4C00"/>
    <a:srgbClr val="E84275"/>
    <a:srgbClr val="CDF1FF"/>
    <a:srgbClr val="97E1FF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6" autoAdjust="0"/>
    <p:restoredTop sz="94213" autoAdjust="0"/>
  </p:normalViewPr>
  <p:slideViewPr>
    <p:cSldViewPr>
      <p:cViewPr varScale="1">
        <p:scale>
          <a:sx n="106" d="100"/>
          <a:sy n="106" d="100"/>
        </p:scale>
        <p:origin x="1008" y="114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7" y="260648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4738413" cy="234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764704"/>
            <a:ext cx="2952381" cy="289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922240" y="6309320"/>
            <a:ext cx="31582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2013-2015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Just Java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F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2015-12-14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8" r:id="rId4"/>
    <p:sldLayoutId id="2147483679" r:id="rId5"/>
    <p:sldLayoutId id="2147483680" r:id="rId6"/>
    <p:sldLayoutId id="2147483686" r:id="rId7"/>
    <p:sldLayoutId id="2147483685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323528" y="5589240"/>
            <a:ext cx="8229600" cy="1008112"/>
          </a:xfrm>
        </p:spPr>
        <p:txBody>
          <a:bodyPr/>
          <a:lstStyle/>
          <a:p>
            <a:pPr eaLnBrk="1" hangingPunct="1"/>
            <a:r>
              <a:rPr lang="en-US" altLang="ko-KR" sz="2800" b="1" dirty="0" smtClean="0">
                <a:solidFill>
                  <a:schemeClr val="bg1"/>
                </a:solidFill>
              </a:rPr>
              <a:t>Chapter 01. </a:t>
            </a:r>
            <a:r>
              <a:rPr lang="ko-KR" altLang="en-US" sz="2800" b="1" dirty="0">
                <a:solidFill>
                  <a:schemeClr val="bg1"/>
                </a:solidFill>
              </a:rPr>
              <a:t>자바 언어의 이해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</a:t>
            </a:r>
            <a:r>
              <a:rPr lang="ko-KR" altLang="en-US" dirty="0" err="1"/>
              <a:t>가상머신과</a:t>
            </a:r>
            <a:r>
              <a:rPr lang="ko-KR" altLang="en-US" dirty="0"/>
              <a:t> 플랫폼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728192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ko-KR" altLang="en-US" dirty="0" smtClean="0"/>
              <a:t>플랫폼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dirty="0"/>
              <a:t>자바 프로그램이 실행되는 특정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dirty="0" smtClean="0"/>
              <a:t>다양한 환경의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시스템을 구축해야 하는 개발자와 사용자의 운영 환경에 따라 세분화</a:t>
            </a:r>
            <a:endParaRPr lang="en-US" altLang="ko-KR" dirty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dirty="0" err="1" smtClean="0"/>
              <a:t>가상머신과</a:t>
            </a:r>
            <a:r>
              <a:rPr lang="ko-KR" altLang="en-US" dirty="0" smtClean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로 구성된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dirty="0" smtClean="0"/>
              <a:t>자바 </a:t>
            </a:r>
            <a:r>
              <a:rPr lang="ko-KR" altLang="en-US" dirty="0"/>
              <a:t>플랫폼은 개발 분야에 따라 크게 </a:t>
            </a:r>
            <a:r>
              <a:rPr lang="en-US" altLang="ko-KR" dirty="0"/>
              <a:t>Java </a:t>
            </a:r>
            <a:r>
              <a:rPr lang="en-US" altLang="ko-KR" dirty="0" smtClean="0"/>
              <a:t>SE(Standard Edition), </a:t>
            </a:r>
            <a:r>
              <a:rPr lang="en-US" altLang="ko-KR" dirty="0"/>
              <a:t>Java </a:t>
            </a:r>
            <a:r>
              <a:rPr lang="en-US" altLang="ko-KR" dirty="0" smtClean="0"/>
              <a:t>ME(Micro Edition), Java EE(Enterprise Edition), </a:t>
            </a:r>
            <a:r>
              <a:rPr lang="en-US" altLang="ko-KR" dirty="0"/>
              <a:t>Java Card, Java TV </a:t>
            </a:r>
            <a:r>
              <a:rPr lang="ko-KR" altLang="en-US" dirty="0"/>
              <a:t>등으로 </a:t>
            </a:r>
            <a:r>
              <a:rPr lang="ko-KR" altLang="en-US" dirty="0" smtClean="0"/>
              <a:t>구분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책에서는 </a:t>
            </a:r>
            <a:r>
              <a:rPr lang="ko-KR" altLang="en-US" dirty="0"/>
              <a:t>자바의 가장 기본인 </a:t>
            </a:r>
            <a:r>
              <a:rPr lang="en-US" altLang="ko-KR" dirty="0" smtClean="0"/>
              <a:t>SE</a:t>
            </a:r>
            <a:r>
              <a:rPr lang="ko-KR" altLang="en-US" dirty="0" smtClean="0"/>
              <a:t>플랫폼을 사용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en-US" altLang="ko-KR" dirty="0" smtClean="0"/>
              <a:t>EE</a:t>
            </a:r>
            <a:r>
              <a:rPr lang="ko-KR" altLang="en-US" dirty="0"/>
              <a:t>는 기업 등 대규모 시스템 개발에 적합한 요소로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대표적인 </a:t>
            </a:r>
            <a:r>
              <a:rPr lang="ko-KR" altLang="en-US" dirty="0"/>
              <a:t>웹 개발 기술인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를 </a:t>
            </a:r>
            <a:r>
              <a:rPr lang="ko-KR" altLang="en-US" dirty="0" smtClean="0"/>
              <a:t>포함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4142858" cy="243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6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</a:t>
            </a:r>
            <a:r>
              <a:rPr lang="ko-KR" altLang="en-US" dirty="0" err="1"/>
              <a:t>가상머신과</a:t>
            </a:r>
            <a:r>
              <a:rPr lang="ko-KR" altLang="en-US" dirty="0"/>
              <a:t> 플랫폼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728192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ko-KR" altLang="en-US" dirty="0" smtClean="0"/>
              <a:t>플랫폼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en-US" altLang="ko-KR" dirty="0" smtClean="0"/>
              <a:t>JDK(Java </a:t>
            </a:r>
            <a:r>
              <a:rPr lang="en-US" altLang="ko-KR" dirty="0"/>
              <a:t>Development Kit) : </a:t>
            </a:r>
            <a:r>
              <a:rPr lang="ko-KR" altLang="en-US" dirty="0"/>
              <a:t>자바 프로그램 개발에 필요한 구성 요소</a:t>
            </a:r>
          </a:p>
          <a:p>
            <a:pPr lvl="1">
              <a:buClr>
                <a:srgbClr val="4F81BD"/>
              </a:buClr>
            </a:pPr>
            <a:r>
              <a:rPr lang="en-US" altLang="ko-KR" dirty="0"/>
              <a:t>JRE(Java Runtime Environment) : </a:t>
            </a:r>
            <a:r>
              <a:rPr lang="ko-KR" altLang="en-US" dirty="0"/>
              <a:t>자바 프로그램 실행에 필요한 구성 요소</a:t>
            </a:r>
          </a:p>
          <a:p>
            <a:pPr lvl="1">
              <a:buClr>
                <a:srgbClr val="4F81BD"/>
              </a:buClr>
            </a:pPr>
            <a:r>
              <a:rPr lang="en-US" altLang="ko-KR" dirty="0"/>
              <a:t>API(Application Programming Interface) : </a:t>
            </a:r>
            <a:r>
              <a:rPr lang="ko-KR" altLang="en-US" dirty="0"/>
              <a:t>자바 응용 프로그램 개발에 사용하는 라이브러리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10" y="2519232"/>
            <a:ext cx="5729014" cy="426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6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자바의 장단점과 활용 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728192"/>
          </a:xfrm>
        </p:spPr>
        <p:txBody>
          <a:bodyPr/>
          <a:lstStyle/>
          <a:p>
            <a:r>
              <a:rPr lang="ko-KR" altLang="en-US" dirty="0"/>
              <a:t>자바의 </a:t>
            </a:r>
            <a:r>
              <a:rPr lang="ko-KR" altLang="en-US" dirty="0" smtClean="0"/>
              <a:t>장단점</a:t>
            </a:r>
            <a:endParaRPr lang="en-US" altLang="ko-KR" dirty="0"/>
          </a:p>
          <a:p>
            <a:endParaRPr lang="ko-KR" altLang="en-US" dirty="0" smtClean="0"/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ko-KR" altLang="en-US" sz="1400" b="1" dirty="0">
                <a:solidFill>
                  <a:schemeClr val="accent1"/>
                </a:solidFill>
              </a:rPr>
              <a:t>▶ 자바의 장점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dirty="0" smtClean="0"/>
              <a:t>• </a:t>
            </a:r>
            <a:r>
              <a:rPr lang="ko-KR" altLang="en-US" dirty="0" smtClean="0"/>
              <a:t>간결하면서도 </a:t>
            </a:r>
            <a:r>
              <a:rPr lang="ko-KR" altLang="en-US" dirty="0"/>
              <a:t>강력한 객체지향 언어이다</a:t>
            </a:r>
            <a:r>
              <a:rPr lang="en-US" altLang="ko-KR" dirty="0"/>
              <a:t>.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dirty="0"/>
              <a:t>• </a:t>
            </a:r>
            <a:r>
              <a:rPr lang="ko-KR" altLang="en-US" dirty="0"/>
              <a:t>개방형 구조이므로 여러 기술과 융합이 가능하다</a:t>
            </a:r>
            <a:r>
              <a:rPr lang="en-US" altLang="ko-KR" dirty="0"/>
              <a:t>.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dirty="0"/>
              <a:t>• </a:t>
            </a:r>
            <a:r>
              <a:rPr lang="ko-KR" altLang="en-US" dirty="0"/>
              <a:t>플랫폼에 독립적이므로</a:t>
            </a:r>
            <a:r>
              <a:rPr lang="en-US" altLang="ko-KR" dirty="0"/>
              <a:t>, </a:t>
            </a:r>
            <a:r>
              <a:rPr lang="ko-KR" altLang="en-US" dirty="0"/>
              <a:t>여러 운영체제나 하드웨어에서도 동일하게 실행한다</a:t>
            </a:r>
            <a:r>
              <a:rPr lang="en-US" altLang="ko-KR" dirty="0"/>
              <a:t>.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dirty="0"/>
              <a:t>• </a:t>
            </a:r>
            <a:r>
              <a:rPr lang="ko-KR" altLang="en-US" dirty="0"/>
              <a:t>많은 </a:t>
            </a:r>
            <a:r>
              <a:rPr lang="ko-KR" altLang="en-US" dirty="0" err="1"/>
              <a:t>오픈소스</a:t>
            </a:r>
            <a:r>
              <a:rPr lang="ko-KR" altLang="en-US" dirty="0"/>
              <a:t> 프레임워크로 생산성을 증가하고 유지보수 비용을 절감할 수 있다</a:t>
            </a:r>
            <a:r>
              <a:rPr lang="en-US" altLang="ko-KR" dirty="0" smtClean="0"/>
              <a:t>.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ko-KR" b="1" dirty="0">
              <a:solidFill>
                <a:schemeClr val="accent1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sz="1400" b="1" dirty="0" smtClean="0">
                <a:solidFill>
                  <a:schemeClr val="accent1"/>
                </a:solidFill>
              </a:rPr>
              <a:t>▶ </a:t>
            </a:r>
            <a:r>
              <a:rPr lang="ko-KR" altLang="en-US" sz="1400" b="1" dirty="0">
                <a:solidFill>
                  <a:schemeClr val="accent1"/>
                </a:solidFill>
              </a:rPr>
              <a:t>자바의 단점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dirty="0"/>
              <a:t>• </a:t>
            </a:r>
            <a:r>
              <a:rPr lang="ko-KR" altLang="en-US" dirty="0"/>
              <a:t>처리 속도가 중요한 애플리케이션에는 적합하지 않다</a:t>
            </a:r>
            <a:r>
              <a:rPr lang="en-US" altLang="ko-KR" dirty="0"/>
              <a:t>.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dirty="0"/>
              <a:t>• GUI </a:t>
            </a:r>
            <a:r>
              <a:rPr lang="ko-KR" altLang="en-US" dirty="0"/>
              <a:t>요소가 많은 </a:t>
            </a:r>
            <a:r>
              <a:rPr lang="en-US" altLang="ko-KR" dirty="0"/>
              <a:t>MS </a:t>
            </a:r>
            <a:r>
              <a:rPr lang="ko-KR" altLang="en-US" dirty="0"/>
              <a:t>윈도우 응용 프로그램 개발에는 적합하지 않다</a:t>
            </a:r>
            <a:r>
              <a:rPr lang="en-US" altLang="ko-KR" dirty="0"/>
              <a:t>.</a:t>
            </a:r>
          </a:p>
          <a:p>
            <a:pPr marL="266700" lvl="1" indent="0">
              <a:buClr>
                <a:srgbClr val="4F81BD"/>
              </a:buClr>
              <a:buNone/>
            </a:pPr>
            <a:r>
              <a:rPr lang="en-US" altLang="ko-KR" dirty="0"/>
              <a:t>• </a:t>
            </a:r>
            <a:r>
              <a:rPr lang="ko-KR" altLang="en-US" dirty="0"/>
              <a:t>하드웨어에 연결하여 제어할 수 없기 때문에</a:t>
            </a:r>
            <a:r>
              <a:rPr lang="en-US" altLang="ko-KR" dirty="0"/>
              <a:t>(</a:t>
            </a:r>
            <a:r>
              <a:rPr lang="ko-KR" altLang="en-US" dirty="0" err="1"/>
              <a:t>가상머신</a:t>
            </a:r>
            <a:r>
              <a:rPr lang="ko-KR" altLang="en-US" dirty="0"/>
              <a:t> 이용</a:t>
            </a:r>
            <a:r>
              <a:rPr lang="en-US" altLang="ko-KR" dirty="0"/>
              <a:t>) </a:t>
            </a:r>
            <a:r>
              <a:rPr lang="ko-KR" altLang="en-US" dirty="0"/>
              <a:t>직접 하드웨어를 정밀하게 조정해야 하는 </a:t>
            </a:r>
            <a:endParaRPr lang="en-US" altLang="ko-KR" dirty="0" smtClean="0"/>
          </a:p>
          <a:p>
            <a:pPr marL="266700" lvl="1" indent="0">
              <a:buClr>
                <a:srgbClr val="4F81BD"/>
              </a:buCl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개발에는 </a:t>
            </a:r>
            <a:r>
              <a:rPr lang="ko-KR" altLang="en-US" dirty="0"/>
              <a:t>적합하지 않다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18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자바의 장단점과 활용 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728192"/>
          </a:xfrm>
        </p:spPr>
        <p:txBody>
          <a:bodyPr/>
          <a:lstStyle/>
          <a:p>
            <a:r>
              <a:rPr lang="ko-KR" altLang="en-US" dirty="0"/>
              <a:t>웹과 자바</a:t>
            </a: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dirty="0" smtClean="0"/>
              <a:t>초기 </a:t>
            </a:r>
            <a:r>
              <a:rPr lang="ko-KR" altLang="en-US" dirty="0"/>
              <a:t>단계에 자바가 다른 언어와 </a:t>
            </a:r>
            <a:r>
              <a:rPr lang="ko-KR" altLang="en-US" dirty="0" smtClean="0"/>
              <a:t>기술적 차별성으로 내세웠던 부분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웹에서 </a:t>
            </a:r>
            <a:r>
              <a:rPr lang="ko-KR" altLang="en-US" dirty="0"/>
              <a:t>응용 프로그램을 구동하는 애플릿이라는 개념</a:t>
            </a:r>
            <a:r>
              <a:rPr lang="en-US" altLang="ko-KR" dirty="0"/>
              <a:t>(‘</a:t>
            </a:r>
            <a:r>
              <a:rPr lang="ko-KR" altLang="en-US" dirty="0" smtClean="0"/>
              <a:t>액티브</a:t>
            </a:r>
            <a:r>
              <a:rPr lang="en-US" altLang="ko-KR" dirty="0"/>
              <a:t>X’</a:t>
            </a:r>
            <a:r>
              <a:rPr lang="ko-KR" altLang="en-US" dirty="0"/>
              <a:t>와 유사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웹에서 </a:t>
            </a:r>
            <a:r>
              <a:rPr lang="ko-KR" altLang="en-US" dirty="0"/>
              <a:t>멀티미디어와 </a:t>
            </a:r>
            <a:r>
              <a:rPr lang="ko-KR" altLang="en-US" dirty="0" err="1"/>
              <a:t>인터랙티브한</a:t>
            </a:r>
            <a:r>
              <a:rPr lang="ko-KR" altLang="en-US" dirty="0"/>
              <a:t> 화면을 데모 웹 </a:t>
            </a:r>
            <a:r>
              <a:rPr lang="ko-KR" altLang="en-US" dirty="0" smtClean="0"/>
              <a:t>페이지를 통해 보여 줌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dirty="0" smtClean="0"/>
              <a:t>애플릿은 </a:t>
            </a:r>
            <a:r>
              <a:rPr lang="ko-KR" altLang="en-US" dirty="0"/>
              <a:t>보안 문제와 느린 성능 등 여러 문제가 있어 </a:t>
            </a:r>
            <a:r>
              <a:rPr lang="ko-KR" altLang="en-US" dirty="0" smtClean="0"/>
              <a:t>현재는 거의 </a:t>
            </a:r>
            <a:r>
              <a:rPr lang="ko-KR" altLang="en-US" dirty="0"/>
              <a:t>사용하지 </a:t>
            </a:r>
            <a:r>
              <a:rPr lang="ko-KR" altLang="en-US" dirty="0" smtClean="0"/>
              <a:t>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대신 </a:t>
            </a:r>
            <a:r>
              <a:rPr lang="ko-KR" altLang="en-US" dirty="0"/>
              <a:t>웹 애플리케이션을 개발할 때는 서버에 기반을 둔 웹 프로그래밍 </a:t>
            </a:r>
            <a:r>
              <a:rPr lang="ko-KR" altLang="en-US" dirty="0" smtClean="0"/>
              <a:t>기술인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를 주로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34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자바의 장단점과 활용 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728192"/>
          </a:xfrm>
        </p:spPr>
        <p:txBody>
          <a:bodyPr/>
          <a:lstStyle/>
          <a:p>
            <a:r>
              <a:rPr lang="ko-KR" altLang="en-US" dirty="0" err="1"/>
              <a:t>스마트폰과</a:t>
            </a:r>
            <a:r>
              <a:rPr lang="ko-KR" altLang="en-US" dirty="0"/>
              <a:t> 자바</a:t>
            </a: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dirty="0" smtClean="0"/>
              <a:t>자바는 </a:t>
            </a:r>
            <a:r>
              <a:rPr lang="ko-KR" altLang="en-US" dirty="0" err="1"/>
              <a:t>안드로이드의</a:t>
            </a:r>
            <a:r>
              <a:rPr lang="ko-KR" altLang="en-US" dirty="0"/>
              <a:t> 기본 개발 언어로 </a:t>
            </a:r>
            <a:r>
              <a:rPr lang="ko-KR" altLang="en-US" dirty="0" err="1"/>
              <a:t>스마트폰을</a:t>
            </a:r>
            <a:r>
              <a:rPr lang="ko-KR" altLang="en-US" dirty="0"/>
              <a:t> 비롯한 </a:t>
            </a:r>
            <a:r>
              <a:rPr lang="ko-KR" altLang="en-US" dirty="0" err="1"/>
              <a:t>태블릿</a:t>
            </a:r>
            <a:r>
              <a:rPr lang="en-US" altLang="ko-KR" dirty="0"/>
              <a:t>, </a:t>
            </a:r>
            <a:r>
              <a:rPr lang="ko-KR" altLang="en-US" dirty="0"/>
              <a:t>스마트</a:t>
            </a:r>
            <a:r>
              <a:rPr lang="en-US" altLang="ko-KR" dirty="0"/>
              <a:t>TV </a:t>
            </a:r>
            <a:r>
              <a:rPr lang="ko-KR" altLang="en-US" dirty="0"/>
              <a:t>등에 널리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dirty="0" smtClean="0"/>
              <a:t>자바는 최근 애플리케이션 개발에 사용되는 기술인 </a:t>
            </a:r>
            <a:r>
              <a:rPr lang="en-US" altLang="ko-KR" dirty="0" smtClean="0"/>
              <a:t>HTML5</a:t>
            </a:r>
            <a:r>
              <a:rPr lang="ko-KR" altLang="en-US" dirty="0"/>
              <a:t>와 </a:t>
            </a:r>
            <a:r>
              <a:rPr lang="en-US" altLang="ko-KR" dirty="0" smtClean="0"/>
              <a:t>CSS3</a:t>
            </a:r>
            <a:r>
              <a:rPr lang="ko-KR" altLang="en-US" dirty="0" smtClean="0"/>
              <a:t>와 상호 </a:t>
            </a:r>
            <a:r>
              <a:rPr lang="ko-KR" altLang="en-US" dirty="0"/>
              <a:t>보완적인 측면으로 발전하고 있으며</a:t>
            </a:r>
            <a:r>
              <a:rPr lang="en-US" altLang="ko-KR" dirty="0"/>
              <a:t>, </a:t>
            </a:r>
            <a:r>
              <a:rPr lang="ko-KR" altLang="en-US" dirty="0" smtClean="0"/>
              <a:t>앞으로도 </a:t>
            </a:r>
            <a:r>
              <a:rPr lang="ko-KR" altLang="en-US" dirty="0" err="1"/>
              <a:t>스마트폰</a:t>
            </a:r>
            <a:r>
              <a:rPr lang="ko-KR" altLang="en-US" dirty="0"/>
              <a:t> 개발의 주역을 담당할 것으로 </a:t>
            </a:r>
            <a:r>
              <a:rPr lang="ko-KR" altLang="en-US" dirty="0" smtClean="0"/>
              <a:t>전망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7172699" cy="298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4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자바의 장단점과 활용 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728192"/>
          </a:xfrm>
        </p:spPr>
        <p:txBody>
          <a:bodyPr/>
          <a:lstStyle/>
          <a:p>
            <a:r>
              <a:rPr lang="ko-KR" altLang="en-US" dirty="0" err="1"/>
              <a:t>빅데이터와</a:t>
            </a:r>
            <a:r>
              <a:rPr lang="ko-KR" altLang="en-US" dirty="0"/>
              <a:t> 자바</a:t>
            </a: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dirty="0" smtClean="0"/>
              <a:t>방대한 </a:t>
            </a:r>
            <a:r>
              <a:rPr lang="ko-KR" altLang="en-US" dirty="0"/>
              <a:t>데이터를 분석해서 </a:t>
            </a:r>
            <a:r>
              <a:rPr lang="ko-KR" altLang="en-US" dirty="0" err="1"/>
              <a:t>의미있는</a:t>
            </a:r>
            <a:r>
              <a:rPr lang="ko-KR" altLang="en-US" dirty="0"/>
              <a:t> 정보를 </a:t>
            </a:r>
            <a:r>
              <a:rPr lang="ko-KR" altLang="en-US" dirty="0" smtClean="0"/>
              <a:t>추출하여 사용자에게 </a:t>
            </a:r>
            <a:r>
              <a:rPr lang="ko-KR" altLang="en-US" dirty="0"/>
              <a:t>최적화된 서비스를 제공하거나 의학적인 연구 시간을 단축하고</a:t>
            </a:r>
            <a:r>
              <a:rPr lang="en-US" altLang="ko-KR" dirty="0"/>
              <a:t>, </a:t>
            </a:r>
            <a:r>
              <a:rPr lang="ko-KR" altLang="en-US" dirty="0"/>
              <a:t>정치</a:t>
            </a:r>
            <a:r>
              <a:rPr lang="en-US" altLang="ko-KR" dirty="0"/>
              <a:t>·</a:t>
            </a:r>
            <a:r>
              <a:rPr lang="ko-KR" altLang="en-US" dirty="0"/>
              <a:t>사회적인 </a:t>
            </a:r>
            <a:r>
              <a:rPr lang="ko-KR" altLang="en-US" dirty="0" smtClean="0"/>
              <a:t>현상이나 </a:t>
            </a:r>
            <a:r>
              <a:rPr lang="ko-KR" altLang="en-US" dirty="0"/>
              <a:t>미래 예측 등에 활용하는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dirty="0" err="1" smtClean="0"/>
              <a:t>빅데이터</a:t>
            </a:r>
            <a:r>
              <a:rPr lang="ko-KR" altLang="en-US" dirty="0" smtClean="0"/>
              <a:t> </a:t>
            </a:r>
            <a:r>
              <a:rPr lang="ko-KR" altLang="en-US" dirty="0"/>
              <a:t>분석과 관련된 여러 </a:t>
            </a:r>
            <a:r>
              <a:rPr lang="ko-KR" altLang="en-US" dirty="0" smtClean="0"/>
              <a:t>소프트웨어는 주로 </a:t>
            </a:r>
            <a:r>
              <a:rPr lang="ko-KR" altLang="en-US" dirty="0" err="1" smtClean="0"/>
              <a:t>오픈소스에</a:t>
            </a:r>
            <a:r>
              <a:rPr lang="ko-KR" altLang="en-US" dirty="0" smtClean="0"/>
              <a:t> 기반을 두는데 이 소프트웨어의 </a:t>
            </a:r>
            <a:r>
              <a:rPr lang="ko-KR" altLang="en-US" dirty="0"/>
              <a:t>상당수는 자바로 개발했거나 각 소프트웨어 </a:t>
            </a:r>
            <a:r>
              <a:rPr lang="ko-KR" altLang="en-US" dirty="0" smtClean="0"/>
              <a:t>간의 데이터 </a:t>
            </a:r>
            <a:r>
              <a:rPr lang="ko-KR" altLang="en-US" dirty="0"/>
              <a:t>중계 및 분석 기능을 구현하는 데 자바를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8"/>
          <a:stretch/>
        </p:blipFill>
        <p:spPr bwMode="auto">
          <a:xfrm>
            <a:off x="899591" y="2904764"/>
            <a:ext cx="5112569" cy="390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4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개발 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728192"/>
          </a:xfrm>
        </p:spPr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en-US" altLang="ko-KR" dirty="0"/>
              <a:t>JDK</a:t>
            </a:r>
            <a:r>
              <a:rPr lang="ko-KR" altLang="en-US" dirty="0"/>
              <a:t>는 자바로 프로그램을 개발하는 데 필요한 도구를 모아 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2132856"/>
            <a:ext cx="820891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chemeClr val="accent1"/>
                </a:solidFill>
              </a:rPr>
              <a:t>     [</a:t>
            </a:r>
            <a:r>
              <a:rPr kumimoji="0" lang="ko-KR" altLang="en-US" sz="1200" dirty="0" smtClean="0">
                <a:solidFill>
                  <a:schemeClr val="accent1"/>
                </a:solidFill>
              </a:rPr>
              <a:t>설치방법</a:t>
            </a:r>
            <a:r>
              <a:rPr kumimoji="0" lang="en-US" altLang="ko-KR" sz="1200" dirty="0" smtClean="0">
                <a:solidFill>
                  <a:schemeClr val="accent1"/>
                </a:solidFill>
              </a:rPr>
              <a:t>]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1. 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ko-KR" altLang="en-US" dirty="0"/>
              <a:t>웹 사이트</a:t>
            </a:r>
            <a:r>
              <a:rPr lang="en-US" altLang="ko-KR" dirty="0"/>
              <a:t>(http://www.oracle.com)</a:t>
            </a:r>
            <a:r>
              <a:rPr lang="ko-KR" altLang="en-US" dirty="0"/>
              <a:t>에 접속하여 위쪽 메뉴에서 </a:t>
            </a:r>
            <a:r>
              <a:rPr lang="en-US" altLang="ko-KR" dirty="0"/>
              <a:t>[Downloads]</a:t>
            </a:r>
            <a:r>
              <a:rPr lang="ko-KR" altLang="en-US" dirty="0"/>
              <a:t>를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. 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dirty="0" smtClean="0"/>
              <a:t>     Downloads </a:t>
            </a:r>
            <a:r>
              <a:rPr lang="ko-KR" altLang="en-US" dirty="0" err="1" smtClean="0"/>
              <a:t>페</a:t>
            </a:r>
            <a:r>
              <a:rPr lang="ko-KR" altLang="en-US" dirty="0" smtClean="0"/>
              <a:t>  이지에서 </a:t>
            </a:r>
            <a:r>
              <a:rPr lang="en-US" altLang="ko-KR" dirty="0"/>
              <a:t>[ Java] → [ Java SE] → [ Java Platform (JDK)]</a:t>
            </a:r>
            <a:r>
              <a:rPr lang="ko-KR" altLang="en-US" dirty="0"/>
              <a:t>를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kumimoji="0" lang="en-US" altLang="ko-K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0" y="3714750"/>
            <a:ext cx="8640000" cy="235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2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개발 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728192"/>
          </a:xfrm>
        </p:spPr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chemeClr val="accent1"/>
                </a:solidFill>
              </a:rPr>
              <a:t>     [</a:t>
            </a:r>
            <a:r>
              <a:rPr kumimoji="0" lang="ko-KR" altLang="en-US" sz="1200" dirty="0" smtClean="0">
                <a:solidFill>
                  <a:schemeClr val="accent1"/>
                </a:solidFill>
              </a:rPr>
              <a:t>설치방법</a:t>
            </a:r>
            <a:r>
              <a:rPr kumimoji="0" lang="en-US" altLang="ko-KR" sz="1200" dirty="0" smtClean="0">
                <a:solidFill>
                  <a:schemeClr val="accent1"/>
                </a:solidFill>
              </a:rPr>
              <a:t>]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2</a:t>
            </a:r>
            <a:r>
              <a:rPr lang="en-US" altLang="ko-KR" b="1" dirty="0" smtClean="0">
                <a:solidFill>
                  <a:schemeClr val="accent1"/>
                </a:solidFill>
              </a:rPr>
              <a:t>.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en-US" altLang="ko-KR" b="1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smtClean="0"/>
              <a:t>Java </a:t>
            </a:r>
            <a:r>
              <a:rPr lang="en-US" altLang="ko-KR" dirty="0"/>
              <a:t>SE Development Kit </a:t>
            </a:r>
            <a:r>
              <a:rPr lang="ko-KR" altLang="en-US" dirty="0"/>
              <a:t>섹션에서 </a:t>
            </a:r>
            <a:r>
              <a:rPr lang="en-US" altLang="ko-KR" dirty="0"/>
              <a:t>Accept License Agreement</a:t>
            </a:r>
            <a:r>
              <a:rPr lang="ko-KR" altLang="en-US" dirty="0"/>
              <a:t>에 체크한 후 자신의 </a:t>
            </a:r>
            <a:r>
              <a:rPr lang="ko-KR" altLang="en-US" dirty="0" smtClean="0"/>
              <a:t>운영체제에 </a:t>
            </a:r>
            <a:r>
              <a:rPr lang="ko-KR" altLang="en-US" dirty="0"/>
              <a:t>맞는 파일을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. </a:t>
            </a:r>
            <a:r>
              <a:rPr lang="ko-KR" altLang="en-US" dirty="0"/>
              <a:t>여기서는 </a:t>
            </a:r>
            <a:r>
              <a:rPr lang="en-US" altLang="ko-KR" dirty="0"/>
              <a:t>jdk-8u45-windows-i586.exe </a:t>
            </a:r>
            <a:r>
              <a:rPr lang="ko-KR" altLang="en-US" dirty="0"/>
              <a:t>파일을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. </a:t>
            </a:r>
            <a:r>
              <a:rPr lang="ko-KR" altLang="en-US" dirty="0"/>
              <a:t>파일 이름에서 </a:t>
            </a:r>
            <a:r>
              <a:rPr lang="en-US" altLang="ko-KR" dirty="0"/>
              <a:t>8u45</a:t>
            </a:r>
            <a:r>
              <a:rPr lang="ko-KR" altLang="en-US" dirty="0"/>
              <a:t>는 </a:t>
            </a:r>
            <a:r>
              <a:rPr lang="en-US" altLang="ko-KR" dirty="0"/>
              <a:t>version 8 update 45</a:t>
            </a:r>
            <a:r>
              <a:rPr lang="ko-KR" altLang="en-US" dirty="0"/>
              <a:t>를</a:t>
            </a:r>
            <a:r>
              <a:rPr lang="en-US" altLang="ko-KR" dirty="0"/>
              <a:t>, windows</a:t>
            </a:r>
            <a:r>
              <a:rPr lang="ko-KR" altLang="en-US" dirty="0"/>
              <a:t>는 해당 운영체제를</a:t>
            </a:r>
            <a:r>
              <a:rPr lang="en-US" altLang="ko-KR" dirty="0" smtClean="0"/>
              <a:t>, i586</a:t>
            </a:r>
            <a:r>
              <a:rPr lang="ko-KR" altLang="en-US" dirty="0"/>
              <a:t>은 운영체제 타입</a:t>
            </a:r>
            <a:r>
              <a:rPr lang="en-US" altLang="ko-KR" dirty="0"/>
              <a:t>(32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. </a:t>
            </a:r>
            <a:r>
              <a:rPr lang="ko-KR" altLang="en-US" dirty="0"/>
              <a:t>윈도우 </a:t>
            </a:r>
            <a:r>
              <a:rPr lang="en-US" altLang="ko-KR" dirty="0"/>
              <a:t>64</a:t>
            </a:r>
            <a:r>
              <a:rPr lang="ko-KR" altLang="en-US" dirty="0"/>
              <a:t>비트 사용자는 아래의 </a:t>
            </a:r>
            <a:r>
              <a:rPr lang="en-US" altLang="ko-KR" dirty="0"/>
              <a:t>Windows </a:t>
            </a:r>
            <a:r>
              <a:rPr lang="en-US" altLang="ko-KR" dirty="0" smtClean="0"/>
              <a:t>x64</a:t>
            </a:r>
            <a:r>
              <a:rPr lang="ko-KR" altLang="en-US" dirty="0" smtClean="0"/>
              <a:t>에 </a:t>
            </a:r>
            <a:r>
              <a:rPr lang="ko-KR" altLang="en-US" dirty="0"/>
              <a:t>해당하는 파일을 </a:t>
            </a:r>
            <a:r>
              <a:rPr lang="ko-KR" altLang="en-US" dirty="0" err="1"/>
              <a:t>다운로드하여</a:t>
            </a:r>
            <a:r>
              <a:rPr lang="ko-KR" altLang="en-US" dirty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.</a:t>
            </a:r>
            <a:endParaRPr kumimoji="0"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92" y="3506713"/>
            <a:ext cx="5740826" cy="228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27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개발 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728192"/>
          </a:xfrm>
        </p:spPr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chemeClr val="accent1"/>
                </a:solidFill>
              </a:rPr>
              <a:t>     [</a:t>
            </a:r>
            <a:r>
              <a:rPr kumimoji="0" lang="ko-KR" altLang="en-US" sz="1200" dirty="0" smtClean="0">
                <a:solidFill>
                  <a:schemeClr val="accent1"/>
                </a:solidFill>
              </a:rPr>
              <a:t>설치방법</a:t>
            </a:r>
            <a:r>
              <a:rPr kumimoji="0" lang="en-US" altLang="ko-KR" sz="1200" dirty="0" smtClean="0">
                <a:solidFill>
                  <a:schemeClr val="accent1"/>
                </a:solidFill>
              </a:rPr>
              <a:t>]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3.  </a:t>
            </a:r>
            <a:r>
              <a:rPr lang="ko-KR" altLang="en-US" dirty="0" err="1" smtClean="0"/>
              <a:t>다운로드한</a:t>
            </a:r>
            <a:r>
              <a:rPr lang="ko-KR" altLang="en-US" dirty="0" smtClean="0"/>
              <a:t> </a:t>
            </a:r>
            <a:r>
              <a:rPr lang="ko-KR" altLang="en-US" dirty="0"/>
              <a:t>파일을 실행한 후 </a:t>
            </a:r>
            <a:r>
              <a:rPr lang="en-US" altLang="ko-KR" dirty="0"/>
              <a:t>[Next] 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설치할 </a:t>
            </a:r>
            <a:r>
              <a:rPr lang="ko-KR" altLang="en-US" dirty="0"/>
              <a:t>폴더를 확인하고 </a:t>
            </a:r>
            <a:r>
              <a:rPr lang="en-US" altLang="ko-KR" dirty="0"/>
              <a:t>[Next] </a:t>
            </a:r>
            <a:r>
              <a:rPr lang="ko-KR" altLang="en-US" dirty="0" smtClean="0"/>
              <a:t>버튼을 누르면 </a:t>
            </a:r>
            <a:r>
              <a:rPr lang="ko-KR" altLang="en-US" dirty="0"/>
              <a:t>설치를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. 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ko-KR" altLang="en-US" dirty="0" smtClean="0"/>
              <a:t>    설치할 </a:t>
            </a:r>
            <a:r>
              <a:rPr lang="ko-KR" altLang="en-US" dirty="0"/>
              <a:t>폴더는 이후 환경 설정에 필요하므로 반드시 </a:t>
            </a:r>
            <a:r>
              <a:rPr lang="ko-KR" altLang="en-US" dirty="0" smtClean="0"/>
              <a:t>메모</a:t>
            </a:r>
            <a:r>
              <a:rPr lang="en-US" altLang="ko-KR" dirty="0" smtClean="0"/>
              <a:t>. 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ko-KR" altLang="en-US" dirty="0" smtClean="0"/>
              <a:t>    여기서는 </a:t>
            </a:r>
            <a:r>
              <a:rPr lang="ko-KR" altLang="en-US" dirty="0"/>
              <a:t>기본값인 </a:t>
            </a:r>
            <a:r>
              <a:rPr lang="en-US" altLang="ko-KR" dirty="0"/>
              <a:t>C:\</a:t>
            </a:r>
            <a:r>
              <a:rPr lang="en-US" altLang="ko-KR" dirty="0" smtClean="0"/>
              <a:t>Program Files\Java\jdk1.8.0_45</a:t>
            </a:r>
            <a:r>
              <a:rPr lang="ko-KR" altLang="en-US" dirty="0"/>
              <a:t>를 그대로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kumimoji="0"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9000"/>
            <a:ext cx="684000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6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58" y="3486150"/>
            <a:ext cx="6840000" cy="282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개발 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728192"/>
          </a:xfrm>
        </p:spPr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chemeClr val="accent1"/>
                </a:solidFill>
              </a:rPr>
              <a:t>     [</a:t>
            </a:r>
            <a:r>
              <a:rPr kumimoji="0" lang="ko-KR" altLang="en-US" sz="1200" dirty="0" smtClean="0">
                <a:solidFill>
                  <a:schemeClr val="accent1"/>
                </a:solidFill>
              </a:rPr>
              <a:t>설치방법</a:t>
            </a:r>
            <a:r>
              <a:rPr kumimoji="0" lang="en-US" altLang="ko-KR" sz="1200" dirty="0" smtClean="0">
                <a:solidFill>
                  <a:schemeClr val="accent1"/>
                </a:solidFill>
              </a:rPr>
              <a:t>]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4.  </a:t>
            </a:r>
            <a:r>
              <a:rPr lang="en-US" altLang="ko-KR" dirty="0" smtClean="0"/>
              <a:t>JDK </a:t>
            </a:r>
            <a:r>
              <a:rPr lang="ko-KR" altLang="en-US" dirty="0"/>
              <a:t>설치와 함께 자동으로 </a:t>
            </a:r>
            <a:r>
              <a:rPr lang="en-US" altLang="ko-KR" dirty="0"/>
              <a:t>JRE </a:t>
            </a:r>
            <a:r>
              <a:rPr lang="ko-KR" altLang="en-US" dirty="0"/>
              <a:t>설치 화면이 </a:t>
            </a:r>
            <a:r>
              <a:rPr lang="ko-KR" altLang="en-US" dirty="0" smtClean="0"/>
              <a:t>나타남</a:t>
            </a:r>
            <a:r>
              <a:rPr lang="en-US" altLang="ko-KR" dirty="0" smtClean="0"/>
              <a:t>.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dirty="0" smtClean="0"/>
              <a:t>    [</a:t>
            </a:r>
            <a:r>
              <a:rPr lang="ko-KR" altLang="en-US" dirty="0"/>
              <a:t>다음</a:t>
            </a:r>
            <a:r>
              <a:rPr lang="en-US" altLang="ko-KR" dirty="0"/>
              <a:t>] </a:t>
            </a:r>
            <a:r>
              <a:rPr lang="ko-KR" altLang="en-US" dirty="0"/>
              <a:t>버튼을 눌러 진행하고</a:t>
            </a:r>
            <a:r>
              <a:rPr lang="en-US" altLang="ko-KR" dirty="0"/>
              <a:t>, </a:t>
            </a:r>
            <a:r>
              <a:rPr lang="ko-KR" altLang="en-US" dirty="0" smtClean="0"/>
              <a:t>설치가 끝나면 </a:t>
            </a:r>
            <a:r>
              <a:rPr lang="en-US" altLang="ko-KR" dirty="0"/>
              <a:t>[Close] </a:t>
            </a:r>
            <a:r>
              <a:rPr lang="ko-KR" altLang="en-US" dirty="0"/>
              <a:t>버튼을 눌러 </a:t>
            </a:r>
            <a:r>
              <a:rPr lang="ko-KR" altLang="en-US" dirty="0" smtClean="0"/>
              <a:t>종료</a:t>
            </a:r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13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4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</a:t>
            </a:r>
            <a:r>
              <a:rPr lang="ko-KR" altLang="en-US" dirty="0" smtClean="0"/>
              <a:t>설치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개발 환경 구축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chemeClr val="accent1"/>
                </a:solidFill>
              </a:rPr>
              <a:t>     [</a:t>
            </a:r>
            <a:r>
              <a:rPr kumimoji="0" lang="ko-KR" altLang="en-US" sz="1200" dirty="0" smtClean="0">
                <a:solidFill>
                  <a:schemeClr val="accent1"/>
                </a:solidFill>
              </a:rPr>
              <a:t>설치방법</a:t>
            </a:r>
            <a:r>
              <a:rPr kumimoji="0" lang="en-US" altLang="ko-KR" sz="1200" dirty="0" smtClean="0">
                <a:solidFill>
                  <a:schemeClr val="accent1"/>
                </a:solidFill>
              </a:rPr>
              <a:t>]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1.  </a:t>
            </a:r>
            <a:r>
              <a:rPr lang="ko-KR" altLang="en-US" dirty="0" err="1" smtClean="0"/>
              <a:t>이클립스를</a:t>
            </a:r>
            <a:r>
              <a:rPr lang="ko-KR" altLang="en-US" dirty="0" smtClean="0"/>
              <a:t> </a:t>
            </a:r>
            <a:r>
              <a:rPr lang="ko-KR" altLang="en-US" dirty="0"/>
              <a:t>설치하기에 앞서 실습에 사용할 소스를 관리하는 폴더를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dirty="0" smtClean="0"/>
              <a:t>     [</a:t>
            </a:r>
            <a:r>
              <a:rPr lang="en-US" altLang="ko-KR" dirty="0"/>
              <a:t>C:\dev] </a:t>
            </a:r>
            <a:r>
              <a:rPr lang="ko-KR" altLang="en-US" dirty="0" smtClean="0"/>
              <a:t>폴더를 </a:t>
            </a:r>
            <a:r>
              <a:rPr lang="ko-KR" altLang="en-US" dirty="0"/>
              <a:t>만들고 그 아래에 </a:t>
            </a:r>
            <a:r>
              <a:rPr lang="en-US" altLang="ko-KR" dirty="0"/>
              <a:t>[workspace] </a:t>
            </a:r>
            <a:r>
              <a:rPr lang="ko-KR" altLang="en-US" dirty="0"/>
              <a:t>폴더를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1"/>
            <a:ext cx="3920000" cy="301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932040" y="5135116"/>
            <a:ext cx="410838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1925" indent="0">
              <a:buClr>
                <a:srgbClr val="4F81BD"/>
              </a:buClr>
              <a:buNone/>
            </a:pPr>
            <a:r>
              <a:rPr lang="en-US" altLang="ko-KR" sz="1200" dirty="0" smtClean="0">
                <a:solidFill>
                  <a:schemeClr val="accent1"/>
                </a:solidFill>
              </a:rPr>
              <a:t>TIPS.</a:t>
            </a:r>
          </a:p>
          <a:p>
            <a:pPr marL="161925" indent="0">
              <a:buClr>
                <a:srgbClr val="4F81BD"/>
              </a:buClr>
              <a:buNone/>
            </a:pPr>
            <a:r>
              <a:rPr lang="ko-KR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한글이 </a:t>
            </a:r>
            <a:r>
              <a:rPr lang="ko-KR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포함되면 프로그램 개발 과정에서 문제가 </a:t>
            </a:r>
            <a:endParaRPr lang="en-US" altLang="ko-KR" sz="1200" b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61925" indent="0">
              <a:buClr>
                <a:srgbClr val="4F81BD"/>
              </a:buClr>
              <a:buNone/>
            </a:pPr>
            <a:r>
              <a:rPr lang="ko-KR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발생할 </a:t>
            </a:r>
            <a:r>
              <a:rPr lang="ko-KR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 있으므로 경로는 반드시 영문으로만 구성</a:t>
            </a:r>
            <a:endParaRPr lang="en-US" altLang="ko-KR" sz="1200" b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1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</a:t>
            </a:r>
            <a:r>
              <a:rPr lang="ko-KR" altLang="en-US" dirty="0" smtClean="0"/>
              <a:t>설치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개발 환경 구축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chemeClr val="accent1"/>
                </a:solidFill>
              </a:rPr>
              <a:t>     [</a:t>
            </a:r>
            <a:r>
              <a:rPr kumimoji="0" lang="ko-KR" altLang="en-US" sz="1200" dirty="0" smtClean="0">
                <a:solidFill>
                  <a:schemeClr val="accent1"/>
                </a:solidFill>
              </a:rPr>
              <a:t>설치방법</a:t>
            </a:r>
            <a:r>
              <a:rPr kumimoji="0" lang="en-US" altLang="ko-KR" sz="1200" dirty="0" smtClean="0">
                <a:solidFill>
                  <a:schemeClr val="accent1"/>
                </a:solidFill>
              </a:rPr>
              <a:t>]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2. 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dirty="0"/>
              <a:t>웹 사이트</a:t>
            </a:r>
            <a:r>
              <a:rPr lang="en-US" altLang="ko-KR" dirty="0"/>
              <a:t>(http://www.eclipse.org)</a:t>
            </a:r>
            <a:r>
              <a:rPr lang="ko-KR" altLang="en-US" dirty="0"/>
              <a:t>에 접속하여 </a:t>
            </a:r>
            <a:r>
              <a:rPr lang="en-US" altLang="ko-KR" dirty="0"/>
              <a:t>[DOWNLOAD]</a:t>
            </a:r>
            <a:r>
              <a:rPr lang="ko-KR" altLang="en-US" dirty="0"/>
              <a:t>를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dirty="0" smtClean="0"/>
              <a:t>     Eclipse </a:t>
            </a:r>
            <a:r>
              <a:rPr lang="en-US" altLang="ko-KR" dirty="0"/>
              <a:t>IDE for Java Developers</a:t>
            </a:r>
            <a:r>
              <a:rPr lang="ko-KR" altLang="en-US" dirty="0"/>
              <a:t>를 운영체제 버전에 맞게 </a:t>
            </a:r>
            <a:r>
              <a:rPr lang="ko-KR" altLang="en-US" dirty="0" err="1"/>
              <a:t>다운로드하여</a:t>
            </a:r>
            <a:r>
              <a:rPr lang="ko-KR" altLang="en-US" dirty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3501008"/>
            <a:ext cx="8640000" cy="232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25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</a:t>
            </a:r>
            <a:r>
              <a:rPr lang="ko-KR" altLang="en-US" dirty="0" smtClean="0"/>
              <a:t>설치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개발 환경 구축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chemeClr val="accent1"/>
                </a:solidFill>
              </a:rPr>
              <a:t>     [</a:t>
            </a:r>
            <a:r>
              <a:rPr kumimoji="0" lang="ko-KR" altLang="en-US" sz="1200" dirty="0" smtClean="0">
                <a:solidFill>
                  <a:schemeClr val="accent1"/>
                </a:solidFill>
              </a:rPr>
              <a:t>설치방법</a:t>
            </a:r>
            <a:r>
              <a:rPr kumimoji="0" lang="en-US" altLang="ko-KR" sz="1200" dirty="0" smtClean="0">
                <a:solidFill>
                  <a:schemeClr val="accent1"/>
                </a:solidFill>
              </a:rPr>
              <a:t>]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3.  </a:t>
            </a:r>
            <a:r>
              <a:rPr lang="ko-KR" altLang="en-US" dirty="0" err="1"/>
              <a:t>다운로드한</a:t>
            </a:r>
            <a:r>
              <a:rPr lang="ko-KR" altLang="en-US" dirty="0"/>
              <a:t> 압축 파일을 </a:t>
            </a:r>
            <a:r>
              <a:rPr lang="en-US" altLang="ko-KR" dirty="0"/>
              <a:t>C </a:t>
            </a:r>
            <a:r>
              <a:rPr lang="ko-KR" altLang="en-US" dirty="0"/>
              <a:t>드라이브에 압축을 </a:t>
            </a:r>
            <a:r>
              <a:rPr lang="ko-KR" altLang="en-US" dirty="0" smtClean="0"/>
              <a:t>해제</a:t>
            </a:r>
            <a:r>
              <a:rPr lang="en-US" altLang="ko-KR" dirty="0" smtClean="0"/>
              <a:t>. </a:t>
            </a:r>
            <a:r>
              <a:rPr lang="ko-KR" altLang="en-US" dirty="0"/>
              <a:t>정상적으로 압축이 해제되면 </a:t>
            </a:r>
            <a:r>
              <a:rPr lang="en-US" altLang="ko-KR" dirty="0"/>
              <a:t>C </a:t>
            </a:r>
            <a:r>
              <a:rPr lang="ko-KR" altLang="en-US" dirty="0" smtClean="0"/>
              <a:t>드라이브에 </a:t>
            </a:r>
            <a:r>
              <a:rPr lang="en-US" altLang="ko-KR" dirty="0"/>
              <a:t>[eclipse-java-luna-SR2-win32] → [eclipse] </a:t>
            </a:r>
            <a:r>
              <a:rPr lang="ko-KR" altLang="en-US" dirty="0"/>
              <a:t>폴더를 생성한다</a:t>
            </a:r>
            <a:r>
              <a:rPr lang="en-US" altLang="ko-KR" dirty="0"/>
              <a:t>. [eclipse] </a:t>
            </a:r>
            <a:r>
              <a:rPr lang="ko-KR" altLang="en-US" dirty="0" smtClean="0"/>
              <a:t>폴더 안에 </a:t>
            </a:r>
            <a:r>
              <a:rPr lang="ko-KR" altLang="en-US" dirty="0"/>
              <a:t>있는 </a:t>
            </a:r>
            <a:r>
              <a:rPr lang="en-US" altLang="ko-KR" dirty="0"/>
              <a:t>eclipse.exe </a:t>
            </a:r>
            <a:r>
              <a:rPr lang="ko-KR" altLang="en-US" dirty="0"/>
              <a:t>파일을 </a:t>
            </a:r>
            <a:r>
              <a:rPr lang="ko-KR" altLang="en-US" dirty="0" err="1" smtClean="0"/>
              <a:t>더블클릭하</a:t>
            </a:r>
            <a:r>
              <a:rPr lang="ko-KR" altLang="en-US" dirty="0" err="1"/>
              <a:t>여</a:t>
            </a:r>
            <a:r>
              <a:rPr lang="ko-KR" altLang="en-US" dirty="0" smtClean="0"/>
              <a:t> </a:t>
            </a:r>
            <a:r>
              <a:rPr lang="ko-KR" altLang="en-US" dirty="0" err="1"/>
              <a:t>이클립스를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 </a:t>
            </a:r>
            <a:r>
              <a:rPr lang="ko-KR" altLang="en-US" dirty="0"/>
              <a:t>좀 더 편리하게 </a:t>
            </a:r>
            <a:r>
              <a:rPr lang="ko-KR" altLang="en-US" dirty="0" smtClean="0"/>
              <a:t>사용하려면 </a:t>
            </a:r>
            <a:r>
              <a:rPr lang="ko-KR" altLang="en-US" dirty="0"/>
              <a:t>마우스 오른쪽 버튼을 눌러 </a:t>
            </a:r>
            <a:r>
              <a:rPr lang="en-US" altLang="ko-KR" dirty="0"/>
              <a:t>[</a:t>
            </a:r>
            <a:r>
              <a:rPr lang="ko-KR" altLang="en-US" dirty="0"/>
              <a:t>보내기</a:t>
            </a:r>
            <a:r>
              <a:rPr lang="en-US" altLang="ko-KR" dirty="0"/>
              <a:t>]-[</a:t>
            </a:r>
            <a:r>
              <a:rPr lang="ko-KR" altLang="en-US" dirty="0"/>
              <a:t>바탕 화면에 바로 가기 만들기</a:t>
            </a:r>
            <a:r>
              <a:rPr lang="en-US" altLang="ko-KR" dirty="0"/>
              <a:t>] </a:t>
            </a:r>
            <a:r>
              <a:rPr lang="ko-KR" altLang="en-US" dirty="0"/>
              <a:t>메뉴를 선택하여 </a:t>
            </a:r>
            <a:r>
              <a:rPr lang="ko-KR" altLang="en-US" dirty="0" smtClean="0"/>
              <a:t>단축 </a:t>
            </a:r>
            <a:r>
              <a:rPr lang="ko-KR" altLang="en-US" dirty="0"/>
              <a:t>아이콘을 </a:t>
            </a:r>
            <a:r>
              <a:rPr lang="ko-KR" altLang="en-US" dirty="0" smtClean="0"/>
              <a:t>생성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92" y="3424808"/>
            <a:ext cx="4257778" cy="311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0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0"/>
          <a:stretch/>
        </p:blipFill>
        <p:spPr bwMode="auto">
          <a:xfrm>
            <a:off x="810692" y="3644900"/>
            <a:ext cx="6912767" cy="30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r>
              <a:rPr lang="ko-KR" altLang="en-US" dirty="0" err="1"/>
              <a:t>이클립스의</a:t>
            </a:r>
            <a:r>
              <a:rPr lang="ko-KR" altLang="en-US" dirty="0"/>
              <a:t> 기본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chemeClr val="accent1"/>
                </a:solidFill>
              </a:rPr>
              <a:t>워크스페이스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개발 환경 구축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200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400" b="1" dirty="0" smtClean="0">
                <a:latin typeface="+mj-ea"/>
                <a:ea typeface="+mj-ea"/>
              </a:rPr>
              <a:t>워크스페이스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: </a:t>
            </a:r>
            <a:r>
              <a:rPr lang="ko-KR" altLang="en-US" sz="1400" b="0" dirty="0" err="1" smtClean="0">
                <a:latin typeface="+mj-ea"/>
                <a:ea typeface="+mj-ea"/>
              </a:rPr>
              <a:t>이클립스에서</a:t>
            </a:r>
            <a:r>
              <a:rPr lang="ko-KR" altLang="en-US" sz="1400" b="0" dirty="0" smtClean="0">
                <a:latin typeface="+mj-ea"/>
                <a:ea typeface="+mj-ea"/>
              </a:rPr>
              <a:t> 프로젝트와 </a:t>
            </a:r>
            <a:r>
              <a:rPr lang="ko-KR" altLang="en-US" sz="1400" b="0" dirty="0">
                <a:latin typeface="+mj-ea"/>
                <a:ea typeface="+mj-ea"/>
              </a:rPr>
              <a:t>코드를 관리하는 </a:t>
            </a:r>
            <a:r>
              <a:rPr lang="ko-KR" altLang="en-US" sz="1400" b="0" dirty="0" smtClean="0">
                <a:latin typeface="+mj-ea"/>
                <a:ea typeface="+mj-ea"/>
              </a:rPr>
              <a:t>영역</a:t>
            </a:r>
            <a:r>
              <a:rPr lang="en-US" altLang="ko-KR" sz="1400" b="0" dirty="0" smtClean="0">
                <a:latin typeface="+mj-ea"/>
                <a:ea typeface="+mj-ea"/>
              </a:rPr>
              <a:t>.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ko-KR" dirty="0"/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ko-KR" altLang="en-US" sz="1400" b="1" dirty="0">
                <a:solidFill>
                  <a:schemeClr val="accent1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작업 </a:t>
            </a:r>
            <a:r>
              <a:rPr lang="ko-KR" altLang="en-US" sz="1400" b="1" dirty="0">
                <a:solidFill>
                  <a:schemeClr val="accent1"/>
                </a:solidFill>
              </a:rPr>
              <a:t>공간 선택하기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 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b="1" dirty="0" smtClean="0">
                <a:solidFill>
                  <a:srgbClr val="00A4E6"/>
                </a:solidFill>
              </a:rPr>
              <a:t>1 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dirty="0"/>
              <a:t>설치 폴더에서 </a:t>
            </a:r>
            <a:r>
              <a:rPr lang="en-US" altLang="ko-KR" dirty="0"/>
              <a:t>eclipse.exe </a:t>
            </a:r>
            <a:r>
              <a:rPr lang="ko-KR" altLang="en-US" dirty="0"/>
              <a:t>파일을 </a:t>
            </a:r>
            <a:r>
              <a:rPr lang="ko-KR" altLang="en-US" dirty="0" err="1"/>
              <a:t>더블클릭하면</a:t>
            </a:r>
            <a:r>
              <a:rPr lang="en-US" altLang="ko-KR" dirty="0"/>
              <a:t>, </a:t>
            </a:r>
            <a:r>
              <a:rPr lang="ko-KR" altLang="en-US" dirty="0"/>
              <a:t>프로그램이 실행되면서 </a:t>
            </a:r>
            <a:r>
              <a:rPr lang="en-US" altLang="ko-KR" dirty="0"/>
              <a:t>[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1-18</a:t>
            </a:r>
            <a:r>
              <a:rPr lang="en-US" altLang="ko-KR" dirty="0"/>
              <a:t>]</a:t>
            </a:r>
            <a:r>
              <a:rPr lang="ko-KR" altLang="en-US" dirty="0"/>
              <a:t>과 같이 작업 공간을 선택하는 화면이 </a:t>
            </a:r>
            <a:r>
              <a:rPr lang="ko-KR" altLang="en-US" dirty="0" smtClean="0"/>
              <a:t>나타남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작업 </a:t>
            </a:r>
            <a:r>
              <a:rPr lang="ko-KR" altLang="en-US" dirty="0"/>
              <a:t>공간은 </a:t>
            </a:r>
            <a:r>
              <a:rPr lang="ko-KR" altLang="en-US" dirty="0" err="1"/>
              <a:t>이클립스를</a:t>
            </a:r>
            <a:r>
              <a:rPr lang="ko-KR" altLang="en-US" dirty="0"/>
              <a:t> 실행할 때마다 원하는 위치를 선택할 수 있는데</a:t>
            </a:r>
            <a:r>
              <a:rPr lang="en-US" altLang="ko-KR" dirty="0"/>
              <a:t>, </a:t>
            </a:r>
            <a:r>
              <a:rPr lang="ko-KR" altLang="en-US" dirty="0"/>
              <a:t>여기서는 </a:t>
            </a:r>
            <a:r>
              <a:rPr lang="en-US" altLang="ko-KR" dirty="0"/>
              <a:t>C:\</a:t>
            </a:r>
            <a:r>
              <a:rPr lang="en-US" altLang="ko-KR" dirty="0" smtClean="0"/>
              <a:t>dev\workspace</a:t>
            </a:r>
            <a:r>
              <a:rPr lang="ko-KR" altLang="en-US" dirty="0"/>
              <a:t>를 기본 작업 공간으로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92" y="4319972"/>
            <a:ext cx="1744762" cy="22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r>
              <a:rPr lang="ko-KR" altLang="en-US" dirty="0" err="1"/>
              <a:t>이클립스의</a:t>
            </a:r>
            <a:r>
              <a:rPr lang="ko-KR" altLang="en-US" dirty="0"/>
              <a:t> 기본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chemeClr val="accent1"/>
                </a:solidFill>
              </a:rPr>
              <a:t>워크스페이스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개발 환경 구축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2551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400" b="1" dirty="0" smtClean="0">
                <a:latin typeface="+mj-ea"/>
                <a:ea typeface="+mj-ea"/>
              </a:rPr>
              <a:t>워크스페이스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: </a:t>
            </a:r>
            <a:r>
              <a:rPr lang="ko-KR" altLang="en-US" sz="1400" b="0" dirty="0" err="1" smtClean="0">
                <a:latin typeface="+mj-ea"/>
                <a:ea typeface="+mj-ea"/>
              </a:rPr>
              <a:t>이클립스에서</a:t>
            </a:r>
            <a:r>
              <a:rPr lang="ko-KR" altLang="en-US" sz="1400" b="0" dirty="0" smtClean="0">
                <a:latin typeface="+mj-ea"/>
                <a:ea typeface="+mj-ea"/>
              </a:rPr>
              <a:t> 프로젝트와 </a:t>
            </a:r>
            <a:r>
              <a:rPr lang="ko-KR" altLang="en-US" sz="1400" b="0" dirty="0">
                <a:latin typeface="+mj-ea"/>
                <a:ea typeface="+mj-ea"/>
              </a:rPr>
              <a:t>코드를 관리하는 </a:t>
            </a:r>
            <a:r>
              <a:rPr lang="ko-KR" altLang="en-US" sz="1400" b="0" dirty="0" smtClean="0">
                <a:latin typeface="+mj-ea"/>
                <a:ea typeface="+mj-ea"/>
              </a:rPr>
              <a:t>영역</a:t>
            </a:r>
            <a:r>
              <a:rPr lang="en-US" altLang="ko-KR" sz="1400" b="0" dirty="0" smtClean="0">
                <a:latin typeface="+mj-ea"/>
                <a:ea typeface="+mj-ea"/>
              </a:rPr>
              <a:t>.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ko-KR" dirty="0"/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ko-KR" altLang="en-US" sz="1400" b="1" dirty="0">
                <a:solidFill>
                  <a:schemeClr val="accent1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작업 </a:t>
            </a:r>
            <a:r>
              <a:rPr lang="ko-KR" altLang="en-US" sz="1400" b="1" dirty="0">
                <a:solidFill>
                  <a:schemeClr val="accent1"/>
                </a:solidFill>
              </a:rPr>
              <a:t>공간 선택하기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 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b="1" dirty="0" smtClean="0">
                <a:solidFill>
                  <a:srgbClr val="00A4E6"/>
                </a:solidFill>
              </a:rPr>
              <a:t>2  </a:t>
            </a:r>
            <a:r>
              <a:rPr lang="ko-KR" altLang="en-US" dirty="0" smtClean="0"/>
              <a:t>워크스페이스를 </a:t>
            </a:r>
            <a:r>
              <a:rPr lang="ko-KR" altLang="en-US" dirty="0"/>
              <a:t>선택하면 </a:t>
            </a:r>
            <a:endParaRPr lang="en-US" altLang="ko-KR" dirty="0" smtClean="0"/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1-19]</a:t>
            </a:r>
            <a:r>
              <a:rPr lang="ko-KR" altLang="en-US" dirty="0"/>
              <a:t>와 </a:t>
            </a:r>
            <a:r>
              <a:rPr lang="ko-KR" altLang="en-US" dirty="0" smtClean="0"/>
              <a:t>같이 </a:t>
            </a:r>
            <a:r>
              <a:rPr lang="ko-KR" altLang="en-US" dirty="0" err="1"/>
              <a:t>이클립스</a:t>
            </a:r>
            <a:r>
              <a:rPr lang="ko-KR" altLang="en-US" dirty="0"/>
              <a:t> 초기 </a:t>
            </a:r>
            <a:endParaRPr lang="en-US" altLang="ko-KR" dirty="0" smtClean="0"/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ko-KR" altLang="en-US" dirty="0" smtClean="0"/>
              <a:t>화면이 나타남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 </a:t>
            </a:r>
            <a:r>
              <a:rPr lang="ko-KR" altLang="en-US" dirty="0"/>
              <a:t>위에 </a:t>
            </a:r>
            <a:r>
              <a:rPr lang="ko-KR" altLang="en-US" dirty="0" smtClean="0"/>
              <a:t>있는</a:t>
            </a:r>
            <a:endParaRPr lang="en-US" altLang="ko-KR" dirty="0" smtClean="0"/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ko-KR" altLang="en-US" dirty="0" smtClean="0"/>
              <a:t>‘</a:t>
            </a:r>
            <a:r>
              <a:rPr lang="en-US" altLang="ko-KR" dirty="0"/>
              <a:t>Workbench’ </a:t>
            </a:r>
            <a:r>
              <a:rPr lang="ko-KR" altLang="en-US" dirty="0" smtClean="0"/>
              <a:t>아이콘을 클릭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2420888"/>
            <a:ext cx="5157269" cy="416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78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r>
              <a:rPr lang="ko-KR" altLang="en-US" dirty="0" err="1"/>
              <a:t>이클립스의</a:t>
            </a:r>
            <a:r>
              <a:rPr lang="ko-KR" altLang="en-US" dirty="0"/>
              <a:t> 기본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: </a:t>
            </a:r>
            <a:r>
              <a:rPr lang="ko-KR" altLang="en-US" dirty="0" err="1">
                <a:solidFill>
                  <a:schemeClr val="accent1"/>
                </a:solidFill>
              </a:rPr>
              <a:t>퍼스펙티브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개발 환경 구축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80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sz="1400" b="1" dirty="0" err="1" smtClean="0">
                <a:latin typeface="+mj-ea"/>
                <a:ea typeface="+mj-ea"/>
              </a:rPr>
              <a:t>퍼스펙티브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: </a:t>
            </a:r>
            <a:r>
              <a:rPr lang="ko-KR" altLang="en-US" sz="1400" dirty="0" smtClean="0">
                <a:latin typeface="+mj-ea"/>
                <a:ea typeface="+mj-ea"/>
              </a:rPr>
              <a:t>여러 </a:t>
            </a:r>
            <a:r>
              <a:rPr lang="ko-KR" altLang="en-US" sz="1400" dirty="0" err="1">
                <a:latin typeface="+mj-ea"/>
                <a:ea typeface="+mj-ea"/>
              </a:rPr>
              <a:t>뷰를</a:t>
            </a:r>
            <a:r>
              <a:rPr lang="ko-KR" altLang="en-US" sz="1400" dirty="0">
                <a:latin typeface="+mj-ea"/>
                <a:ea typeface="+mj-ea"/>
              </a:rPr>
              <a:t> 자바</a:t>
            </a:r>
            <a:r>
              <a:rPr lang="en-US" altLang="ko-KR" sz="1400" dirty="0">
                <a:latin typeface="+mj-ea"/>
                <a:ea typeface="+mj-ea"/>
              </a:rPr>
              <a:t>, J2EE, </a:t>
            </a:r>
            <a:r>
              <a:rPr lang="ko-KR" altLang="en-US" sz="1400" dirty="0">
                <a:latin typeface="+mj-ea"/>
                <a:ea typeface="+mj-ea"/>
              </a:rPr>
              <a:t>디버그 등 특정 작업에 맞게 배치해 놓고 사용하는데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이를 </a:t>
            </a:r>
            <a:r>
              <a:rPr lang="ko-KR" altLang="en-US" sz="1400" dirty="0" err="1" smtClean="0">
                <a:latin typeface="+mj-ea"/>
                <a:ea typeface="+mj-ea"/>
              </a:rPr>
              <a:t>퍼스펙티브</a:t>
            </a:r>
            <a:r>
              <a:rPr lang="en-US" altLang="ko-KR" sz="1400" dirty="0">
                <a:latin typeface="+mj-ea"/>
                <a:ea typeface="+mj-ea"/>
              </a:rPr>
              <a:t>Perspective</a:t>
            </a:r>
            <a:r>
              <a:rPr lang="ko-KR" altLang="en-US" sz="1400" dirty="0">
                <a:latin typeface="+mj-ea"/>
                <a:ea typeface="+mj-ea"/>
              </a:rPr>
              <a:t>라고 </a:t>
            </a:r>
            <a:r>
              <a:rPr lang="ko-KR" altLang="en-US" sz="1400" dirty="0" smtClean="0">
                <a:latin typeface="+mj-ea"/>
                <a:ea typeface="+mj-ea"/>
              </a:rPr>
              <a:t>함</a:t>
            </a:r>
            <a:r>
              <a:rPr lang="en-US" altLang="ko-KR" sz="1400" dirty="0" smtClean="0">
                <a:latin typeface="+mj-ea"/>
                <a:ea typeface="+mj-ea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[</a:t>
            </a:r>
            <a:r>
              <a:rPr lang="ko-KR" altLang="en-US" sz="1400" dirty="0">
                <a:latin typeface="+mj-ea"/>
                <a:ea typeface="+mj-ea"/>
              </a:rPr>
              <a:t>그림 </a:t>
            </a:r>
            <a:r>
              <a:rPr lang="en-US" altLang="ko-KR" sz="1400" dirty="0">
                <a:latin typeface="+mj-ea"/>
                <a:ea typeface="+mj-ea"/>
              </a:rPr>
              <a:t>1-20]</a:t>
            </a:r>
            <a:r>
              <a:rPr lang="ko-KR" altLang="en-US" sz="1400" dirty="0">
                <a:latin typeface="+mj-ea"/>
                <a:ea typeface="+mj-ea"/>
              </a:rPr>
              <a:t>은 기본 작업 화면인 ‘</a:t>
            </a:r>
            <a:r>
              <a:rPr lang="en-US" altLang="ko-KR" sz="1400" dirty="0">
                <a:latin typeface="+mj-ea"/>
                <a:ea typeface="+mj-ea"/>
              </a:rPr>
              <a:t>J2EE </a:t>
            </a:r>
            <a:r>
              <a:rPr lang="ko-KR" altLang="en-US" sz="1400" dirty="0" err="1">
                <a:latin typeface="+mj-ea"/>
                <a:ea typeface="+mj-ea"/>
              </a:rPr>
              <a:t>퍼스펙티브</a:t>
            </a:r>
            <a:r>
              <a:rPr lang="ko-KR" altLang="en-US" sz="1400" dirty="0" smtClean="0">
                <a:latin typeface="+mj-ea"/>
                <a:ea typeface="+mj-ea"/>
              </a:rPr>
              <a:t>’</a:t>
            </a:r>
            <a:r>
              <a:rPr lang="en-US" altLang="ko-KR" sz="1400" dirty="0" smtClean="0">
                <a:latin typeface="+mj-ea"/>
                <a:ea typeface="+mj-ea"/>
              </a:rPr>
              <a:t>. </a:t>
            </a:r>
            <a:r>
              <a:rPr lang="en-US" altLang="ko-KR" sz="1400" dirty="0">
                <a:latin typeface="+mj-ea"/>
                <a:ea typeface="+mj-ea"/>
              </a:rPr>
              <a:t>J2EE </a:t>
            </a:r>
            <a:r>
              <a:rPr lang="ko-KR" altLang="en-US" sz="1400" dirty="0" err="1">
                <a:latin typeface="+mj-ea"/>
                <a:ea typeface="+mj-ea"/>
              </a:rPr>
              <a:t>퍼스펙티브는</a:t>
            </a:r>
            <a:r>
              <a:rPr lang="ko-KR" altLang="en-US" sz="1400" dirty="0">
                <a:latin typeface="+mj-ea"/>
                <a:ea typeface="+mj-ea"/>
              </a:rPr>
              <a:t> 편집기 </a:t>
            </a:r>
            <a:r>
              <a:rPr lang="ko-KR" altLang="en-US" sz="1400" dirty="0" err="1">
                <a:latin typeface="+mj-ea"/>
                <a:ea typeface="+mj-ea"/>
              </a:rPr>
              <a:t>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패키지 탐색기 </a:t>
            </a:r>
            <a:r>
              <a:rPr lang="ko-KR" altLang="en-US" sz="1400" dirty="0" err="1">
                <a:latin typeface="+mj-ea"/>
                <a:ea typeface="+mj-ea"/>
              </a:rPr>
              <a:t>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아웃라인 </a:t>
            </a:r>
            <a:r>
              <a:rPr lang="ko-KR" altLang="en-US" sz="1400" dirty="0" err="1">
                <a:latin typeface="+mj-ea"/>
                <a:ea typeface="+mj-ea"/>
              </a:rPr>
              <a:t>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서버 </a:t>
            </a:r>
            <a:r>
              <a:rPr lang="ko-KR" altLang="en-US" sz="1400" dirty="0" err="1">
                <a:latin typeface="+mj-ea"/>
                <a:ea typeface="+mj-ea"/>
              </a:rPr>
              <a:t>뷰로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구성</a:t>
            </a:r>
            <a:r>
              <a:rPr lang="en-US" altLang="ko-KR" sz="1400" dirty="0" smtClean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그림에 굵은 테두리로 표시된 부분이 각각의 </a:t>
            </a:r>
            <a:r>
              <a:rPr lang="ko-KR" altLang="en-US" sz="1400" dirty="0" err="1" smtClean="0">
                <a:latin typeface="+mj-ea"/>
                <a:ea typeface="+mj-ea"/>
              </a:rPr>
              <a:t>뷰로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이들 </a:t>
            </a:r>
            <a:r>
              <a:rPr lang="ko-KR" altLang="en-US" sz="1400" dirty="0" err="1">
                <a:latin typeface="+mj-ea"/>
                <a:ea typeface="+mj-ea"/>
              </a:rPr>
              <a:t>뷰의</a:t>
            </a:r>
            <a:r>
              <a:rPr lang="ko-KR" altLang="en-US" sz="1400" dirty="0">
                <a:latin typeface="+mj-ea"/>
                <a:ea typeface="+mj-ea"/>
              </a:rPr>
              <a:t> 배열 구조를 </a:t>
            </a:r>
            <a:r>
              <a:rPr lang="ko-KR" altLang="en-US" sz="1400" dirty="0" err="1">
                <a:latin typeface="+mj-ea"/>
                <a:ea typeface="+mj-ea"/>
              </a:rPr>
              <a:t>퍼스펙티브라고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함</a:t>
            </a:r>
            <a:r>
              <a:rPr lang="en-US" altLang="ko-KR" sz="1400" dirty="0" smtClean="0">
                <a:latin typeface="+mj-ea"/>
                <a:ea typeface="+mj-ea"/>
              </a:rPr>
              <a:t>.(</a:t>
            </a:r>
            <a:r>
              <a:rPr lang="ko-KR" altLang="en-US" sz="1400" dirty="0">
                <a:latin typeface="+mj-ea"/>
                <a:ea typeface="+mj-ea"/>
              </a:rPr>
              <a:t>오른쪽 위가 </a:t>
            </a:r>
            <a:r>
              <a:rPr lang="en-US" altLang="ko-KR" sz="1400" dirty="0">
                <a:latin typeface="+mj-ea"/>
                <a:ea typeface="+mj-ea"/>
              </a:rPr>
              <a:t>Java </a:t>
            </a:r>
            <a:r>
              <a:rPr lang="ko-KR" altLang="en-US" sz="1400" dirty="0" err="1">
                <a:latin typeface="+mj-ea"/>
                <a:ea typeface="+mj-ea"/>
              </a:rPr>
              <a:t>퍼스펙티브</a:t>
            </a:r>
            <a:r>
              <a:rPr lang="ko-KR" altLang="en-US" sz="1400" dirty="0">
                <a:latin typeface="+mj-ea"/>
                <a:ea typeface="+mj-ea"/>
              </a:rPr>
              <a:t> 상태</a:t>
            </a:r>
            <a:r>
              <a:rPr lang="en-US" altLang="ko-KR" sz="1400" dirty="0" smtClean="0">
                <a:latin typeface="+mj-ea"/>
                <a:ea typeface="+mj-ea"/>
              </a:rPr>
              <a:t>).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847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자바 개발 환경 구축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39" y="1223604"/>
            <a:ext cx="7023123" cy="55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562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환경 설정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개발 환경 구축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400" dirty="0">
                <a:latin typeface="+mj-ea"/>
                <a:ea typeface="+mj-ea"/>
              </a:rPr>
              <a:t>[Window]-[Preferences] </a:t>
            </a:r>
            <a:r>
              <a:rPr lang="ko-KR" altLang="en-US" sz="1400" dirty="0">
                <a:latin typeface="+mj-ea"/>
                <a:ea typeface="+mj-ea"/>
              </a:rPr>
              <a:t>메뉴를 선택하면 </a:t>
            </a:r>
            <a:r>
              <a:rPr lang="ko-KR" altLang="en-US" sz="1400" dirty="0" err="1">
                <a:latin typeface="+mj-ea"/>
                <a:ea typeface="+mj-ea"/>
              </a:rPr>
              <a:t>이클립스</a:t>
            </a:r>
            <a:r>
              <a:rPr lang="ko-KR" altLang="en-US" sz="1400" dirty="0">
                <a:latin typeface="+mj-ea"/>
                <a:ea typeface="+mj-ea"/>
              </a:rPr>
              <a:t> 전반에 걸친 </a:t>
            </a:r>
            <a:r>
              <a:rPr lang="ko-KR" altLang="en-US" sz="1400" dirty="0" smtClean="0">
                <a:latin typeface="+mj-ea"/>
                <a:ea typeface="+mj-ea"/>
              </a:rPr>
              <a:t>옵션 조정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439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환경 설정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개발 환경 구축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87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400" b="1" dirty="0" smtClean="0">
                <a:solidFill>
                  <a:schemeClr val="accent1"/>
                </a:solidFill>
                <a:latin typeface="+mj-ea"/>
                <a:ea typeface="+mj-ea"/>
              </a:rPr>
              <a:t>편집기 </a:t>
            </a:r>
            <a:r>
              <a:rPr lang="ko-KR" altLang="en-US" sz="1400" b="1" dirty="0" err="1" smtClean="0">
                <a:solidFill>
                  <a:schemeClr val="accent1"/>
                </a:solidFill>
                <a:latin typeface="+mj-ea"/>
                <a:ea typeface="+mj-ea"/>
              </a:rPr>
              <a:t>뷰의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  <a:ea typeface="+mj-ea"/>
              </a:rPr>
              <a:t> 행 번호 설정</a:t>
            </a:r>
            <a:endParaRPr lang="en-US" altLang="ko-KR" sz="14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dirty="0"/>
              <a:t>프로그램 편집기에서 행 번호는 디버깅 등 </a:t>
            </a:r>
            <a:endParaRPr lang="en-US" altLang="ko-KR" dirty="0" smtClean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dirty="0" smtClean="0"/>
              <a:t>작업을 </a:t>
            </a:r>
            <a:r>
              <a:rPr lang="ko-KR" altLang="en-US" dirty="0"/>
              <a:t>수행할 때 </a:t>
            </a:r>
            <a:r>
              <a:rPr lang="ko-KR" altLang="en-US" dirty="0" smtClean="0"/>
              <a:t>유용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행 </a:t>
            </a:r>
            <a:r>
              <a:rPr lang="ko-KR" altLang="en-US" dirty="0"/>
              <a:t>번호를 </a:t>
            </a:r>
            <a:r>
              <a:rPr lang="ko-KR" altLang="en-US" dirty="0" smtClean="0"/>
              <a:t>설정하려면</a:t>
            </a:r>
            <a:endParaRPr lang="en-US" altLang="ko-KR" dirty="0" smtClean="0"/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dirty="0" smtClean="0"/>
              <a:t>[</a:t>
            </a:r>
            <a:r>
              <a:rPr lang="en-US" altLang="ko-KR" dirty="0"/>
              <a:t>General] → [Editors] → [Text Editors]</a:t>
            </a:r>
            <a:r>
              <a:rPr lang="ko-KR" altLang="en-US" dirty="0"/>
              <a:t>를 </a:t>
            </a:r>
            <a:r>
              <a:rPr lang="ko-KR" altLang="en-US" dirty="0" smtClean="0"/>
              <a:t>클릭하고</a:t>
            </a:r>
            <a:endParaRPr lang="en-US" altLang="ko-KR" dirty="0" smtClean="0"/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1-21]</a:t>
            </a:r>
            <a:r>
              <a:rPr lang="ko-KR" altLang="en-US" dirty="0"/>
              <a:t>과 같이 </a:t>
            </a:r>
            <a:r>
              <a:rPr lang="en-US" altLang="ko-KR" dirty="0"/>
              <a:t>Show line </a:t>
            </a:r>
            <a:r>
              <a:rPr lang="en-US" altLang="ko-KR" dirty="0" smtClean="0"/>
              <a:t>numbers </a:t>
            </a:r>
            <a:r>
              <a:rPr lang="ko-KR" altLang="en-US" dirty="0" smtClean="0"/>
              <a:t>에 체크</a:t>
            </a:r>
            <a:r>
              <a:rPr lang="en-US" altLang="ko-KR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64018"/>
            <a:ext cx="4095239" cy="493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07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환경 설정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개발 환경 구축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87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기본 주석 양식 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  <a:ea typeface="+mj-ea"/>
              </a:rPr>
              <a:t>변경</a:t>
            </a:r>
            <a:endParaRPr lang="en-US" altLang="ko-KR" sz="14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dirty="0" smtClean="0"/>
              <a:t>프로그램에서 주석은 유지보수에 매우 중요한 역할</a:t>
            </a:r>
            <a:r>
              <a:rPr lang="en-US" altLang="ko-KR" dirty="0" smtClean="0"/>
              <a:t>.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Javadoc’ </a:t>
            </a:r>
            <a:r>
              <a:rPr lang="ko-KR" altLang="en-US" dirty="0" smtClean="0"/>
              <a:t>은 클래스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문서를 자동으로 만들고 관리 가능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en-US" altLang="ko-KR" dirty="0"/>
              <a:t>Java] → [Code Style] → [Code Templates]</a:t>
            </a:r>
            <a:r>
              <a:rPr lang="ko-KR" altLang="en-US" dirty="0"/>
              <a:t>를 선택하고</a:t>
            </a:r>
            <a:r>
              <a:rPr lang="en-US" altLang="ko-KR" dirty="0"/>
              <a:t>, Comments </a:t>
            </a:r>
            <a:r>
              <a:rPr lang="ko-KR" altLang="en-US" dirty="0" err="1"/>
              <a:t>트리를</a:t>
            </a:r>
            <a:r>
              <a:rPr lang="ko-KR" altLang="en-US" dirty="0"/>
              <a:t>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기본적으로 </a:t>
            </a:r>
            <a:r>
              <a:rPr lang="en-US" altLang="ko-KR" dirty="0" smtClean="0"/>
              <a:t>[</a:t>
            </a:r>
            <a:r>
              <a:rPr lang="en-US" altLang="ko-KR" dirty="0"/>
              <a:t>Preferences] </a:t>
            </a:r>
            <a:r>
              <a:rPr lang="ko-KR" altLang="en-US" dirty="0"/>
              <a:t>대화상자에서 설정한 내용은 모든 프로젝트에 동일하게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</a:t>
            </a:r>
            <a:r>
              <a:rPr lang="ko-KR" altLang="en-US" dirty="0"/>
              <a:t>프로젝트에만 적용하기 원한다면 </a:t>
            </a:r>
            <a:r>
              <a:rPr lang="en-US" altLang="ko-KR" dirty="0" smtClean="0"/>
              <a:t>[</a:t>
            </a:r>
            <a:r>
              <a:rPr lang="en-US" altLang="ko-KR" dirty="0"/>
              <a:t>Configure Project </a:t>
            </a:r>
            <a:r>
              <a:rPr lang="en-US" altLang="ko-KR" dirty="0" smtClean="0"/>
              <a:t>Specific Settings</a:t>
            </a:r>
            <a:r>
              <a:rPr lang="en-US" altLang="ko-KR" dirty="0"/>
              <a:t>...]</a:t>
            </a:r>
            <a:r>
              <a:rPr lang="ko-KR" altLang="en-US" dirty="0"/>
              <a:t>를 선택하여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1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61048"/>
            <a:ext cx="252381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환경 설정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개발 환경 구축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352928" cy="215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기본 주석 양식 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  <a:ea typeface="+mj-ea"/>
              </a:rPr>
              <a:t>변경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▶ </a:t>
            </a:r>
            <a:r>
              <a:rPr lang="ko-KR" altLang="en-US" b="1" dirty="0" smtClean="0">
                <a:solidFill>
                  <a:schemeClr val="accent1"/>
                </a:solidFill>
              </a:rPr>
              <a:t>파일 </a:t>
            </a:r>
            <a:r>
              <a:rPr lang="ko-KR" altLang="en-US" b="1" dirty="0">
                <a:solidFill>
                  <a:schemeClr val="accent1"/>
                </a:solidFill>
              </a:rPr>
              <a:t>주석 설정하기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dirty="0"/>
              <a:t>파일 주석은 새로 생성한 모든 자바 소스 파일의 맨 위에 </a:t>
            </a:r>
            <a:r>
              <a:rPr lang="ko-KR" altLang="en-US" dirty="0" smtClean="0"/>
              <a:t>표시되며</a:t>
            </a:r>
            <a:r>
              <a:rPr lang="en-US" altLang="ko-KR" dirty="0" smtClean="0"/>
              <a:t>, </a:t>
            </a:r>
            <a:r>
              <a:rPr lang="ko-KR" altLang="en-US" dirty="0"/>
              <a:t>보통 파일 이름과 작성일</a:t>
            </a:r>
            <a:r>
              <a:rPr lang="en-US" altLang="ko-KR" dirty="0"/>
              <a:t>, </a:t>
            </a:r>
            <a:r>
              <a:rPr lang="ko-KR" altLang="en-US" dirty="0" smtClean="0"/>
              <a:t>프로그램 </a:t>
            </a:r>
            <a:r>
              <a:rPr lang="ko-KR" altLang="en-US" dirty="0"/>
              <a:t>설명 정도를 </a:t>
            </a:r>
            <a:r>
              <a:rPr lang="ko-KR" altLang="en-US" dirty="0" smtClean="0"/>
              <a:t>입력함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en-US" altLang="ko-KR" dirty="0"/>
              <a:t>Comments] → [Files]</a:t>
            </a:r>
            <a:r>
              <a:rPr lang="ko-KR" altLang="en-US" dirty="0"/>
              <a:t>를 선택하고 </a:t>
            </a:r>
            <a:r>
              <a:rPr lang="en-US" altLang="ko-KR" dirty="0"/>
              <a:t>[Edit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클릭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1-22]</a:t>
            </a:r>
            <a:r>
              <a:rPr lang="ko-KR" altLang="en-US" dirty="0"/>
              <a:t>와 같이 </a:t>
            </a:r>
            <a:r>
              <a:rPr lang="en-US" altLang="ko-KR" dirty="0"/>
              <a:t>[Insert Variable] </a:t>
            </a:r>
            <a:r>
              <a:rPr lang="ko-KR" altLang="en-US" dirty="0"/>
              <a:t>버튼을 눌러 해당 항목을 </a:t>
            </a:r>
            <a:r>
              <a:rPr lang="ko-KR" altLang="en-US" dirty="0" err="1"/>
              <a:t>더블클릭하면</a:t>
            </a:r>
            <a:r>
              <a:rPr lang="ko-KR" altLang="en-US" dirty="0"/>
              <a:t> </a:t>
            </a:r>
            <a:r>
              <a:rPr lang="en-US" altLang="ko-KR" dirty="0"/>
              <a:t>${ </a:t>
            </a:r>
            <a:r>
              <a:rPr lang="en-US" altLang="ko-KR" dirty="0" smtClean="0"/>
              <a:t>}</a:t>
            </a:r>
            <a:r>
              <a:rPr lang="ko-KR" altLang="en-US" dirty="0" smtClean="0"/>
              <a:t>형태의 </a:t>
            </a:r>
            <a:r>
              <a:rPr lang="ko-KR" altLang="en-US" dirty="0" err="1"/>
              <a:t>변수값들이</a:t>
            </a:r>
            <a:r>
              <a:rPr lang="ko-KR" altLang="en-US" dirty="0"/>
              <a:t> 자동으로 </a:t>
            </a:r>
            <a:r>
              <a:rPr lang="ko-KR" altLang="en-US" dirty="0" smtClean="0"/>
              <a:t>입력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92" y="4077072"/>
            <a:ext cx="4032448" cy="245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9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환경 설정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개발 환경 구축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352928" cy="178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기본 주석 양식 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  <a:ea typeface="+mj-ea"/>
              </a:rPr>
              <a:t>변경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▶ 타입 주석 </a:t>
            </a:r>
            <a:r>
              <a:rPr lang="ko-KR" altLang="en-US" b="1" dirty="0" smtClean="0">
                <a:solidFill>
                  <a:schemeClr val="accent1"/>
                </a:solidFill>
              </a:rPr>
              <a:t>설정하기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dirty="0"/>
              <a:t>타입 주석은 클래스나 인터페이스 등을 생성하면 해당 선언문 바로 위에 표시하는 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보통 클래스 </a:t>
            </a:r>
            <a:r>
              <a:rPr lang="ko-KR" altLang="en-US" dirty="0"/>
              <a:t>제작자의 이름이 들어가는데</a:t>
            </a:r>
            <a:r>
              <a:rPr lang="en-US" altLang="ko-KR" dirty="0"/>
              <a:t>, </a:t>
            </a:r>
            <a:r>
              <a:rPr lang="ko-KR" altLang="en-US" dirty="0"/>
              <a:t>변수로 처리하여 실제 개발자의 이름이 아닌 윈도우 </a:t>
            </a:r>
            <a:r>
              <a:rPr lang="ko-KR" altLang="en-US" dirty="0" smtClean="0"/>
              <a:t>로그인 이름이 입력됨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en-US" altLang="ko-KR" dirty="0"/>
              <a:t>Comments] → [Types]</a:t>
            </a:r>
            <a:r>
              <a:rPr lang="ko-KR" altLang="en-US" dirty="0"/>
              <a:t>를 선택하고 </a:t>
            </a:r>
            <a:r>
              <a:rPr lang="en-US" altLang="ko-KR" dirty="0"/>
              <a:t>[Edit] </a:t>
            </a:r>
            <a:r>
              <a:rPr lang="ko-KR" altLang="en-US" dirty="0"/>
              <a:t>버튼을 눌러 자신의 이름과 </a:t>
            </a:r>
            <a:r>
              <a:rPr lang="ko-KR" altLang="en-US" dirty="0" smtClean="0"/>
              <a:t>계정으로 수정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92" y="4089772"/>
            <a:ext cx="4036191" cy="241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8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환경 설정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개발 환경 구축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352928" cy="178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컴파일러 버전 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  <a:ea typeface="+mj-ea"/>
              </a:rPr>
              <a:t>설정</a:t>
            </a:r>
            <a:endParaRPr lang="en-US" altLang="ko-KR" sz="14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컴파일러 </a:t>
            </a:r>
            <a:r>
              <a:rPr lang="ko-KR" altLang="en-US" dirty="0"/>
              <a:t>버전을 설정하려면 </a:t>
            </a:r>
            <a:r>
              <a:rPr lang="en-US" altLang="ko-KR" dirty="0" smtClean="0"/>
              <a:t>[Java</a:t>
            </a:r>
            <a:r>
              <a:rPr lang="en-US" altLang="ko-KR" dirty="0"/>
              <a:t>] → [Compiler]</a:t>
            </a:r>
            <a:r>
              <a:rPr lang="ko-KR" altLang="en-US" dirty="0"/>
              <a:t>를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현재 </a:t>
            </a:r>
            <a:r>
              <a:rPr lang="ko-KR" altLang="en-US" dirty="0"/>
              <a:t>가장 널리 사용하는 자바 버전은 </a:t>
            </a:r>
            <a:r>
              <a:rPr lang="en-US" altLang="ko-KR" dirty="0"/>
              <a:t>JDK 1.7(7.0</a:t>
            </a:r>
            <a:r>
              <a:rPr lang="en-US" altLang="ko-KR" dirty="0" smtClean="0"/>
              <a:t>), </a:t>
            </a:r>
            <a:r>
              <a:rPr lang="ko-KR" altLang="en-US" dirty="0"/>
              <a:t>최신 버전은 </a:t>
            </a:r>
            <a:r>
              <a:rPr lang="en-US" altLang="ko-KR" dirty="0"/>
              <a:t>JDK </a:t>
            </a:r>
            <a:r>
              <a:rPr lang="en-US" altLang="ko-KR" dirty="0" smtClean="0"/>
              <a:t>8.0.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설치한 </a:t>
            </a:r>
            <a:r>
              <a:rPr lang="ko-KR" altLang="en-US" dirty="0" err="1"/>
              <a:t>가상머신에</a:t>
            </a:r>
            <a:r>
              <a:rPr lang="ko-KR" altLang="en-US" dirty="0"/>
              <a:t> 따라 버전이 자동으로 나타나는데</a:t>
            </a:r>
            <a:r>
              <a:rPr lang="en-US" altLang="ko-KR" dirty="0"/>
              <a:t>, Compiler compliance 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항목의 </a:t>
            </a:r>
            <a:r>
              <a:rPr lang="ko-KR" altLang="en-US" dirty="0"/>
              <a:t>버전을 클릭하면 변경할 수 있는 값이 </a:t>
            </a:r>
            <a:r>
              <a:rPr lang="ko-KR" altLang="en-US" dirty="0" smtClean="0"/>
              <a:t>표시됨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85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환경 설정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개발 환경 구축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352928" cy="323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컴파일러 버전 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  <a:ea typeface="+mj-ea"/>
              </a:rPr>
              <a:t>설정</a:t>
            </a:r>
            <a:endParaRPr lang="en-US" altLang="ko-KR" sz="14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컴파일러 </a:t>
            </a:r>
            <a:r>
              <a:rPr lang="ko-KR" altLang="en-US" dirty="0"/>
              <a:t>버전을 설정하려면 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[Java</a:t>
            </a:r>
            <a:r>
              <a:rPr lang="en-US" altLang="ko-KR" dirty="0"/>
              <a:t>] → [Compiler]</a:t>
            </a:r>
            <a:r>
              <a:rPr lang="ko-KR" altLang="en-US" dirty="0"/>
              <a:t>를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. </a:t>
            </a:r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가장 널리 사용하는 자바 </a:t>
            </a:r>
            <a:r>
              <a:rPr lang="ko-KR" altLang="en-US" dirty="0" smtClean="0"/>
              <a:t>버전은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/>
              <a:t>JDK 1.7(7.0</a:t>
            </a:r>
            <a:r>
              <a:rPr lang="en-US" altLang="ko-KR" dirty="0" smtClean="0"/>
              <a:t>), </a:t>
            </a:r>
            <a:r>
              <a:rPr lang="ko-KR" altLang="en-US" dirty="0"/>
              <a:t>최신 버전은 </a:t>
            </a:r>
            <a:r>
              <a:rPr lang="en-US" altLang="ko-KR" dirty="0"/>
              <a:t>JDK </a:t>
            </a:r>
            <a:r>
              <a:rPr lang="en-US" altLang="ko-KR" dirty="0" smtClean="0"/>
              <a:t>8.0. </a:t>
            </a:r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설치한 </a:t>
            </a:r>
            <a:r>
              <a:rPr lang="ko-KR" altLang="en-US" dirty="0" err="1"/>
              <a:t>가상머신에</a:t>
            </a:r>
            <a:r>
              <a:rPr lang="ko-KR" altLang="en-US" dirty="0"/>
              <a:t> 따라 버전이 자동으로 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ko-KR" altLang="en-US" dirty="0" smtClean="0"/>
              <a:t>    나타나는데</a:t>
            </a:r>
            <a:r>
              <a:rPr lang="en-US" altLang="ko-KR" dirty="0"/>
              <a:t>, Compiler compliance </a:t>
            </a:r>
            <a:r>
              <a:rPr lang="en-US" altLang="ko-KR" dirty="0" smtClean="0"/>
              <a:t>level </a:t>
            </a:r>
          </a:p>
          <a:p>
            <a:pPr marL="266700" lvl="1" indent="0">
              <a:buNone/>
            </a:pPr>
            <a:r>
              <a:rPr lang="ko-KR" altLang="en-US" dirty="0" smtClean="0"/>
              <a:t>    항목의 </a:t>
            </a:r>
            <a:r>
              <a:rPr lang="ko-KR" altLang="en-US" dirty="0"/>
              <a:t>버전을 클릭하면 변경할 수 있는 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ko-KR" altLang="en-US" dirty="0" smtClean="0"/>
              <a:t>    값이 표시됨</a:t>
            </a:r>
            <a:r>
              <a:rPr lang="en-US" altLang="ko-KR" dirty="0" smtClean="0"/>
              <a:t>.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57" y="2004262"/>
            <a:ext cx="4558207" cy="464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환경 설정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개발 환경 구축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352928" cy="215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텍스트 </a:t>
            </a:r>
            <a:r>
              <a:rPr lang="ko-KR" altLang="en-US" sz="1400" b="1" dirty="0" err="1">
                <a:solidFill>
                  <a:schemeClr val="accent1"/>
                </a:solidFill>
                <a:latin typeface="+mj-ea"/>
                <a:ea typeface="+mj-ea"/>
              </a:rPr>
              <a:t>인코딩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  <a:ea typeface="+mj-ea"/>
              </a:rPr>
              <a:t>설정</a:t>
            </a:r>
            <a:endParaRPr lang="en-US" altLang="ko-KR" sz="14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dirty="0" smtClean="0"/>
              <a:t>유니코드 </a:t>
            </a:r>
            <a:r>
              <a:rPr lang="ko-KR" altLang="en-US" dirty="0"/>
              <a:t>기반의 </a:t>
            </a:r>
            <a:r>
              <a:rPr lang="en-US" altLang="ko-KR" dirty="0"/>
              <a:t>UTF-8</a:t>
            </a:r>
            <a:r>
              <a:rPr lang="ko-KR" altLang="en-US" dirty="0"/>
              <a:t>을 기본 코드로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텍스트 </a:t>
            </a:r>
            <a:r>
              <a:rPr lang="ko-KR" altLang="en-US" dirty="0" err="1"/>
              <a:t>인코딩을</a:t>
            </a:r>
            <a:r>
              <a:rPr lang="ko-KR" altLang="en-US" dirty="0"/>
              <a:t> 설정하려면 </a:t>
            </a:r>
            <a:r>
              <a:rPr lang="en-US" altLang="ko-KR" dirty="0"/>
              <a:t>[General] → [Workspace]</a:t>
            </a:r>
            <a:r>
              <a:rPr lang="ko-KR" altLang="en-US" dirty="0"/>
              <a:t>를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1-25]</a:t>
            </a:r>
            <a:r>
              <a:rPr lang="ko-KR" altLang="en-US" dirty="0"/>
              <a:t>와 </a:t>
            </a:r>
            <a:r>
              <a:rPr lang="ko-KR" altLang="en-US" dirty="0" smtClean="0"/>
              <a:t>같이 </a:t>
            </a:r>
            <a:r>
              <a:rPr lang="en-US" altLang="ko-KR" dirty="0" smtClean="0"/>
              <a:t>Text </a:t>
            </a:r>
            <a:r>
              <a:rPr lang="en-US" altLang="ko-KR" dirty="0"/>
              <a:t>file encoding </a:t>
            </a:r>
            <a:r>
              <a:rPr lang="ko-KR" altLang="en-US" dirty="0"/>
              <a:t>항목을 </a:t>
            </a:r>
            <a:r>
              <a:rPr lang="en-US" altLang="ko-KR" dirty="0"/>
              <a:t>Other</a:t>
            </a:r>
            <a:r>
              <a:rPr lang="ko-KR" altLang="en-US" dirty="0"/>
              <a:t>로 변경한 후 </a:t>
            </a:r>
            <a:r>
              <a:rPr lang="en-US" altLang="ko-KR" dirty="0"/>
              <a:t>UTF-8</a:t>
            </a:r>
            <a:r>
              <a:rPr lang="ko-KR" altLang="en-US" dirty="0"/>
              <a:t>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en-US" altLang="ko-KR" dirty="0"/>
              <a:t>General] → [Content Types]</a:t>
            </a:r>
            <a:r>
              <a:rPr lang="ko-KR" altLang="en-US" dirty="0"/>
              <a:t>에서 </a:t>
            </a:r>
            <a:r>
              <a:rPr lang="en-US" altLang="ko-KR" dirty="0"/>
              <a:t>Java Class File</a:t>
            </a:r>
            <a:r>
              <a:rPr lang="ko-KR" altLang="en-US" dirty="0"/>
              <a:t>의 </a:t>
            </a:r>
            <a:r>
              <a:rPr lang="en-US" altLang="ko-KR" dirty="0" smtClean="0"/>
              <a:t>Default </a:t>
            </a:r>
            <a:r>
              <a:rPr lang="en-US" altLang="ko-KR" dirty="0"/>
              <a:t>encoding </a:t>
            </a:r>
            <a:r>
              <a:rPr lang="ko-KR" altLang="en-US" dirty="0" smtClean="0"/>
              <a:t>입력란에 </a:t>
            </a:r>
            <a:r>
              <a:rPr lang="ko-KR" altLang="en-US" dirty="0"/>
              <a:t>‘</a:t>
            </a:r>
            <a:r>
              <a:rPr lang="en-US" altLang="ko-KR" dirty="0"/>
              <a:t>UTF-8’</a:t>
            </a:r>
            <a:r>
              <a:rPr lang="ko-KR" altLang="en-US" dirty="0"/>
              <a:t>을 입력하고 </a:t>
            </a:r>
            <a:r>
              <a:rPr lang="en-US" altLang="ko-KR" dirty="0"/>
              <a:t>[Update] </a:t>
            </a:r>
            <a:r>
              <a:rPr lang="ko-KR" altLang="en-US" dirty="0"/>
              <a:t>버튼을 </a:t>
            </a:r>
            <a:r>
              <a:rPr lang="ko-KR" altLang="en-US" dirty="0" smtClean="0"/>
              <a:t>눌러 자바클래스 변경</a:t>
            </a:r>
            <a:r>
              <a:rPr lang="en-US" altLang="ko-KR" dirty="0" smtClean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08" y="4038972"/>
            <a:ext cx="5987716" cy="267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2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언어의 탄생과 변화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00" y="2425700"/>
            <a:ext cx="6800000" cy="15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52664"/>
            <a:ext cx="5577143" cy="280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언어의 탄생과 변화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자바의 탄생 </a:t>
            </a:r>
            <a:r>
              <a:rPr lang="en-US" altLang="ko-KR" dirty="0"/>
              <a:t>_1995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err="1"/>
              <a:t>제임스</a:t>
            </a:r>
            <a:r>
              <a:rPr lang="ko-KR" altLang="en-US" dirty="0"/>
              <a:t> </a:t>
            </a:r>
            <a:r>
              <a:rPr lang="ko-KR" altLang="en-US" dirty="0" err="1" smtClean="0"/>
              <a:t>고슬링이</a:t>
            </a:r>
            <a:r>
              <a:rPr lang="ko-KR" altLang="en-US" dirty="0" smtClean="0"/>
              <a:t> 인터넷이 </a:t>
            </a:r>
            <a:r>
              <a:rPr lang="ko-KR" altLang="en-US" dirty="0"/>
              <a:t>일반인에게도 개방되면서 급속히 확산되자 </a:t>
            </a:r>
            <a:endParaRPr lang="en-US" altLang="ko-KR" dirty="0" smtClean="0"/>
          </a:p>
          <a:p>
            <a:pPr marL="266700" lvl="1" indent="0">
              <a:buClr>
                <a:srgbClr val="4F81BD"/>
              </a:buCl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인터넷 친화적인 개발 </a:t>
            </a:r>
            <a:r>
              <a:rPr lang="ko-KR" altLang="en-US" dirty="0"/>
              <a:t>언어로 </a:t>
            </a:r>
            <a:r>
              <a:rPr lang="ko-KR" altLang="en-US" dirty="0" smtClean="0"/>
              <a:t>‘</a:t>
            </a:r>
            <a:r>
              <a:rPr lang="ko-KR" altLang="en-US" dirty="0"/>
              <a:t>자바</a:t>
            </a:r>
            <a:r>
              <a:rPr lang="ko-KR" altLang="en-US" dirty="0" smtClean="0"/>
              <a:t>’를 소개함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2348880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 smtClean="0"/>
              <a:t>서블릿과</a:t>
            </a:r>
            <a:r>
              <a:rPr kumimoji="0" lang="ko-KR" altLang="en-US" dirty="0" smtClean="0"/>
              <a:t> </a:t>
            </a:r>
            <a:r>
              <a:rPr kumimoji="0" lang="en-US" altLang="ko-KR" dirty="0" smtClean="0"/>
              <a:t>JSP </a:t>
            </a:r>
            <a:r>
              <a:rPr kumimoji="0" lang="ko-KR" altLang="en-US" dirty="0" smtClean="0"/>
              <a:t>발표 </a:t>
            </a:r>
            <a:r>
              <a:rPr kumimoji="0" lang="en-US" altLang="ko-KR" dirty="0" smtClean="0"/>
              <a:t>_1997</a:t>
            </a:r>
            <a:r>
              <a:rPr kumimoji="0" lang="ko-KR" altLang="en-US" dirty="0" smtClean="0"/>
              <a:t>년</a:t>
            </a:r>
            <a:r>
              <a:rPr kumimoji="0" lang="en-US" altLang="ko-KR" dirty="0" smtClean="0"/>
              <a:t>/1999</a:t>
            </a:r>
            <a:r>
              <a:rPr kumimoji="0" lang="ko-KR" altLang="en-US" dirty="0" smtClean="0"/>
              <a:t>년</a:t>
            </a:r>
            <a:endParaRPr kumimoji="0" lang="en-US" altLang="ko-KR" dirty="0" smtClean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kumimoji="0" lang="ko-KR" altLang="en-US" dirty="0" err="1" smtClean="0"/>
              <a:t>서블릿</a:t>
            </a:r>
            <a:r>
              <a:rPr kumimoji="0" lang="en-US" altLang="ko-KR" dirty="0" smtClean="0"/>
              <a:t>(Servlet)</a:t>
            </a:r>
            <a:r>
              <a:rPr kumimoji="0" lang="ko-KR" altLang="en-US" dirty="0" smtClean="0"/>
              <a:t>은 </a:t>
            </a:r>
            <a:r>
              <a:rPr kumimoji="0" lang="ko-KR" altLang="en-US" dirty="0" err="1" smtClean="0"/>
              <a:t>썬에서</a:t>
            </a:r>
            <a:r>
              <a:rPr kumimoji="0" lang="ko-KR" altLang="en-US" dirty="0" smtClean="0"/>
              <a:t> 제시한 새로운 서버 기반 프로그래밍 모델로</a:t>
            </a:r>
            <a:r>
              <a:rPr kumimoji="0" lang="en-US" altLang="ko-KR" dirty="0" smtClean="0"/>
              <a:t>, </a:t>
            </a:r>
          </a:p>
          <a:p>
            <a:pPr marL="266700" lvl="1" indent="0">
              <a:buClr>
                <a:srgbClr val="4F81BD"/>
              </a:buClr>
              <a:buNone/>
            </a:pPr>
            <a:r>
              <a:rPr kumimoji="0" lang="en-US" altLang="ko-KR" dirty="0" smtClean="0"/>
              <a:t>   1999</a:t>
            </a:r>
            <a:r>
              <a:rPr kumimoji="0" lang="ko-KR" altLang="en-US" dirty="0" smtClean="0"/>
              <a:t>년 발표한 </a:t>
            </a:r>
            <a:r>
              <a:rPr kumimoji="0" lang="en-US" altLang="ko-KR" dirty="0" smtClean="0"/>
              <a:t>JSP(Java Server Pages) </a:t>
            </a:r>
            <a:r>
              <a:rPr kumimoji="0" lang="ko-KR" altLang="en-US" dirty="0" smtClean="0"/>
              <a:t>기술의 토대</a:t>
            </a:r>
            <a:endParaRPr kumimoji="0" lang="en-US" altLang="ko-KR" dirty="0" smtClean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dirty="0" err="1" smtClean="0"/>
              <a:t>서블릿과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는 현재 대표적인 웹 프로그래밍 기술로 사용</a:t>
            </a:r>
            <a:endParaRPr kumimoji="0" lang="en-US" altLang="ko-KR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652120" y="4005064"/>
            <a:ext cx="33123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smtClean="0">
                <a:solidFill>
                  <a:schemeClr val="accent1"/>
                </a:solidFill>
              </a:rPr>
              <a:t>웹 프로그램에서 </a:t>
            </a:r>
            <a:r>
              <a:rPr lang="ko-KR" altLang="en-US" sz="1200" dirty="0" err="1" smtClean="0">
                <a:solidFill>
                  <a:schemeClr val="accent1"/>
                </a:solidFill>
              </a:rPr>
              <a:t>서블릿과</a:t>
            </a:r>
            <a:r>
              <a:rPr lang="ko-KR" altLang="en-US" sz="1200" dirty="0" smtClean="0">
                <a:solidFill>
                  <a:schemeClr val="accent1"/>
                </a:solidFill>
              </a:rPr>
              <a:t> </a:t>
            </a:r>
            <a:r>
              <a:rPr lang="en-US" altLang="ko-KR" sz="1200" dirty="0" smtClean="0">
                <a:solidFill>
                  <a:schemeClr val="accent1"/>
                </a:solidFill>
              </a:rPr>
              <a:t>JSP</a:t>
            </a:r>
            <a:r>
              <a:rPr lang="ko-KR" altLang="en-US" sz="1200" dirty="0" smtClean="0">
                <a:solidFill>
                  <a:schemeClr val="accent1"/>
                </a:solidFill>
              </a:rPr>
              <a:t>의 역할</a:t>
            </a:r>
            <a:endParaRPr lang="en-US" altLang="ko-KR" sz="1200" dirty="0" smtClean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200" b="0" dirty="0" smtClean="0"/>
              <a:t>클라이언트 요청은 </a:t>
            </a:r>
            <a:r>
              <a:rPr lang="ko-KR" altLang="en-US" sz="1200" b="0" dirty="0" err="1" smtClean="0"/>
              <a:t>서블릿에서</a:t>
            </a:r>
            <a:r>
              <a:rPr lang="ko-KR" altLang="en-US" sz="1200" b="0" dirty="0" smtClean="0"/>
              <a:t> 처리하고</a:t>
            </a:r>
            <a:r>
              <a:rPr lang="en-US" altLang="ko-KR" sz="1200" b="0" dirty="0" smtClean="0"/>
              <a:t>, DB</a:t>
            </a:r>
            <a:r>
              <a:rPr lang="ko-KR" altLang="en-US" sz="1200" b="0" dirty="0" smtClean="0"/>
              <a:t>와 연동하여 처리한 결과를 사용자에게 전달하는 부분은 </a:t>
            </a:r>
            <a:r>
              <a:rPr lang="en-US" altLang="ko-KR" sz="1200" b="0" dirty="0" smtClean="0"/>
              <a:t>JSP</a:t>
            </a:r>
            <a:r>
              <a:rPr lang="ko-KR" altLang="en-US" sz="1200" b="0" dirty="0" smtClean="0"/>
              <a:t>로 처리</a:t>
            </a:r>
            <a:endParaRPr kumimoji="0" lang="en-US" altLang="ko-K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언어의 탄생과 변화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이클립스의</a:t>
            </a:r>
            <a:r>
              <a:rPr lang="ko-KR" altLang="en-US" dirty="0"/>
              <a:t> 등장 </a:t>
            </a:r>
            <a:r>
              <a:rPr lang="en-US" altLang="ko-KR" dirty="0"/>
              <a:t>_1999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dirty="0" err="1"/>
              <a:t>이클립스는</a:t>
            </a:r>
            <a:r>
              <a:rPr lang="ko-KR" altLang="en-US" dirty="0"/>
              <a:t> </a:t>
            </a:r>
            <a:r>
              <a:rPr lang="en-US" altLang="ko-KR" dirty="0"/>
              <a:t>1999</a:t>
            </a:r>
            <a:r>
              <a:rPr lang="ko-KR" altLang="en-US" dirty="0"/>
              <a:t>년 </a:t>
            </a:r>
            <a:r>
              <a:rPr lang="en-US" altLang="ko-KR" dirty="0"/>
              <a:t>IBM</a:t>
            </a:r>
            <a:r>
              <a:rPr lang="ko-KR" altLang="en-US" dirty="0"/>
              <a:t>에서 개발하여 </a:t>
            </a:r>
            <a:r>
              <a:rPr lang="ko-KR" altLang="en-US" dirty="0" err="1"/>
              <a:t>오픈소스로</a:t>
            </a:r>
            <a:r>
              <a:rPr lang="ko-KR" altLang="en-US" dirty="0"/>
              <a:t> 기증한 통합 자바 개발 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dirty="0"/>
              <a:t>개발 도구를 만들 수 있는 플랫폼 구조</a:t>
            </a:r>
            <a:endParaRPr lang="en-US" altLang="ko-K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5117460" cy="429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01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언어의 탄생과 변화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안드로이드</a:t>
            </a:r>
            <a:r>
              <a:rPr lang="ko-KR" altLang="en-US" dirty="0"/>
              <a:t> 공개 </a:t>
            </a:r>
            <a:r>
              <a:rPr lang="en-US" altLang="ko-KR" dirty="0"/>
              <a:t>_</a:t>
            </a:r>
            <a:r>
              <a:rPr lang="en-US" altLang="ko-KR" dirty="0" smtClean="0"/>
              <a:t>2007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dirty="0"/>
              <a:t>현재 가장 대표적인 </a:t>
            </a:r>
            <a:r>
              <a:rPr lang="ko-KR" altLang="en-US" dirty="0" err="1"/>
              <a:t>스마트폰</a:t>
            </a:r>
            <a:r>
              <a:rPr lang="ko-KR" altLang="en-US" dirty="0"/>
              <a:t> </a:t>
            </a:r>
            <a:r>
              <a:rPr lang="ko-KR" altLang="en-US" dirty="0" smtClean="0"/>
              <a:t>플랫폼 중 하나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dirty="0" err="1" smtClean="0"/>
              <a:t>가상머신의</a:t>
            </a:r>
            <a:r>
              <a:rPr lang="ko-KR" altLang="en-US" dirty="0" smtClean="0"/>
              <a:t> </a:t>
            </a:r>
            <a:r>
              <a:rPr lang="ko-KR" altLang="en-US" dirty="0"/>
              <a:t>특성상 하드웨어의 </a:t>
            </a:r>
            <a:r>
              <a:rPr lang="ko-KR" altLang="en-US" dirty="0" smtClean="0"/>
              <a:t>영향을 받지 </a:t>
            </a:r>
            <a:r>
              <a:rPr lang="ko-KR" altLang="en-US" dirty="0"/>
              <a:t>않고 </a:t>
            </a:r>
            <a:r>
              <a:rPr lang="ko-KR" altLang="en-US" dirty="0" smtClean="0"/>
              <a:t>애플리케이션 개발 가능</a:t>
            </a:r>
            <a:endParaRPr lang="en-US" altLang="ko-K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708920"/>
            <a:ext cx="70485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6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언어의 탄생과 변화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오라클의</a:t>
            </a:r>
            <a:r>
              <a:rPr lang="ko-KR" altLang="en-US" dirty="0"/>
              <a:t> 자바 </a:t>
            </a:r>
            <a:r>
              <a:rPr lang="ko-KR" altLang="en-US" dirty="0" smtClean="0"/>
              <a:t>인수</a:t>
            </a:r>
            <a:r>
              <a:rPr lang="en-US" altLang="ko-KR" dirty="0" smtClean="0"/>
              <a:t>_2010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r>
              <a:rPr lang="ko-KR" altLang="en-US" dirty="0"/>
              <a:t>자바 </a:t>
            </a:r>
            <a:r>
              <a:rPr lang="en-US" altLang="ko-KR" dirty="0"/>
              <a:t>8</a:t>
            </a:r>
            <a:r>
              <a:rPr lang="ko-KR" altLang="en-US" dirty="0"/>
              <a:t>의 </a:t>
            </a:r>
            <a:r>
              <a:rPr lang="ko-KR" altLang="en-US" dirty="0" smtClean="0"/>
              <a:t>변화</a:t>
            </a:r>
            <a:r>
              <a:rPr lang="en-US" altLang="ko-KR" dirty="0" smtClean="0"/>
              <a:t>_2014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dirty="0"/>
              <a:t>람다 </a:t>
            </a:r>
            <a:r>
              <a:rPr lang="ko-KR" altLang="en-US" dirty="0" err="1" smtClean="0"/>
              <a:t>표현식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dirty="0" err="1"/>
              <a:t>스트림</a:t>
            </a:r>
            <a:r>
              <a:rPr lang="ko-KR" altLang="en-US" dirty="0"/>
              <a:t> </a:t>
            </a:r>
            <a:r>
              <a:rPr lang="en-US" altLang="ko-KR" dirty="0" smtClean="0"/>
              <a:t>API</a:t>
            </a: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en-US" altLang="ko-KR" dirty="0" smtClean="0"/>
              <a:t>JavaFX</a:t>
            </a: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dirty="0"/>
              <a:t>새로운 날짜 및 시간 </a:t>
            </a:r>
            <a:r>
              <a:rPr lang="en-US" altLang="ko-KR" dirty="0" smtClean="0"/>
              <a:t>API</a:t>
            </a: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dirty="0"/>
              <a:t>병렬 프로그래밍 성능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dirty="0" err="1"/>
              <a:t>내시혼</a:t>
            </a:r>
            <a:r>
              <a:rPr lang="en-US" altLang="ko-KR" dirty="0"/>
              <a:t>(</a:t>
            </a:r>
            <a:r>
              <a:rPr lang="en-US" altLang="ko-KR" dirty="0" err="1"/>
              <a:t>Nashhorn</a:t>
            </a:r>
            <a:r>
              <a:rPr lang="en-US" altLang="ko-KR" dirty="0"/>
              <a:t>) </a:t>
            </a:r>
            <a:r>
              <a:rPr lang="ko-KR" altLang="en-US" dirty="0"/>
              <a:t>지원</a:t>
            </a:r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661" y="1321718"/>
            <a:ext cx="2880000" cy="5122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9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</a:t>
            </a:r>
            <a:r>
              <a:rPr lang="ko-KR" altLang="en-US" dirty="0" err="1"/>
              <a:t>가상머신과</a:t>
            </a:r>
            <a:r>
              <a:rPr lang="ko-KR" altLang="en-US" dirty="0"/>
              <a:t> 플랫폼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728192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ko-KR" altLang="en-US" dirty="0" err="1" smtClean="0"/>
              <a:t>가상머신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dirty="0" smtClean="0"/>
              <a:t>대표적인 </a:t>
            </a:r>
            <a:r>
              <a:rPr lang="ko-KR" altLang="en-US" dirty="0" err="1"/>
              <a:t>스마트폰</a:t>
            </a:r>
            <a:r>
              <a:rPr lang="ko-KR" altLang="en-US" dirty="0"/>
              <a:t> 플랫폼인 </a:t>
            </a:r>
            <a:r>
              <a:rPr lang="ko-KR" altLang="en-US" dirty="0" err="1"/>
              <a:t>안드로이드에서</a:t>
            </a:r>
            <a:r>
              <a:rPr lang="ko-KR" altLang="en-US" dirty="0"/>
              <a:t> 자바의 </a:t>
            </a:r>
            <a:r>
              <a:rPr lang="ko-KR" altLang="en-US" dirty="0" err="1"/>
              <a:t>가상머신</a:t>
            </a:r>
            <a:r>
              <a:rPr lang="ko-KR" altLang="en-US" dirty="0"/>
              <a:t> 기술을 </a:t>
            </a:r>
            <a:r>
              <a:rPr lang="ko-KR" altLang="en-US" dirty="0" smtClean="0"/>
              <a:t>채택하여 </a:t>
            </a:r>
            <a:r>
              <a:rPr lang="ko-KR" altLang="en-US" dirty="0" err="1"/>
              <a:t>앱</a:t>
            </a:r>
            <a:r>
              <a:rPr lang="ko-KR" altLang="en-US" dirty="0"/>
              <a:t> 개발에 사용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b="1" dirty="0" smtClean="0"/>
              <a:t>장점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하드웨어나 운영체제를 가리지 않고 어디서나 동일한 프로그램을 실행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b="1" dirty="0" smtClean="0"/>
              <a:t>단점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최적화된 </a:t>
            </a:r>
            <a:r>
              <a:rPr lang="ko-KR" altLang="en-US" dirty="0"/>
              <a:t>바이너리에 비해 속도가 느릴 수 있고</a:t>
            </a:r>
            <a:r>
              <a:rPr lang="en-US" altLang="ko-KR" dirty="0"/>
              <a:t>, </a:t>
            </a:r>
            <a:r>
              <a:rPr lang="ko-KR" altLang="en-US" dirty="0"/>
              <a:t>각 플랫폼에서 </a:t>
            </a:r>
            <a:r>
              <a:rPr lang="ko-KR" altLang="en-US" dirty="0" smtClean="0"/>
              <a:t>동작하는 </a:t>
            </a:r>
            <a:r>
              <a:rPr lang="ko-KR" altLang="en-US" dirty="0" err="1" smtClean="0"/>
              <a:t>가상머신의</a:t>
            </a:r>
            <a:r>
              <a:rPr lang="ko-KR" altLang="en-US" dirty="0" smtClean="0"/>
              <a:t> </a:t>
            </a:r>
            <a:r>
              <a:rPr lang="ko-KR" altLang="en-US" dirty="0"/>
              <a:t>개발이 </a:t>
            </a:r>
            <a:r>
              <a:rPr lang="ko-KR" altLang="en-US" dirty="0" smtClean="0"/>
              <a:t>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551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6238</TotalTime>
  <Words>1740</Words>
  <Application>Microsoft Office PowerPoint</Application>
  <PresentationFormat>화면 슬라이드 쇼(4:3)</PresentationFormat>
  <Paragraphs>186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01. 자바 언어의 이해</vt:lpstr>
      <vt:lpstr>PowerPoint 프레젠테이션</vt:lpstr>
      <vt:lpstr>PowerPoint 프레젠테이션</vt:lpstr>
      <vt:lpstr>01. 자바 언어의 탄생과 변화</vt:lpstr>
      <vt:lpstr>01. 자바 언어의 탄생과 변화</vt:lpstr>
      <vt:lpstr>01. 자바 언어의 탄생과 변화</vt:lpstr>
      <vt:lpstr>01. 자바 언어의 탄생과 변화</vt:lpstr>
      <vt:lpstr>01. 자바 언어의 탄생과 변화</vt:lpstr>
      <vt:lpstr>02. 자바 가상머신과 플랫폼</vt:lpstr>
      <vt:lpstr>02. 자바 가상머신과 플랫폼</vt:lpstr>
      <vt:lpstr>02. 자바 가상머신과 플랫폼</vt:lpstr>
      <vt:lpstr>03. 자바의 장단점과 활용 분야</vt:lpstr>
      <vt:lpstr>03. 자바의 장단점과 활용 분야</vt:lpstr>
      <vt:lpstr>03. 자바의 장단점과 활용 분야</vt:lpstr>
      <vt:lpstr>03. 자바의 장단점과 활용 분야</vt:lpstr>
      <vt:lpstr>04. 자바 개발 환경 구축</vt:lpstr>
      <vt:lpstr>04. 자바 개발 환경 구축</vt:lpstr>
      <vt:lpstr>04. 자바 개발 환경 구축</vt:lpstr>
      <vt:lpstr>04. 자바 개발 환경 구축</vt:lpstr>
      <vt:lpstr>04. 자바 개발 환경 구축</vt:lpstr>
      <vt:lpstr>04. 자바 개발 환경 구축</vt:lpstr>
      <vt:lpstr>04. 자바 개발 환경 구축</vt:lpstr>
      <vt:lpstr>04. 자바 개발 환경 구축</vt:lpstr>
      <vt:lpstr>04. 자바 개발 환경 구축</vt:lpstr>
      <vt:lpstr>04. 자바 개발 환경 구축</vt:lpstr>
      <vt:lpstr>04. 자바 개발 환경 구축</vt:lpstr>
      <vt:lpstr>04. 자바 개발 환경 구축</vt:lpstr>
      <vt:lpstr>04. 자바 개발 환경 구축</vt:lpstr>
      <vt:lpstr>04. 자바 개발 환경 구축</vt:lpstr>
      <vt:lpstr>04. 자바 개발 환경 구축</vt:lpstr>
      <vt:lpstr>04. 자바 개발 환경 구축</vt:lpstr>
      <vt:lpstr>04. 자바 개발 환경 구축</vt:lpstr>
      <vt:lpstr>04. 자바 개발 환경 구축</vt:lpstr>
      <vt:lpstr>04. 자바 개발 환경 구축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우종정</dc:creator>
  <cp:lastModifiedBy>김현용</cp:lastModifiedBy>
  <cp:revision>631</cp:revision>
  <dcterms:created xsi:type="dcterms:W3CDTF">2012-07-11T10:23:22Z</dcterms:created>
  <dcterms:modified xsi:type="dcterms:W3CDTF">2015-12-14T00:18:02Z</dcterms:modified>
</cp:coreProperties>
</file>