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70" r:id="rId3"/>
    <p:sldId id="471" r:id="rId4"/>
    <p:sldId id="472" r:id="rId5"/>
    <p:sldId id="395" r:id="rId6"/>
    <p:sldId id="473" r:id="rId7"/>
    <p:sldId id="474" r:id="rId8"/>
    <p:sldId id="475" r:id="rId9"/>
    <p:sldId id="476" r:id="rId10"/>
    <p:sldId id="478" r:id="rId11"/>
    <p:sldId id="477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385" r:id="rId2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FF4C00"/>
    <a:srgbClr val="E84275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6" autoAdjust="0"/>
    <p:restoredTop sz="94213" autoAdjust="0"/>
  </p:normalViewPr>
  <p:slideViewPr>
    <p:cSldViewPr>
      <p:cViewPr>
        <p:scale>
          <a:sx n="75" d="100"/>
          <a:sy n="75" d="100"/>
        </p:scale>
        <p:origin x="-2130" y="-85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7" y="260648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4738413" cy="234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64704"/>
            <a:ext cx="2952381" cy="28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922240" y="6309320"/>
            <a:ext cx="31582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2013-2015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Just Java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F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2015-12-07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8" r:id="rId4"/>
    <p:sldLayoutId id="2147483679" r:id="rId5"/>
    <p:sldLayoutId id="2147483680" r:id="rId6"/>
    <p:sldLayoutId id="2147483686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323528" y="5589240"/>
            <a:ext cx="8229600" cy="1008112"/>
          </a:xfrm>
        </p:spPr>
        <p:txBody>
          <a:bodyPr/>
          <a:lstStyle/>
          <a:p>
            <a:pPr eaLnBrk="1" hangingPunct="1"/>
            <a:r>
              <a:rPr lang="en-US" altLang="ko-KR" sz="2800" b="1" dirty="0" smtClean="0">
                <a:solidFill>
                  <a:schemeClr val="bg1"/>
                </a:solidFill>
              </a:rPr>
              <a:t>Chapter 02. </a:t>
            </a:r>
            <a:r>
              <a:rPr lang="ko-KR" altLang="en-US" sz="2800" b="1" dirty="0">
                <a:solidFill>
                  <a:schemeClr val="bg1"/>
                </a:solidFill>
              </a:rPr>
              <a:t>처음 만나는 자바 프로그램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r>
              <a:rPr lang="en-US" altLang="ko-KR" dirty="0"/>
              <a:t>. HelloWorld </a:t>
            </a:r>
            <a:r>
              <a:rPr lang="ko-KR" altLang="en-US" dirty="0"/>
              <a:t>프로그램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3096344"/>
          </a:xfrm>
        </p:spPr>
        <p:txBody>
          <a:bodyPr wrap="square"/>
          <a:lstStyle/>
          <a:p>
            <a:r>
              <a:rPr lang="en-US" altLang="ko-KR" dirty="0" smtClean="0"/>
              <a:t>HelloWorld </a:t>
            </a:r>
            <a:r>
              <a:rPr lang="ko-KR" altLang="en-US" dirty="0" smtClean="0"/>
              <a:t>클래스 생성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sz="1200" b="0" dirty="0"/>
              <a:t>프로젝트를 </a:t>
            </a:r>
            <a:r>
              <a:rPr lang="ko-KR" altLang="en-US" sz="1200" b="0" dirty="0" smtClean="0"/>
              <a:t>생성 후 </a:t>
            </a:r>
            <a:r>
              <a:rPr lang="ko-KR" altLang="en-US" sz="1200" b="0" dirty="0"/>
              <a:t>왼쪽의 패키지 탐색기 </a:t>
            </a:r>
            <a:r>
              <a:rPr lang="ko-KR" altLang="en-US" sz="1200" b="0" dirty="0" err="1"/>
              <a:t>뷰에서</a:t>
            </a:r>
            <a:r>
              <a:rPr lang="ko-KR" altLang="en-US" sz="1200" b="0" dirty="0"/>
              <a:t> </a:t>
            </a:r>
            <a:r>
              <a:rPr lang="en-US" altLang="ko-KR" sz="1200" b="0" dirty="0" err="1"/>
              <a:t>javabook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프로젝트를 선택한 후 </a:t>
            </a:r>
            <a:r>
              <a:rPr lang="ko-KR" altLang="en-US" sz="1200" b="0" dirty="0" smtClean="0"/>
              <a:t>마우스 오른쪽 </a:t>
            </a:r>
            <a:r>
              <a:rPr lang="ko-KR" altLang="en-US" sz="1200" b="0" dirty="0"/>
              <a:t>버튼을 눌러 </a:t>
            </a: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200" b="0" dirty="0" smtClean="0"/>
              <a:t>[New</a:t>
            </a:r>
            <a:r>
              <a:rPr lang="en-US" altLang="ko-KR" sz="1200" b="0" dirty="0"/>
              <a:t>]-[Class] </a:t>
            </a:r>
            <a:r>
              <a:rPr lang="ko-KR" altLang="en-US" sz="1200" b="0" dirty="0"/>
              <a:t>메뉴를 </a:t>
            </a:r>
            <a:r>
              <a:rPr lang="ko-KR" altLang="en-US" sz="1200" b="0" dirty="0" smtClean="0"/>
              <a:t>선택</a:t>
            </a:r>
            <a:r>
              <a:rPr lang="en-US" altLang="ko-KR" sz="1200" b="0" dirty="0" smtClean="0"/>
              <a:t>. </a:t>
            </a:r>
            <a:r>
              <a:rPr lang="ko-KR" altLang="en-US" sz="1200" b="0" dirty="0" err="1" smtClean="0"/>
              <a:t>이클립스에서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클래스 생성은 </a:t>
            </a:r>
            <a:r>
              <a:rPr lang="ko-KR" altLang="en-US" sz="1200" b="0" dirty="0" smtClean="0"/>
              <a:t>곧 자바 </a:t>
            </a:r>
            <a:r>
              <a:rPr lang="ko-KR" altLang="en-US" sz="1200" b="0" dirty="0"/>
              <a:t>소스 파일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자바 프로그램을 만드는 </a:t>
            </a:r>
            <a:r>
              <a:rPr lang="ko-KR" altLang="en-US" sz="1200" b="0" dirty="0" smtClean="0"/>
              <a:t>것</a:t>
            </a:r>
            <a:r>
              <a:rPr lang="en-US" altLang="ko-KR" sz="1200" b="0" dirty="0" smtClean="0"/>
              <a:t>. 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29638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r>
              <a:rPr lang="en-US" altLang="ko-KR" dirty="0"/>
              <a:t>. HelloWorld </a:t>
            </a:r>
            <a:r>
              <a:rPr lang="ko-KR" altLang="en-US" dirty="0"/>
              <a:t>프로그램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76064"/>
          </a:xfrm>
        </p:spPr>
        <p:txBody>
          <a:bodyPr wrap="square"/>
          <a:lstStyle/>
          <a:p>
            <a:r>
              <a:rPr lang="en-US" altLang="ko-KR" dirty="0" smtClean="0"/>
              <a:t>HelloWorld </a:t>
            </a:r>
            <a:r>
              <a:rPr lang="ko-KR" altLang="en-US" dirty="0" smtClean="0"/>
              <a:t>클래스 </a:t>
            </a:r>
            <a:r>
              <a:rPr lang="ko-KR" altLang="en-US" dirty="0"/>
              <a:t>생성</a:t>
            </a:r>
            <a:endParaRPr lang="en-US" altLang="ko-KR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3994921" cy="491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932040" y="1988840"/>
            <a:ext cx="421196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0" dirty="0"/>
              <a:t>Package : javabook.ch2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0" dirty="0" smtClean="0"/>
              <a:t>Name </a:t>
            </a:r>
            <a:r>
              <a:rPr lang="en-US" altLang="ko-KR" sz="1400" b="0" dirty="0"/>
              <a:t>: HelloWorld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0" dirty="0" smtClean="0"/>
              <a:t>Modifiers </a:t>
            </a:r>
            <a:r>
              <a:rPr lang="en-US" altLang="ko-KR" sz="1400" b="0" dirty="0"/>
              <a:t>: public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0" dirty="0" smtClean="0"/>
              <a:t>public </a:t>
            </a:r>
            <a:r>
              <a:rPr lang="en-US" altLang="ko-KR" sz="1400" b="0" dirty="0"/>
              <a:t>static void main(String</a:t>
            </a:r>
            <a:r>
              <a:rPr lang="en-US" altLang="ko-KR" sz="1400" b="0" dirty="0" smtClean="0"/>
              <a:t>[ ]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에 체크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0" dirty="0" smtClean="0"/>
              <a:t>그 </a:t>
            </a:r>
            <a:r>
              <a:rPr lang="ko-KR" altLang="en-US" sz="1400" b="0" dirty="0"/>
              <a:t>외 나머지 옵션 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기본값 사용</a:t>
            </a:r>
            <a:endParaRPr kumimoji="0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6401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HelloWorld </a:t>
            </a:r>
            <a:r>
              <a:rPr lang="ko-KR" altLang="en-US" dirty="0"/>
              <a:t>프로그램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76064"/>
          </a:xfrm>
        </p:spPr>
        <p:txBody>
          <a:bodyPr wrap="square"/>
          <a:lstStyle/>
          <a:p>
            <a:r>
              <a:rPr lang="en-US" altLang="ko-KR" dirty="0"/>
              <a:t>HelloWorld </a:t>
            </a:r>
            <a:r>
              <a:rPr lang="ko-KR" altLang="en-US" dirty="0"/>
              <a:t>클래스 생성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>
                <a:solidFill>
                  <a:schemeClr val="accent1"/>
                </a:solidFill>
              </a:rPr>
              <a:t>Source </a:t>
            </a:r>
            <a:r>
              <a:rPr lang="en-US" altLang="ko-KR" sz="1400" dirty="0" smtClean="0">
                <a:solidFill>
                  <a:schemeClr val="accent1"/>
                </a:solidFill>
              </a:rPr>
              <a:t>folder</a:t>
            </a:r>
          </a:p>
          <a:p>
            <a:pPr marL="0" indent="0">
              <a:buNone/>
            </a:pPr>
            <a:r>
              <a:rPr lang="ko-KR" altLang="en-US" sz="1200" b="0" dirty="0"/>
              <a:t>자바 소스를 저장할 폴더를 </a:t>
            </a:r>
            <a:r>
              <a:rPr lang="ko-KR" altLang="en-US" sz="1200" b="0" dirty="0" smtClean="0"/>
              <a:t>지정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기본적으로 </a:t>
            </a:r>
            <a:r>
              <a:rPr lang="en-US" altLang="ko-KR" sz="1200" b="0" dirty="0"/>
              <a:t>[</a:t>
            </a:r>
            <a:r>
              <a:rPr lang="en-US" altLang="ko-KR" sz="1200" b="0" dirty="0" err="1"/>
              <a:t>src</a:t>
            </a:r>
            <a:r>
              <a:rPr lang="en-US" altLang="ko-KR" sz="1200" b="0" dirty="0"/>
              <a:t>] </a:t>
            </a:r>
            <a:r>
              <a:rPr lang="ko-KR" altLang="en-US" sz="1200" b="0" dirty="0" smtClean="0"/>
              <a:t>폴더를 사용</a:t>
            </a:r>
            <a:r>
              <a:rPr lang="en-US" altLang="ko-KR" sz="1200" b="0" dirty="0" smtClean="0"/>
              <a:t>.</a:t>
            </a:r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accent1"/>
                </a:solidFill>
              </a:rPr>
              <a:t>Package</a:t>
            </a:r>
          </a:p>
          <a:p>
            <a:pPr marL="0" indent="0">
              <a:buNone/>
            </a:pPr>
            <a:r>
              <a:rPr lang="ko-KR" altLang="en-US" sz="1200" b="0" dirty="0" smtClean="0"/>
              <a:t>자바 </a:t>
            </a:r>
            <a:r>
              <a:rPr lang="ko-KR" altLang="en-US" sz="1200" b="0" dirty="0"/>
              <a:t>소스 파일을 비슷한 성격끼리 모아 두는 일종의 폴더 </a:t>
            </a:r>
            <a:r>
              <a:rPr lang="ko-KR" altLang="en-US" sz="1200" b="0" dirty="0" smtClean="0"/>
              <a:t>개념</a:t>
            </a:r>
            <a:r>
              <a:rPr lang="en-US" altLang="ko-KR" sz="1200" b="0" dirty="0" smtClean="0"/>
              <a:t>. </a:t>
            </a:r>
            <a:r>
              <a:rPr lang="ko-KR" altLang="en-US" sz="1200" b="0" dirty="0"/>
              <a:t>패키지가 없어도 </a:t>
            </a:r>
            <a:r>
              <a:rPr lang="ko-KR" altLang="en-US" sz="1200" b="0" dirty="0" smtClean="0"/>
              <a:t>프로그램을 </a:t>
            </a:r>
            <a:r>
              <a:rPr lang="ko-KR" altLang="en-US" sz="1200" b="0" dirty="0"/>
              <a:t>실행할 수 있지만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소스가 많아지면 비슷한 성격이나 목적에 따라 클래스들을 </a:t>
            </a:r>
            <a:r>
              <a:rPr lang="ko-KR" altLang="en-US" sz="1200" b="0" dirty="0" smtClean="0"/>
              <a:t>구분 해야 함</a:t>
            </a:r>
            <a:r>
              <a:rPr lang="en-US" altLang="ko-KR" sz="1200" b="0" dirty="0" smtClean="0"/>
              <a:t>. </a:t>
            </a:r>
            <a:r>
              <a:rPr lang="ko-KR" altLang="en-US" sz="1200" b="0" dirty="0"/>
              <a:t>또 객체지향의 특징을 반영하려면 클래스의 계층 구조를 만들어야 하므로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패키지 관리는 </a:t>
            </a:r>
            <a:r>
              <a:rPr lang="ko-KR" altLang="en-US" sz="1200" b="0" dirty="0" smtClean="0"/>
              <a:t>반드시 필요</a:t>
            </a:r>
            <a:r>
              <a:rPr lang="en-US" altLang="ko-KR" sz="1200" b="0" dirty="0" smtClean="0"/>
              <a:t>. </a:t>
            </a:r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accent1"/>
                </a:solidFill>
              </a:rPr>
              <a:t>Name</a:t>
            </a:r>
          </a:p>
          <a:p>
            <a:pPr marL="0" indent="0">
              <a:buNone/>
            </a:pPr>
            <a:r>
              <a:rPr lang="ko-KR" altLang="en-US" sz="1200" b="0" dirty="0"/>
              <a:t>클래스 이름을 지정하는 </a:t>
            </a:r>
            <a:r>
              <a:rPr lang="ko-KR" altLang="en-US" sz="1200" b="0" dirty="0" smtClean="0"/>
              <a:t>부분</a:t>
            </a:r>
            <a:r>
              <a:rPr lang="en-US" altLang="ko-KR" sz="1200" b="0" dirty="0" smtClean="0"/>
              <a:t>. </a:t>
            </a:r>
            <a:r>
              <a:rPr lang="ko-KR" altLang="en-US" sz="1200" b="0" dirty="0"/>
              <a:t>클래스 이름은 영문으로 </a:t>
            </a:r>
            <a:r>
              <a:rPr lang="ko-KR" altLang="en-US" sz="1200" b="0" dirty="0" smtClean="0"/>
              <a:t>입력하고</a:t>
            </a:r>
            <a:r>
              <a:rPr lang="en-US" altLang="ko-KR" sz="1200" b="0" dirty="0" smtClean="0"/>
              <a:t> </a:t>
            </a:r>
            <a:r>
              <a:rPr lang="ko-KR" altLang="en-US" sz="1200" b="0" dirty="0"/>
              <a:t>첫 글자는 대문자로 </a:t>
            </a:r>
            <a:r>
              <a:rPr lang="ko-KR" altLang="en-US" sz="1200" b="0" dirty="0" smtClean="0"/>
              <a:t>입력</a:t>
            </a:r>
            <a:r>
              <a:rPr lang="en-US" altLang="ko-KR" sz="1200" b="0" dirty="0" smtClean="0"/>
              <a:t>. </a:t>
            </a:r>
            <a:r>
              <a:rPr lang="ko-KR" altLang="en-US" sz="1200" b="0" dirty="0"/>
              <a:t>공백은 허용하지 않고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두 단어 이상의 이름을 사용할 때는 두 번째 단어의 첫 글자 </a:t>
            </a:r>
            <a:r>
              <a:rPr lang="ko-KR" altLang="en-US" sz="1200" b="0" dirty="0" smtClean="0"/>
              <a:t>역시도 </a:t>
            </a:r>
            <a:r>
              <a:rPr lang="ko-KR" altLang="en-US" sz="1200" b="0" dirty="0"/>
              <a:t>대문자로 입력하는 것이 기본 </a:t>
            </a:r>
            <a:r>
              <a:rPr lang="ko-KR" altLang="en-US" sz="1200" b="0" dirty="0" smtClean="0"/>
              <a:t>원칙</a:t>
            </a:r>
            <a:r>
              <a:rPr lang="en-US" altLang="ko-KR" sz="1200" b="0" dirty="0" smtClean="0"/>
              <a:t>.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385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HelloWorld </a:t>
            </a:r>
            <a:r>
              <a:rPr lang="ko-KR" altLang="en-US" dirty="0"/>
              <a:t>프로그램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76064"/>
          </a:xfrm>
        </p:spPr>
        <p:txBody>
          <a:bodyPr wrap="square"/>
          <a:lstStyle/>
          <a:p>
            <a:r>
              <a:rPr lang="en-US" altLang="ko-KR" dirty="0"/>
              <a:t>HelloWorld </a:t>
            </a:r>
            <a:r>
              <a:rPr lang="ko-KR" altLang="en-US" dirty="0"/>
              <a:t>클래스 생성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accent1"/>
                </a:solidFill>
              </a:rPr>
              <a:t>Modifiers</a:t>
            </a:r>
          </a:p>
          <a:p>
            <a:pPr marL="0" indent="0">
              <a:buNone/>
            </a:pPr>
            <a:r>
              <a:rPr lang="ko-KR" altLang="en-US" sz="1200" b="0" dirty="0" smtClean="0"/>
              <a:t>클래스에 </a:t>
            </a:r>
            <a:r>
              <a:rPr lang="ko-KR" altLang="en-US" sz="1200" b="0" dirty="0"/>
              <a:t>외부 접근 범위 등을 제한하는 자바 문법 </a:t>
            </a:r>
            <a:r>
              <a:rPr lang="ko-KR" altLang="en-US" sz="1200" b="0" dirty="0" smtClean="0"/>
              <a:t>요소</a:t>
            </a:r>
            <a:r>
              <a:rPr lang="en-US" altLang="ko-KR" sz="1200" b="0" dirty="0" smtClean="0"/>
              <a:t>. </a:t>
            </a:r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accent1"/>
                </a:solidFill>
              </a:rPr>
              <a:t>Superclass</a:t>
            </a:r>
          </a:p>
          <a:p>
            <a:pPr marL="0" indent="0">
              <a:buNone/>
            </a:pPr>
            <a:r>
              <a:rPr lang="ko-KR" altLang="en-US" sz="1200" b="0" dirty="0" smtClean="0"/>
              <a:t>다른 </a:t>
            </a:r>
            <a:r>
              <a:rPr lang="ko-KR" altLang="en-US" sz="1200" b="0" dirty="0"/>
              <a:t>클래스의 속성과 기능을 </a:t>
            </a:r>
            <a:r>
              <a:rPr lang="ko-KR" altLang="en-US" sz="1200" b="0" dirty="0" smtClean="0"/>
              <a:t>물려받아 </a:t>
            </a:r>
            <a:r>
              <a:rPr lang="en-US" altLang="ko-KR" sz="1200" b="0" dirty="0" smtClean="0"/>
              <a:t>(</a:t>
            </a:r>
            <a:r>
              <a:rPr lang="ko-KR" altLang="en-US" sz="1200" b="0" dirty="0"/>
              <a:t>상속</a:t>
            </a:r>
            <a:r>
              <a:rPr lang="en-US" altLang="ko-KR" sz="1200" b="0" dirty="0"/>
              <a:t>) </a:t>
            </a:r>
            <a:r>
              <a:rPr lang="ko-KR" altLang="en-US" sz="1200" b="0" dirty="0"/>
              <a:t>현재 클래스를 개발할 때 </a:t>
            </a:r>
            <a:r>
              <a:rPr lang="ko-KR" altLang="en-US" sz="1200" b="0" dirty="0" smtClean="0"/>
              <a:t>지정</a:t>
            </a:r>
            <a:r>
              <a:rPr lang="en-US" altLang="ko-KR" sz="1200" b="0" dirty="0" smtClean="0"/>
              <a:t>. </a:t>
            </a:r>
            <a:r>
              <a:rPr lang="en-US" altLang="ko-KR" sz="1200" b="0" dirty="0"/>
              <a:t>[Browse] </a:t>
            </a:r>
            <a:r>
              <a:rPr lang="ko-KR" altLang="en-US" sz="1200" b="0" dirty="0"/>
              <a:t>버튼을 눌러 현재 프로젝트에서 참조 </a:t>
            </a:r>
            <a:r>
              <a:rPr lang="ko-KR" altLang="en-US" sz="1200" b="0" dirty="0" smtClean="0"/>
              <a:t>가능한 클래스 </a:t>
            </a:r>
            <a:r>
              <a:rPr lang="ko-KR" altLang="en-US" sz="1200" b="0" dirty="0"/>
              <a:t>중 원하는 클래스를 </a:t>
            </a:r>
            <a:r>
              <a:rPr lang="ko-KR" altLang="en-US" sz="1200" b="0" dirty="0" smtClean="0"/>
              <a:t>선택</a:t>
            </a:r>
            <a:r>
              <a:rPr lang="en-US" altLang="ko-KR" sz="1200" b="0" dirty="0" smtClean="0"/>
              <a:t>. </a:t>
            </a:r>
            <a:r>
              <a:rPr lang="ko-KR" altLang="en-US" sz="1200" b="0" dirty="0"/>
              <a:t>상속이 필요 없다면 기본값을 그대로 </a:t>
            </a:r>
            <a:r>
              <a:rPr lang="ko-KR" altLang="en-US" sz="1200" b="0" dirty="0" smtClean="0"/>
              <a:t>사용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특정 클래스를 상속받지 않아도 모든 자바 클래스는 </a:t>
            </a:r>
            <a:r>
              <a:rPr lang="en-US" altLang="ko-KR" sz="1200" b="0" dirty="0" err="1" smtClean="0"/>
              <a:t>java.lang.Object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클래스를 상속함</a:t>
            </a:r>
            <a:r>
              <a:rPr lang="en-US" altLang="ko-KR" sz="1200" b="0" dirty="0" smtClean="0"/>
              <a:t>. </a:t>
            </a:r>
          </a:p>
          <a:p>
            <a:pPr marL="0" indent="0">
              <a:buNone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accent1"/>
                </a:solidFill>
              </a:rPr>
              <a:t>Interfaces</a:t>
            </a:r>
          </a:p>
          <a:p>
            <a:pPr marL="0" indent="0">
              <a:buNone/>
            </a:pPr>
            <a:r>
              <a:rPr lang="ko-KR" altLang="en-US" sz="1200" b="0" dirty="0" err="1" smtClean="0"/>
              <a:t>메서드</a:t>
            </a:r>
            <a:r>
              <a:rPr lang="ko-KR" altLang="en-US" sz="1200" b="0" dirty="0" smtClean="0"/>
              <a:t> 정의만 </a:t>
            </a:r>
            <a:r>
              <a:rPr lang="ko-KR" altLang="en-US" sz="1200" b="0" dirty="0"/>
              <a:t>포함하는 </a:t>
            </a:r>
            <a:r>
              <a:rPr lang="ko-KR" altLang="en-US" sz="1200" b="0" dirty="0" smtClean="0"/>
              <a:t>클래스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단독으로는 </a:t>
            </a:r>
            <a:r>
              <a:rPr lang="ko-KR" altLang="en-US" sz="1200" b="0" dirty="0"/>
              <a:t>사용할 수 없고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반드시 인터페이스를 </a:t>
            </a:r>
            <a:r>
              <a:rPr lang="ko-KR" altLang="en-US" sz="1200" b="0" dirty="0" smtClean="0"/>
              <a:t>구현하는 </a:t>
            </a:r>
            <a:r>
              <a:rPr lang="en-US" altLang="ko-KR" sz="1200" b="0" dirty="0" smtClean="0"/>
              <a:t>(</a:t>
            </a:r>
            <a:r>
              <a:rPr lang="en-US" altLang="ko-KR" sz="1200" b="0" dirty="0"/>
              <a:t>Implements) </a:t>
            </a:r>
            <a:r>
              <a:rPr lang="ko-KR" altLang="en-US" sz="1200" b="0" dirty="0"/>
              <a:t>클래스를 새로 만들어 정의된 </a:t>
            </a:r>
            <a:r>
              <a:rPr lang="ko-KR" altLang="en-US" sz="1200" b="0" dirty="0" err="1"/>
              <a:t>메서드의</a:t>
            </a:r>
            <a:r>
              <a:rPr lang="ko-KR" altLang="en-US" sz="1200" b="0" dirty="0"/>
              <a:t> 바디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실행 코드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를 작성해야 </a:t>
            </a:r>
            <a:r>
              <a:rPr lang="ko-KR" altLang="en-US" sz="1200" b="0" dirty="0" smtClean="0"/>
              <a:t>함</a:t>
            </a:r>
            <a:r>
              <a:rPr lang="en-US" altLang="ko-KR" sz="1200" b="0" dirty="0" smtClean="0"/>
              <a:t>. </a:t>
            </a:r>
            <a:r>
              <a:rPr lang="ko-KR" altLang="en-US" sz="1200" b="0" dirty="0"/>
              <a:t>보통 </a:t>
            </a:r>
            <a:r>
              <a:rPr lang="ko-KR" altLang="en-US" sz="1200" b="0" dirty="0" smtClean="0"/>
              <a:t>프로그램을 </a:t>
            </a:r>
            <a:r>
              <a:rPr lang="ko-KR" altLang="en-US" sz="1200" b="0" dirty="0"/>
              <a:t>동일한 규격으로 개발할 수 있도록 가이드 </a:t>
            </a:r>
            <a:r>
              <a:rPr lang="ko-KR" altLang="en-US" sz="1200" b="0" dirty="0" smtClean="0"/>
              <a:t>역할</a:t>
            </a:r>
            <a:r>
              <a:rPr lang="en-US" altLang="ko-KR" sz="1200" b="0" dirty="0" smtClean="0"/>
              <a:t>.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6329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HelloWorld </a:t>
            </a:r>
            <a:r>
              <a:rPr lang="ko-KR" altLang="en-US" dirty="0"/>
              <a:t>프로그램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76064"/>
          </a:xfrm>
        </p:spPr>
        <p:txBody>
          <a:bodyPr wrap="square"/>
          <a:lstStyle/>
          <a:p>
            <a:r>
              <a:rPr lang="ko-KR" altLang="en-US" dirty="0"/>
              <a:t>프로그램 작성 및 기본 코드 분석</a:t>
            </a:r>
            <a:endParaRPr lang="en-US" altLang="ko-KR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00" y="1764308"/>
            <a:ext cx="5686985" cy="486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3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309813"/>
            <a:ext cx="81629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/>
              <a:t>03. HelloWorld </a:t>
            </a:r>
            <a:r>
              <a:rPr lang="ko-KR" altLang="en-US" dirty="0"/>
              <a:t>프로그램 만들기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76064"/>
          </a:xfrm>
        </p:spPr>
        <p:txBody>
          <a:bodyPr wrap="square"/>
          <a:lstStyle/>
          <a:p>
            <a:r>
              <a:rPr lang="ko-KR" altLang="en-US" dirty="0"/>
              <a:t>프로그램 작성 및 기본 코드 분석</a:t>
            </a:r>
            <a:endParaRPr lang="en-US" altLang="ko-KR" sz="11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28800"/>
            <a:ext cx="82809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0" dirty="0"/>
              <a:t>기본 생성된 코드를 분석한 후 간단한 </a:t>
            </a:r>
            <a:r>
              <a:rPr lang="ko-KR" altLang="en-US" sz="1400" b="0" dirty="0" err="1"/>
              <a:t>출력문을</a:t>
            </a:r>
            <a:r>
              <a:rPr lang="ko-KR" altLang="en-US" sz="1400" b="0" dirty="0"/>
              <a:t> 추가해 보자</a:t>
            </a:r>
            <a:r>
              <a:rPr lang="en-US" altLang="ko-KR" sz="1400" b="0" dirty="0"/>
              <a:t>.</a:t>
            </a:r>
            <a:endParaRPr kumimoji="0" lang="en-US" altLang="ko-KR" sz="105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815036"/>
            <a:ext cx="82809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0" dirty="0"/>
              <a:t>① 패키지 </a:t>
            </a:r>
            <a:r>
              <a:rPr lang="ko-KR" altLang="en-US" sz="1400" b="0" dirty="0" err="1" smtClean="0"/>
              <a:t>선언부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ko-KR" altLang="en-US" sz="1400" b="0" dirty="0" smtClean="0"/>
              <a:t>② </a:t>
            </a:r>
            <a:r>
              <a:rPr lang="ko-KR" altLang="en-US" sz="1400" b="0" dirty="0"/>
              <a:t>클래스 </a:t>
            </a:r>
            <a:r>
              <a:rPr lang="ko-KR" altLang="en-US" sz="1400" b="0" dirty="0" err="1"/>
              <a:t>선언부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ko-KR" altLang="en-US" sz="1400" b="0" dirty="0" smtClean="0"/>
              <a:t>③ 자바 프로그램을 실행하는 </a:t>
            </a:r>
            <a:r>
              <a:rPr lang="en-US" altLang="ko-KR" sz="1400" b="0" dirty="0" smtClean="0"/>
              <a:t>main( ) </a:t>
            </a:r>
            <a:r>
              <a:rPr lang="ko-KR" altLang="en-US" sz="1400" b="0" dirty="0" err="1" smtClean="0"/>
              <a:t>메서드</a:t>
            </a:r>
            <a:endParaRPr kumimoji="0"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35104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204864"/>
            <a:ext cx="76676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3903960"/>
            <a:ext cx="76676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/>
              <a:t>03. HelloWorld </a:t>
            </a:r>
            <a:r>
              <a:rPr lang="ko-KR" altLang="en-US" dirty="0"/>
              <a:t>프로그램 만들기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76064"/>
          </a:xfrm>
        </p:spPr>
        <p:txBody>
          <a:bodyPr wrap="square"/>
          <a:lstStyle/>
          <a:p>
            <a:r>
              <a:rPr lang="ko-KR" altLang="en-US" dirty="0"/>
              <a:t>프로그램 작성 및 기본 코드 분석</a:t>
            </a:r>
            <a:endParaRPr lang="en-US" altLang="ko-KR" sz="11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628800"/>
            <a:ext cx="82809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0" dirty="0"/>
              <a:t>main( ) </a:t>
            </a:r>
            <a:r>
              <a:rPr lang="ko-KR" altLang="en-US" sz="1400" b="0" dirty="0" err="1"/>
              <a:t>메서드에</a:t>
            </a:r>
            <a:r>
              <a:rPr lang="ko-KR" altLang="en-US" sz="1400" b="0" dirty="0"/>
              <a:t> 간단한 다음 </a:t>
            </a:r>
            <a:r>
              <a:rPr lang="ko-KR" altLang="en-US" sz="1400" b="0" dirty="0" smtClean="0"/>
              <a:t>코드를 추가해 </a:t>
            </a:r>
            <a:r>
              <a:rPr lang="ko-KR" altLang="en-US" sz="1400" b="0" dirty="0"/>
              <a:t>보자</a:t>
            </a:r>
            <a:r>
              <a:rPr lang="en-US" altLang="ko-KR" sz="1400" b="0" dirty="0"/>
              <a:t>.</a:t>
            </a:r>
            <a:endParaRPr kumimoji="0" lang="en-US" altLang="ko-KR" sz="105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3356992"/>
            <a:ext cx="82809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0" dirty="0"/>
              <a:t>HelloWorld </a:t>
            </a:r>
            <a:r>
              <a:rPr lang="ko-KR" altLang="en-US" sz="1400" b="0" dirty="0"/>
              <a:t>프로그램의 최종 </a:t>
            </a:r>
            <a:r>
              <a:rPr lang="ko-KR" altLang="en-US" sz="1400" b="0" dirty="0" smtClean="0"/>
              <a:t>소스</a:t>
            </a:r>
            <a:endParaRPr kumimoji="0"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80413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4968552" cy="42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/>
              <a:t>03. HelloWorld </a:t>
            </a:r>
            <a:r>
              <a:rPr lang="ko-KR" altLang="en-US" dirty="0"/>
              <a:t>프로그램 만들기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76064"/>
          </a:xfrm>
        </p:spPr>
        <p:txBody>
          <a:bodyPr wrap="square"/>
          <a:lstStyle/>
          <a:p>
            <a:r>
              <a:rPr lang="ko-KR" altLang="en-US" dirty="0"/>
              <a:t>프로그램 실행 방법</a:t>
            </a:r>
            <a:endParaRPr lang="en-US" altLang="ko-KR" sz="11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28800"/>
            <a:ext cx="849694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패키지 </a:t>
            </a:r>
            <a:r>
              <a:rPr lang="ko-KR" altLang="en-US" sz="1200" b="0" dirty="0"/>
              <a:t>탐색기 </a:t>
            </a:r>
            <a:r>
              <a:rPr lang="ko-KR" altLang="en-US" sz="1200" b="0" dirty="0" err="1"/>
              <a:t>뷰에서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HelloWorld.java</a:t>
            </a:r>
            <a:r>
              <a:rPr lang="ko-KR" altLang="en-US" sz="1200" b="0" dirty="0"/>
              <a:t>를 마우스 오른쪽 버튼으로 눌러 </a:t>
            </a:r>
            <a:r>
              <a:rPr lang="en-US" altLang="ko-KR" sz="1200" b="0" dirty="0"/>
              <a:t>[Run As]-[</a:t>
            </a:r>
            <a:r>
              <a:rPr lang="en-US" altLang="ko-KR" sz="1200" b="0" dirty="0" smtClean="0"/>
              <a:t>Java Application</a:t>
            </a:r>
            <a:r>
              <a:rPr lang="en-US" altLang="ko-KR" sz="1200" b="0" dirty="0"/>
              <a:t>] </a:t>
            </a:r>
            <a:r>
              <a:rPr lang="ko-KR" altLang="en-US" sz="1200" b="0" dirty="0" smtClean="0"/>
              <a:t>메뉴를 선택</a:t>
            </a: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편집기 </a:t>
            </a:r>
            <a:r>
              <a:rPr lang="ko-KR" altLang="en-US" sz="1200" b="0" dirty="0" err="1"/>
              <a:t>뷰의</a:t>
            </a:r>
            <a:r>
              <a:rPr lang="ko-KR" altLang="en-US" sz="1200" b="0" dirty="0"/>
              <a:t> 코드가 활성화된 상태에서 </a:t>
            </a:r>
            <a:r>
              <a:rPr lang="ko-KR" altLang="en-US" sz="1200" b="0" dirty="0" err="1"/>
              <a:t>이클립스</a:t>
            </a:r>
            <a:r>
              <a:rPr lang="ko-KR" altLang="en-US" sz="1200" b="0" dirty="0"/>
              <a:t> 메뉴 바 아래쪽에 있는 ‘실행’ 아이콘을 </a:t>
            </a:r>
            <a:r>
              <a:rPr lang="ko-KR" altLang="en-US" sz="1200" b="0" dirty="0" smtClean="0"/>
              <a:t>클릭</a:t>
            </a:r>
            <a:r>
              <a:rPr lang="en-US" altLang="ko-KR" sz="1200" b="0" dirty="0" smtClean="0"/>
              <a:t>.</a:t>
            </a:r>
            <a:endParaRPr kumimoji="0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4049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270" y="2330450"/>
            <a:ext cx="6357461" cy="186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/>
              <a:t>03. HelloWorld </a:t>
            </a:r>
            <a:r>
              <a:rPr lang="ko-KR" altLang="en-US" dirty="0"/>
              <a:t>프로그램 만들기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76064"/>
          </a:xfrm>
        </p:spPr>
        <p:txBody>
          <a:bodyPr wrap="square"/>
          <a:lstStyle/>
          <a:p>
            <a:r>
              <a:rPr lang="ko-KR" altLang="en-US" dirty="0"/>
              <a:t>프로그램 실행 방법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847013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01" y="1654200"/>
            <a:ext cx="5930055" cy="510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/>
              <a:t>03. HelloWorld </a:t>
            </a:r>
            <a:r>
              <a:rPr lang="ko-KR" altLang="en-US" dirty="0"/>
              <a:t>프로그램 만들기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76064"/>
          </a:xfrm>
        </p:spPr>
        <p:txBody>
          <a:bodyPr wrap="square"/>
          <a:lstStyle/>
          <a:p>
            <a:r>
              <a:rPr lang="ko-KR" altLang="en-US" dirty="0"/>
              <a:t>프로그램 오류 디버깅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527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4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93" y="2073548"/>
            <a:ext cx="5472608" cy="468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/>
              <a:t>03. HelloWorld </a:t>
            </a:r>
            <a:r>
              <a:rPr lang="ko-KR" altLang="en-US" dirty="0"/>
              <a:t>프로그램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76064"/>
          </a:xfrm>
        </p:spPr>
        <p:txBody>
          <a:bodyPr wrap="square"/>
          <a:lstStyle/>
          <a:p>
            <a:r>
              <a:rPr lang="ko-KR" altLang="en-US" dirty="0"/>
              <a:t>프로그램 오류 디버깅</a:t>
            </a:r>
            <a:endParaRPr lang="en-US" altLang="ko-KR" sz="11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628800"/>
            <a:ext cx="849694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[Run] </a:t>
            </a:r>
            <a:r>
              <a:rPr lang="ko-KR" altLang="en-US" sz="1200" b="0" dirty="0"/>
              <a:t>메뉴에서 </a:t>
            </a:r>
            <a:r>
              <a:rPr lang="en-US" altLang="ko-KR" sz="1200" b="0" dirty="0"/>
              <a:t>[Run As] </a:t>
            </a:r>
            <a:r>
              <a:rPr lang="ko-KR" altLang="en-US" sz="1200" b="0" dirty="0" smtClean="0"/>
              <a:t>대신 </a:t>
            </a:r>
            <a:r>
              <a:rPr lang="en-US" altLang="ko-KR" sz="1200" b="0" dirty="0"/>
              <a:t>[Debug As]-[Java Application] </a:t>
            </a:r>
            <a:r>
              <a:rPr lang="ko-KR" altLang="en-US" sz="1200" b="0" dirty="0"/>
              <a:t>메뉴를 선택하면 </a:t>
            </a:r>
            <a:r>
              <a:rPr lang="ko-KR" altLang="en-US" sz="1200" b="0" dirty="0" err="1"/>
              <a:t>디버거</a:t>
            </a:r>
            <a:r>
              <a:rPr lang="ko-KR" altLang="en-US" sz="1200" b="0" dirty="0"/>
              <a:t> 실행 화면으로 </a:t>
            </a:r>
            <a:r>
              <a:rPr lang="ko-KR" altLang="en-US" sz="1200" b="0" dirty="0" smtClean="0"/>
              <a:t>이동한다</a:t>
            </a:r>
            <a:r>
              <a:rPr lang="en-US" altLang="ko-KR" sz="1200" b="0" dirty="0" smtClean="0"/>
              <a:t>.</a:t>
            </a:r>
            <a:endParaRPr kumimoji="0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175950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6624736" cy="483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/>
              <a:t>03. HelloWorld </a:t>
            </a:r>
            <a:r>
              <a:rPr lang="ko-KR" altLang="en-US" dirty="0"/>
              <a:t>프로그램 만들기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76064"/>
          </a:xfrm>
        </p:spPr>
        <p:txBody>
          <a:bodyPr wrap="square"/>
          <a:lstStyle/>
          <a:p>
            <a:r>
              <a:rPr lang="ko-KR" altLang="en-US" dirty="0"/>
              <a:t>프로그램 오류 디버깅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90426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756" y="3979664"/>
            <a:ext cx="2752382" cy="122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프로그램 개발 절차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0074"/>
            <a:ext cx="7620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자바 프로그램 개발단계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자바 프로그램 개발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프로그램 </a:t>
            </a:r>
            <a:r>
              <a:rPr lang="ko-KR" altLang="en-US" dirty="0" smtClean="0"/>
              <a:t>실행구조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92" y="1836812"/>
            <a:ext cx="4466667" cy="444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이클립스로</a:t>
            </a:r>
            <a:r>
              <a:rPr lang="ko-KR" altLang="en-US" dirty="0"/>
              <a:t> 자바 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560840" cy="1800200"/>
          </a:xfrm>
        </p:spPr>
        <p:txBody>
          <a:bodyPr wrap="square"/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생성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85" y="1756146"/>
            <a:ext cx="3483683" cy="483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716016" y="1988840"/>
            <a:ext cx="403244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0" dirty="0" smtClean="0"/>
              <a:t>Project </a:t>
            </a:r>
            <a:r>
              <a:rPr lang="en-US" altLang="ko-KR" sz="1400" b="0" dirty="0"/>
              <a:t>name : </a:t>
            </a:r>
            <a:r>
              <a:rPr lang="en-US" altLang="ko-KR" sz="1400" b="0" dirty="0" err="1"/>
              <a:t>javabook</a:t>
            </a:r>
            <a:endParaRPr lang="en-US" altLang="ko-KR" sz="1400" b="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0" dirty="0" smtClean="0"/>
              <a:t>JRE </a:t>
            </a:r>
            <a:r>
              <a:rPr lang="en-US" altLang="ko-KR" sz="1400" b="0" dirty="0"/>
              <a:t>: JavaSE-1.8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0" dirty="0" smtClean="0"/>
              <a:t>나머지 </a:t>
            </a:r>
            <a:r>
              <a:rPr lang="ko-KR" altLang="en-US" sz="1400" b="0" dirty="0"/>
              <a:t>설정 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기본값 사용</a:t>
            </a:r>
            <a:endParaRPr kumimoji="0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862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이클립스로</a:t>
            </a:r>
            <a:r>
              <a:rPr lang="ko-KR" altLang="en-US" dirty="0"/>
              <a:t> 자바 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76064"/>
          </a:xfrm>
        </p:spPr>
        <p:txBody>
          <a:bodyPr wrap="square"/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accent1"/>
                </a:solidFill>
              </a:rPr>
              <a:t>Project </a:t>
            </a:r>
            <a:r>
              <a:rPr lang="en-US" altLang="ko-KR" sz="1400" dirty="0">
                <a:solidFill>
                  <a:schemeClr val="accent1"/>
                </a:solidFill>
              </a:rPr>
              <a:t>name</a:t>
            </a:r>
          </a:p>
          <a:p>
            <a:pPr marL="0" indent="0">
              <a:buNone/>
            </a:pPr>
            <a:r>
              <a:rPr lang="ko-KR" altLang="en-US" sz="1200" b="0" dirty="0"/>
              <a:t>프로젝트 이름을 </a:t>
            </a:r>
            <a:r>
              <a:rPr lang="ko-KR" altLang="en-US" sz="1200" b="0" dirty="0" smtClean="0"/>
              <a:t>지정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프로젝트 생성 </a:t>
            </a:r>
            <a:r>
              <a:rPr lang="ko-KR" altLang="en-US" sz="1200" b="0" dirty="0"/>
              <a:t>위치는 </a:t>
            </a:r>
            <a:r>
              <a:rPr lang="en-US" altLang="ko-KR" sz="1200" b="0" dirty="0"/>
              <a:t>Use default location</a:t>
            </a:r>
            <a:r>
              <a:rPr lang="ko-KR" altLang="en-US" sz="1200" b="0" dirty="0"/>
              <a:t>이 기본값으로 </a:t>
            </a:r>
            <a:r>
              <a:rPr lang="ko-KR" altLang="en-US" sz="1200" b="0" dirty="0" smtClean="0"/>
              <a:t>선택</a:t>
            </a:r>
            <a:r>
              <a:rPr lang="en-US" altLang="ko-KR" sz="1200" b="0" dirty="0" smtClean="0"/>
              <a:t>. </a:t>
            </a:r>
            <a:r>
              <a:rPr lang="ko-KR" altLang="en-US" sz="1200" b="0" dirty="0"/>
              <a:t>워크스페이스 폴더를 </a:t>
            </a:r>
            <a:r>
              <a:rPr lang="ko-KR" altLang="en-US" sz="1200" b="0" dirty="0" smtClean="0"/>
              <a:t>변경하려면 </a:t>
            </a:r>
            <a:r>
              <a:rPr lang="ko-KR" altLang="en-US" sz="1200" b="0" dirty="0"/>
              <a:t>체크를 해제하고 </a:t>
            </a:r>
            <a:r>
              <a:rPr lang="en-US" altLang="ko-KR" sz="1200" b="0" dirty="0"/>
              <a:t>[Browse] </a:t>
            </a:r>
            <a:r>
              <a:rPr lang="ko-KR" altLang="en-US" sz="1200" b="0" dirty="0"/>
              <a:t>버튼을 눌러 원하는 폴더를 </a:t>
            </a:r>
            <a:r>
              <a:rPr lang="ko-KR" altLang="en-US" sz="1200" b="0" dirty="0" smtClean="0"/>
              <a:t>지정</a:t>
            </a:r>
            <a:r>
              <a:rPr lang="en-US" altLang="ko-KR" sz="1200" b="0" dirty="0" smtClean="0"/>
              <a:t>.</a:t>
            </a:r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accent1"/>
                </a:solidFill>
              </a:rPr>
              <a:t>JRE</a:t>
            </a:r>
            <a:endParaRPr lang="en-US" altLang="ko-KR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sz="1200" b="0" dirty="0"/>
              <a:t>JRE</a:t>
            </a:r>
            <a:r>
              <a:rPr lang="ko-KR" altLang="en-US" sz="1200" b="0" dirty="0"/>
              <a:t>는 자바 런타임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즉 자바의 실행 </a:t>
            </a:r>
            <a:r>
              <a:rPr lang="ko-KR" altLang="en-US" sz="1200" b="0" dirty="0" smtClean="0"/>
              <a:t>환경</a:t>
            </a:r>
            <a:r>
              <a:rPr lang="en-US" altLang="ko-KR" sz="1200" b="0" dirty="0" smtClean="0"/>
              <a:t>. </a:t>
            </a:r>
            <a:r>
              <a:rPr lang="ko-KR" altLang="en-US" sz="1200" b="0" dirty="0"/>
              <a:t>여기서는 자바 프로젝트의 산출물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프로그램</a:t>
            </a:r>
            <a:r>
              <a:rPr lang="en-US" altLang="ko-KR" sz="1200" b="0" dirty="0"/>
              <a:t>)</a:t>
            </a:r>
            <a:r>
              <a:rPr lang="ko-KR" altLang="en-US" sz="1200" b="0" dirty="0" smtClean="0"/>
              <a:t>을 어떤 </a:t>
            </a:r>
            <a:r>
              <a:rPr lang="ko-KR" altLang="en-US" sz="1200" b="0" dirty="0"/>
              <a:t>버전에서 실행할지 </a:t>
            </a:r>
            <a:r>
              <a:rPr lang="ko-KR" altLang="en-US" sz="1200" b="0" dirty="0" smtClean="0"/>
              <a:t>설정</a:t>
            </a:r>
            <a:r>
              <a:rPr lang="en-US" altLang="ko-KR" sz="1200" b="0" dirty="0" smtClean="0"/>
              <a:t>. </a:t>
            </a:r>
          </a:p>
          <a:p>
            <a:pPr marL="0" indent="0">
              <a:buNone/>
            </a:pPr>
            <a:endParaRPr lang="en-US" altLang="ko-KR" sz="1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accent1"/>
                </a:solidFill>
              </a:rPr>
              <a:t>Project layout</a:t>
            </a:r>
          </a:p>
          <a:p>
            <a:pPr marL="0" indent="0">
              <a:buNone/>
            </a:pPr>
            <a:r>
              <a:rPr lang="ko-KR" altLang="en-US" sz="1200" b="0" dirty="0" smtClean="0"/>
              <a:t>프로젝트에서 생성하는 자바 소스와 </a:t>
            </a:r>
            <a:r>
              <a:rPr lang="ko-KR" altLang="en-US" sz="1200" b="0" dirty="0" err="1" smtClean="0"/>
              <a:t>컴파일된</a:t>
            </a:r>
            <a:r>
              <a:rPr lang="ko-KR" altLang="en-US" sz="1200" b="0" dirty="0" smtClean="0"/>
              <a:t> 클래스 파일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바이트코드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의 위치 설정과 관련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가급적이면 기본값을 그대로 사용한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오른쪽에 있는 </a:t>
            </a:r>
            <a:r>
              <a:rPr lang="en-US" altLang="ko-KR" sz="1200" b="0" dirty="0" smtClean="0"/>
              <a:t>[Configure default...] </a:t>
            </a:r>
            <a:r>
              <a:rPr lang="ko-KR" altLang="en-US" sz="1200" b="0" dirty="0" smtClean="0"/>
              <a:t>링크를 클릭하면 모든 프로젝트에 적용하는 </a:t>
            </a:r>
            <a:r>
              <a:rPr lang="ko-KR" altLang="en-US" sz="1200" b="0" dirty="0" err="1" smtClean="0"/>
              <a:t>이클립스의</a:t>
            </a:r>
            <a:r>
              <a:rPr lang="ko-KR" altLang="en-US" sz="1200" b="0" dirty="0" smtClean="0"/>
              <a:t> 기본 </a:t>
            </a:r>
            <a:r>
              <a:rPr lang="ko-KR" altLang="en-US" sz="1200" b="0" dirty="0" err="1" smtClean="0"/>
              <a:t>설정값을</a:t>
            </a:r>
            <a:r>
              <a:rPr lang="ko-KR" altLang="en-US" sz="1200" b="0" dirty="0" smtClean="0"/>
              <a:t> 변경 가능</a:t>
            </a:r>
            <a:r>
              <a:rPr lang="en-US" altLang="ko-KR" sz="1200" b="0" dirty="0" smtClean="0"/>
              <a:t>.</a:t>
            </a:r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accent1"/>
                </a:solidFill>
              </a:rPr>
              <a:t>Working </a:t>
            </a:r>
            <a:r>
              <a:rPr lang="en-US" altLang="ko-KR" sz="1400" dirty="0">
                <a:solidFill>
                  <a:schemeClr val="accent1"/>
                </a:solidFill>
              </a:rPr>
              <a:t>sets</a:t>
            </a:r>
          </a:p>
          <a:p>
            <a:pPr marL="0" indent="0">
              <a:buNone/>
            </a:pPr>
            <a:r>
              <a:rPr lang="ko-KR" altLang="en-US" sz="1200" b="0" dirty="0" smtClean="0"/>
              <a:t>일종의 </a:t>
            </a:r>
            <a:r>
              <a:rPr lang="ko-KR" altLang="en-US" sz="1200" b="0" dirty="0"/>
              <a:t>프로젝트 </a:t>
            </a:r>
            <a:r>
              <a:rPr lang="ko-KR" altLang="en-US" sz="1200" b="0" dirty="0" smtClean="0"/>
              <a:t>그룹</a:t>
            </a:r>
            <a:r>
              <a:rPr lang="en-US" altLang="ko-KR" sz="1200" b="0" dirty="0" smtClean="0"/>
              <a:t>. </a:t>
            </a:r>
            <a:r>
              <a:rPr lang="ko-KR" altLang="en-US" sz="1200" b="0" dirty="0" err="1"/>
              <a:t>이클립스에</a:t>
            </a:r>
            <a:r>
              <a:rPr lang="ko-KR" altLang="en-US" sz="1200" b="0" dirty="0"/>
              <a:t> 프로젝트가 많을 때 패키지나 </a:t>
            </a:r>
            <a:r>
              <a:rPr lang="ko-KR" altLang="en-US" sz="1200" b="0" dirty="0" smtClean="0"/>
              <a:t>프로젝트 탐색기 </a:t>
            </a:r>
            <a:r>
              <a:rPr lang="ko-KR" altLang="en-US" sz="1200" b="0" dirty="0" err="1"/>
              <a:t>뷰가</a:t>
            </a:r>
            <a:r>
              <a:rPr lang="ko-KR" altLang="en-US" sz="1200" b="0" dirty="0"/>
              <a:t> 복잡해 보이지 않게 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성격이 동일한 프로젝트나 참조되는 프로젝트를 하나로 </a:t>
            </a:r>
            <a:r>
              <a:rPr lang="ko-KR" altLang="en-US" sz="1200" b="0" dirty="0" smtClean="0"/>
              <a:t>묶어서 </a:t>
            </a:r>
            <a:r>
              <a:rPr lang="ko-KR" altLang="en-US" sz="1200" b="0" dirty="0"/>
              <a:t>관리하는 용도로 </a:t>
            </a:r>
            <a:r>
              <a:rPr lang="ko-KR" altLang="en-US" sz="1200" b="0" dirty="0" smtClean="0"/>
              <a:t>사용</a:t>
            </a:r>
            <a:r>
              <a:rPr lang="en-US" altLang="ko-KR" sz="1200" b="0" dirty="0" smtClean="0"/>
              <a:t>. </a:t>
            </a:r>
            <a:r>
              <a:rPr lang="ko-KR" altLang="en-US" sz="1200" b="0" dirty="0"/>
              <a:t>새로운 </a:t>
            </a:r>
            <a:r>
              <a:rPr lang="en-US" altLang="ko-KR" sz="1200" b="0" dirty="0"/>
              <a:t>Working set</a:t>
            </a:r>
            <a:r>
              <a:rPr lang="ko-KR" altLang="en-US" sz="1200" b="0" dirty="0"/>
              <a:t>을 만들거나 기존 </a:t>
            </a:r>
            <a:r>
              <a:rPr lang="en-US" altLang="ko-KR" sz="1200" b="0" dirty="0"/>
              <a:t>Working </a:t>
            </a:r>
            <a:r>
              <a:rPr lang="en-US" altLang="ko-KR" sz="1200" b="0" dirty="0" smtClean="0"/>
              <a:t>set</a:t>
            </a:r>
            <a:r>
              <a:rPr lang="ko-KR" altLang="en-US" sz="1200" b="0" dirty="0" smtClean="0"/>
              <a:t> 추가 가능</a:t>
            </a:r>
            <a:r>
              <a:rPr lang="en-US" altLang="ko-KR" sz="1200" b="0" dirty="0" smtClean="0"/>
              <a:t>.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751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이클립스로</a:t>
            </a:r>
            <a:r>
              <a:rPr lang="ko-KR" altLang="en-US" dirty="0"/>
              <a:t> 자바 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76064"/>
          </a:xfrm>
        </p:spPr>
        <p:txBody>
          <a:bodyPr wrap="square"/>
          <a:lstStyle/>
          <a:p>
            <a:r>
              <a:rPr lang="ko-KR" altLang="en-US" dirty="0"/>
              <a:t>프로젝트 기본 </a:t>
            </a:r>
            <a:r>
              <a:rPr lang="ko-KR" altLang="en-US" dirty="0" smtClean="0"/>
              <a:t>설정</a:t>
            </a:r>
            <a:endParaRPr lang="en-US" altLang="ko-KR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00" y="1696616"/>
            <a:ext cx="3528392" cy="501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16016" y="1988840"/>
            <a:ext cx="403244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0" dirty="0"/>
              <a:t>각 설정 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기본값 사용</a:t>
            </a:r>
            <a:endParaRPr kumimoji="0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473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/>
              <a:t>이클립스로</a:t>
            </a:r>
            <a:r>
              <a:rPr lang="ko-KR" altLang="en-US" dirty="0"/>
              <a:t> 자바 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76064"/>
          </a:xfrm>
        </p:spPr>
        <p:txBody>
          <a:bodyPr wrap="square"/>
          <a:lstStyle/>
          <a:p>
            <a:r>
              <a:rPr lang="ko-KR" altLang="en-US" dirty="0"/>
              <a:t>프로젝트 기본 설정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accent1"/>
                </a:solidFill>
              </a:rPr>
              <a:t>[</a:t>
            </a:r>
            <a:r>
              <a:rPr lang="en-US" altLang="ko-KR" sz="1400" dirty="0">
                <a:solidFill>
                  <a:schemeClr val="accent1"/>
                </a:solidFill>
              </a:rPr>
              <a:t>Source] </a:t>
            </a:r>
            <a:r>
              <a:rPr lang="ko-KR" altLang="en-US" sz="1400" dirty="0">
                <a:solidFill>
                  <a:schemeClr val="accent1"/>
                </a:solidFill>
              </a:rPr>
              <a:t>탭</a:t>
            </a:r>
          </a:p>
          <a:p>
            <a:pPr marL="0" indent="0">
              <a:buNone/>
            </a:pPr>
            <a:r>
              <a:rPr lang="ko-KR" altLang="en-US" sz="1200" b="0" dirty="0"/>
              <a:t>프로젝트에 사용할 소스 파일의 위치를 설정하는 </a:t>
            </a:r>
            <a:r>
              <a:rPr lang="ko-KR" altLang="en-US" sz="1200" b="0" dirty="0" smtClean="0"/>
              <a:t>부분</a:t>
            </a:r>
            <a:r>
              <a:rPr lang="en-US" altLang="ko-KR" sz="1200" b="0" dirty="0" smtClean="0"/>
              <a:t>. </a:t>
            </a:r>
            <a:r>
              <a:rPr lang="ko-KR" altLang="en-US" sz="1200" b="0" dirty="0"/>
              <a:t>기본적으로 </a:t>
            </a:r>
            <a:r>
              <a:rPr lang="en-US" altLang="ko-KR" sz="1200" b="0" dirty="0"/>
              <a:t>[</a:t>
            </a:r>
            <a:r>
              <a:rPr lang="en-US" altLang="ko-KR" sz="1200" b="0" dirty="0" err="1"/>
              <a:t>src</a:t>
            </a:r>
            <a:r>
              <a:rPr lang="en-US" altLang="ko-KR" sz="1200" b="0" dirty="0"/>
              <a:t>] </a:t>
            </a:r>
            <a:r>
              <a:rPr lang="ko-KR" altLang="en-US" sz="1200" b="0" dirty="0"/>
              <a:t>폴더를 사용하며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다른 </a:t>
            </a:r>
            <a:r>
              <a:rPr lang="ko-KR" altLang="en-US" sz="1200" b="0" dirty="0"/>
              <a:t>폴더를 추가하고 싶다면 이곳에서 추가한 후 </a:t>
            </a:r>
            <a:r>
              <a:rPr lang="ko-KR" altLang="en-US" sz="1200" b="0" dirty="0" smtClean="0"/>
              <a:t>사용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화면 </a:t>
            </a:r>
            <a:r>
              <a:rPr lang="ko-KR" altLang="en-US" sz="1200" b="0" dirty="0"/>
              <a:t>아래에 있는 </a:t>
            </a:r>
            <a:r>
              <a:rPr lang="en-US" altLang="ko-KR" sz="1200" b="0" dirty="0"/>
              <a:t>Default output folder </a:t>
            </a:r>
            <a:r>
              <a:rPr lang="ko-KR" altLang="en-US" sz="1200" b="0" dirty="0"/>
              <a:t>항목은 </a:t>
            </a:r>
            <a:r>
              <a:rPr lang="ko-KR" altLang="en-US" sz="1200" b="0" dirty="0" smtClean="0"/>
              <a:t>컴파일 된 클래스 </a:t>
            </a:r>
            <a:r>
              <a:rPr lang="ko-KR" altLang="en-US" sz="1200" b="0" dirty="0"/>
              <a:t>파일을 저장하는 </a:t>
            </a:r>
            <a:r>
              <a:rPr lang="ko-KR" altLang="en-US" sz="1200" b="0" dirty="0" smtClean="0"/>
              <a:t>폴더</a:t>
            </a:r>
            <a:r>
              <a:rPr lang="en-US" altLang="ko-KR" sz="1200" b="0" dirty="0" smtClean="0"/>
              <a:t>. </a:t>
            </a:r>
            <a:r>
              <a:rPr lang="ko-KR" altLang="en-US" sz="1200" b="0" dirty="0"/>
              <a:t>기본적으로 프로젝트 폴더 안에 </a:t>
            </a:r>
            <a:r>
              <a:rPr lang="en-US" altLang="ko-KR" sz="1200" b="0" dirty="0"/>
              <a:t>b[in] </a:t>
            </a:r>
            <a:r>
              <a:rPr lang="ko-KR" altLang="en-US" sz="1200" b="0" dirty="0"/>
              <a:t>폴더를 생성하여 </a:t>
            </a:r>
            <a:r>
              <a:rPr lang="ko-KR" altLang="en-US" sz="1200" b="0" dirty="0" smtClean="0"/>
              <a:t>저장</a:t>
            </a:r>
            <a:r>
              <a:rPr lang="en-US" altLang="ko-KR" sz="1200" b="0" dirty="0" smtClean="0"/>
              <a:t>.</a:t>
            </a:r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accent1"/>
                </a:solidFill>
              </a:rPr>
              <a:t>[</a:t>
            </a:r>
            <a:r>
              <a:rPr lang="en-US" altLang="ko-KR" sz="1400" dirty="0">
                <a:solidFill>
                  <a:schemeClr val="accent1"/>
                </a:solidFill>
              </a:rPr>
              <a:t>Projects] </a:t>
            </a:r>
            <a:r>
              <a:rPr lang="ko-KR" altLang="en-US" sz="1400" dirty="0">
                <a:solidFill>
                  <a:schemeClr val="accent1"/>
                </a:solidFill>
              </a:rPr>
              <a:t>탭</a:t>
            </a:r>
          </a:p>
          <a:p>
            <a:pPr marL="0" indent="0">
              <a:buNone/>
            </a:pPr>
            <a:r>
              <a:rPr lang="ko-KR" altLang="en-US" sz="1200" b="0" dirty="0"/>
              <a:t>현재 프로젝트의 소스에서 다른 프로젝트에 있는 클래스를 참조해야 할 때 해당 프로젝트를 </a:t>
            </a:r>
            <a:r>
              <a:rPr lang="ko-KR" altLang="en-US" sz="1200" b="0" dirty="0" smtClean="0"/>
              <a:t>추가하는 곳</a:t>
            </a:r>
            <a:r>
              <a:rPr lang="en-US" altLang="ko-KR" sz="1200" b="0" dirty="0" smtClean="0"/>
              <a:t>. </a:t>
            </a:r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accent1"/>
                </a:solidFill>
              </a:rPr>
              <a:t>[</a:t>
            </a:r>
            <a:r>
              <a:rPr lang="en-US" altLang="ko-KR" sz="1400" dirty="0">
                <a:solidFill>
                  <a:schemeClr val="accent1"/>
                </a:solidFill>
              </a:rPr>
              <a:t>Libraries] </a:t>
            </a:r>
            <a:r>
              <a:rPr lang="ko-KR" altLang="en-US" sz="1400" dirty="0">
                <a:solidFill>
                  <a:schemeClr val="accent1"/>
                </a:solidFill>
              </a:rPr>
              <a:t>탭</a:t>
            </a:r>
          </a:p>
          <a:p>
            <a:pPr marL="0" indent="0">
              <a:buNone/>
            </a:pPr>
            <a:r>
              <a:rPr lang="ko-KR" altLang="en-US" sz="1200" b="0" dirty="0" err="1" smtClean="0"/>
              <a:t>오픈소스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라이브러리나 다른 </a:t>
            </a:r>
            <a:r>
              <a:rPr lang="ko-KR" altLang="en-US" sz="1200" b="0" dirty="0" smtClean="0"/>
              <a:t>팀원이 </a:t>
            </a:r>
            <a:r>
              <a:rPr lang="ko-KR" altLang="en-US" sz="1200" b="0" dirty="0"/>
              <a:t>개발한 클래스 라이브러리를 사용할 때는 이곳에 파일을 </a:t>
            </a:r>
            <a:r>
              <a:rPr lang="ko-KR" altLang="en-US" sz="1200" b="0" dirty="0" smtClean="0"/>
              <a:t>추가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동일한 </a:t>
            </a:r>
            <a:r>
              <a:rPr lang="ko-KR" altLang="en-US" sz="1200" b="0" dirty="0"/>
              <a:t>기능을 구현한 코드를 중복해서 개발하지 않아도 </a:t>
            </a:r>
            <a:r>
              <a:rPr lang="ko-KR" altLang="en-US" sz="1200" b="0" dirty="0" smtClean="0"/>
              <a:t>됨</a:t>
            </a:r>
            <a:r>
              <a:rPr lang="en-US" altLang="ko-KR" sz="1200" b="0" dirty="0" smtClean="0"/>
              <a:t>. </a:t>
            </a:r>
            <a:r>
              <a:rPr lang="ko-KR" altLang="en-US" sz="1200" b="0" dirty="0"/>
              <a:t>또 상속 등의 기능을 </a:t>
            </a:r>
            <a:r>
              <a:rPr lang="ko-KR" altLang="en-US" sz="1200" b="0" dirty="0" smtClean="0"/>
              <a:t>이용하면 </a:t>
            </a:r>
            <a:r>
              <a:rPr lang="ko-KR" altLang="en-US" sz="1200" b="0" dirty="0"/>
              <a:t>다른 사람이 만든 클래스를 확장할 수도 있어 개발 생산성 향상에 큰 </a:t>
            </a:r>
            <a:r>
              <a:rPr lang="ko-KR" altLang="en-US" sz="1200" b="0" dirty="0" smtClean="0"/>
              <a:t>도움이 됨</a:t>
            </a:r>
            <a:r>
              <a:rPr lang="en-US" altLang="ko-KR" sz="1200" b="0" dirty="0" smtClean="0"/>
              <a:t>. </a:t>
            </a:r>
          </a:p>
          <a:p>
            <a:pPr marL="0" indent="0">
              <a:buNone/>
            </a:pPr>
            <a:endParaRPr lang="en-US" altLang="ko-KR" sz="1200" b="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accent1"/>
                </a:solidFill>
              </a:rPr>
              <a:t>[</a:t>
            </a:r>
            <a:r>
              <a:rPr lang="en-US" altLang="ko-KR" sz="1400" dirty="0">
                <a:solidFill>
                  <a:schemeClr val="accent1"/>
                </a:solidFill>
              </a:rPr>
              <a:t>Order and Export] </a:t>
            </a:r>
            <a:r>
              <a:rPr lang="ko-KR" altLang="en-US" sz="1400" dirty="0">
                <a:solidFill>
                  <a:schemeClr val="accent1"/>
                </a:solidFill>
              </a:rPr>
              <a:t>탭</a:t>
            </a:r>
          </a:p>
          <a:p>
            <a:pPr marL="0" indent="0">
              <a:buNone/>
            </a:pPr>
            <a:r>
              <a:rPr lang="ko-KR" altLang="en-US" sz="1200" b="0" dirty="0"/>
              <a:t>프로젝트 안에서 라이브러리 참조 우선순위를 지정하고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프로젝트 </a:t>
            </a:r>
            <a:r>
              <a:rPr lang="ko-KR" altLang="en-US" sz="1200" b="0" dirty="0" err="1"/>
              <a:t>패키징을</a:t>
            </a:r>
            <a:r>
              <a:rPr lang="ko-KR" altLang="en-US" sz="1200" b="0" dirty="0"/>
              <a:t> 할 때 포함할 </a:t>
            </a:r>
            <a:r>
              <a:rPr lang="ko-KR" altLang="en-US" sz="1200" b="0" dirty="0" smtClean="0"/>
              <a:t>대상과 포함하지 </a:t>
            </a:r>
            <a:r>
              <a:rPr lang="ko-KR" altLang="en-US" sz="1200" b="0" dirty="0"/>
              <a:t>않을 대상을 </a:t>
            </a:r>
            <a:r>
              <a:rPr lang="ko-KR" altLang="en-US" sz="1200" b="0" dirty="0" smtClean="0"/>
              <a:t>지정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옵션을 </a:t>
            </a:r>
            <a:r>
              <a:rPr lang="ko-KR" altLang="en-US" sz="1200" b="0" dirty="0"/>
              <a:t>다 설정하고 </a:t>
            </a:r>
            <a:r>
              <a:rPr lang="en-US" altLang="ko-KR" sz="1200" b="0" dirty="0"/>
              <a:t>[Finish] </a:t>
            </a:r>
            <a:r>
              <a:rPr lang="ko-KR" altLang="en-US" sz="1200" b="0" dirty="0" smtClean="0"/>
              <a:t>버튼을 </a:t>
            </a:r>
            <a:r>
              <a:rPr lang="ko-KR" altLang="en-US" sz="1200" b="0" dirty="0"/>
              <a:t>누르면 왼쪽 패키지 </a:t>
            </a:r>
            <a:r>
              <a:rPr lang="ko-KR" altLang="en-US" sz="1200" b="0" dirty="0" smtClean="0"/>
              <a:t>탐색기</a:t>
            </a:r>
            <a:r>
              <a:rPr lang="en-US" altLang="ko-KR" sz="1200" b="0" dirty="0" smtClean="0"/>
              <a:t>(Package Explorer) </a:t>
            </a:r>
            <a:r>
              <a:rPr lang="ko-KR" altLang="en-US" sz="1200" b="0" dirty="0" err="1"/>
              <a:t>뷰에</a:t>
            </a:r>
            <a:r>
              <a:rPr lang="ko-KR" altLang="en-US" sz="1200" b="0" dirty="0"/>
              <a:t> 프로젝트가 </a:t>
            </a:r>
            <a:r>
              <a:rPr lang="ko-KR" altLang="en-US" sz="1200" b="0" dirty="0" smtClean="0"/>
              <a:t>생성</a:t>
            </a:r>
            <a:r>
              <a:rPr lang="en-US" altLang="ko-KR" sz="1200" b="0" dirty="0" smtClean="0"/>
              <a:t>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219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6747</TotalTime>
  <Words>828</Words>
  <Application>Microsoft Office PowerPoint</Application>
  <PresentationFormat>화면 슬라이드 쇼(4:3)</PresentationFormat>
  <Paragraphs>100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Chapter 02. 처음 만나는 자바 프로그램</vt:lpstr>
      <vt:lpstr>PowerPoint 프레젠테이션</vt:lpstr>
      <vt:lpstr>PowerPoint 프레젠테이션</vt:lpstr>
      <vt:lpstr>01. 자바 프로그램 개발 절차</vt:lpstr>
      <vt:lpstr>01. 자바 프로그램 개발 절차</vt:lpstr>
      <vt:lpstr>02. 이클립스로 자바 프로젝트 생성</vt:lpstr>
      <vt:lpstr>02. 이클립스로 자바 프로젝트 생성</vt:lpstr>
      <vt:lpstr>02. 이클립스로 자바 프로젝트 생성</vt:lpstr>
      <vt:lpstr>02. 이클립스로 자바 프로젝트 생성</vt:lpstr>
      <vt:lpstr>03. HelloWorld 프로그램 만들기</vt:lpstr>
      <vt:lpstr>03. HelloWorld 프로그램 만들기</vt:lpstr>
      <vt:lpstr>03. HelloWorld 프로그램 만들기</vt:lpstr>
      <vt:lpstr>03. HelloWorld 프로그램 만들기</vt:lpstr>
      <vt:lpstr>03. HelloWorld 프로그램 만들기</vt:lpstr>
      <vt:lpstr>03. HelloWorld 프로그램 만들기</vt:lpstr>
      <vt:lpstr>03. HelloWorld 프로그램 만들기</vt:lpstr>
      <vt:lpstr>03. HelloWorld 프로그램 만들기</vt:lpstr>
      <vt:lpstr>03. HelloWorld 프로그램 만들기</vt:lpstr>
      <vt:lpstr>03. HelloWorld 프로그램 만들기</vt:lpstr>
      <vt:lpstr>03. HelloWorld 프로그램 만들기</vt:lpstr>
      <vt:lpstr>03. HelloWorld 프로그램 만들기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LEY</cp:lastModifiedBy>
  <cp:revision>640</cp:revision>
  <dcterms:created xsi:type="dcterms:W3CDTF">2012-07-11T10:23:22Z</dcterms:created>
  <dcterms:modified xsi:type="dcterms:W3CDTF">2015-12-07T08:38:36Z</dcterms:modified>
</cp:coreProperties>
</file>