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470" r:id="rId3"/>
    <p:sldId id="471" r:id="rId4"/>
    <p:sldId id="472" r:id="rId5"/>
    <p:sldId id="489" r:id="rId6"/>
    <p:sldId id="490" r:id="rId7"/>
    <p:sldId id="572" r:id="rId8"/>
    <p:sldId id="491" r:id="rId9"/>
    <p:sldId id="492" r:id="rId10"/>
    <p:sldId id="493" r:id="rId11"/>
    <p:sldId id="494" r:id="rId12"/>
    <p:sldId id="573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74" r:id="rId22"/>
    <p:sldId id="505" r:id="rId23"/>
    <p:sldId id="506" r:id="rId24"/>
    <p:sldId id="507" r:id="rId25"/>
    <p:sldId id="508" r:id="rId26"/>
    <p:sldId id="509" r:id="rId27"/>
    <p:sldId id="575" r:id="rId28"/>
    <p:sldId id="510" r:id="rId29"/>
    <p:sldId id="511" r:id="rId30"/>
    <p:sldId id="512" r:id="rId31"/>
    <p:sldId id="513" r:id="rId32"/>
    <p:sldId id="514" r:id="rId33"/>
    <p:sldId id="576" r:id="rId34"/>
    <p:sldId id="515" r:id="rId35"/>
    <p:sldId id="516" r:id="rId36"/>
    <p:sldId id="517" r:id="rId37"/>
    <p:sldId id="518" r:id="rId38"/>
    <p:sldId id="519" r:id="rId39"/>
    <p:sldId id="577" r:id="rId40"/>
    <p:sldId id="520" r:id="rId41"/>
    <p:sldId id="521" r:id="rId42"/>
    <p:sldId id="522" r:id="rId43"/>
    <p:sldId id="523" r:id="rId44"/>
    <p:sldId id="524" r:id="rId45"/>
    <p:sldId id="578" r:id="rId46"/>
    <p:sldId id="579" r:id="rId47"/>
    <p:sldId id="527" r:id="rId48"/>
    <p:sldId id="528" r:id="rId49"/>
    <p:sldId id="529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80" r:id="rId61"/>
    <p:sldId id="541" r:id="rId62"/>
    <p:sldId id="542" r:id="rId63"/>
    <p:sldId id="544" r:id="rId64"/>
    <p:sldId id="545" r:id="rId65"/>
    <p:sldId id="581" r:id="rId66"/>
    <p:sldId id="546" r:id="rId67"/>
    <p:sldId id="547" r:id="rId68"/>
    <p:sldId id="548" r:id="rId69"/>
    <p:sldId id="582" r:id="rId70"/>
    <p:sldId id="549" r:id="rId71"/>
    <p:sldId id="550" r:id="rId72"/>
    <p:sldId id="551" r:id="rId73"/>
    <p:sldId id="552" r:id="rId74"/>
    <p:sldId id="583" r:id="rId75"/>
    <p:sldId id="584" r:id="rId76"/>
    <p:sldId id="585" r:id="rId77"/>
    <p:sldId id="556" r:id="rId78"/>
    <p:sldId id="586" r:id="rId79"/>
    <p:sldId id="587" r:id="rId80"/>
    <p:sldId id="557" r:id="rId81"/>
    <p:sldId id="558" r:id="rId82"/>
    <p:sldId id="559" r:id="rId83"/>
    <p:sldId id="561" r:id="rId84"/>
    <p:sldId id="588" r:id="rId85"/>
    <p:sldId id="562" r:id="rId86"/>
    <p:sldId id="563" r:id="rId87"/>
    <p:sldId id="565" r:id="rId88"/>
    <p:sldId id="566" r:id="rId89"/>
    <p:sldId id="589" r:id="rId90"/>
    <p:sldId id="567" r:id="rId91"/>
    <p:sldId id="569" r:id="rId92"/>
    <p:sldId id="570" r:id="rId93"/>
    <p:sldId id="571" r:id="rId94"/>
    <p:sldId id="385" r:id="rId9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1944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03. </a:t>
            </a:r>
            <a:r>
              <a:rPr lang="ko-KR" altLang="en-US" sz="2800" b="1" dirty="0">
                <a:solidFill>
                  <a:schemeClr val="bg1"/>
                </a:solidFill>
              </a:rPr>
              <a:t>자바의 기초 문법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0" y="1722016"/>
            <a:ext cx="5532090" cy="487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9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6250" y="1990725"/>
            <a:ext cx="8191500" cy="3806676"/>
            <a:chOff x="476250" y="1990725"/>
            <a:chExt cx="8191500" cy="3806676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1990725"/>
              <a:ext cx="8181975" cy="287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" y="4835376"/>
              <a:ext cx="819150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정수형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447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12"/>
          <a:stretch/>
        </p:blipFill>
        <p:spPr bwMode="auto">
          <a:xfrm>
            <a:off x="481013" y="1981572"/>
            <a:ext cx="8181975" cy="37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919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정수형</a:t>
            </a:r>
            <a:endParaRPr lang="en-US" altLang="ko-KR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0" b="-12108"/>
          <a:stretch/>
        </p:blipFill>
        <p:spPr bwMode="auto">
          <a:xfrm>
            <a:off x="481013" y="1981572"/>
            <a:ext cx="8181975" cy="37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95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67548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정수형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48123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논리형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논리형</a:t>
            </a:r>
            <a:r>
              <a:rPr kumimoji="0" lang="en-US" altLang="ko-KR" sz="1200" b="0" dirty="0"/>
              <a:t>(</a:t>
            </a:r>
            <a:r>
              <a:rPr kumimoji="0" lang="en-US" altLang="ko-KR" sz="1200" b="0" dirty="0" err="1"/>
              <a:t>boolean</a:t>
            </a:r>
            <a:r>
              <a:rPr kumimoji="0" lang="en-US" altLang="ko-KR" sz="1200" b="0" dirty="0"/>
              <a:t>)</a:t>
            </a:r>
            <a:r>
              <a:rPr kumimoji="0" lang="ko-KR" altLang="en-US" sz="1200" b="0" dirty="0"/>
              <a:t>은 </a:t>
            </a:r>
            <a:r>
              <a:rPr kumimoji="0" lang="en-US" altLang="ko-KR" sz="1200" b="0" dirty="0"/>
              <a:t>1</a:t>
            </a:r>
            <a:r>
              <a:rPr kumimoji="0" lang="ko-KR" altLang="en-US" sz="1200" b="0" dirty="0"/>
              <a:t>바이트 크기로 </a:t>
            </a:r>
            <a:r>
              <a:rPr kumimoji="0" lang="en-US" altLang="ko-KR" sz="1200" b="0" dirty="0"/>
              <a:t>true</a:t>
            </a:r>
            <a:r>
              <a:rPr kumimoji="0" lang="ko-KR" altLang="en-US" sz="1200" b="0" dirty="0"/>
              <a:t>값 또는 </a:t>
            </a:r>
            <a:r>
              <a:rPr kumimoji="0" lang="en-US" altLang="ko-KR" sz="1200" b="0" dirty="0"/>
              <a:t>false</a:t>
            </a:r>
            <a:r>
              <a:rPr kumimoji="0" lang="ko-KR" altLang="en-US" sz="1200" b="0" dirty="0"/>
              <a:t>값만 </a:t>
            </a:r>
            <a:r>
              <a:rPr kumimoji="0" lang="ko-KR" altLang="en-US" sz="1200" b="0" dirty="0" smtClean="0"/>
              <a:t>가짐</a:t>
            </a:r>
            <a:r>
              <a:rPr kumimoji="0" lang="en-US" altLang="ko-KR" sz="1200" b="0" dirty="0" smtClean="0"/>
              <a:t>.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52075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실수형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err="1"/>
              <a:t>실수형은</a:t>
            </a:r>
            <a:r>
              <a:rPr kumimoji="0" lang="ko-KR" altLang="en-US" sz="1200" b="0" dirty="0"/>
              <a:t> 정수가 아닌 값을 부동소수점을 사용하여 </a:t>
            </a:r>
            <a:r>
              <a:rPr kumimoji="0" lang="ko-KR" altLang="en-US" sz="1200" b="0" dirty="0" smtClean="0"/>
              <a:t>저장</a:t>
            </a:r>
            <a:r>
              <a:rPr kumimoji="0" lang="en-US" altLang="ko-KR" sz="1200" b="0" dirty="0" smtClean="0"/>
              <a:t>.</a:t>
            </a:r>
            <a:endParaRPr kumimoji="0" lang="en-US" altLang="ko-KR" b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7120"/>
            <a:ext cx="81629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33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정실수형의 </a:t>
            </a:r>
            <a:r>
              <a:rPr lang="ko-KR" altLang="en-US" sz="1200" b="0" dirty="0"/>
              <a:t>기본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double</a:t>
            </a:r>
            <a:r>
              <a:rPr lang="ko-KR" altLang="en-US" sz="1200" b="0" dirty="0"/>
              <a:t>이므로 </a:t>
            </a:r>
            <a:r>
              <a:rPr lang="en-US" altLang="ko-KR" sz="1200" b="0" dirty="0"/>
              <a:t>float</a:t>
            </a:r>
            <a:r>
              <a:rPr lang="ko-KR" altLang="en-US" sz="1200" b="0" dirty="0"/>
              <a:t>를 사용할 때는 </a:t>
            </a:r>
            <a:r>
              <a:rPr lang="ko-KR" altLang="en-US" sz="1200" b="0" dirty="0" smtClean="0"/>
              <a:t>숫자 뒤에 </a:t>
            </a:r>
            <a:r>
              <a:rPr lang="en-US" altLang="ko-KR" sz="1200" b="0" dirty="0"/>
              <a:t>f</a:t>
            </a:r>
            <a:r>
              <a:rPr lang="ko-KR" altLang="en-US" sz="1200" b="0" dirty="0"/>
              <a:t>나 </a:t>
            </a:r>
            <a:r>
              <a:rPr lang="en-US" altLang="ko-KR" sz="1200" b="0" dirty="0"/>
              <a:t>F</a:t>
            </a:r>
            <a:r>
              <a:rPr lang="ko-KR" altLang="en-US" sz="1200" b="0" dirty="0"/>
              <a:t>를 붙여야 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지수형 표현법은 숫자</a:t>
            </a:r>
            <a:r>
              <a:rPr lang="en-US" altLang="ko-KR" sz="1200" b="0" dirty="0" err="1"/>
              <a:t>En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또는 숫자</a:t>
            </a:r>
            <a:r>
              <a:rPr lang="en-US" altLang="ko-KR" sz="1200" b="0" dirty="0" err="1"/>
              <a:t>E+n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형식으로 사용하고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의미는 숫자*</a:t>
            </a:r>
            <a:r>
              <a:rPr lang="en-US" altLang="ko-KR" sz="1200" b="0" dirty="0" err="1"/>
              <a:t>En</a:t>
            </a:r>
            <a:r>
              <a:rPr lang="ko-KR" altLang="en-US" sz="1200" b="0" dirty="0"/>
              <a:t>이 된다</a:t>
            </a:r>
            <a:r>
              <a:rPr lang="en-US" altLang="ko-KR" sz="1200" b="0" dirty="0"/>
              <a:t>.</a:t>
            </a:r>
            <a:endParaRPr kumimoji="0" lang="en-US" altLang="ko-KR" b="0" dirty="0" smtClean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실수형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925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실수형을</a:t>
            </a:r>
            <a:r>
              <a:rPr lang="ko-KR" altLang="en-US" dirty="0" smtClean="0"/>
              <a:t> 사용한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674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672941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실수형을</a:t>
            </a:r>
            <a:r>
              <a:rPr lang="ko-KR" altLang="en-US" dirty="0" smtClean="0"/>
              <a:t> 사용한 예제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9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변수 유형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인스턴스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변수 </a:t>
            </a:r>
            <a:r>
              <a:rPr lang="en-US" altLang="ko-KR" sz="1200" dirty="0" smtClean="0"/>
              <a:t>: </a:t>
            </a:r>
            <a:r>
              <a:rPr lang="ko-KR" altLang="en-US" sz="1200" b="0" dirty="0" smtClean="0"/>
              <a:t>자바 </a:t>
            </a:r>
            <a:r>
              <a:rPr lang="ko-KR" altLang="en-US" sz="1200" b="0" dirty="0"/>
              <a:t>객체의 개별적인 값을 저장하는 데 사용하는 변수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클래스 </a:t>
            </a:r>
            <a:r>
              <a:rPr lang="ko-KR" altLang="en-US" sz="1200" dirty="0" smtClean="0"/>
              <a:t>변수 </a:t>
            </a:r>
            <a:r>
              <a:rPr lang="en-US" altLang="ko-KR" sz="1200" dirty="0" smtClean="0"/>
              <a:t>: </a:t>
            </a:r>
            <a:r>
              <a:rPr lang="en-US" altLang="ko-KR" sz="1200" b="0" dirty="0" smtClean="0"/>
              <a:t>static </a:t>
            </a:r>
            <a:r>
              <a:rPr lang="ko-KR" altLang="en-US" sz="1200" b="0" dirty="0"/>
              <a:t>한정자</a:t>
            </a:r>
            <a:r>
              <a:rPr lang="en-US" altLang="ko-KR" sz="1200" b="0" dirty="0"/>
              <a:t>Modifier</a:t>
            </a:r>
            <a:r>
              <a:rPr lang="ko-KR" altLang="en-US" sz="1200" b="0" dirty="0"/>
              <a:t>를 가진 멤버 변수로 ‘클래스 이름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변수 </a:t>
            </a:r>
            <a:r>
              <a:rPr lang="ko-KR" altLang="en-US" sz="1200" b="0" dirty="0" smtClean="0"/>
              <a:t>이름</a:t>
            </a:r>
            <a:r>
              <a:rPr lang="ko-KR" altLang="en-US" sz="1200" b="0" dirty="0"/>
              <a:t>’의 형태로 접근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지역 </a:t>
            </a:r>
            <a:r>
              <a:rPr lang="ko-KR" altLang="en-US" sz="1200" dirty="0" smtClean="0"/>
              <a:t>변수 </a:t>
            </a:r>
            <a:r>
              <a:rPr lang="en-US" altLang="ko-KR" sz="1200" dirty="0" smtClean="0"/>
              <a:t>: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안에 선언하는 변수로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안에서만 접근할 수 있는 변수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b="0" dirty="0" err="1"/>
              <a:t>메서드의</a:t>
            </a:r>
            <a:r>
              <a:rPr lang="ko-KR" altLang="en-US" sz="1200" b="0" dirty="0"/>
              <a:t> 인자로 전달하는 변수를 말하며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기본적으로는 지역 변수에 </a:t>
            </a:r>
            <a:r>
              <a:rPr lang="ko-KR" altLang="en-US" sz="1200" b="0" dirty="0" smtClean="0"/>
              <a:t>준해서 사용</a:t>
            </a:r>
            <a:endParaRPr kumimoji="0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0942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변수 </a:t>
            </a:r>
            <a:r>
              <a:rPr lang="ko-KR" altLang="en-US" dirty="0" smtClean="0"/>
              <a:t>유형의 예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60848"/>
            <a:ext cx="81629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5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72816"/>
            <a:ext cx="81724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971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1800" y="1336576"/>
            <a:ext cx="6047620" cy="5371425"/>
            <a:chOff x="539750" y="-180255"/>
            <a:chExt cx="6047620" cy="5371425"/>
          </a:xfrm>
        </p:grpSpPr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-180255"/>
              <a:ext cx="6047620" cy="1580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362598"/>
              <a:ext cx="6028572" cy="382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788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36912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00A4E6"/>
                </a:solidFill>
              </a:rPr>
              <a:t>자바 프로그램에서 산술 연산자를 표현하는 </a:t>
            </a:r>
            <a:r>
              <a:rPr lang="ko-KR" altLang="en-US" sz="1200" dirty="0" smtClean="0">
                <a:solidFill>
                  <a:srgbClr val="00A4E6"/>
                </a:solidFill>
              </a:rPr>
              <a:t>구문</a:t>
            </a:r>
            <a:endParaRPr lang="en-US" altLang="ko-KR" sz="1200" dirty="0" smtClean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산술 연산자에서 결과를 저장하는 변수는 항상 왼쪽에 위치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7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2" y="2204864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2" y="4282676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이항 연산과 </a:t>
            </a:r>
            <a:r>
              <a:rPr lang="ko-KR" altLang="en-US" dirty="0" err="1"/>
              <a:t>단항</a:t>
            </a:r>
            <a:r>
              <a:rPr lang="ko-KR" altLang="en-US" dirty="0"/>
              <a:t> 연산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이항 연산은 </a:t>
            </a:r>
            <a:r>
              <a:rPr lang="ko-KR" altLang="en-US" sz="1200" b="0" dirty="0"/>
              <a:t>일반적인 연산의 형태로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변수나 상수의 조합으로 </a:t>
            </a:r>
            <a:r>
              <a:rPr lang="ko-KR" altLang="en-US" sz="1200" b="0" dirty="0" smtClean="0"/>
              <a:t>계산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5443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단항</a:t>
            </a:r>
            <a:r>
              <a:rPr lang="ko-KR" altLang="en-US" sz="1200" dirty="0"/>
              <a:t> 연산은 </a:t>
            </a:r>
            <a:r>
              <a:rPr lang="ko-KR" altLang="en-US" sz="1200" b="0" dirty="0"/>
              <a:t>연산을 수행하는 오른쪽이 하나의 변수나 상수로 </a:t>
            </a:r>
            <a:r>
              <a:rPr lang="ko-KR" altLang="en-US" sz="1200" b="0" dirty="0" smtClean="0"/>
              <a:t>구성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6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80"/>
          <a:stretch/>
        </p:blipFill>
        <p:spPr bwMode="auto">
          <a:xfrm>
            <a:off x="481013" y="1988840"/>
            <a:ext cx="8181975" cy="43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연산자의 기본 사용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157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2" b="-15342"/>
          <a:stretch/>
        </p:blipFill>
        <p:spPr bwMode="auto">
          <a:xfrm>
            <a:off x="481013" y="1988840"/>
            <a:ext cx="8181975" cy="43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연산자의 기본 사용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38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6729413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연산자의 기본 사용 예제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0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314773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산술 연산과 </a:t>
            </a:r>
            <a:r>
              <a:rPr lang="ko-KR" altLang="en-US" dirty="0" err="1"/>
              <a:t>자료형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산술 연산을 수행할 때는 </a:t>
            </a:r>
            <a:r>
              <a:rPr lang="ko-KR" altLang="en-US" sz="1200" dirty="0"/>
              <a:t>적절한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사용하는 것</a:t>
            </a:r>
            <a:r>
              <a:rPr lang="ko-KR" altLang="en-US" sz="1200" b="0" dirty="0"/>
              <a:t>이</a:t>
            </a:r>
            <a:r>
              <a:rPr lang="ko-KR" altLang="en-US" sz="1200" dirty="0"/>
              <a:t> </a:t>
            </a:r>
            <a:r>
              <a:rPr lang="ko-KR" altLang="en-US" sz="1200" b="0" dirty="0"/>
              <a:t>매우 </a:t>
            </a:r>
            <a:r>
              <a:rPr lang="ko-KR" altLang="en-US" sz="1200" b="0" dirty="0" smtClean="0"/>
              <a:t>중요</a:t>
            </a:r>
            <a:r>
              <a:rPr lang="en-US" altLang="ko-KR" sz="1200" b="0" dirty="0" smtClean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7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56" y="3933180"/>
            <a:ext cx="2704762" cy="20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797152"/>
            <a:ext cx="8162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자동 </a:t>
            </a:r>
            <a:r>
              <a:rPr lang="ko-KR" altLang="en-US" dirty="0" err="1"/>
              <a:t>형변환과</a:t>
            </a:r>
            <a:r>
              <a:rPr lang="ko-KR" altLang="en-US" dirty="0"/>
              <a:t> </a:t>
            </a:r>
            <a:r>
              <a:rPr lang="ko-KR" altLang="en-US" dirty="0" err="1"/>
              <a:t>오버플로</a:t>
            </a:r>
            <a:r>
              <a:rPr lang="en-US" altLang="ko-KR" dirty="0"/>
              <a:t>/</a:t>
            </a:r>
            <a:r>
              <a:rPr lang="ko-KR" altLang="en-US" dirty="0" err="1"/>
              <a:t>언더플로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산술 연산을 수행할 때 기본적으로 </a:t>
            </a:r>
            <a:r>
              <a:rPr lang="ko-KR" altLang="en-US" sz="1200" b="0" dirty="0" err="1"/>
              <a:t>피연산자</a:t>
            </a:r>
            <a:r>
              <a:rPr lang="ko-KR" altLang="en-US" sz="1200" b="0" dirty="0"/>
              <a:t> 중에서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큰 쪽을 따라 결과를 </a:t>
            </a:r>
            <a:r>
              <a:rPr lang="ko-KR" altLang="en-US" sz="1200" b="0" dirty="0" smtClean="0"/>
              <a:t>출력</a:t>
            </a:r>
            <a:r>
              <a:rPr lang="en-US" altLang="ko-KR" sz="1200" b="0" dirty="0" smtClean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98685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연산에서 </a:t>
            </a:r>
            <a:r>
              <a:rPr lang="ko-KR" altLang="en-US" sz="1200" b="0" dirty="0" err="1" smtClean="0"/>
              <a:t>오버플로</a:t>
            </a:r>
            <a:r>
              <a:rPr lang="en-US" altLang="ko-KR" sz="1200" b="0" dirty="0" smtClean="0"/>
              <a:t>(Overflow)</a:t>
            </a:r>
            <a:r>
              <a:rPr lang="ko-KR" altLang="en-US" sz="1200" b="0" dirty="0" smtClean="0"/>
              <a:t>는 주어진 </a:t>
            </a:r>
            <a:r>
              <a:rPr lang="ko-KR" altLang="en-US" sz="1200" b="0" dirty="0" err="1"/>
              <a:t>자료형의</a:t>
            </a:r>
            <a:r>
              <a:rPr lang="ko-KR" altLang="en-US" sz="1200" b="0" dirty="0"/>
              <a:t> 범위를 넘을 때 발생하는 </a:t>
            </a:r>
            <a:r>
              <a:rPr lang="ko-KR" altLang="en-US" sz="1200" b="0" dirty="0" smtClean="0"/>
              <a:t>현상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언더플로</a:t>
            </a:r>
            <a:r>
              <a:rPr lang="en-US" altLang="ko-KR" sz="1200" b="0" dirty="0" smtClean="0"/>
              <a:t>(Underflow)</a:t>
            </a:r>
            <a:r>
              <a:rPr lang="ko-KR" altLang="en-US" sz="1200" b="0" dirty="0" smtClean="0"/>
              <a:t>는 해당 </a:t>
            </a:r>
            <a:r>
              <a:rPr lang="ko-KR" altLang="en-US" sz="1200" b="0" dirty="0" err="1" smtClean="0"/>
              <a:t>자료형에서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처리할 수 있는 가장 작은 수보다 더 작은 결과를 처리할 때 </a:t>
            </a:r>
            <a:r>
              <a:rPr lang="ko-KR" altLang="en-US" sz="1200" b="0" dirty="0" smtClean="0"/>
              <a:t>발생</a:t>
            </a:r>
            <a:r>
              <a:rPr lang="en-US" altLang="ko-KR" sz="1200" b="0" dirty="0" smtClean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65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자동 </a:t>
            </a:r>
            <a:r>
              <a:rPr lang="ko-KR" altLang="en-US" dirty="0" err="1"/>
              <a:t>형변환과</a:t>
            </a:r>
            <a:r>
              <a:rPr lang="ko-KR" altLang="en-US" dirty="0"/>
              <a:t> </a:t>
            </a:r>
            <a:r>
              <a:rPr lang="ko-KR" altLang="en-US" dirty="0" err="1"/>
              <a:t>오버플로</a:t>
            </a:r>
            <a:r>
              <a:rPr lang="en-US" altLang="ko-KR" dirty="0"/>
              <a:t>/</a:t>
            </a:r>
            <a:r>
              <a:rPr lang="ko-KR" altLang="en-US" dirty="0" err="1"/>
              <a:t>언더플로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76872"/>
            <a:ext cx="8124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005064"/>
            <a:ext cx="80105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0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7"/>
          <a:stretch/>
        </p:blipFill>
        <p:spPr bwMode="auto">
          <a:xfrm>
            <a:off x="481013" y="1844825"/>
            <a:ext cx="8181975" cy="46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자동 </a:t>
            </a:r>
            <a:r>
              <a:rPr lang="ko-KR" altLang="en-US" dirty="0" err="1"/>
              <a:t>형변환과</a:t>
            </a:r>
            <a:r>
              <a:rPr lang="ko-KR" altLang="en-US" dirty="0"/>
              <a:t> </a:t>
            </a:r>
            <a:r>
              <a:rPr lang="ko-KR" altLang="en-US" dirty="0" err="1"/>
              <a:t>오버플로</a:t>
            </a:r>
            <a:r>
              <a:rPr lang="en-US" altLang="ko-KR" dirty="0"/>
              <a:t>/</a:t>
            </a:r>
            <a:r>
              <a:rPr lang="ko-KR" altLang="en-US" dirty="0" err="1"/>
              <a:t>언더플로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8214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52" b="-13175"/>
          <a:stretch/>
        </p:blipFill>
        <p:spPr bwMode="auto">
          <a:xfrm>
            <a:off x="481013" y="1844825"/>
            <a:ext cx="8181975" cy="46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자동 </a:t>
            </a:r>
            <a:r>
              <a:rPr lang="ko-KR" altLang="en-US" dirty="0" err="1"/>
              <a:t>형변환과</a:t>
            </a:r>
            <a:r>
              <a:rPr lang="ko-KR" altLang="en-US" dirty="0"/>
              <a:t> </a:t>
            </a:r>
            <a:r>
              <a:rPr lang="ko-KR" altLang="en-US" dirty="0" err="1"/>
              <a:t>오버플로</a:t>
            </a:r>
            <a:r>
              <a:rPr lang="en-US" altLang="ko-KR" dirty="0"/>
              <a:t>/</a:t>
            </a:r>
            <a:r>
              <a:rPr lang="ko-KR" altLang="en-US" dirty="0" err="1"/>
              <a:t>언더플로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6213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6729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자동 </a:t>
            </a:r>
            <a:r>
              <a:rPr lang="ko-KR" altLang="en-US" dirty="0" err="1"/>
              <a:t>형변환과</a:t>
            </a:r>
            <a:r>
              <a:rPr lang="ko-KR" altLang="en-US" dirty="0"/>
              <a:t> </a:t>
            </a:r>
            <a:r>
              <a:rPr lang="ko-KR" altLang="en-US" dirty="0" err="1"/>
              <a:t>오버플로</a:t>
            </a:r>
            <a:r>
              <a:rPr lang="en-US" altLang="ko-KR" dirty="0"/>
              <a:t>/</a:t>
            </a:r>
            <a:r>
              <a:rPr lang="ko-KR" altLang="en-US" dirty="0" err="1"/>
              <a:t>언더플로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122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연산자 우선순위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괄호가 </a:t>
            </a:r>
            <a:r>
              <a:rPr lang="ko-KR" altLang="en-US" sz="1200" b="0" dirty="0"/>
              <a:t>있다면 괄호 안의 연산을 먼저 처리한다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더하기와 </a:t>
            </a:r>
            <a:r>
              <a:rPr lang="ko-KR" altLang="en-US" sz="1200" b="0" dirty="0"/>
              <a:t>빼기는 연산자 우선순위가 동일하므로 어떤 것을 먼저 계산하든지 결과가 같다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다만 괄호가 없을 때는 </a:t>
            </a:r>
            <a:r>
              <a:rPr lang="ko-KR" altLang="en-US" sz="1200" b="0" dirty="0" smtClean="0"/>
              <a:t>왼쪽에서 </a:t>
            </a:r>
            <a:r>
              <a:rPr lang="ko-KR" altLang="en-US" sz="1200" b="0" dirty="0"/>
              <a:t>오른쪽 방향으로 계산한다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곱하기를 포함할 때는 계산 순서가 결과에 많은 영향을 미친다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앞의 예에서 </a:t>
            </a:r>
            <a:r>
              <a:rPr kumimoji="0" lang="en-US" altLang="ko-KR" sz="1200" b="0" dirty="0"/>
              <a:t>(a)</a:t>
            </a:r>
            <a:r>
              <a:rPr kumimoji="0" lang="ko-KR" altLang="en-US" sz="1200" b="0" dirty="0"/>
              <a:t>와 </a:t>
            </a:r>
            <a:r>
              <a:rPr kumimoji="0" lang="en-US" altLang="ko-KR" sz="1200" b="0" dirty="0"/>
              <a:t>(b)</a:t>
            </a:r>
            <a:r>
              <a:rPr kumimoji="0" lang="ko-KR" altLang="en-US" sz="1200" b="0" dirty="0"/>
              <a:t>는 결과가 완전히 다르다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 smtClean="0"/>
              <a:t>이때는 </a:t>
            </a:r>
            <a:r>
              <a:rPr kumimoji="0" lang="ko-KR" altLang="en-US" sz="1200" b="0" dirty="0"/>
              <a:t>괄호가 없어도 자동으로 곱하기와 나누기를 먼저 수행한 후 더하기와 빼기를 계산한다</a:t>
            </a:r>
            <a:r>
              <a:rPr kumimoji="0"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결과를 </a:t>
            </a:r>
            <a:r>
              <a:rPr kumimoji="0" lang="ko-KR" altLang="en-US" sz="1200" b="0" dirty="0"/>
              <a:t>변수에 저장하는 대입 연산 </a:t>
            </a:r>
            <a:r>
              <a:rPr kumimoji="0" lang="en-US" altLang="ko-KR" sz="1200" b="0" dirty="0"/>
              <a:t>=</a:t>
            </a:r>
            <a:r>
              <a:rPr kumimoji="0" lang="ko-KR" altLang="en-US" sz="1200" b="0" dirty="0"/>
              <a:t>은 가장 나중에 처리한다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406754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95" y="2132856"/>
            <a:ext cx="6523810" cy="34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관계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6302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743200"/>
            <a:ext cx="8162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관계 연산자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관계 연산자는 프로그램 안에서 다양한 논리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로직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풀어 나가는 데 </a:t>
            </a:r>
            <a:r>
              <a:rPr lang="ko-KR" altLang="en-US" sz="1200" b="0" dirty="0" smtClean="0"/>
              <a:t>유용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주로 </a:t>
            </a:r>
            <a:r>
              <a:rPr lang="en-US" altLang="ko-KR" sz="1200" b="0" dirty="0"/>
              <a:t>for </a:t>
            </a:r>
            <a:r>
              <a:rPr lang="ko-KR" altLang="en-US" sz="1200" b="0" dirty="0"/>
              <a:t>문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>if</a:t>
            </a:r>
            <a:r>
              <a:rPr lang="ko-KR" altLang="en-US" sz="1200" b="0" dirty="0" smtClean="0"/>
              <a:t>문</a:t>
            </a:r>
            <a:r>
              <a:rPr lang="en-US" altLang="ko-KR" sz="1200" b="0" dirty="0"/>
              <a:t>, while </a:t>
            </a:r>
            <a:r>
              <a:rPr lang="ko-KR" altLang="en-US" sz="1200" b="0" dirty="0"/>
              <a:t>문과 같은 </a:t>
            </a:r>
            <a:r>
              <a:rPr lang="ko-KR" altLang="en-US" sz="1200" b="0" dirty="0" err="1"/>
              <a:t>제어문에서</a:t>
            </a:r>
            <a:r>
              <a:rPr lang="ko-KR" altLang="en-US" sz="1200" b="0" dirty="0"/>
              <a:t> 실행이나 반복 조건에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56412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81013" y="1988840"/>
            <a:ext cx="8181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296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6" b="-2656"/>
          <a:stretch/>
        </p:blipFill>
        <p:spPr bwMode="auto">
          <a:xfrm>
            <a:off x="481013" y="1988840"/>
            <a:ext cx="8181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879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변수의 개념과 선언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140968"/>
            <a:ext cx="8164800" cy="77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293096"/>
            <a:ext cx="81629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프로그래밍 언어에서 변수는 다양한 정보를 저장할 수 있는 메모리를 참조하는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 컴파일러가 </a:t>
            </a:r>
            <a:r>
              <a:rPr lang="ko-KR" altLang="en-US" sz="1200" b="0" dirty="0" smtClean="0"/>
              <a:t>명시적으로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선언한 변수만 처리할 수 </a:t>
            </a:r>
            <a:r>
              <a:rPr lang="ko-KR" altLang="en-US" sz="1200" b="0" dirty="0" smtClean="0"/>
              <a:t>있</a:t>
            </a:r>
            <a:r>
              <a:rPr lang="ko-KR" altLang="en-US" sz="1200" b="0" dirty="0"/>
              <a:t>음</a:t>
            </a:r>
            <a:r>
              <a:rPr lang="en-US" altLang="ko-KR" sz="1200" b="0" dirty="0" smtClean="0"/>
              <a:t>. (</a:t>
            </a:r>
            <a:r>
              <a:rPr lang="ko-KR" altLang="en-US" sz="1200" b="0" dirty="0" smtClean="0"/>
              <a:t>여기서 </a:t>
            </a:r>
            <a:r>
              <a:rPr lang="ko-KR" altLang="en-US" sz="1200" b="0" dirty="0"/>
              <a:t>‘명시적’이란 말은 선언하는 </a:t>
            </a:r>
            <a:r>
              <a:rPr lang="ko-KR" altLang="en-US" sz="1200" b="0" dirty="0" smtClean="0"/>
              <a:t>변수가 </a:t>
            </a:r>
            <a:r>
              <a:rPr lang="ko-KR" altLang="en-US" sz="1200" b="0" dirty="0"/>
              <a:t>정수인지 실수인지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정확히 지정해야 한다는 </a:t>
            </a:r>
            <a:r>
              <a:rPr lang="ko-KR" altLang="en-US" sz="1200" b="0" dirty="0" smtClean="0"/>
              <a:t>의미</a:t>
            </a:r>
            <a:r>
              <a:rPr lang="en-US" altLang="ko-KR" sz="1200" b="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ko-KR" sz="1200" dirty="0" smtClean="0"/>
          </a:p>
        </p:txBody>
      </p:sp>
      <p:sp>
        <p:nvSpPr>
          <p:cNvPr id="3" name="타원 2"/>
          <p:cNvSpPr/>
          <p:nvPr/>
        </p:nvSpPr>
        <p:spPr>
          <a:xfrm>
            <a:off x="7981338" y="2946028"/>
            <a:ext cx="748364" cy="748364"/>
          </a:xfrm>
          <a:prstGeom prst="ellipse">
            <a:avLst/>
          </a:prstGeom>
          <a:solidFill>
            <a:schemeClr val="bg1"/>
          </a:solidFill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3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81338" y="4170164"/>
            <a:ext cx="748364" cy="748364"/>
          </a:xfrm>
          <a:prstGeom prst="ellipse">
            <a:avLst/>
          </a:prstGeom>
          <a:solidFill>
            <a:schemeClr val="bg1"/>
          </a:solidFill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dirty="0" smtClean="0">
                <a:solidFill>
                  <a:srgbClr val="00A4E6"/>
                </a:solidFill>
              </a:rPr>
              <a:t>o</a:t>
            </a:r>
            <a:endParaRPr lang="ko-KR" altLang="en-US" sz="3400" b="1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AND </a:t>
            </a:r>
            <a:r>
              <a:rPr lang="ko-KR" altLang="en-US" sz="1200" b="0" dirty="0"/>
              <a:t>연산자는 </a:t>
            </a:r>
            <a:r>
              <a:rPr lang="en-US" altLang="ko-KR" sz="1200" b="0" dirty="0"/>
              <a:t>&amp;&amp;</a:t>
            </a:r>
            <a:r>
              <a:rPr lang="ko-KR" altLang="en-US" sz="1200" b="0" dirty="0"/>
              <a:t>로 표기하며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항의 논리값이 모두 참</a:t>
            </a:r>
            <a:r>
              <a:rPr lang="en-US" altLang="ko-KR" sz="1200" b="0" dirty="0"/>
              <a:t>(true)</a:t>
            </a:r>
            <a:r>
              <a:rPr lang="ko-KR" altLang="en-US" sz="1200" b="0" dirty="0"/>
              <a:t>일 때만 참</a:t>
            </a:r>
            <a:r>
              <a:rPr lang="en-US" altLang="ko-KR" sz="1200" b="0" dirty="0"/>
              <a:t>(true)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반환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프로그램에서는 제시된 여러 조건을 모두 만족하는지 검사하는 데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89040"/>
            <a:ext cx="8162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연산자 </a:t>
            </a:r>
            <a:r>
              <a:rPr lang="en-US" altLang="ko-KR" dirty="0"/>
              <a:t>: AND </a:t>
            </a:r>
            <a:r>
              <a:rPr lang="ko-KR" altLang="en-US" dirty="0"/>
              <a:t>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009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89040"/>
            <a:ext cx="8162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연산자 </a:t>
            </a:r>
            <a:r>
              <a:rPr lang="en-US" altLang="ko-KR" dirty="0"/>
              <a:t>: OR </a:t>
            </a:r>
            <a:r>
              <a:rPr lang="ko-KR" altLang="en-US" dirty="0"/>
              <a:t>연산자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||</a:t>
            </a:r>
            <a:r>
              <a:rPr lang="ko-KR" altLang="en-US" sz="1200" b="0" dirty="0"/>
              <a:t>로 표기하며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항의 논리값 중 하나 이상이 참</a:t>
            </a:r>
            <a:r>
              <a:rPr lang="en-US" altLang="ko-KR" sz="1200" b="0" dirty="0"/>
              <a:t>(true)</a:t>
            </a:r>
            <a:r>
              <a:rPr lang="ko-KR" altLang="en-US" sz="1200" b="0" dirty="0"/>
              <a:t>이면 참</a:t>
            </a:r>
            <a:r>
              <a:rPr lang="en-US" altLang="ko-KR" sz="1200" b="0" dirty="0"/>
              <a:t>(true)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반환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프로그램에서는 여러 조건 중 하나만 충족해도 가능한지 검사하는 데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78515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연산자 </a:t>
            </a:r>
            <a:r>
              <a:rPr lang="en-US" altLang="ko-KR" dirty="0"/>
              <a:t>: </a:t>
            </a:r>
            <a:r>
              <a:rPr lang="en-US" altLang="ko-KR" dirty="0" smtClean="0"/>
              <a:t>NOT </a:t>
            </a:r>
            <a:r>
              <a:rPr lang="ko-KR" altLang="en-US" dirty="0"/>
              <a:t>연산자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NOT </a:t>
            </a:r>
            <a:r>
              <a:rPr lang="ko-KR" altLang="en-US" sz="1200" b="0" dirty="0"/>
              <a:t>연산자는 </a:t>
            </a:r>
            <a:r>
              <a:rPr lang="en-US" altLang="ko-KR" sz="1200" b="0" dirty="0"/>
              <a:t>!</a:t>
            </a:r>
            <a:r>
              <a:rPr lang="ko-KR" altLang="en-US" sz="1200" b="0" dirty="0"/>
              <a:t>로 표기하며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결과값을 반대로 바꿔 주는 연산을 </a:t>
            </a:r>
            <a:r>
              <a:rPr lang="ko-KR" altLang="en-US" sz="1200" b="0" dirty="0" smtClean="0"/>
              <a:t>수행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프로그램에서는 특정 </a:t>
            </a:r>
            <a:r>
              <a:rPr lang="ko-KR" altLang="en-US" sz="1200" b="0" dirty="0"/>
              <a:t>조건이 아닌 경우에만 처리하는 목적으로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72550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86075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연산자 </a:t>
            </a:r>
            <a:r>
              <a:rPr lang="en-US" altLang="ko-KR" dirty="0"/>
              <a:t>: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if ~ then ~ else</a:t>
            </a:r>
            <a:r>
              <a:rPr lang="ko-KR" altLang="en-US" sz="1200" b="0" dirty="0"/>
              <a:t>를 간단한 방법으로 대체할 수 있는 유용한 </a:t>
            </a:r>
            <a:r>
              <a:rPr lang="ko-KR" altLang="en-US" sz="1200" b="0" dirty="0" smtClean="0"/>
              <a:t>연산자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err="1"/>
              <a:t>삼항</a:t>
            </a:r>
            <a:r>
              <a:rPr kumimoji="0" lang="ko-KR" altLang="en-US" sz="1200" b="0" dirty="0"/>
              <a:t> 연산자의 </a:t>
            </a:r>
            <a:r>
              <a:rPr kumimoji="0" lang="ko-KR" altLang="en-US" sz="1200" b="0" dirty="0" smtClean="0"/>
              <a:t>문법은 ‘</a:t>
            </a:r>
            <a:r>
              <a:rPr kumimoji="0" lang="en-US" altLang="ko-KR" sz="1200" b="0" dirty="0"/>
              <a:t>[</a:t>
            </a:r>
            <a:r>
              <a:rPr kumimoji="0" lang="ko-KR" altLang="en-US" sz="1200" b="0" dirty="0" err="1"/>
              <a:t>조건식</a:t>
            </a:r>
            <a:r>
              <a:rPr kumimoji="0" lang="en-US" altLang="ko-KR" sz="1200" b="0" dirty="0"/>
              <a:t>] ? [</a:t>
            </a:r>
            <a:r>
              <a:rPr kumimoji="0" lang="ko-KR" altLang="en-US" sz="1200" b="0" dirty="0"/>
              <a:t>명령어 </a:t>
            </a:r>
            <a:r>
              <a:rPr kumimoji="0" lang="en-US" altLang="ko-KR" sz="1200" b="0" dirty="0"/>
              <a:t>1] : [</a:t>
            </a:r>
            <a:r>
              <a:rPr kumimoji="0" lang="ko-KR" altLang="en-US" sz="1200" b="0" dirty="0"/>
              <a:t>명령어 </a:t>
            </a:r>
            <a:r>
              <a:rPr kumimoji="0" lang="en-US" altLang="ko-KR" sz="1200" b="0" dirty="0"/>
              <a:t>2]’</a:t>
            </a:r>
            <a:r>
              <a:rPr kumimoji="0" lang="ko-KR" altLang="en-US" sz="1200" b="0" dirty="0"/>
              <a:t>로 구성된다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조건식이 참</a:t>
            </a:r>
            <a:r>
              <a:rPr kumimoji="0" lang="en-US" altLang="ko-KR" sz="1200" b="0" dirty="0"/>
              <a:t>(true)</a:t>
            </a:r>
            <a:r>
              <a:rPr kumimoji="0" lang="ko-KR" altLang="en-US" sz="1200" b="0" dirty="0"/>
              <a:t>이면 명령어 </a:t>
            </a:r>
            <a:r>
              <a:rPr kumimoji="0" lang="en-US" altLang="ko-KR" sz="1200" b="0" dirty="0"/>
              <a:t>1</a:t>
            </a:r>
            <a:r>
              <a:rPr kumimoji="0" lang="ko-KR" altLang="en-US" sz="1200" b="0" dirty="0"/>
              <a:t>을 수행하고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 smtClean="0"/>
              <a:t>조건식이 </a:t>
            </a:r>
            <a:r>
              <a:rPr kumimoji="0" lang="ko-KR" altLang="en-US" sz="1200" b="0" dirty="0"/>
              <a:t>거짓</a:t>
            </a:r>
            <a:r>
              <a:rPr kumimoji="0" lang="en-US" altLang="ko-KR" sz="1200" b="0" dirty="0"/>
              <a:t>(false)</a:t>
            </a:r>
            <a:r>
              <a:rPr kumimoji="0" lang="ko-KR" altLang="en-US" sz="1200" b="0" dirty="0"/>
              <a:t>이면 명령어 </a:t>
            </a:r>
            <a:r>
              <a:rPr kumimoji="0" lang="en-US" altLang="ko-KR" sz="1200" b="0" dirty="0"/>
              <a:t>2</a:t>
            </a:r>
            <a:r>
              <a:rPr kumimoji="0" lang="ko-KR" altLang="en-US" sz="1200" b="0" dirty="0"/>
              <a:t>를 수행하라는 </a:t>
            </a:r>
            <a:r>
              <a:rPr kumimoji="0" lang="ko-KR" altLang="en-US" sz="1200" b="0" dirty="0" smtClean="0"/>
              <a:t>의미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578540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88840"/>
            <a:ext cx="81724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6250" y="3071515"/>
            <a:ext cx="8191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0686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1" b="289"/>
          <a:stretch/>
        </p:blipFill>
        <p:spPr bwMode="auto">
          <a:xfrm>
            <a:off x="476250" y="1988840"/>
            <a:ext cx="8191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3536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비트 논리 연산자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비트의 논리 연산자인 </a:t>
            </a:r>
            <a:r>
              <a:rPr lang="en-US" altLang="ko-KR" sz="1200" b="0" dirty="0"/>
              <a:t>&amp;, |</a:t>
            </a:r>
            <a:r>
              <a:rPr lang="ko-KR" altLang="en-US" sz="1200" b="0" dirty="0"/>
              <a:t>은 각각 산술 논리 연산자 </a:t>
            </a:r>
            <a:r>
              <a:rPr lang="en-US" altLang="ko-KR" sz="1200" b="0" dirty="0"/>
              <a:t>&amp;&amp;, ||, </a:t>
            </a:r>
            <a:r>
              <a:rPr lang="ko-KR" altLang="en-US" sz="1200" b="0" dirty="0"/>
              <a:t>즉 </a:t>
            </a:r>
            <a:r>
              <a:rPr lang="en-US" altLang="ko-KR" sz="1200" b="0" dirty="0"/>
              <a:t>AND </a:t>
            </a:r>
            <a:r>
              <a:rPr lang="ko-KR" altLang="en-US" sz="1200" b="0" dirty="0"/>
              <a:t>연산에 </a:t>
            </a:r>
            <a:r>
              <a:rPr lang="ko-KR" altLang="en-US" sz="1200" b="0" dirty="0" smtClean="0"/>
              <a:t>대응</a:t>
            </a:r>
            <a:r>
              <a:rPr lang="en-US" altLang="ko-KR" sz="1200" b="0" dirty="0" smtClean="0"/>
              <a:t>. </a:t>
            </a:r>
            <a:endParaRPr lang="ko-KR" altLang="en-US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논리 연산 과정에서 두 항의 데이터를 비트 단위로 </a:t>
            </a:r>
            <a:r>
              <a:rPr lang="ko-KR" altLang="en-US" sz="1200" b="0" dirty="0" smtClean="0"/>
              <a:t>수행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19467"/>
            <a:ext cx="3361905" cy="32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19467"/>
            <a:ext cx="3361905" cy="32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4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1326"/>
            <a:ext cx="8181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48"/>
          <a:stretch/>
        </p:blipFill>
        <p:spPr bwMode="auto">
          <a:xfrm>
            <a:off x="498475" y="2993454"/>
            <a:ext cx="8172450" cy="345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비트 논리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5344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87" b="-39539"/>
          <a:stretch/>
        </p:blipFill>
        <p:spPr bwMode="auto">
          <a:xfrm>
            <a:off x="498475" y="1915070"/>
            <a:ext cx="8172450" cy="345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4215061"/>
            <a:ext cx="53244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비트 논리 연산자</a:t>
            </a: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22388" y="3726446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56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3866667" cy="21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비트 시프트 연산자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3952382" cy="21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모든 </a:t>
            </a:r>
            <a:r>
              <a:rPr lang="ko-KR" altLang="en-US" sz="1200" b="0" dirty="0" err="1"/>
              <a:t>비트를</a:t>
            </a:r>
            <a:r>
              <a:rPr lang="ko-KR" altLang="en-US" sz="1200" b="0" dirty="0"/>
              <a:t> 오른쪽이나 </a:t>
            </a:r>
            <a:r>
              <a:rPr lang="ko-KR" altLang="en-US" sz="1200" b="0" dirty="0" smtClean="0"/>
              <a:t>왼쪽으로 이동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시프트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시키는 </a:t>
            </a:r>
            <a:r>
              <a:rPr lang="ko-KR" altLang="en-US" sz="1200" b="0" dirty="0" smtClean="0"/>
              <a:t>것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정수의 모든 </a:t>
            </a:r>
            <a:r>
              <a:rPr kumimoji="0" lang="ko-KR" altLang="en-US" sz="1200" b="0" dirty="0" err="1"/>
              <a:t>비트를</a:t>
            </a:r>
            <a:r>
              <a:rPr kumimoji="0" lang="ko-KR" altLang="en-US" sz="1200" b="0" dirty="0"/>
              <a:t> 오른쪽으로 한 칸 이동시키는 것은 </a:t>
            </a:r>
            <a:r>
              <a:rPr kumimoji="0" lang="en-US" altLang="ko-KR" sz="1200" b="0" dirty="0"/>
              <a:t>2</a:t>
            </a:r>
            <a:r>
              <a:rPr kumimoji="0" lang="ko-KR" altLang="en-US" sz="1200" b="0" dirty="0"/>
              <a:t>로 </a:t>
            </a:r>
            <a:r>
              <a:rPr kumimoji="0" lang="ko-KR" altLang="en-US" sz="1200" b="0" dirty="0" smtClean="0"/>
              <a:t>나누는 </a:t>
            </a:r>
            <a:r>
              <a:rPr kumimoji="0" lang="ko-KR" altLang="en-US" sz="1200" b="0" dirty="0"/>
              <a:t>것과 같고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왼쪽으로 한 칸 이동시키는 것은 </a:t>
            </a:r>
            <a:r>
              <a:rPr kumimoji="0" lang="en-US" altLang="ko-KR" sz="1200" b="0" dirty="0"/>
              <a:t>2</a:t>
            </a:r>
            <a:r>
              <a:rPr kumimoji="0" lang="ko-KR" altLang="en-US" sz="1200" b="0" dirty="0"/>
              <a:t>를 곱하는 것과 같다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4879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32856"/>
            <a:ext cx="8162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281934"/>
            <a:ext cx="8162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변수의 개념과 선언 방법</a:t>
            </a: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dirty="0" smtClean="0"/>
              <a:t>클래스를 변수로 선언하는 방법</a:t>
            </a:r>
            <a:endParaRPr kumimoji="0" lang="en-US" altLang="ko-KR" sz="12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861047"/>
            <a:ext cx="8208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smtClean="0"/>
              <a:t>다양한 형태의 선언 방법</a:t>
            </a:r>
            <a:endParaRPr kumimoji="0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7222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72816"/>
            <a:ext cx="81819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비트 시프트 연산자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0846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/>
              <a:t>비트 시프트 연산자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97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54673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연산자 우선순위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2600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140968"/>
            <a:ext cx="81819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if ~ else </a:t>
            </a:r>
            <a:r>
              <a:rPr lang="ko-KR" altLang="en-US" sz="1200" b="0" dirty="0"/>
              <a:t>문</a:t>
            </a:r>
            <a:r>
              <a:rPr lang="en-US" altLang="ko-KR" sz="1200" b="0" dirty="0"/>
              <a:t>, if ~ else if </a:t>
            </a:r>
            <a:r>
              <a:rPr lang="ko-KR" altLang="en-US" sz="1200" b="0" dirty="0" smtClean="0"/>
              <a:t>문 등의 </a:t>
            </a:r>
            <a:r>
              <a:rPr lang="ko-KR" altLang="en-US" sz="1200" b="0" dirty="0"/>
              <a:t>형태로 </a:t>
            </a:r>
            <a:r>
              <a:rPr lang="ko-KR" altLang="en-US" sz="1200" b="0" dirty="0" smtClean="0"/>
              <a:t>사용</a:t>
            </a:r>
            <a:endParaRPr kumimoji="0" lang="en-US" altLang="ko-KR" sz="1200" b="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249289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: if </a:t>
            </a:r>
            <a:r>
              <a:rPr lang="ko-KR" altLang="en-US" dirty="0"/>
              <a:t>문 단독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8843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16832"/>
            <a:ext cx="8181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if </a:t>
            </a:r>
            <a:r>
              <a:rPr lang="ko-KR" altLang="en-US" dirty="0"/>
              <a:t>문 단독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395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if </a:t>
            </a:r>
            <a:r>
              <a:rPr lang="ko-KR" altLang="en-US" dirty="0"/>
              <a:t>문 단독 </a:t>
            </a:r>
            <a:r>
              <a:rPr lang="ko-KR" altLang="en-US" dirty="0" smtClean="0"/>
              <a:t>사용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5473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6832"/>
            <a:ext cx="81724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: if </a:t>
            </a:r>
            <a:r>
              <a:rPr lang="ko-KR" altLang="en-US" dirty="0"/>
              <a:t>문 단독 사용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8199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: if </a:t>
            </a:r>
            <a:r>
              <a:rPr lang="ko-KR" altLang="en-US" dirty="0"/>
              <a:t>문 단독 사용 예제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38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3416" r="1681" b="2687"/>
          <a:stretch/>
        </p:blipFill>
        <p:spPr bwMode="auto">
          <a:xfrm>
            <a:off x="899592" y="1765298"/>
            <a:ext cx="6870700" cy="48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1801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72"/>
          <a:stretch/>
        </p:blipFill>
        <p:spPr bwMode="auto">
          <a:xfrm>
            <a:off x="481013" y="1772816"/>
            <a:ext cx="8181975" cy="45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</a:t>
            </a:r>
            <a:r>
              <a:rPr lang="ko-KR" altLang="en-US" dirty="0" smtClean="0"/>
              <a:t>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0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변수 </a:t>
            </a:r>
            <a:r>
              <a:rPr kumimoji="0" lang="ko-KR" altLang="en-US" sz="1200" b="0" dirty="0"/>
              <a:t>이름의 길이에는 제한이 없다</a:t>
            </a:r>
            <a:r>
              <a:rPr kumimoji="0"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반드시 </a:t>
            </a:r>
            <a:r>
              <a:rPr kumimoji="0" lang="ko-KR" altLang="en-US" sz="1200" b="0" dirty="0"/>
              <a:t>문자나 </a:t>
            </a:r>
            <a:r>
              <a:rPr kumimoji="0" lang="ko-KR" altLang="en-US" sz="1200" b="0" dirty="0" err="1"/>
              <a:t>언더바</a:t>
            </a:r>
            <a:r>
              <a:rPr kumimoji="0" lang="en-US" altLang="ko-KR" sz="1200" b="0" dirty="0"/>
              <a:t>(_), </a:t>
            </a:r>
            <a:r>
              <a:rPr kumimoji="0" lang="ko-KR" altLang="en-US" sz="1200" b="0" dirty="0"/>
              <a:t>달러 기호</a:t>
            </a:r>
            <a:r>
              <a:rPr kumimoji="0" lang="en-US" altLang="ko-KR" sz="1200" b="0" dirty="0"/>
              <a:t>($)</a:t>
            </a:r>
            <a:r>
              <a:rPr kumimoji="0" lang="ko-KR" altLang="en-US" sz="1200" b="0" dirty="0"/>
              <a:t>로 시작해야 한다</a:t>
            </a:r>
            <a:r>
              <a:rPr kumimoji="0"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자바의 </a:t>
            </a:r>
            <a:r>
              <a:rPr kumimoji="0" lang="ko-KR" altLang="en-US" sz="1200" b="0" dirty="0"/>
              <a:t>연산자</a:t>
            </a:r>
            <a:r>
              <a:rPr kumimoji="0" lang="en-US" altLang="ko-KR" sz="1200" b="0" dirty="0"/>
              <a:t>(+, -, *, /)</a:t>
            </a:r>
            <a:r>
              <a:rPr kumimoji="0" lang="ko-KR" altLang="en-US" sz="1200" b="0" dirty="0"/>
              <a:t>는 변수 이름에 넣을 수 없다</a:t>
            </a:r>
            <a:r>
              <a:rPr kumimoji="0"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대소문자를 </a:t>
            </a:r>
            <a:r>
              <a:rPr kumimoji="0" lang="ko-KR" altLang="en-US" sz="1200" b="0" dirty="0"/>
              <a:t>구분한다</a:t>
            </a:r>
            <a:r>
              <a:rPr kumimoji="0" lang="en-US" altLang="ko-KR" sz="1200" b="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b="0" dirty="0" err="1" smtClean="0"/>
              <a:t>int</a:t>
            </a:r>
            <a:r>
              <a:rPr kumimoji="0" lang="en-US" altLang="ko-KR" b="0" dirty="0" smtClean="0"/>
              <a:t> </a:t>
            </a:r>
            <a:r>
              <a:rPr kumimoji="0" lang="en-US" altLang="ko-KR" b="0" dirty="0"/>
              <a:t>result</a:t>
            </a:r>
            <a:r>
              <a:rPr kumimoji="0" lang="ko-KR" altLang="en-US" b="0" dirty="0"/>
              <a:t>와 </a:t>
            </a:r>
            <a:r>
              <a:rPr kumimoji="0" lang="en-US" altLang="ko-KR" b="0" dirty="0" err="1"/>
              <a:t>int</a:t>
            </a:r>
            <a:r>
              <a:rPr kumimoji="0" lang="en-US" altLang="ko-KR" b="0" dirty="0"/>
              <a:t> Result</a:t>
            </a:r>
            <a:r>
              <a:rPr kumimoji="0" lang="ko-KR" altLang="en-US" b="0" dirty="0"/>
              <a:t>는 다른 변수이다</a:t>
            </a:r>
            <a:r>
              <a:rPr kumimoji="0" lang="en-US" altLang="ko-KR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첫 </a:t>
            </a:r>
            <a:r>
              <a:rPr kumimoji="0" lang="ko-KR" altLang="en-US" sz="1200" b="0" dirty="0"/>
              <a:t>글자에 숫자가 올 수 없고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이름 사이에 빈칸을 넣어서도 안 된다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빈칸을 넣고 싶다면 </a:t>
            </a:r>
            <a:r>
              <a:rPr kumimoji="0" lang="ko-KR" altLang="en-US" sz="1200" b="0" dirty="0" err="1"/>
              <a:t>언더바</a:t>
            </a:r>
            <a:r>
              <a:rPr kumimoji="0" lang="en-US" altLang="ko-KR" sz="1200" b="0" dirty="0"/>
              <a:t>_()</a:t>
            </a:r>
            <a:r>
              <a:rPr kumimoji="0" lang="ko-KR" altLang="en-US" sz="1200" b="0" dirty="0"/>
              <a:t>를 사용한다</a:t>
            </a:r>
            <a:r>
              <a:rPr kumimoji="0" lang="en-US" altLang="ko-KR" sz="1200" b="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b="0" dirty="0" err="1" smtClean="0"/>
              <a:t>int</a:t>
            </a:r>
            <a:r>
              <a:rPr kumimoji="0" lang="en-US" altLang="ko-KR" b="0" dirty="0" smtClean="0"/>
              <a:t> </a:t>
            </a:r>
            <a:r>
              <a:rPr kumimoji="0" lang="en-US" altLang="ko-KR" b="0" dirty="0"/>
              <a:t>10Seconds; (×) → </a:t>
            </a:r>
            <a:r>
              <a:rPr kumimoji="0" lang="en-US" altLang="ko-KR" b="0" dirty="0" err="1"/>
              <a:t>int</a:t>
            </a:r>
            <a:r>
              <a:rPr kumimoji="0" lang="en-US" altLang="ko-KR" b="0" dirty="0"/>
              <a:t> </a:t>
            </a:r>
            <a:r>
              <a:rPr kumimoji="0" lang="en-US" altLang="ko-KR" b="0" dirty="0" err="1"/>
              <a:t>TenSeconds</a:t>
            </a:r>
            <a:r>
              <a:rPr kumimoji="0" lang="en-US" altLang="ko-KR" b="0" dirty="0"/>
              <a:t>; (○)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b="0" dirty="0" err="1" smtClean="0"/>
              <a:t>int</a:t>
            </a:r>
            <a:r>
              <a:rPr kumimoji="0" lang="en-US" altLang="ko-KR" b="0" dirty="0" smtClean="0"/>
              <a:t> </a:t>
            </a:r>
            <a:r>
              <a:rPr kumimoji="0" lang="en-US" altLang="ko-KR" b="0" dirty="0"/>
              <a:t>Time Interval; (×) → </a:t>
            </a:r>
            <a:r>
              <a:rPr kumimoji="0" lang="en-US" altLang="ko-KR" b="0" dirty="0" err="1"/>
              <a:t>int</a:t>
            </a:r>
            <a:r>
              <a:rPr kumimoji="0" lang="en-US" altLang="ko-KR" b="0" dirty="0"/>
              <a:t> </a:t>
            </a:r>
            <a:r>
              <a:rPr kumimoji="0" lang="en-US" altLang="ko-KR" b="0" dirty="0" err="1"/>
              <a:t>Time_Interval</a:t>
            </a:r>
            <a:r>
              <a:rPr kumimoji="0" lang="en-US" altLang="ko-KR" b="0" dirty="0"/>
              <a:t>; (○) </a:t>
            </a:r>
            <a:r>
              <a:rPr kumimoji="0" lang="ko-KR" altLang="en-US" b="0" dirty="0"/>
              <a:t>또는 </a:t>
            </a:r>
            <a:r>
              <a:rPr kumimoji="0" lang="en-US" altLang="ko-KR" b="0" dirty="0" err="1"/>
              <a:t>int</a:t>
            </a:r>
            <a:r>
              <a:rPr kumimoji="0" lang="en-US" altLang="ko-KR" b="0" dirty="0"/>
              <a:t> </a:t>
            </a:r>
            <a:r>
              <a:rPr kumimoji="0" lang="en-US" altLang="ko-KR" b="0" dirty="0" err="1"/>
              <a:t>TimeInterval</a:t>
            </a:r>
            <a:r>
              <a:rPr kumimoji="0" lang="en-US" altLang="ko-KR" b="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자바의 </a:t>
            </a:r>
            <a:r>
              <a:rPr kumimoji="0" lang="ko-KR" altLang="en-US" sz="1200" b="0" dirty="0"/>
              <a:t>키워드는 변수 이름으로 사용할 수 없다</a:t>
            </a:r>
            <a:r>
              <a:rPr kumimoji="0" lang="en-US" altLang="ko-KR" sz="1200" b="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b="0" dirty="0" err="1" smtClean="0"/>
              <a:t>int</a:t>
            </a:r>
            <a:r>
              <a:rPr kumimoji="0" lang="en-US" altLang="ko-KR" b="0" dirty="0" smtClean="0"/>
              <a:t> </a:t>
            </a:r>
            <a:r>
              <a:rPr kumimoji="0" lang="en-US" altLang="ko-KR" b="0" dirty="0"/>
              <a:t>class; (×), </a:t>
            </a:r>
            <a:r>
              <a:rPr kumimoji="0" lang="en-US" altLang="ko-KR" b="0" dirty="0" err="1"/>
              <a:t>int</a:t>
            </a:r>
            <a:r>
              <a:rPr kumimoji="0" lang="en-US" altLang="ko-KR" b="0" dirty="0"/>
              <a:t> public; (×)</a:t>
            </a:r>
            <a:endParaRPr kumimoji="0" lang="en-US" altLang="ko-KR" b="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 이름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9290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43" b="-31271"/>
          <a:stretch/>
        </p:blipFill>
        <p:spPr bwMode="auto">
          <a:xfrm>
            <a:off x="481013" y="1876152"/>
            <a:ext cx="8181975" cy="45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</a:t>
            </a:r>
            <a:r>
              <a:rPr lang="ko-KR" altLang="en-US" dirty="0" smtClean="0"/>
              <a:t>문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64808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4959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</a:t>
            </a:r>
            <a:r>
              <a:rPr lang="ko-KR" altLang="en-US" dirty="0" smtClean="0"/>
              <a:t>문 예제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12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2991" r="2046" b="3061"/>
          <a:stretch/>
        </p:blipFill>
        <p:spPr bwMode="auto">
          <a:xfrm>
            <a:off x="1016000" y="1752599"/>
            <a:ext cx="6819900" cy="492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if ~ else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2991" r="2046" b="3061"/>
          <a:stretch/>
        </p:blipFill>
        <p:spPr bwMode="auto">
          <a:xfrm>
            <a:off x="899592" y="1752599"/>
            <a:ext cx="6819900" cy="492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375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16832"/>
            <a:ext cx="81819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if ~ else </a:t>
            </a:r>
            <a:r>
              <a:rPr lang="ko-KR" altLang="en-US" dirty="0" smtClean="0"/>
              <a:t>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6538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03"/>
          <a:stretch/>
        </p:blipFill>
        <p:spPr bwMode="auto">
          <a:xfrm>
            <a:off x="485775" y="1916833"/>
            <a:ext cx="8172450" cy="43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if ~ else </a:t>
            </a:r>
            <a:r>
              <a:rPr lang="ko-KR" altLang="en-US" dirty="0" smtClean="0"/>
              <a:t>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9754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37" b="-14634"/>
          <a:stretch/>
        </p:blipFill>
        <p:spPr bwMode="auto">
          <a:xfrm>
            <a:off x="485775" y="1916833"/>
            <a:ext cx="8172450" cy="43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if ~ else </a:t>
            </a:r>
            <a:r>
              <a:rPr lang="ko-KR" altLang="en-US" dirty="0" smtClean="0"/>
              <a:t>문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9576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if ~ else if ~ else </a:t>
            </a:r>
            <a:r>
              <a:rPr lang="ko-KR" altLang="en-US" dirty="0" smtClean="0"/>
              <a:t>문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8115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1683916"/>
            <a:ext cx="7081200" cy="507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5842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15"/>
          <a:stretch/>
        </p:blipFill>
        <p:spPr bwMode="auto">
          <a:xfrm>
            <a:off x="481013" y="1772817"/>
            <a:ext cx="8181975" cy="489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 smtClean="0"/>
              <a:t>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517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65" b="-20550"/>
          <a:stretch/>
        </p:blipFill>
        <p:spPr bwMode="auto">
          <a:xfrm>
            <a:off x="481013" y="1772817"/>
            <a:ext cx="8181975" cy="489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 smtClean="0"/>
              <a:t>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 이름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471637" y="1832124"/>
            <a:ext cx="8181975" cy="4263479"/>
            <a:chOff x="471637" y="2366963"/>
            <a:chExt cx="8181975" cy="4263479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37" y="2366963"/>
              <a:ext cx="8181975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37" y="4496842"/>
              <a:ext cx="818197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4118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4635028"/>
            <a:ext cx="53244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 smtClean="0"/>
              <a:t>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22388" y="422108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비밀번호가 맞지 않을 </a:t>
            </a:r>
            <a:r>
              <a:rPr lang="ko-KR" altLang="en-US" sz="1200" b="0" dirty="0" smtClean="0"/>
              <a:t>때</a:t>
            </a:r>
            <a:endParaRPr kumimoji="0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13619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57" y="2493640"/>
            <a:ext cx="6114286" cy="366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switch </a:t>
            </a:r>
            <a:r>
              <a:rPr lang="ko-KR" altLang="en-US" sz="1200" b="0" dirty="0"/>
              <a:t>문은 </a:t>
            </a:r>
            <a:r>
              <a:rPr lang="en-US" altLang="ko-KR" sz="1200" b="0" dirty="0"/>
              <a:t>if ~ else if </a:t>
            </a:r>
            <a:r>
              <a:rPr lang="ko-KR" altLang="en-US" sz="1200" b="0" dirty="0"/>
              <a:t>문과 유사한 구조로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여러 조건 중 하나를 선택할 수 있게 하는 </a:t>
            </a:r>
            <a:r>
              <a:rPr lang="ko-KR" altLang="en-US" sz="1200" b="0" dirty="0" err="1" smtClean="0"/>
              <a:t>분기문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318011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" r="35178" b="1586"/>
          <a:stretch/>
        </p:blipFill>
        <p:spPr bwMode="auto">
          <a:xfrm>
            <a:off x="4860032" y="1033938"/>
            <a:ext cx="3960998" cy="58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사용 </a:t>
            </a:r>
            <a:r>
              <a:rPr lang="ko-KR" altLang="en-US" sz="1200" dirty="0" smtClean="0"/>
              <a:t>분야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0" dirty="0" smtClean="0"/>
              <a:t>      여러 </a:t>
            </a:r>
            <a:r>
              <a:rPr lang="ko-KR" altLang="en-US" sz="1200" b="0" dirty="0" err="1"/>
              <a:t>조건별로</a:t>
            </a:r>
            <a:r>
              <a:rPr lang="ko-KR" altLang="en-US" sz="1200" b="0" dirty="0"/>
              <a:t> 처리하는 방법이 다를 때 </a:t>
            </a:r>
            <a:r>
              <a:rPr lang="ko-KR" altLang="en-US" sz="1200" b="0" dirty="0" smtClean="0"/>
              <a:t>사용</a:t>
            </a: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dirty="0"/>
              <a:t>사용 </a:t>
            </a:r>
            <a:r>
              <a:rPr kumimoji="0" lang="ko-KR" altLang="en-US" sz="1200" dirty="0" smtClean="0"/>
              <a:t>예</a:t>
            </a:r>
            <a:endParaRPr kumimoji="0" lang="en-US" altLang="ko-KR" sz="1200" dirty="0" smtClean="0"/>
          </a:p>
          <a:p>
            <a:pPr marL="0" indent="0">
              <a:buNone/>
            </a:pPr>
            <a:r>
              <a:rPr kumimoji="0" lang="ko-KR" altLang="en-US" sz="1200" dirty="0" smtClean="0"/>
              <a:t>      </a:t>
            </a:r>
            <a:r>
              <a:rPr kumimoji="0" lang="ko-KR" altLang="en-US" sz="1200" b="0" dirty="0" smtClean="0"/>
              <a:t>쇼핑몰 </a:t>
            </a:r>
            <a:r>
              <a:rPr kumimoji="0" lang="ko-KR" altLang="en-US" sz="1200" b="0" dirty="0"/>
              <a:t>회원을 네 등급으로 나누고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등급별로 </a:t>
            </a: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en-US" altLang="ko-KR" sz="1200" b="0" dirty="0"/>
              <a:t> </a:t>
            </a:r>
            <a:r>
              <a:rPr kumimoji="0" lang="en-US" altLang="ko-KR" sz="1200" b="0" dirty="0" smtClean="0"/>
              <a:t>     </a:t>
            </a:r>
            <a:r>
              <a:rPr kumimoji="0" lang="ko-KR" altLang="en-US" sz="1200" b="0" dirty="0" smtClean="0"/>
              <a:t>할인율이나 쿠폰을 </a:t>
            </a:r>
            <a:r>
              <a:rPr kumimoji="0" lang="ko-KR" altLang="en-US" sz="1200" b="0" dirty="0"/>
              <a:t>다르게 적용할 때 </a:t>
            </a:r>
            <a:r>
              <a:rPr kumimoji="0" lang="ko-KR" altLang="en-US" sz="1200" b="0" dirty="0" smtClean="0"/>
              <a:t>사용</a:t>
            </a: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en-US" altLang="ko-KR" sz="1200" b="0" dirty="0"/>
              <a:t> </a:t>
            </a:r>
            <a:r>
              <a:rPr kumimoji="0" lang="en-US" altLang="ko-KR" sz="1200" b="0" dirty="0" smtClean="0"/>
              <a:t>     (</a:t>
            </a:r>
            <a:r>
              <a:rPr kumimoji="0" lang="en-US" altLang="ko-KR" sz="1200" b="0" dirty="0"/>
              <a:t>if ~ else </a:t>
            </a:r>
            <a:r>
              <a:rPr kumimoji="0" lang="ko-KR" altLang="en-US" sz="1200" b="0" dirty="0" smtClean="0"/>
              <a:t>문으로도 </a:t>
            </a:r>
            <a:r>
              <a:rPr kumimoji="0" lang="ko-KR" altLang="en-US" sz="1200" b="0" dirty="0"/>
              <a:t>구현 가능</a:t>
            </a:r>
            <a:r>
              <a:rPr kumimoji="0" lang="en-US" altLang="ko-KR" sz="1200" b="0" dirty="0"/>
              <a:t>)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4028868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07"/>
          <a:stretch/>
        </p:blipFill>
        <p:spPr bwMode="auto">
          <a:xfrm>
            <a:off x="481013" y="1844824"/>
            <a:ext cx="8181975" cy="46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15268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2" b="-37665"/>
          <a:stretch/>
        </p:blipFill>
        <p:spPr bwMode="auto">
          <a:xfrm>
            <a:off x="481013" y="1844824"/>
            <a:ext cx="8181975" cy="46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22388" y="4290231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4778846"/>
            <a:ext cx="5324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185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10"/>
          <a:stretch/>
        </p:blipFill>
        <p:spPr bwMode="auto">
          <a:xfrm>
            <a:off x="972000" y="1196753"/>
            <a:ext cx="7200000" cy="558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2360" y="6165304"/>
            <a:ext cx="104462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[</a:t>
            </a:r>
            <a:r>
              <a:rPr lang="ko-KR" altLang="en-US" sz="1200" b="1" dirty="0" smtClean="0">
                <a:latin typeface="+mj-ea"/>
                <a:ea typeface="+mj-ea"/>
              </a:rPr>
              <a:t>뒷장 계속</a:t>
            </a:r>
            <a:r>
              <a:rPr lang="en-US" altLang="ko-KR" sz="1200" b="1" dirty="0" smtClean="0">
                <a:latin typeface="+mj-ea"/>
                <a:ea typeface="+mj-ea"/>
              </a:rPr>
              <a:t>]</a:t>
            </a:r>
            <a:endParaRPr lang="ko-KR" altLang="en-US" sz="12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8233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/>
              <a:t>분기문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60"/>
          <a:stretch/>
        </p:blipFill>
        <p:spPr bwMode="auto">
          <a:xfrm>
            <a:off x="972000" y="1196753"/>
            <a:ext cx="7200000" cy="44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96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for </a:t>
            </a:r>
            <a:r>
              <a:rPr lang="ko-KR" altLang="en-US" sz="1200" b="0" dirty="0"/>
              <a:t>문은 시작과 끝의 조건이 정해져 있을 때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while </a:t>
            </a:r>
            <a:r>
              <a:rPr lang="ko-KR" altLang="en-US" sz="1200" b="0" dirty="0"/>
              <a:t>문은 시작과 종료 시점이 명확하지 않고 가변적일 때나 특정 조건을 수행하는 동안 계속 반복할 때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1297826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 : for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776784" y="1650008"/>
            <a:ext cx="7979419" cy="5110823"/>
            <a:chOff x="481013" y="1700808"/>
            <a:chExt cx="8181975" cy="524056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1700808"/>
              <a:ext cx="818197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3236143"/>
              <a:ext cx="8181975" cy="370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9011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for </a:t>
            </a:r>
            <a:r>
              <a:rPr lang="ko-KR" altLang="en-US" sz="1200" dirty="0"/>
              <a:t>문의 실행 </a:t>
            </a:r>
            <a:r>
              <a:rPr lang="ko-KR" altLang="en-US" sz="1200" dirty="0" smtClean="0"/>
              <a:t>순서</a:t>
            </a:r>
            <a:endParaRPr kumimoji="0" lang="en-US" altLang="ko-KR" sz="1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64172"/>
            <a:ext cx="8181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7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 이름 규칙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686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368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44824"/>
            <a:ext cx="81915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281166"/>
            <a:ext cx="81819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708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471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</a:t>
            </a:r>
            <a:r>
              <a:rPr lang="en-US" altLang="ko-KR" dirty="0" smtClean="0"/>
              <a:t>while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34815"/>
            <a:ext cx="81819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937768"/>
            <a:ext cx="81915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8379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3"/>
          <a:stretch/>
        </p:blipFill>
        <p:spPr bwMode="auto">
          <a:xfrm>
            <a:off x="481013" y="1844825"/>
            <a:ext cx="8181975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while 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7905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7" b="-41184"/>
          <a:stretch/>
        </p:blipFill>
        <p:spPr bwMode="auto">
          <a:xfrm>
            <a:off x="481013" y="1981944"/>
            <a:ext cx="8181975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while 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817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: while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07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배열의 개념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인덱스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순차 번호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와 데이터로 구성된 일종의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데이터는 </a:t>
            </a:r>
            <a:r>
              <a:rPr lang="ko-KR" altLang="en-US" sz="1200" b="0" dirty="0"/>
              <a:t>인덱스를 사용하여 값을 넣거나 가져온다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참조</a:t>
            </a:r>
            <a:r>
              <a:rPr lang="en-US" altLang="ko-KR" sz="1200" b="0" dirty="0"/>
              <a:t>). </a:t>
            </a:r>
            <a:r>
              <a:rPr lang="ko-KR" altLang="en-US" sz="1200" b="0" dirty="0"/>
              <a:t>모든 프로그램 언어에서 </a:t>
            </a:r>
            <a:r>
              <a:rPr lang="ko-KR" altLang="en-US" sz="1200" b="0" dirty="0" smtClean="0"/>
              <a:t>배열을 </a:t>
            </a:r>
            <a:r>
              <a:rPr lang="ko-KR" altLang="en-US" sz="1200" b="0" dirty="0"/>
              <a:t>지원하며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자바 역시 다른 고급 자료구조와 함께 기본적으로 배열을 지원한다</a:t>
            </a:r>
            <a:r>
              <a:rPr lang="en-US" altLang="ko-KR" sz="1200" b="0" dirty="0"/>
              <a:t>.</a:t>
            </a:r>
            <a:endParaRPr kumimoji="0" lang="en-US" altLang="ko-KR" sz="1200" b="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903736"/>
            <a:ext cx="82010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529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520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배열의 개념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같은 </a:t>
            </a:r>
            <a:r>
              <a:rPr lang="ko-KR" altLang="en-US" sz="1200" b="0" dirty="0" err="1"/>
              <a:t>자료형으로만</a:t>
            </a:r>
            <a:r>
              <a:rPr lang="ko-KR" altLang="en-US" sz="1200" b="0" dirty="0"/>
              <a:t> 구성한다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배열 </a:t>
            </a:r>
            <a:r>
              <a:rPr lang="ko-KR" altLang="en-US" sz="1200" b="0" dirty="0"/>
              <a:t>안 데이터는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시작하는 인덱스를 참조한다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배열을 </a:t>
            </a:r>
            <a:r>
              <a:rPr lang="ko-KR" altLang="en-US" sz="1200" b="0" dirty="0"/>
              <a:t>선언할 때 크기를 지정해야 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나중에 그 크기를 변경할 수 없다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특정한 </a:t>
            </a:r>
            <a:r>
              <a:rPr lang="ko-KR" altLang="en-US" sz="1200" b="0" dirty="0"/>
              <a:t>값으로 초기화하지 않은 배열 안 데이터를 참조하면 </a:t>
            </a:r>
            <a:r>
              <a:rPr lang="en-US" altLang="ko-KR" sz="1200" b="0" dirty="0"/>
              <a:t>Null Pointer Exception</a:t>
            </a:r>
            <a:r>
              <a:rPr lang="ko-KR" altLang="en-US" sz="1200" b="0" dirty="0"/>
              <a:t>이 발생한다</a:t>
            </a:r>
            <a:r>
              <a:rPr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40939425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배열의 특징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자바는 객체지향 언어이고 객체 타입의 참조 변수를 지원하기 때문에 배열에서도 </a:t>
            </a:r>
            <a:r>
              <a:rPr lang="ko-KR" altLang="en-US" sz="1200" b="0" dirty="0" smtClean="0"/>
              <a:t>원시 </a:t>
            </a:r>
            <a:r>
              <a:rPr lang="ko-KR" altLang="en-US" sz="1200" b="0" dirty="0" err="1"/>
              <a:t>자료형</a:t>
            </a:r>
            <a:r>
              <a:rPr lang="ko-KR" altLang="en-US" sz="1200" b="0" dirty="0"/>
              <a:t> 외의 객체 타입을 사용할 수 있다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1781822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5" y="1772816"/>
            <a:ext cx="7073651" cy="19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배열의 특징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5" y="3675037"/>
            <a:ext cx="7073651" cy="30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2560668"/>
            <a:ext cx="6619048" cy="30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변수와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변수 이름 규칙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코드설명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8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배열의 특징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2" y="1670296"/>
            <a:ext cx="7200800" cy="512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5282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배열의 특징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51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배열의 특징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9434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8" y="2543175"/>
            <a:ext cx="5324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배열의 특징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22388" y="2032565"/>
            <a:ext cx="8208912" cy="48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4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400" dirty="0" smtClean="0">
                <a:solidFill>
                  <a:srgbClr val="00A4E6"/>
                </a:solidFill>
              </a:rPr>
              <a:t>]</a:t>
            </a:r>
            <a:endParaRPr kumimoji="0" lang="en-US" altLang="ko-KR" sz="14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85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6784</TotalTime>
  <Words>1707</Words>
  <Application>Microsoft Office PowerPoint</Application>
  <PresentationFormat>화면 슬라이드 쇼(4:3)</PresentationFormat>
  <Paragraphs>268</Paragraphs>
  <Slides>94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5" baseType="lpstr">
      <vt:lpstr>Office 테마</vt:lpstr>
      <vt:lpstr>Chapter 03. 자바의 기초 문법</vt:lpstr>
      <vt:lpstr>PowerPoint 프레젠테이션</vt:lpstr>
      <vt:lpstr>PowerPoint 프레젠테이션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01. 변수와 자료형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02. 연산자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03. 분기문</vt:lpstr>
      <vt:lpstr>04. 반복문</vt:lpstr>
      <vt:lpstr>04. 반복문</vt:lpstr>
      <vt:lpstr>04. 반복문</vt:lpstr>
      <vt:lpstr>04. 반복문</vt:lpstr>
      <vt:lpstr>04. 반복문</vt:lpstr>
      <vt:lpstr>04. 반복문</vt:lpstr>
      <vt:lpstr>04. 반복문</vt:lpstr>
      <vt:lpstr>04. 반복문</vt:lpstr>
      <vt:lpstr>04. 반복문</vt:lpstr>
      <vt:lpstr>05. 배열</vt:lpstr>
      <vt:lpstr>05. 배열</vt:lpstr>
      <vt:lpstr>05. 배열</vt:lpstr>
      <vt:lpstr>05. 배열</vt:lpstr>
      <vt:lpstr>05. 배열</vt:lpstr>
      <vt:lpstr>05. 배열</vt:lpstr>
      <vt:lpstr>05. 배열</vt:lpstr>
      <vt:lpstr>05. 배열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652</cp:revision>
  <dcterms:created xsi:type="dcterms:W3CDTF">2012-07-11T10:23:22Z</dcterms:created>
  <dcterms:modified xsi:type="dcterms:W3CDTF">2015-12-08T13:37:54Z</dcterms:modified>
</cp:coreProperties>
</file>