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70" r:id="rId3"/>
    <p:sldId id="471" r:id="rId4"/>
    <p:sldId id="508" r:id="rId5"/>
    <p:sldId id="472" r:id="rId6"/>
    <p:sldId id="509" r:id="rId7"/>
    <p:sldId id="510" r:id="rId8"/>
    <p:sldId id="511" r:id="rId9"/>
    <p:sldId id="473" r:id="rId10"/>
    <p:sldId id="512" r:id="rId11"/>
    <p:sldId id="513" r:id="rId12"/>
    <p:sldId id="474" r:id="rId13"/>
    <p:sldId id="475" r:id="rId14"/>
    <p:sldId id="515" r:id="rId15"/>
    <p:sldId id="516" r:id="rId16"/>
    <p:sldId id="517" r:id="rId17"/>
    <p:sldId id="518" r:id="rId18"/>
    <p:sldId id="476" r:id="rId19"/>
    <p:sldId id="477" r:id="rId20"/>
    <p:sldId id="478" r:id="rId21"/>
    <p:sldId id="519" r:id="rId22"/>
    <p:sldId id="479" r:id="rId23"/>
    <p:sldId id="480" r:id="rId24"/>
    <p:sldId id="481" r:id="rId25"/>
    <p:sldId id="482" r:id="rId26"/>
    <p:sldId id="483" r:id="rId27"/>
    <p:sldId id="484" r:id="rId28"/>
    <p:sldId id="520" r:id="rId29"/>
    <p:sldId id="485" r:id="rId30"/>
    <p:sldId id="521" r:id="rId31"/>
    <p:sldId id="522" r:id="rId32"/>
    <p:sldId id="486" r:id="rId33"/>
    <p:sldId id="487" r:id="rId34"/>
    <p:sldId id="488" r:id="rId35"/>
    <p:sldId id="489" r:id="rId36"/>
    <p:sldId id="526" r:id="rId37"/>
    <p:sldId id="490" r:id="rId38"/>
    <p:sldId id="527" r:id="rId39"/>
    <p:sldId id="491" r:id="rId40"/>
    <p:sldId id="492" r:id="rId41"/>
    <p:sldId id="523" r:id="rId42"/>
    <p:sldId id="493" r:id="rId43"/>
    <p:sldId id="494" r:id="rId44"/>
    <p:sldId id="495" r:id="rId45"/>
    <p:sldId id="524" r:id="rId46"/>
    <p:sldId id="496" r:id="rId47"/>
    <p:sldId id="525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28" r:id="rId58"/>
    <p:sldId id="507" r:id="rId59"/>
    <p:sldId id="385" r:id="rId6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94213" autoAdjust="0"/>
  </p:normalViewPr>
  <p:slideViewPr>
    <p:cSldViewPr>
      <p:cViewPr>
        <p:scale>
          <a:sx n="66" d="100"/>
          <a:sy n="66" d="100"/>
        </p:scale>
        <p:origin x="-2400" y="-106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2015-12-09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04. </a:t>
            </a:r>
            <a:r>
              <a:rPr lang="ko-KR" altLang="en-US" sz="2800" b="1" dirty="0">
                <a:solidFill>
                  <a:schemeClr val="bg1"/>
                </a:solidFill>
              </a:rPr>
              <a:t>객체지향과 자바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객체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59"/>
          <a:stretch/>
        </p:blipFill>
        <p:spPr bwMode="auto">
          <a:xfrm>
            <a:off x="676275" y="2060848"/>
            <a:ext cx="7791450" cy="332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6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객체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5" b="-4936"/>
          <a:stretch/>
        </p:blipFill>
        <p:spPr bwMode="auto">
          <a:xfrm>
            <a:off x="676275" y="2060848"/>
            <a:ext cx="7791450" cy="332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3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52936"/>
            <a:ext cx="8001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객체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객체를 정의하는 작업은 단순하지 </a:t>
            </a:r>
            <a:r>
              <a:rPr lang="ko-KR" altLang="en-US" sz="1200" b="0" dirty="0" smtClean="0"/>
              <a:t>않기 때문에 </a:t>
            </a:r>
            <a:r>
              <a:rPr lang="ko-KR" altLang="en-US" sz="1200" b="0" dirty="0"/>
              <a:t>객체들을 일반화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추상화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하거나 구체화하는 작업을 병행해야 </a:t>
            </a:r>
            <a:r>
              <a:rPr lang="ko-KR" altLang="en-US" sz="1200" b="0" dirty="0" smtClean="0"/>
              <a:t>함</a:t>
            </a:r>
            <a:r>
              <a:rPr lang="en-US" altLang="ko-KR" sz="1200" b="0" dirty="0" smtClean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6838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속성이 같은 객체들을 대표할 수 있는 대상을 클래스</a:t>
            </a:r>
            <a:r>
              <a:rPr lang="en-US" altLang="ko-KR" sz="1200" b="0" dirty="0"/>
              <a:t>Class</a:t>
            </a:r>
            <a:r>
              <a:rPr lang="ko-KR" altLang="en-US" sz="1200" b="0" dirty="0"/>
              <a:t>라고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클래스는 객체를 정의하는 틀이며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필드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속성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와 </a:t>
            </a:r>
            <a:r>
              <a:rPr lang="ko-KR" altLang="en-US" sz="1200" b="0" dirty="0" err="1"/>
              <a:t>메서드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행위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로 </a:t>
            </a:r>
            <a:r>
              <a:rPr lang="ko-KR" altLang="en-US" sz="1200" b="0" dirty="0" smtClean="0"/>
              <a:t>구성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클래스는 </a:t>
            </a:r>
            <a:r>
              <a:rPr lang="ko-KR" altLang="en-US" sz="1200" b="0" dirty="0" smtClean="0"/>
              <a:t>추상화로 슈퍼 </a:t>
            </a:r>
            <a:r>
              <a:rPr lang="ko-KR" altLang="en-US" sz="1200" b="0" dirty="0"/>
              <a:t>클래스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상위 클래스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부모 클래스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와 서브 클래스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하위 클래스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자식 클래스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로 </a:t>
            </a:r>
            <a:r>
              <a:rPr lang="ko-KR" altLang="en-US" sz="1200" b="0" dirty="0" smtClean="0"/>
              <a:t>구분</a:t>
            </a:r>
            <a:r>
              <a:rPr lang="en-US" altLang="ko-KR" sz="1200" b="0" dirty="0" smtClean="0"/>
              <a:t>. 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69123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인스턴스는</a:t>
            </a:r>
            <a:r>
              <a:rPr lang="ko-KR" altLang="en-US" sz="1200" b="0" dirty="0"/>
              <a:t> 클래스에서 생성한 객체로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고유한 상태가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500313"/>
            <a:ext cx="77343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84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상속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상속은 클래스를 추상화하거나 구체화하는 과정에서 </a:t>
            </a:r>
            <a:r>
              <a:rPr lang="ko-KR" altLang="en-US" sz="1200" b="0" dirty="0" smtClean="0"/>
              <a:t>발생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상속을 이용하면 슈퍼 클래스의 기본 구성 요소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필드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메서드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를 물려받으며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상속</a:t>
            </a:r>
            <a:r>
              <a:rPr lang="en-US" altLang="ko-KR" sz="1200" b="0" dirty="0"/>
              <a:t>), </a:t>
            </a:r>
            <a:r>
              <a:rPr lang="ko-KR" altLang="en-US" sz="1200" b="0" dirty="0"/>
              <a:t>자신만의 필드나 </a:t>
            </a:r>
            <a:r>
              <a:rPr lang="ko-KR" altLang="en-US" sz="1200" b="0" dirty="0" err="1" smtClean="0"/>
              <a:t>메서드를</a:t>
            </a:r>
            <a:r>
              <a:rPr lang="ko-KR" altLang="en-US" sz="1200" b="0" dirty="0" smtClean="0"/>
              <a:t> 추가하여 </a:t>
            </a:r>
            <a:r>
              <a:rPr lang="ko-KR" altLang="en-US" sz="1200" b="0" dirty="0"/>
              <a:t>구체화하는 것이 가능하다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물론 물려받은 </a:t>
            </a:r>
            <a:r>
              <a:rPr lang="ko-KR" altLang="en-US" sz="1200" b="0" dirty="0" err="1"/>
              <a:t>메서드의</a:t>
            </a:r>
            <a:r>
              <a:rPr lang="ko-KR" altLang="en-US" sz="1200" b="0" dirty="0"/>
              <a:t> 내용을 수정하는 것도 가능하다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92" y="2708920"/>
            <a:ext cx="5599732" cy="410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29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6832"/>
            <a:ext cx="81724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상속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633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8" y="2613682"/>
            <a:ext cx="3390476" cy="14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76" y="2600982"/>
            <a:ext cx="4371429" cy="1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48" y="4552280"/>
            <a:ext cx="3761905" cy="14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상속</a:t>
            </a: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예제 </a:t>
            </a:r>
            <a:r>
              <a:rPr lang="en-US" altLang="ko-KR" sz="1200" dirty="0" smtClean="0">
                <a:solidFill>
                  <a:srgbClr val="00A4E6"/>
                </a:solidFill>
              </a:rPr>
              <a:t>4-2 : </a:t>
            </a:r>
            <a:r>
              <a:rPr lang="ko-KR" altLang="en-US" sz="1200" dirty="0" smtClean="0">
                <a:solidFill>
                  <a:srgbClr val="00A4E6"/>
                </a:solidFill>
              </a:rPr>
              <a:t>작성 예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</p:spTree>
    <p:extLst>
      <p:ext uri="{BB962C8B-B14F-4D97-AF65-F5344CB8AC3E}">
        <p14:creationId xmlns:p14="http://schemas.microsoft.com/office/powerpoint/2010/main" val="24873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객체지향 프로그래밍의 특징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92" y="2620640"/>
            <a:ext cx="6120000" cy="317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캡슐화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캡슐화는 생성한 객체를 어떤 </a:t>
            </a:r>
            <a:r>
              <a:rPr lang="ko-KR" altLang="en-US" sz="1200" b="0" dirty="0" err="1"/>
              <a:t>메서드와</a:t>
            </a:r>
            <a:r>
              <a:rPr lang="ko-KR" altLang="en-US" sz="1200" b="0" dirty="0"/>
              <a:t> 필드로 어떻게 일을 수행할지 외부에 숨기는 </a:t>
            </a:r>
            <a:r>
              <a:rPr lang="ko-KR" altLang="en-US" sz="1200" b="0" dirty="0" smtClean="0"/>
              <a:t>특성</a:t>
            </a:r>
            <a:r>
              <a:rPr lang="en-US" altLang="ko-KR" sz="12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0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00" y="2852937"/>
            <a:ext cx="3342857" cy="30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객체지향 프로그래밍의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상속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클래스는 추상화된 슈퍼 클래스와 구체화된 서브 클래스로 구성한다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그리고 슈퍼 클래스와 서브 </a:t>
            </a:r>
            <a:r>
              <a:rPr lang="ko-KR" altLang="en-US" sz="1200" b="0" dirty="0" smtClean="0"/>
              <a:t>클래스의 </a:t>
            </a:r>
            <a:r>
              <a:rPr lang="ko-KR" altLang="en-US" sz="1200" b="0" dirty="0"/>
              <a:t>관계를 상속이라고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자바에서는 다른 객체지향 언어와 달리 다중 상속을 지원하지 않는다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39246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00" y="2852937"/>
            <a:ext cx="5723810" cy="32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객체지향 프로그래밍의 특징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다형성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클래스의 상속 관계를 이용하여 슈퍼 클래스가 같은 서브 클래스들이 동일한 요청을 다르게 처리할 </a:t>
            </a:r>
            <a:r>
              <a:rPr lang="ko-KR" altLang="en-US" sz="1200" b="0" dirty="0" smtClean="0"/>
              <a:t>수 있는 특징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실제 프로그램에서는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오버라이딩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재정의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하여 </a:t>
            </a:r>
            <a:r>
              <a:rPr lang="ko-KR" altLang="en-US" sz="1200" b="0" dirty="0" smtClean="0"/>
              <a:t>구현</a:t>
            </a:r>
            <a:r>
              <a:rPr lang="en-US" altLang="ko-KR" sz="12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78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1340768"/>
            <a:ext cx="7920000" cy="152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객체지향 프로그래밍의 특징</a:t>
            </a:r>
          </a:p>
        </p:txBody>
      </p:sp>
    </p:spTree>
    <p:extLst>
      <p:ext uri="{BB962C8B-B14F-4D97-AF65-F5344CB8AC3E}">
        <p14:creationId xmlns:p14="http://schemas.microsoft.com/office/powerpoint/2010/main" val="2140372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708920"/>
            <a:ext cx="81629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클래스는 객체지향에서 객체를 생성하는 틀</a:t>
            </a:r>
            <a:endParaRPr lang="en-US" altLang="ko-KR" sz="1200" b="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2275880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자바에서 </a:t>
            </a:r>
            <a:r>
              <a:rPr lang="ko-KR" altLang="en-US" sz="1200" dirty="0">
                <a:solidFill>
                  <a:srgbClr val="00A4E6"/>
                </a:solidFill>
              </a:rPr>
              <a:t>가장 단순한 클래스의 </a:t>
            </a:r>
            <a:r>
              <a:rPr lang="ko-KR" altLang="en-US" sz="1200" dirty="0" smtClean="0">
                <a:solidFill>
                  <a:srgbClr val="00A4E6"/>
                </a:solidFill>
              </a:rPr>
              <a:t>구조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271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429000"/>
            <a:ext cx="8162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769670"/>
            <a:ext cx="8162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클래스 이름을 </a:t>
            </a:r>
            <a:r>
              <a:rPr lang="ko-KR" altLang="en-US" sz="1200" dirty="0">
                <a:solidFill>
                  <a:srgbClr val="00A4E6"/>
                </a:solidFill>
              </a:rPr>
              <a:t>작성하는 </a:t>
            </a:r>
            <a:r>
              <a:rPr lang="ko-KR" altLang="en-US" sz="1200" dirty="0" smtClean="0">
                <a:solidFill>
                  <a:srgbClr val="00A4E6"/>
                </a:solidFill>
              </a:rPr>
              <a:t>규칙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숫자로 </a:t>
            </a:r>
            <a:r>
              <a:rPr lang="ko-KR" altLang="en-US" sz="1200" b="0" dirty="0"/>
              <a:t>시작하지 않는다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클래스의 </a:t>
            </a:r>
            <a:r>
              <a:rPr lang="ko-KR" altLang="en-US" sz="1200" b="0" dirty="0"/>
              <a:t>성격을 짐작할 만한 </a:t>
            </a:r>
            <a:r>
              <a:rPr lang="ko-KR" altLang="en-US" sz="1200" b="0" dirty="0" err="1"/>
              <a:t>의미있는</a:t>
            </a:r>
            <a:r>
              <a:rPr lang="ko-KR" altLang="en-US" sz="1200" b="0" dirty="0"/>
              <a:t> 이름으로 선정하되 간결하게 짓는다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첫 </a:t>
            </a:r>
            <a:r>
              <a:rPr lang="ko-KR" altLang="en-US" sz="1200" b="0" dirty="0"/>
              <a:t>글자는 대문자로 시작한다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둘 이상의 단어가 연결되어 있을 때는 두 번째 단어의 첫 글자도 대문자로 한다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이를 </a:t>
            </a:r>
            <a:r>
              <a:rPr lang="en-US" altLang="ko-KR" sz="1200" b="0" dirty="0" smtClean="0"/>
              <a:t>Camel </a:t>
            </a:r>
            <a:r>
              <a:rPr lang="en-US" altLang="ko-KR" sz="1200" b="0" dirty="0"/>
              <a:t>Case</a:t>
            </a:r>
            <a:r>
              <a:rPr lang="ko-KR" altLang="en-US" sz="1200" b="0" dirty="0"/>
              <a:t>라고 한다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31337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009900"/>
            <a:ext cx="8162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필드</a:t>
            </a:r>
            <a:r>
              <a:rPr lang="en-US" altLang="ko-KR" sz="1200" b="0" dirty="0"/>
              <a:t>Field</a:t>
            </a:r>
            <a:r>
              <a:rPr lang="ko-KR" altLang="en-US" sz="1200" b="0" dirty="0"/>
              <a:t>는 객체지향 개념에서 속성에 해당하는 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멤버 변수라고도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한정자의 </a:t>
            </a:r>
            <a:r>
              <a:rPr lang="ko-KR" altLang="en-US" sz="1200" b="0" dirty="0" smtClean="0"/>
              <a:t>사용이 가능하다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00A4E6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필드의 </a:t>
            </a:r>
            <a:r>
              <a:rPr lang="ko-KR" altLang="en-US" sz="1200" dirty="0">
                <a:solidFill>
                  <a:srgbClr val="00A4E6"/>
                </a:solidFill>
              </a:rPr>
              <a:t>기본 </a:t>
            </a:r>
            <a:r>
              <a:rPr lang="ko-KR" altLang="en-US" sz="1200" dirty="0" smtClean="0">
                <a:solidFill>
                  <a:srgbClr val="00A4E6"/>
                </a:solidFill>
              </a:rPr>
              <a:t>구조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282108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123680"/>
            <a:ext cx="8162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메서드</a:t>
            </a:r>
            <a:r>
              <a:rPr lang="en-US" altLang="ko-KR" sz="1200" b="0" dirty="0" smtClean="0"/>
              <a:t>(Method)</a:t>
            </a:r>
            <a:r>
              <a:rPr lang="ko-KR" altLang="en-US" sz="1200" b="0" dirty="0" smtClean="0"/>
              <a:t>는 </a:t>
            </a:r>
            <a:r>
              <a:rPr lang="ko-KR" altLang="en-US" sz="1200" b="0" dirty="0"/>
              <a:t>객체지향 개념에서 기능에 해당하는 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클래스를 사용하여 실행할 수 </a:t>
            </a:r>
            <a:r>
              <a:rPr lang="ko-KR" altLang="en-US" sz="1200" b="0" dirty="0" smtClean="0"/>
              <a:t>있는 여러 </a:t>
            </a:r>
            <a:r>
              <a:rPr lang="ko-KR" altLang="en-US" sz="1200" b="0" dirty="0"/>
              <a:t>동작을 구현하는 </a:t>
            </a:r>
            <a:r>
              <a:rPr lang="ko-KR" altLang="en-US" sz="1200" b="0" dirty="0" smtClean="0"/>
              <a:t>부분</a:t>
            </a:r>
            <a:r>
              <a:rPr lang="en-US" altLang="ko-KR" sz="1200" b="0" dirty="0" smtClean="0"/>
              <a:t>. 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동일한 </a:t>
            </a:r>
            <a:r>
              <a:rPr lang="ko-KR" altLang="en-US" sz="1200" b="0" dirty="0"/>
              <a:t>이름으로 서로 다른 </a:t>
            </a:r>
            <a:r>
              <a:rPr lang="ko-KR" altLang="en-US" sz="1200" b="0" dirty="0" err="1"/>
              <a:t>파라미터가</a:t>
            </a:r>
            <a:r>
              <a:rPr lang="ko-KR" altLang="en-US" sz="1200" b="0" dirty="0"/>
              <a:t> 포함된 </a:t>
            </a:r>
            <a:r>
              <a:rPr lang="ko-KR" altLang="en-US" sz="1200" b="0" dirty="0" err="1"/>
              <a:t>메서드</a:t>
            </a:r>
            <a:r>
              <a:rPr lang="en-US" altLang="ko-KR" sz="1200" b="0" dirty="0"/>
              <a:t>(</a:t>
            </a:r>
            <a:r>
              <a:rPr lang="ko-KR" altLang="en-US" sz="1200" b="0" dirty="0" err="1" smtClean="0"/>
              <a:t>메서드</a:t>
            </a:r>
            <a:r>
              <a:rPr lang="ko-KR" altLang="en-US" sz="1200" b="0" dirty="0" smtClean="0"/>
              <a:t> 오버로딩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를 가질 수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상속으로 </a:t>
            </a:r>
            <a:r>
              <a:rPr lang="ko-KR" altLang="en-US" sz="1200" b="0" dirty="0" err="1"/>
              <a:t>파라미터를</a:t>
            </a:r>
            <a:r>
              <a:rPr lang="ko-KR" altLang="en-US" sz="1200" b="0" dirty="0"/>
              <a:t> 추가하거나 수정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오버라이딩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이 </a:t>
            </a:r>
            <a:r>
              <a:rPr lang="ko-KR" altLang="en-US" sz="1200" b="0" dirty="0" smtClean="0"/>
              <a:t>가능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메서드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역시 한정자의 사용이 가능하며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자바에서는 </a:t>
            </a:r>
            <a:r>
              <a:rPr lang="ko-KR" altLang="en-US" sz="1200" b="0" dirty="0" err="1"/>
              <a:t>리턴값을</a:t>
            </a:r>
            <a:r>
              <a:rPr lang="ko-KR" altLang="en-US" sz="1200" b="0" dirty="0"/>
              <a:t> 반드시 </a:t>
            </a:r>
            <a:r>
              <a:rPr lang="ko-KR" altLang="en-US" sz="1200" b="0" dirty="0" smtClean="0"/>
              <a:t>명시해야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err="1">
                <a:solidFill>
                  <a:srgbClr val="00A4E6"/>
                </a:solidFill>
              </a:rPr>
              <a:t>메서드의</a:t>
            </a:r>
            <a:r>
              <a:rPr lang="ko-KR" altLang="en-US" sz="1200" dirty="0">
                <a:solidFill>
                  <a:srgbClr val="00A4E6"/>
                </a:solidFill>
              </a:rPr>
              <a:t> 기본 </a:t>
            </a:r>
            <a:r>
              <a:rPr lang="ko-KR" altLang="en-US" sz="1200" dirty="0" smtClean="0">
                <a:solidFill>
                  <a:srgbClr val="00A4E6"/>
                </a:solidFill>
              </a:rPr>
              <a:t>구조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413008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/>
              <a:t>접근 한정자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public </a:t>
            </a:r>
            <a:r>
              <a:rPr lang="en-US" altLang="ko-KR" sz="1200" dirty="0"/>
              <a:t>: </a:t>
            </a:r>
            <a:r>
              <a:rPr lang="ko-KR" altLang="en-US" sz="1200" b="0" dirty="0"/>
              <a:t>모든 클래스에서 접근이 가능하다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protected </a:t>
            </a:r>
            <a:r>
              <a:rPr lang="en-US" altLang="ko-KR" sz="1200" dirty="0"/>
              <a:t>: </a:t>
            </a:r>
            <a:r>
              <a:rPr lang="ko-KR" altLang="en-US" sz="1200" b="0" dirty="0"/>
              <a:t>동일 패키지에 속한 클래스 및 서브 클래스에서 접근이 가능하다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default </a:t>
            </a:r>
            <a:r>
              <a:rPr lang="en-US" altLang="ko-KR" sz="1200" dirty="0"/>
              <a:t>: </a:t>
            </a:r>
            <a:r>
              <a:rPr lang="ko-KR" altLang="en-US" sz="1200" b="0" dirty="0"/>
              <a:t>동일 패키지에 속한 클래스에서만 접근을 허용한다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기본값으로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한정자를 쓰지 않는 경우이다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private </a:t>
            </a:r>
            <a:r>
              <a:rPr lang="en-US" altLang="ko-KR" sz="1200" dirty="0"/>
              <a:t>: </a:t>
            </a:r>
            <a:r>
              <a:rPr lang="ko-KR" altLang="en-US" sz="1200" b="0" dirty="0"/>
              <a:t>현재 클래스에서만 접근이 가능하다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284984"/>
            <a:ext cx="81819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7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/>
              <a:t>일반 한정자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static </a:t>
            </a:r>
            <a:r>
              <a:rPr lang="en-US" altLang="ko-KR" sz="1200" dirty="0"/>
              <a:t>: </a:t>
            </a:r>
            <a:r>
              <a:rPr lang="ko-KR" altLang="en-US" sz="1200" b="0" dirty="0"/>
              <a:t>클래스 </a:t>
            </a:r>
            <a:r>
              <a:rPr lang="ko-KR" altLang="en-US" sz="1200" b="0" dirty="0" err="1"/>
              <a:t>메서드와</a:t>
            </a:r>
            <a:r>
              <a:rPr lang="ko-KR" altLang="en-US" sz="1200" b="0" dirty="0"/>
              <a:t> 클래스 변수를 선언하는 데 사용한다</a:t>
            </a:r>
            <a:r>
              <a:rPr lang="en-US" altLang="ko-KR" sz="1200" b="0" dirty="0"/>
              <a:t>. static</a:t>
            </a:r>
            <a:r>
              <a:rPr lang="ko-KR" altLang="en-US" sz="1200" b="0" dirty="0"/>
              <a:t>은 자바의 정적 영역에 할당되는 리소스를 </a:t>
            </a:r>
            <a:r>
              <a:rPr lang="ko-KR" altLang="en-US" sz="1200" b="0" dirty="0" smtClean="0"/>
              <a:t>선언하는 </a:t>
            </a:r>
            <a:r>
              <a:rPr lang="ko-KR" altLang="en-US" sz="1200" b="0" dirty="0"/>
              <a:t>데 사용하며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동일 </a:t>
            </a:r>
            <a:r>
              <a:rPr lang="ko-KR" altLang="en-US" sz="1200" b="0" dirty="0" err="1"/>
              <a:t>가상머신상에서</a:t>
            </a:r>
            <a:r>
              <a:rPr lang="ko-KR" altLang="en-US" sz="1200" b="0" dirty="0"/>
              <a:t> 실행 중인 모든 클래스에서 공유한다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생성하지 않고도 </a:t>
            </a:r>
            <a:r>
              <a:rPr lang="ko-KR" altLang="en-US" sz="1200" b="0" dirty="0" smtClean="0"/>
              <a:t>클래스의 </a:t>
            </a:r>
            <a:r>
              <a:rPr lang="ko-KR" altLang="en-US" sz="1200" b="0" dirty="0" err="1"/>
              <a:t>메서드나</a:t>
            </a:r>
            <a:r>
              <a:rPr lang="ko-KR" altLang="en-US" sz="1200" b="0" dirty="0"/>
              <a:t> 멤버에 접근할 수 있다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final </a:t>
            </a:r>
            <a:r>
              <a:rPr lang="en-US" altLang="ko-KR" sz="1200" dirty="0"/>
              <a:t>: </a:t>
            </a:r>
            <a:r>
              <a:rPr lang="ko-KR" altLang="en-US" sz="1200" b="0" dirty="0"/>
              <a:t>더 이상 변경할 수 없도록 선언하는 한정자이다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클래스에 사용할 때는 서브 클래스를 만들 수 없고</a:t>
            </a:r>
            <a:r>
              <a:rPr lang="en-US" altLang="ko-KR" sz="1200" b="0" dirty="0"/>
              <a:t>, </a:t>
            </a:r>
            <a:r>
              <a:rPr lang="ko-KR" altLang="en-US" sz="1200" b="0" dirty="0" err="1" smtClean="0"/>
              <a:t>메서드에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사용할 때는 </a:t>
            </a:r>
            <a:r>
              <a:rPr lang="ko-KR" altLang="en-US" sz="1200" b="0" dirty="0" err="1"/>
              <a:t>오버라이딩을</a:t>
            </a:r>
            <a:r>
              <a:rPr lang="ko-KR" altLang="en-US" sz="1200" b="0" dirty="0"/>
              <a:t> 할 수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변수에 사용하면 변수에 저장된 값이 변할 수 없으므로 변수가 아닌 </a:t>
            </a:r>
            <a:r>
              <a:rPr lang="ko-KR" altLang="en-US" sz="1200" b="0" dirty="0" smtClean="0"/>
              <a:t>상수의 </a:t>
            </a:r>
            <a:r>
              <a:rPr lang="ko-KR" altLang="en-US" sz="1200" b="0" dirty="0"/>
              <a:t>역할을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abstract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추상 클래스를 선언하는 데 사용하는 한정자이다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synchronized/volatile </a:t>
            </a:r>
            <a:r>
              <a:rPr lang="en-US" altLang="ko-KR" sz="1200" dirty="0"/>
              <a:t>: </a:t>
            </a:r>
            <a:r>
              <a:rPr lang="ko-KR" altLang="en-US" sz="1200" b="0" dirty="0"/>
              <a:t>둘 다 </a:t>
            </a:r>
            <a:r>
              <a:rPr lang="ko-KR" altLang="en-US" sz="1200" b="0" dirty="0" err="1"/>
              <a:t>스레드</a:t>
            </a:r>
            <a:r>
              <a:rPr lang="ko-KR" altLang="en-US" sz="1200" b="0" dirty="0"/>
              <a:t> 프로그래밍에서 여러 </a:t>
            </a:r>
            <a:r>
              <a:rPr lang="ko-KR" altLang="en-US" sz="1200" b="0" dirty="0" err="1"/>
              <a:t>스레드가</a:t>
            </a:r>
            <a:r>
              <a:rPr lang="ko-KR" altLang="en-US" sz="1200" b="0" dirty="0"/>
              <a:t> 동시에 자원에 접근할 때 발생하는 </a:t>
            </a:r>
            <a:r>
              <a:rPr lang="ko-KR" altLang="en-US" sz="1200" b="0" dirty="0" smtClean="0"/>
              <a:t>데이터 동기화를 </a:t>
            </a:r>
            <a:r>
              <a:rPr lang="ko-KR" altLang="en-US" sz="1200" b="0" dirty="0"/>
              <a:t>처리하는 한정자이다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406584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88840"/>
            <a:ext cx="81629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688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참조 변수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참조 변수는 클래스를 바탕으로 생성한 자바 객체를 프로그램에서 사용하는 데 필요한 </a:t>
            </a:r>
            <a:r>
              <a:rPr lang="ko-KR" altLang="en-US" sz="1200" b="0" dirty="0" smtClean="0"/>
              <a:t>변수</a:t>
            </a:r>
            <a:r>
              <a:rPr lang="en-US" altLang="ko-KR" sz="12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1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84" y="4077072"/>
            <a:ext cx="2561905" cy="1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64904"/>
            <a:ext cx="8162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생성자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생성자</a:t>
            </a:r>
            <a:r>
              <a:rPr lang="en-US" altLang="ko-KR" sz="1200" b="0" dirty="0"/>
              <a:t>Constructor</a:t>
            </a:r>
            <a:r>
              <a:rPr lang="ko-KR" altLang="en-US" sz="1200" b="0" dirty="0"/>
              <a:t>는 클래스나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생성할 때 호출하는 특수한 목적의 </a:t>
            </a:r>
            <a:r>
              <a:rPr lang="ko-KR" altLang="en-US" sz="1200" b="0" dirty="0" err="1" smtClean="0"/>
              <a:t>메서드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보통 객체를 </a:t>
            </a:r>
            <a:r>
              <a:rPr lang="ko-KR" altLang="en-US" sz="1200" b="0" dirty="0"/>
              <a:t>생성할 때 변수를 초기화하거나 필요한 다른 객체를 생성하는 등 작업을 </a:t>
            </a:r>
            <a:r>
              <a:rPr lang="ko-KR" altLang="en-US" sz="1200" b="0" dirty="0" smtClean="0"/>
              <a:t>처리</a:t>
            </a:r>
            <a:r>
              <a:rPr lang="en-US" altLang="ko-KR" sz="1200" b="0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접근 </a:t>
            </a:r>
            <a:r>
              <a:rPr lang="ko-KR" altLang="en-US" sz="1200" dirty="0"/>
              <a:t>한정자 </a:t>
            </a:r>
            <a:r>
              <a:rPr lang="en-US" altLang="ko-KR" sz="1200" dirty="0"/>
              <a:t>: </a:t>
            </a:r>
            <a:r>
              <a:rPr lang="ko-KR" altLang="en-US" sz="1200" b="0" dirty="0" err="1"/>
              <a:t>생성자에는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abstract, final, native, static, synchronized </a:t>
            </a:r>
            <a:r>
              <a:rPr lang="ko-KR" altLang="en-US" sz="1200" b="0" dirty="0"/>
              <a:t>등을 사용할 수 없다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b="0" dirty="0"/>
              <a:t>반드시 클래스 이름과 동일하게 작성해야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생성자의 특징 중 하나로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이름이 다르면 생성자가 </a:t>
            </a:r>
            <a:r>
              <a:rPr lang="ko-KR" altLang="en-US" sz="1200" b="0" dirty="0" smtClean="0"/>
              <a:t>아닌 </a:t>
            </a:r>
            <a:r>
              <a:rPr lang="ko-KR" altLang="en-US" sz="1200" b="0" dirty="0"/>
              <a:t>일반 </a:t>
            </a:r>
            <a:r>
              <a:rPr lang="ko-KR" altLang="en-US" sz="1200" b="0" dirty="0" err="1"/>
              <a:t>메서드로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인식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일반적인 </a:t>
            </a:r>
            <a:r>
              <a:rPr lang="ko-KR" altLang="en-US" sz="1200" b="0" dirty="0" err="1"/>
              <a:t>메서드처럼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생성자도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파라미터를</a:t>
            </a:r>
            <a:r>
              <a:rPr lang="ko-KR" altLang="en-US" sz="1200" b="0" dirty="0"/>
              <a:t> 가진다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파라미터에는</a:t>
            </a:r>
            <a:r>
              <a:rPr lang="ko-KR" altLang="en-US" sz="1200" b="0" dirty="0"/>
              <a:t> 제약 없이 값을 넣을 수 있지만</a:t>
            </a:r>
            <a:r>
              <a:rPr lang="en-US" altLang="ko-KR" sz="1200" b="0" dirty="0"/>
              <a:t>, </a:t>
            </a:r>
            <a:r>
              <a:rPr lang="ko-KR" altLang="en-US" sz="1200" b="0" dirty="0" err="1" smtClean="0"/>
              <a:t>생성자에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정의된 </a:t>
            </a:r>
            <a:r>
              <a:rPr lang="ko-KR" altLang="en-US" sz="1200" b="0" dirty="0" err="1"/>
              <a:t>파라미터를</a:t>
            </a:r>
            <a:r>
              <a:rPr lang="ko-KR" altLang="en-US" sz="1200" b="0" dirty="0"/>
              <a:t> 동일하게 전달해야만 객체 생성이 가능하다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95491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특</a:t>
            </a:r>
            <a:r>
              <a:rPr lang="ko-KR" altLang="en-US" dirty="0"/>
              <a:t>징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리턴값이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따라서 </a:t>
            </a:r>
            <a:r>
              <a:rPr lang="en-US" altLang="ko-KR" sz="1200" b="0" dirty="0"/>
              <a:t>void</a:t>
            </a:r>
            <a:r>
              <a:rPr lang="ko-KR" altLang="en-US" sz="1200" b="0" dirty="0"/>
              <a:t>를 비롯한 </a:t>
            </a:r>
            <a:r>
              <a:rPr lang="ko-KR" altLang="en-US" sz="1200" b="0" dirty="0" err="1"/>
              <a:t>리턴값의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데이터형을</a:t>
            </a:r>
            <a:r>
              <a:rPr lang="ko-KR" altLang="en-US" sz="1200" b="0" dirty="0"/>
              <a:t> 입력하면 안 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파라미터가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있는 다른 여러 </a:t>
            </a:r>
            <a:r>
              <a:rPr lang="ko-KR" altLang="en-US" sz="1200" b="0" dirty="0" err="1"/>
              <a:t>생성자를</a:t>
            </a:r>
            <a:r>
              <a:rPr lang="ko-KR" altLang="en-US" sz="1200" b="0" dirty="0"/>
              <a:t> 정의할 수 있다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오버로딩</a:t>
            </a:r>
            <a:r>
              <a:rPr lang="en-US" altLang="ko-KR" sz="1200" b="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파라미터가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없는 기본 </a:t>
            </a:r>
            <a:r>
              <a:rPr lang="ko-KR" altLang="en-US" sz="1200" b="0" dirty="0" err="1"/>
              <a:t>생성자</a:t>
            </a:r>
            <a:r>
              <a:rPr lang="en-US" altLang="ko-KR" sz="1200" b="0" dirty="0"/>
              <a:t>Default Constructor</a:t>
            </a:r>
            <a:r>
              <a:rPr lang="ko-KR" altLang="en-US" sz="1200" b="0" dirty="0"/>
              <a:t>는 특별히 </a:t>
            </a:r>
            <a:r>
              <a:rPr lang="ko-KR" altLang="en-US" sz="1200" b="0" dirty="0" err="1"/>
              <a:t>생성자에서</a:t>
            </a:r>
            <a:r>
              <a:rPr lang="ko-KR" altLang="en-US" sz="1200" b="0" dirty="0"/>
              <a:t> 처리해야 하는 일이 없다면 굳이 </a:t>
            </a:r>
            <a:r>
              <a:rPr lang="ko-KR" altLang="en-US" sz="1200" b="0" dirty="0" smtClean="0"/>
              <a:t>프로그램에서 </a:t>
            </a:r>
            <a:r>
              <a:rPr lang="ko-KR" altLang="en-US" sz="1200" b="0" dirty="0"/>
              <a:t>구현할 필요가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다만 </a:t>
            </a:r>
            <a:r>
              <a:rPr lang="ko-KR" altLang="en-US" sz="1200" b="0" dirty="0" err="1"/>
              <a:t>생성자를</a:t>
            </a:r>
            <a:r>
              <a:rPr lang="ko-KR" altLang="en-US" sz="1200" b="0" dirty="0"/>
              <a:t> 여러 개 정의할 때는 반드시 기본 </a:t>
            </a:r>
            <a:r>
              <a:rPr lang="ko-KR" altLang="en-US" sz="1200" b="0" dirty="0" err="1"/>
              <a:t>생성자를</a:t>
            </a:r>
            <a:r>
              <a:rPr lang="ko-KR" altLang="en-US" sz="1200" b="0" dirty="0"/>
              <a:t> 명시해야 기본 </a:t>
            </a:r>
            <a:r>
              <a:rPr lang="ko-KR" altLang="en-US" sz="1200" b="0" dirty="0" err="1"/>
              <a:t>생성자로</a:t>
            </a:r>
            <a:r>
              <a:rPr lang="ko-KR" altLang="en-US" sz="1200" b="0" dirty="0"/>
              <a:t> 객체 </a:t>
            </a:r>
            <a:r>
              <a:rPr lang="ko-KR" altLang="en-US" sz="1200" b="0" dirty="0" smtClean="0"/>
              <a:t>생성이 </a:t>
            </a:r>
            <a:r>
              <a:rPr lang="ko-KR" altLang="en-US" sz="1200" b="0" dirty="0"/>
              <a:t>가능하다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29417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구현 예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88840"/>
            <a:ext cx="81629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009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28800"/>
            <a:ext cx="81819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</p:spTree>
    <p:extLst>
      <p:ext uri="{BB962C8B-B14F-4D97-AF65-F5344CB8AC3E}">
        <p14:creationId xmlns:p14="http://schemas.microsoft.com/office/powerpoint/2010/main" val="372374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3244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예제 </a:t>
            </a:r>
            <a:r>
              <a:rPr lang="en-US" altLang="ko-KR" sz="1200" dirty="0" smtClean="0">
                <a:solidFill>
                  <a:srgbClr val="00A4E6"/>
                </a:solidFill>
              </a:rPr>
              <a:t>4-4 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 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6225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/>
              <a:t>과 </a:t>
            </a:r>
            <a:r>
              <a:rPr lang="en-US" altLang="ko-KR" dirty="0"/>
              <a:t>main( )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static</a:t>
            </a:r>
            <a:r>
              <a:rPr lang="ko-KR" altLang="en-US" sz="1200" b="0" dirty="0"/>
              <a:t>으로 선언된 변수들은 각 </a:t>
            </a:r>
            <a:r>
              <a:rPr lang="ko-KR" altLang="en-US" sz="1200" b="0" dirty="0" err="1"/>
              <a:t>인스턴스</a:t>
            </a:r>
            <a:r>
              <a:rPr lang="ko-KR" altLang="en-US" sz="1200" b="0" dirty="0"/>
              <a:t> 안에서 공유하며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나아가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생성하지 </a:t>
            </a:r>
            <a:r>
              <a:rPr lang="ko-KR" altLang="en-US" sz="1200" b="0" dirty="0" smtClean="0"/>
              <a:t>않아도 사용가능</a:t>
            </a:r>
            <a:r>
              <a:rPr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메서드도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변수와 동일하게 </a:t>
            </a:r>
            <a:r>
              <a:rPr lang="ko-KR" altLang="en-US" sz="1200" b="0" dirty="0" err="1"/>
              <a:t>인스턴스를</a:t>
            </a:r>
            <a:r>
              <a:rPr lang="ko-KR" altLang="en-US" sz="1200" b="0" dirty="0"/>
              <a:t> 생성하지 않아도 해당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바로 사용가능</a:t>
            </a:r>
            <a:endParaRPr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405872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2564904"/>
            <a:ext cx="7920000" cy="238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/>
              <a:t>과 </a:t>
            </a:r>
            <a:r>
              <a:rPr lang="en-US" altLang="ko-KR" dirty="0"/>
              <a:t>main( )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3233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/>
              <a:t>과 </a:t>
            </a:r>
            <a:r>
              <a:rPr lang="en-US" altLang="ko-KR" dirty="0"/>
              <a:t>main( )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클래스를 </a:t>
            </a:r>
            <a:r>
              <a:rPr lang="ko-KR" altLang="en-US" sz="1200" b="0" dirty="0"/>
              <a:t>만들 때 모든 </a:t>
            </a:r>
            <a:r>
              <a:rPr lang="ko-KR" altLang="en-US" sz="1200" b="0" dirty="0" err="1"/>
              <a:t>인스턴스에서</a:t>
            </a:r>
            <a:r>
              <a:rPr lang="ko-KR" altLang="en-US" sz="1200" b="0" dirty="0"/>
              <a:t> 공통된 값을 사용해야 할 </a:t>
            </a:r>
            <a:r>
              <a:rPr lang="ko-KR" altLang="en-US" sz="1200" b="0" dirty="0" smtClean="0"/>
              <a:t>때는 </a:t>
            </a:r>
            <a:r>
              <a:rPr lang="en-US" altLang="ko-KR" sz="1200" b="0" dirty="0" smtClean="0"/>
              <a:t>static</a:t>
            </a:r>
            <a:r>
              <a:rPr lang="ko-KR" altLang="en-US" sz="1200" b="0" dirty="0"/>
              <a:t>을 이용한다</a:t>
            </a:r>
            <a:r>
              <a:rPr lang="en-US" altLang="ko-KR" sz="1200" b="0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b="0" dirty="0" smtClean="0"/>
              <a:t>예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영화표</a:t>
            </a:r>
            <a:r>
              <a:rPr lang="ko-KR" altLang="en-US" b="0" dirty="0" smtClean="0"/>
              <a:t> 예매 시스템에서 남은 좌석을 접속한 </a:t>
            </a:r>
            <a:r>
              <a:rPr lang="ko-KR" altLang="en-US" b="0" dirty="0" err="1" smtClean="0"/>
              <a:t>사용자별로</a:t>
            </a:r>
            <a:r>
              <a:rPr lang="ko-KR" altLang="en-US" b="0" dirty="0" smtClean="0"/>
              <a:t> 생성된 예약 클래스의 </a:t>
            </a:r>
            <a:r>
              <a:rPr lang="ko-KR" altLang="en-US" b="0" dirty="0" err="1" smtClean="0"/>
              <a:t>인스턴스들에서</a:t>
            </a:r>
            <a:r>
              <a:rPr lang="ko-KR" altLang="en-US" b="0" dirty="0" smtClean="0"/>
              <a:t> 공유할 때</a:t>
            </a:r>
            <a:endParaRPr lang="en-US" altLang="ko-KR" b="0" dirty="0" smtClean="0"/>
          </a:p>
          <a:p>
            <a:pPr marL="447675" lvl="2" indent="0">
              <a:buNone/>
            </a:pPr>
            <a:endParaRPr lang="ko-KR" alt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smtClean="0"/>
              <a:t>static 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안에서는 </a:t>
            </a:r>
            <a:r>
              <a:rPr lang="en-US" altLang="ko-KR" sz="1200" b="0" dirty="0"/>
              <a:t>static </a:t>
            </a:r>
            <a:r>
              <a:rPr lang="ko-KR" altLang="en-US" sz="1200" b="0" dirty="0"/>
              <a:t>변수만 사용 가능하다</a:t>
            </a:r>
            <a:r>
              <a:rPr lang="en-US" altLang="ko-KR" sz="1200" b="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b="0" dirty="0" smtClean="0"/>
              <a:t>main</a:t>
            </a:r>
            <a:r>
              <a:rPr lang="en-US" altLang="ko-KR" b="0" dirty="0"/>
              <a:t>( ) </a:t>
            </a:r>
            <a:r>
              <a:rPr lang="ko-KR" altLang="en-US" b="0" dirty="0" err="1"/>
              <a:t>메서드</a:t>
            </a:r>
            <a:r>
              <a:rPr lang="ko-KR" altLang="en-US" b="0" dirty="0"/>
              <a:t> 안에서는 클래스에 선언된 일반 멤버 변수를 사용할 수 없다</a:t>
            </a:r>
            <a:r>
              <a:rPr lang="en-US" altLang="ko-KR" b="0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특정 </a:t>
            </a:r>
            <a:r>
              <a:rPr lang="ko-KR" altLang="en-US" sz="1200" b="0" dirty="0"/>
              <a:t>기능 제공을 목적으로 하는 라이브러리 클래스를 만들 때 클래스 안에서 </a:t>
            </a:r>
            <a:r>
              <a:rPr lang="ko-KR" altLang="en-US" sz="1200" b="0" dirty="0" err="1"/>
              <a:t>인스턴스</a:t>
            </a:r>
            <a:r>
              <a:rPr lang="ko-KR" altLang="en-US" sz="1200" b="0" dirty="0"/>
              <a:t> 변수를 사용하지 </a:t>
            </a: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않는다면 </a:t>
            </a:r>
            <a:r>
              <a:rPr lang="ko-KR" altLang="en-US" sz="1200" b="0" dirty="0" err="1" smtClean="0"/>
              <a:t>메서드에</a:t>
            </a:r>
            <a:r>
              <a:rPr lang="ko-KR" altLang="en-US" sz="1200" b="0" dirty="0" smtClean="0"/>
              <a:t> </a:t>
            </a:r>
            <a:r>
              <a:rPr lang="en-US" altLang="ko-KR" sz="1200" b="0" dirty="0"/>
              <a:t>static </a:t>
            </a:r>
            <a:r>
              <a:rPr lang="ko-KR" altLang="en-US" sz="1200" b="0" dirty="0"/>
              <a:t>사용을 고려할 만하다</a:t>
            </a:r>
            <a:r>
              <a:rPr lang="en-US" altLang="ko-KR" sz="1200" b="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b="0" dirty="0" smtClean="0"/>
              <a:t>단순히 </a:t>
            </a:r>
            <a:r>
              <a:rPr lang="ko-KR" altLang="en-US" b="0" dirty="0"/>
              <a:t>특정 </a:t>
            </a:r>
            <a:r>
              <a:rPr lang="ko-KR" altLang="en-US" b="0" dirty="0" err="1"/>
              <a:t>메서드만</a:t>
            </a:r>
            <a:r>
              <a:rPr lang="ko-KR" altLang="en-US" b="0" dirty="0"/>
              <a:t> 사용하려고 모든 클래스를 매번 </a:t>
            </a:r>
            <a:r>
              <a:rPr lang="ko-KR" altLang="en-US" b="0" dirty="0" err="1"/>
              <a:t>인스턴스로</a:t>
            </a:r>
            <a:r>
              <a:rPr lang="ko-KR" altLang="en-US" b="0" dirty="0"/>
              <a:t> 생성하는 것은 비효율적이다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691284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60848"/>
            <a:ext cx="8162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/>
              <a:t>과 </a:t>
            </a:r>
            <a:r>
              <a:rPr lang="en-US" altLang="ko-KR" dirty="0"/>
              <a:t>main( ) </a:t>
            </a:r>
            <a:r>
              <a:rPr lang="ko-KR" altLang="en-US" dirty="0" err="1"/>
              <a:t>메서드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0622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59720"/>
            <a:ext cx="7200000" cy="360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인스턴스</a:t>
            </a:r>
            <a:r>
              <a:rPr lang="ko-KR" altLang="en-US" sz="1200" b="0" dirty="0"/>
              <a:t> 변수는 </a:t>
            </a:r>
            <a:r>
              <a:rPr lang="ko-KR" altLang="en-US" sz="1200" b="0" dirty="0" err="1"/>
              <a:t>인스턴스로만</a:t>
            </a:r>
            <a:r>
              <a:rPr lang="ko-KR" altLang="en-US" sz="1200" b="0" dirty="0"/>
              <a:t> 접근이 가능한 </a:t>
            </a:r>
            <a:r>
              <a:rPr lang="ko-KR" altLang="en-US" sz="1200" b="0" dirty="0" smtClean="0"/>
              <a:t>변수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클래스 </a:t>
            </a:r>
            <a:r>
              <a:rPr lang="ko-KR" altLang="en-US" sz="1200" b="0" dirty="0"/>
              <a:t>변수는 </a:t>
            </a:r>
            <a:r>
              <a:rPr lang="ko-KR" altLang="en-US" sz="1200" b="0" dirty="0" err="1" smtClean="0"/>
              <a:t>인스턴스를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생성하지 않아도 접근 가능한 </a:t>
            </a:r>
            <a:r>
              <a:rPr lang="ko-KR" altLang="en-US" sz="1200" b="0" dirty="0" smtClean="0"/>
              <a:t>변수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8491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객체지향의 정의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객체지향의 개념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객체지향이란 현실 세계의 객체 모델을 바탕으로 프로그램을 구조화하고 개발하는 </a:t>
            </a:r>
            <a:r>
              <a:rPr kumimoji="0" lang="ko-KR" altLang="en-US" sz="1200" b="0" dirty="0" smtClean="0"/>
              <a:t>프로그래밍 기법</a:t>
            </a:r>
            <a:r>
              <a:rPr kumimoji="0"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프로그래밍 언어는 크게 구조적 특징에 따라 객체지향 프로그래밍 언어</a:t>
            </a:r>
            <a:r>
              <a:rPr kumimoji="0" lang="en-US" altLang="ko-KR" sz="1200" b="0" dirty="0" smtClean="0"/>
              <a:t>(Object-Oriented Programming Language)</a:t>
            </a:r>
            <a:r>
              <a:rPr kumimoji="0" lang="ko-KR" altLang="en-US" sz="1200" b="0" dirty="0" smtClean="0"/>
              <a:t>와 절차지향 프로그래밍 언어</a:t>
            </a:r>
            <a:r>
              <a:rPr kumimoji="0" lang="en-US" altLang="ko-KR" sz="1200" b="0" dirty="0" smtClean="0"/>
              <a:t>(Procedure-Oriented Programming Language)</a:t>
            </a:r>
            <a:r>
              <a:rPr kumimoji="0" lang="ko-KR" altLang="en-US" sz="1200" b="0" dirty="0" smtClean="0"/>
              <a:t>로 나눈다</a:t>
            </a:r>
            <a:r>
              <a:rPr kumimoji="0" lang="en-US" altLang="ko-KR" sz="1200" b="0" dirty="0" smtClean="0"/>
              <a:t>. </a:t>
            </a:r>
            <a:endParaRPr kumimoji="0"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0737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9"/>
          <a:stretch/>
        </p:blipFill>
        <p:spPr bwMode="auto">
          <a:xfrm>
            <a:off x="481013" y="1850752"/>
            <a:ext cx="8181975" cy="460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0796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3" b="-37404"/>
          <a:stretch/>
        </p:blipFill>
        <p:spPr bwMode="auto">
          <a:xfrm>
            <a:off x="481013" y="1850752"/>
            <a:ext cx="8181975" cy="460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08128"/>
            <a:ext cx="53244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21088"/>
            <a:ext cx="83529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 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ko-KR" altLang="en-US" sz="1200" dirty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3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추상 클래스와 인터페이스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추상 클래스와 인터페이스는 객체지향 개념을 실제 프로그램 개발에 쉽게 적용하고 유연한 설계를 지원하는 </a:t>
            </a:r>
            <a:r>
              <a:rPr lang="ko-KR" altLang="en-US" sz="1200" b="0" dirty="0" smtClean="0"/>
              <a:t>요소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일반 클래스보다 추상적인 관점에서 </a:t>
            </a:r>
            <a:r>
              <a:rPr lang="ko-KR" altLang="en-US" sz="1200" b="0" dirty="0" smtClean="0"/>
              <a:t>접근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구체적인 내용보다는 기본적인 속성과 필요한 </a:t>
            </a:r>
            <a:r>
              <a:rPr lang="ko-KR" altLang="en-US" sz="1200" b="0" dirty="0" err="1"/>
              <a:t>메서드의</a:t>
            </a:r>
            <a:r>
              <a:rPr lang="ko-KR" altLang="en-US" sz="1200" b="0" dirty="0"/>
              <a:t> 형태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프로토</a:t>
            </a:r>
            <a:r>
              <a:rPr lang="ko-KR" altLang="en-US" sz="1200" b="0" dirty="0"/>
              <a:t> 타입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만 기술하고 세부적인 구현은 구현하는 클래스에서 담당하도록 하는 </a:t>
            </a:r>
            <a:r>
              <a:rPr lang="ko-KR" altLang="en-US" sz="1200" b="0" dirty="0" smtClean="0"/>
              <a:t>형태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추상 클래스는 기본 구조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기능과 함께 다른 기능에 대한 규격을 함께 제공하는 </a:t>
            </a:r>
            <a:r>
              <a:rPr lang="ko-KR" altLang="en-US" sz="1200" b="0" dirty="0" smtClean="0"/>
              <a:t>형태</a:t>
            </a:r>
            <a:r>
              <a:rPr lang="en-US" altLang="ko-KR" sz="1200" b="0" dirty="0" smtClean="0"/>
              <a:t>, </a:t>
            </a:r>
            <a:r>
              <a:rPr lang="ko-KR" altLang="en-US" sz="1200" b="0" dirty="0"/>
              <a:t>인터페이스는 </a:t>
            </a:r>
            <a:r>
              <a:rPr lang="ko-KR" altLang="en-US" sz="1200" b="0" dirty="0" smtClean="0"/>
              <a:t>기본적인 </a:t>
            </a:r>
            <a:r>
              <a:rPr lang="ko-KR" altLang="en-US" sz="1200" b="0" dirty="0"/>
              <a:t>구조를 포함한 전체 규격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설계서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만 제공하는 </a:t>
            </a:r>
            <a:r>
              <a:rPr lang="ko-KR" altLang="en-US" sz="1200" b="0" dirty="0" smtClean="0"/>
              <a:t>형태</a:t>
            </a: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616163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48880"/>
            <a:ext cx="82391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추상 클래스와 인터페이스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4276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200000" cy="488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추상 클래스와 인터페이스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5083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smtClean="0"/>
              <a:t>클래스 특징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35292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추상 </a:t>
            </a:r>
            <a:r>
              <a:rPr lang="ko-KR" altLang="en-US" sz="1200" b="0" dirty="0" err="1"/>
              <a:t>메서드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구현되지 않고 정의만 한 </a:t>
            </a:r>
            <a:r>
              <a:rPr lang="ko-KR" altLang="en-US" sz="1200" b="0" dirty="0" err="1"/>
              <a:t>메서드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를 하나 이상 포함한다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추상 </a:t>
            </a:r>
            <a:r>
              <a:rPr lang="ko-KR" altLang="en-US" sz="1200" b="0" dirty="0" err="1"/>
              <a:t>메서드가</a:t>
            </a:r>
            <a:r>
              <a:rPr lang="ko-KR" altLang="en-US" sz="1200" b="0" dirty="0"/>
              <a:t> 포함된 클래스는 반드시 </a:t>
            </a:r>
            <a:r>
              <a:rPr lang="ko-KR" altLang="en-US" sz="1200" b="0" dirty="0" smtClean="0"/>
              <a:t>추상클래스로 </a:t>
            </a:r>
            <a:r>
              <a:rPr lang="ko-KR" altLang="en-US" sz="1200" b="0" dirty="0"/>
              <a:t>정의해야 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추상 </a:t>
            </a:r>
            <a:r>
              <a:rPr lang="ko-KR" altLang="en-US" sz="1200" b="0" dirty="0"/>
              <a:t>클래스는 일반 클래스와 같이 멤버 변수 및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포함할 수 있다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추상 </a:t>
            </a:r>
            <a:r>
              <a:rPr lang="ko-KR" altLang="en-US" sz="1200" b="0" dirty="0"/>
              <a:t>클래스는 그 자체를 </a:t>
            </a:r>
            <a:r>
              <a:rPr lang="ko-KR" altLang="en-US" sz="1200" b="0" dirty="0" err="1"/>
              <a:t>인스턴스화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객체 생성에 사용할 수 없으며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반드시 추상 클래스를 상속받는 </a:t>
            </a:r>
            <a:r>
              <a:rPr lang="ko-KR" altLang="en-US" sz="1200" b="0" dirty="0" smtClean="0"/>
              <a:t>클래스를 만든 </a:t>
            </a:r>
            <a:r>
              <a:rPr lang="ko-KR" altLang="en-US" sz="1200" b="0" dirty="0"/>
              <a:t>후 추상 클래스에 선언된 모든 추상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오버라이딩해서</a:t>
            </a:r>
            <a:r>
              <a:rPr lang="ko-KR" altLang="en-US" sz="1200" b="0" dirty="0"/>
              <a:t> 구현해야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사용하는 이유 </a:t>
            </a:r>
            <a:r>
              <a:rPr lang="en-US" altLang="ko-KR" sz="1200" b="0" dirty="0" smtClean="0"/>
              <a:t>: </a:t>
            </a:r>
            <a:r>
              <a:rPr lang="ko-KR" altLang="en-US" sz="1200" b="0" dirty="0"/>
              <a:t>프로그램을 구체적으로 어떻게 구현할지 확신이 없거나 개발자에 따라 </a:t>
            </a:r>
            <a:r>
              <a:rPr lang="ko-KR" altLang="en-US" sz="1200" b="0" dirty="0" smtClean="0"/>
              <a:t>자유롭게 </a:t>
            </a:r>
            <a:r>
              <a:rPr lang="ko-KR" altLang="en-US" sz="1200" b="0" dirty="0"/>
              <a:t>구현하도록 내버려 두되 프로그램을 동일한 규격으로 만들 수 있도록 가이드를 </a:t>
            </a:r>
            <a:r>
              <a:rPr lang="ko-KR" altLang="en-US" sz="1200" b="0" dirty="0" smtClean="0"/>
              <a:t>제공하려고 사용하는 </a:t>
            </a:r>
            <a:r>
              <a:rPr lang="ko-KR" altLang="en-US" sz="1200" b="0" dirty="0"/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2639516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700808"/>
            <a:ext cx="81629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5175845"/>
            <a:ext cx="8162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smtClean="0"/>
              <a:t>클래스의 예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476785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구현클래스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17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인터페이스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809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인터페이스는 </a:t>
            </a:r>
            <a:r>
              <a:rPr lang="ko-KR" altLang="en-US" sz="1200" b="0" dirty="0"/>
              <a:t>일반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포함할 수 없으며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모두 추상 </a:t>
            </a:r>
            <a:r>
              <a:rPr lang="ko-KR" altLang="en-US" sz="1200" b="0" dirty="0" err="1"/>
              <a:t>메서드</a:t>
            </a:r>
            <a:r>
              <a:rPr lang="en-US" altLang="ko-KR" sz="1200" b="0" dirty="0"/>
              <a:t>p(</a:t>
            </a:r>
            <a:r>
              <a:rPr lang="en-US" altLang="ko-KR" sz="1200" b="0" dirty="0" err="1"/>
              <a:t>ublic</a:t>
            </a:r>
            <a:r>
              <a:rPr lang="en-US" altLang="ko-KR" sz="1200" b="0" dirty="0"/>
              <a:t> abstract)</a:t>
            </a:r>
            <a:r>
              <a:rPr lang="ko-KR" altLang="en-US" sz="1200" b="0" dirty="0"/>
              <a:t>로만 구성해야 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일반 </a:t>
            </a:r>
            <a:r>
              <a:rPr lang="ko-KR" altLang="en-US" sz="1200" b="0" dirty="0"/>
              <a:t>멤버 필드는 없고</a:t>
            </a:r>
            <a:r>
              <a:rPr lang="en-US" altLang="ko-KR" sz="1200" b="0" dirty="0"/>
              <a:t>, public, static, final</a:t>
            </a:r>
            <a:r>
              <a:rPr lang="ko-KR" altLang="en-US" sz="1200" b="0" dirty="0"/>
              <a:t>로 선언한 상수만 있다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추상 </a:t>
            </a:r>
            <a:r>
              <a:rPr lang="ko-KR" altLang="en-US" sz="1200" b="0" dirty="0"/>
              <a:t>클래스와 마찬가지로 직접 객체를 생성하는 것은 불가능하고</a:t>
            </a:r>
            <a:r>
              <a:rPr lang="en-US" altLang="ko-KR" sz="1200" b="0" dirty="0"/>
              <a:t>(Anonymous Inner Class </a:t>
            </a:r>
            <a:r>
              <a:rPr lang="ko-KR" altLang="en-US" sz="1200" b="0" dirty="0"/>
              <a:t>생성 형태로는 </a:t>
            </a:r>
            <a:r>
              <a:rPr lang="ko-KR" altLang="en-US" sz="1200" b="0" dirty="0" smtClean="0"/>
              <a:t>가능</a:t>
            </a:r>
            <a:r>
              <a:rPr lang="en-US" altLang="ko-KR" sz="1200" b="0" dirty="0"/>
              <a:t>), </a:t>
            </a:r>
            <a:r>
              <a:rPr lang="ko-KR" altLang="en-US" sz="1200" b="0" dirty="0"/>
              <a:t>다른 클래스로 구현할 때는 </a:t>
            </a:r>
            <a:r>
              <a:rPr lang="en-US" altLang="ko-KR" sz="1200" b="0" dirty="0"/>
              <a:t>implements </a:t>
            </a:r>
            <a:r>
              <a:rPr lang="ko-KR" altLang="en-US" sz="1200" b="0" dirty="0"/>
              <a:t>키워드로 구현을 선언해야 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클래스 </a:t>
            </a:r>
            <a:r>
              <a:rPr lang="ko-KR" altLang="en-US" sz="1200" b="0" dirty="0"/>
              <a:t>상속과는 별도로 동작하므로 문법상 다중 상속을 지원하지 않는 자바에서 다중 상속의 개념을 지원하는 </a:t>
            </a:r>
            <a:r>
              <a:rPr lang="ko-KR" altLang="en-US" sz="1200" b="0" dirty="0" smtClean="0"/>
              <a:t>형태로 </a:t>
            </a:r>
            <a:r>
              <a:rPr lang="ko-KR" altLang="en-US" sz="1200" b="0" dirty="0"/>
              <a:t>사용하는 것이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298671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16832"/>
            <a:ext cx="8162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380632"/>
            <a:ext cx="8162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smtClean="0"/>
              <a:t>인터페이스의 예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380456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200" dirty="0" smtClean="0">
                <a:solidFill>
                  <a:srgbClr val="00A4E6"/>
                </a:solidFill>
              </a:rPr>
              <a:t>[</a:t>
            </a:r>
            <a:r>
              <a:rPr kumimoji="0" lang="ko-KR" altLang="en-US" sz="1200" dirty="0" smtClean="0">
                <a:solidFill>
                  <a:srgbClr val="00A4E6"/>
                </a:solidFill>
              </a:rPr>
              <a:t>구현클래스</a:t>
            </a:r>
            <a:r>
              <a:rPr kumimoji="0" lang="en-US" altLang="ko-KR" sz="1200" dirty="0" smtClean="0">
                <a:solidFill>
                  <a:srgbClr val="00A4E6"/>
                </a:solidFill>
              </a:rPr>
              <a:t>]</a:t>
            </a:r>
            <a:endParaRPr kumimoji="0" lang="en-US" altLang="ko-KR" sz="1200" dirty="0" smtClean="0">
              <a:solidFill>
                <a:srgbClr val="00A4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64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51" y="3572455"/>
            <a:ext cx="7777683" cy="322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오버로딩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809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메서드</a:t>
            </a:r>
            <a:r>
              <a:rPr lang="ko-KR" altLang="en-US" sz="1200" b="0" dirty="0"/>
              <a:t> 이름은 동일하지만 </a:t>
            </a:r>
            <a:r>
              <a:rPr lang="ko-KR" altLang="en-US" sz="1200" b="0" dirty="0" err="1"/>
              <a:t>파라미터가</a:t>
            </a:r>
            <a:r>
              <a:rPr lang="ko-KR" altLang="en-US" sz="1200" b="0" dirty="0"/>
              <a:t> 다른 여러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만드는 </a:t>
            </a:r>
            <a:r>
              <a:rPr lang="ko-KR" altLang="en-US" sz="1200" b="0" dirty="0" smtClean="0"/>
              <a:t>것을 말한다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err="1" smtClean="0">
                <a:solidFill>
                  <a:srgbClr val="00A4E6"/>
                </a:solidFill>
              </a:rPr>
              <a:t>메서드</a:t>
            </a:r>
            <a:r>
              <a:rPr lang="ko-KR" altLang="en-US" sz="1200" dirty="0" smtClean="0">
                <a:solidFill>
                  <a:srgbClr val="00A4E6"/>
                </a:solidFill>
              </a:rPr>
              <a:t> 오버로딩의 조건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메서드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이름이 같아야 한다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파라미터의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개수 또는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달라야 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파라미터는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같고 리턴 변수의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다르면 오버로딩이 성립되지 않는다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49004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객체지향의 정의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절차지향 프로그래밍 언어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77048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절차지향 프로그래밍 언어는 프로시저</a:t>
            </a:r>
            <a:r>
              <a:rPr kumimoji="0" lang="en-US" altLang="ko-KR" sz="1200" b="0" dirty="0"/>
              <a:t>Procedure(</a:t>
            </a:r>
            <a:r>
              <a:rPr kumimoji="0" lang="ko-KR" altLang="en-US" sz="1200" b="0" dirty="0"/>
              <a:t>프로그램 처리 절차</a:t>
            </a:r>
            <a:r>
              <a:rPr kumimoji="0" lang="en-US" altLang="ko-KR" sz="1200" b="0" dirty="0"/>
              <a:t>)</a:t>
            </a:r>
            <a:r>
              <a:rPr kumimoji="0" lang="ko-KR" altLang="en-US" sz="1200" b="0" dirty="0"/>
              <a:t>의 호출 개념에 </a:t>
            </a:r>
            <a:r>
              <a:rPr kumimoji="0" lang="ko-KR" altLang="en-US" sz="1200" b="0" dirty="0" smtClean="0"/>
              <a:t>바탕</a:t>
            </a:r>
            <a:r>
              <a:rPr kumimoji="0"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 C</a:t>
            </a:r>
            <a:r>
              <a:rPr kumimoji="0" lang="ko-KR" altLang="en-US" sz="1200" b="0" dirty="0"/>
              <a:t>언어의 함수와 같은 </a:t>
            </a:r>
            <a:r>
              <a:rPr kumimoji="0" lang="ko-KR" altLang="en-US" sz="1200" b="0" dirty="0" smtClean="0"/>
              <a:t>형태</a:t>
            </a:r>
            <a:r>
              <a:rPr kumimoji="0"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smtClean="0"/>
              <a:t>프로시저는 </a:t>
            </a:r>
            <a:r>
              <a:rPr kumimoji="0" lang="ko-KR" altLang="en-US" sz="1200" b="0" dirty="0"/>
              <a:t>전체 애플리케이션을 구성하는 부분을 말하는 것으로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 smtClean="0"/>
              <a:t>필요한 </a:t>
            </a:r>
            <a:r>
              <a:rPr kumimoji="0" lang="ko-KR" altLang="en-US" sz="1200" b="0" dirty="0"/>
              <a:t>기능을 구현한 각각의 함수를 호출한 결과로 </a:t>
            </a:r>
            <a:r>
              <a:rPr kumimoji="0" lang="ko-KR" altLang="en-US" sz="1200" b="0" dirty="0" smtClean="0"/>
              <a:t>다음 </a:t>
            </a:r>
            <a:r>
              <a:rPr kumimoji="0" lang="ko-KR" altLang="en-US" sz="1200" b="0" dirty="0"/>
              <a:t>작업을 진행하는 </a:t>
            </a:r>
            <a:r>
              <a:rPr kumimoji="0" lang="ko-KR" altLang="en-US" sz="1200" b="0" dirty="0" smtClean="0"/>
              <a:t>구조</a:t>
            </a:r>
            <a:r>
              <a:rPr kumimoji="0" lang="en-US" altLang="ko-KR" sz="1200" b="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ko-KR" sz="1200" b="0" dirty="0" smtClean="0"/>
              <a:t>C</a:t>
            </a:r>
            <a:r>
              <a:rPr kumimoji="0" lang="ko-KR" altLang="en-US" sz="1200" b="0" dirty="0"/>
              <a:t>언어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포트란</a:t>
            </a:r>
            <a:r>
              <a:rPr kumimoji="0" lang="en-US" altLang="ko-KR" sz="1200" b="0" dirty="0"/>
              <a:t>Fortran, </a:t>
            </a:r>
            <a:r>
              <a:rPr kumimoji="0" lang="ko-KR" altLang="en-US" sz="1200" b="0" dirty="0"/>
              <a:t>베이직</a:t>
            </a:r>
            <a:r>
              <a:rPr kumimoji="0" lang="en-US" altLang="ko-KR" sz="1200" b="0" dirty="0"/>
              <a:t>Basic </a:t>
            </a:r>
            <a:r>
              <a:rPr kumimoji="0" lang="ko-KR" altLang="en-US" sz="1200" b="0" dirty="0" smtClean="0"/>
              <a:t>등</a:t>
            </a:r>
            <a:r>
              <a:rPr kumimoji="0" lang="en-US" altLang="ko-KR" sz="1200" b="0" dirty="0" smtClean="0"/>
              <a:t>.</a:t>
            </a:r>
            <a:endParaRPr kumimoji="0"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33588"/>
            <a:ext cx="81629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오버로딩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0333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오버로딩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24744"/>
            <a:ext cx="81724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117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4-6]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오버로딩 사용하기</a:t>
            </a:r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00154" y="2205426"/>
            <a:ext cx="81369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ko-KR" altLang="en-US" sz="12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68614"/>
            <a:ext cx="53244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12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4249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슈퍼 클래스에서 정의한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서브 클래스에서 재정의하는 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슈퍼 </a:t>
            </a:r>
            <a:r>
              <a:rPr lang="ko-KR" altLang="en-US" sz="1200" b="0" dirty="0"/>
              <a:t>클래스에서 정의한 어떤 </a:t>
            </a:r>
            <a:r>
              <a:rPr lang="ko-KR" altLang="en-US" sz="1200" b="0" dirty="0" err="1"/>
              <a:t>메서드의</a:t>
            </a:r>
            <a:r>
              <a:rPr lang="ko-KR" altLang="en-US" sz="1200" b="0" dirty="0"/>
              <a:t> 내용이 서브 클래스에 적합하지 않거나 </a:t>
            </a:r>
            <a:r>
              <a:rPr lang="ko-KR" altLang="en-US" sz="1200" b="0" dirty="0" smtClean="0"/>
              <a:t>새롭게 </a:t>
            </a:r>
            <a:r>
              <a:rPr lang="ko-KR" altLang="en-US" sz="1200" b="0" dirty="0"/>
              <a:t>변경된 내용이 있을 때 </a:t>
            </a:r>
            <a:r>
              <a:rPr lang="ko-KR" altLang="en-US" sz="1200" b="0" dirty="0" smtClean="0"/>
              <a:t>사용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err="1" smtClean="0">
                <a:solidFill>
                  <a:srgbClr val="00A4E6"/>
                </a:solidFill>
              </a:rPr>
              <a:t>메서드</a:t>
            </a:r>
            <a:r>
              <a:rPr lang="ko-KR" altLang="en-US" sz="1200" dirty="0" smtClean="0">
                <a:solidFill>
                  <a:srgbClr val="00A4E6"/>
                </a:solidFill>
              </a:rPr>
              <a:t> 오버로딩 조건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 smtClean="0"/>
              <a:t>오버라이딩하는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/>
              <a:t>메서드는</a:t>
            </a:r>
            <a:r>
              <a:rPr lang="ko-KR" altLang="en-US" sz="1200" b="0" dirty="0"/>
              <a:t> 슈퍼 클래스의 </a:t>
            </a:r>
            <a:r>
              <a:rPr lang="ko-KR" altLang="en-US" sz="1200" b="0" dirty="0" err="1"/>
              <a:t>메서드와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메서드</a:t>
            </a:r>
            <a:r>
              <a:rPr lang="ko-KR" altLang="en-US" sz="1200" b="0" dirty="0"/>
              <a:t> 구성 요소 모두가 동일해야 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이때 </a:t>
            </a:r>
            <a:r>
              <a:rPr lang="ko-KR" altLang="en-US" sz="1200" b="0" dirty="0"/>
              <a:t>이름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파라미터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리턴 타입이 모두 같아야 한다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6" y="3779134"/>
            <a:ext cx="6066667" cy="24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413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916832"/>
            <a:ext cx="81629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0467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08881"/>
            <a:ext cx="818197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285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68614"/>
            <a:ext cx="53244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4-7]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사용하기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00154" y="2205426"/>
            <a:ext cx="1439598" cy="35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실행결과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713551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700808"/>
            <a:ext cx="84249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패키지는 동일한 성격이나 목적에 따라 클래스들을 묶어서 관리하는 자바 규격이다</a:t>
            </a:r>
            <a:r>
              <a:rPr lang="en-US" altLang="ko-KR" sz="1200" b="0" dirty="0"/>
              <a:t>.</a:t>
            </a:r>
            <a:endParaRPr lang="ko-KR" altLang="en-US" sz="1200" b="0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패키지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276872"/>
            <a:ext cx="8162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556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673466"/>
            <a:ext cx="7200000" cy="515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자바 클래스의 기본 구조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패키지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27338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객체지향의 정의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객체지향 프로그래밍 언어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프로그래밍을 현실 세계의 시각으로 </a:t>
            </a:r>
            <a:r>
              <a:rPr kumimoji="0" lang="ko-KR" altLang="en-US" sz="1200" b="0" dirty="0" smtClean="0"/>
              <a:t>접근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객체는 하나의 독립적인 개체로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함수와 유사한 </a:t>
            </a:r>
            <a:r>
              <a:rPr kumimoji="0" lang="ko-KR" altLang="en-US" sz="1200" b="0" dirty="0" err="1" smtClean="0"/>
              <a:t>메서드</a:t>
            </a:r>
            <a:r>
              <a:rPr kumimoji="0" lang="en-US" altLang="ko-KR" sz="1200" b="0" dirty="0" smtClean="0"/>
              <a:t>(Method)</a:t>
            </a:r>
            <a:r>
              <a:rPr kumimoji="0" lang="ko-KR" altLang="en-US" sz="1200" b="0" dirty="0" smtClean="0"/>
              <a:t>와 속성으로 구성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상속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추상화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캡슐화 등 객체지향의 특징을 </a:t>
            </a:r>
            <a:r>
              <a:rPr kumimoji="0" lang="ko-KR" altLang="en-US" sz="1200" b="0" dirty="0" smtClean="0"/>
              <a:t>활용한 구조적이고 </a:t>
            </a:r>
            <a:r>
              <a:rPr kumimoji="0" lang="ko-KR" altLang="en-US" sz="1200" b="0" dirty="0"/>
              <a:t>재활용 가능한 모듈화로 생산성과 유지보수 효율성을 높인 프로그래밍 </a:t>
            </a:r>
            <a:r>
              <a:rPr kumimoji="0" lang="ko-KR" altLang="en-US" sz="1200" b="0" dirty="0" smtClean="0"/>
              <a:t>언어</a:t>
            </a:r>
            <a:endParaRPr kumimoji="0"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 err="1"/>
              <a:t>스몰토크</a:t>
            </a:r>
            <a:r>
              <a:rPr kumimoji="0" lang="en-US" altLang="ko-KR" sz="1200" b="0" dirty="0" err="1"/>
              <a:t>SmallTalk</a:t>
            </a:r>
            <a:r>
              <a:rPr kumimoji="0" lang="en-US" altLang="ko-KR" sz="1200" b="0" dirty="0"/>
              <a:t>, C++, </a:t>
            </a:r>
            <a:r>
              <a:rPr kumimoji="0" lang="en-US" altLang="ko-KR" sz="1200" b="0" dirty="0" err="1"/>
              <a:t>C#.Net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자바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 err="1"/>
              <a:t>파이썬</a:t>
            </a:r>
            <a:r>
              <a:rPr kumimoji="0" lang="en-US" altLang="ko-KR" sz="1200" b="0" dirty="0"/>
              <a:t>Python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7807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객체지향의 정의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절차지향 프로그래밍 언어와 객체지향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0" y="1988840"/>
            <a:ext cx="7717461" cy="284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0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00808"/>
            <a:ext cx="7200000" cy="504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/>
              <a:t>객체지향의 정의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절차지향 프로그래밍과 객체지향 프로그래밍의 차이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230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객체지향을 구성하는 주요 개념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140968"/>
            <a:ext cx="81915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r>
              <a:rPr lang="ko-KR" altLang="en-US" dirty="0"/>
              <a:t>객체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200" b="0" dirty="0"/>
              <a:t>객체를 뜻하는 ‘</a:t>
            </a:r>
            <a:r>
              <a:rPr kumimoji="0" lang="en-US" altLang="ko-KR" sz="1200" b="0" dirty="0"/>
              <a:t>Object’</a:t>
            </a:r>
            <a:r>
              <a:rPr kumimoji="0" lang="ko-KR" altLang="en-US" sz="1200" b="0" dirty="0"/>
              <a:t>는 기본적으로는 ‘사물’이라고 해석된다</a:t>
            </a:r>
            <a:r>
              <a:rPr kumimoji="0" lang="en-US" altLang="ko-KR" sz="1200" b="0" dirty="0"/>
              <a:t>. </a:t>
            </a:r>
            <a:r>
              <a:rPr kumimoji="0" lang="ko-KR" altLang="en-US" sz="1200" b="0" dirty="0"/>
              <a:t>사물은 우리 눈에 보이는 모든 것을 말하며</a:t>
            </a:r>
            <a:r>
              <a:rPr kumimoji="0" lang="en-US" altLang="ko-KR" sz="1200" b="0" dirty="0"/>
              <a:t>, </a:t>
            </a:r>
            <a:r>
              <a:rPr kumimoji="0" lang="ko-KR" altLang="en-US" sz="1200" b="0" dirty="0"/>
              <a:t>그 </a:t>
            </a:r>
            <a:r>
              <a:rPr kumimoji="0" lang="ko-KR" altLang="en-US" sz="1200" b="0" dirty="0" smtClean="0"/>
              <a:t>사물이 </a:t>
            </a:r>
            <a:r>
              <a:rPr kumimoji="0" lang="ko-KR" altLang="en-US" sz="1200" b="0" dirty="0"/>
              <a:t>가진 속성</a:t>
            </a:r>
            <a:r>
              <a:rPr kumimoji="0" lang="en-US" altLang="ko-KR" sz="1200" b="0" dirty="0"/>
              <a:t>(Attribute)</a:t>
            </a:r>
            <a:r>
              <a:rPr kumimoji="0" lang="ko-KR" altLang="en-US" sz="1200" b="0" dirty="0"/>
              <a:t>과 행위</a:t>
            </a:r>
            <a:r>
              <a:rPr kumimoji="0" lang="en-US" altLang="ko-KR" sz="1200" b="0" dirty="0"/>
              <a:t>(Behavior)</a:t>
            </a:r>
            <a:r>
              <a:rPr kumimoji="0" lang="ko-KR" altLang="en-US" sz="1200" b="0" dirty="0"/>
              <a:t>로 설명할 수 있는 대상이다</a:t>
            </a:r>
            <a:r>
              <a:rPr kumimoji="0" lang="en-US" altLang="ko-KR" sz="1200" b="0" dirty="0"/>
              <a:t>.</a:t>
            </a:r>
            <a:endParaRPr kumimoji="0" lang="en-US" altLang="ko-KR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7389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7016</TotalTime>
  <Words>1818</Words>
  <Application>Microsoft Office PowerPoint</Application>
  <PresentationFormat>화면 슬라이드 쇼(4:3)</PresentationFormat>
  <Paragraphs>210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Chapter 04. 객체지향과 자바</vt:lpstr>
      <vt:lpstr>PowerPoint 프레젠테이션</vt:lpstr>
      <vt:lpstr>PowerPoint 프레젠테이션</vt:lpstr>
      <vt:lpstr>01. 객체지향의 정의</vt:lpstr>
      <vt:lpstr>01. 객체지향의 정의</vt:lpstr>
      <vt:lpstr>01. 객체지향의 정의</vt:lpstr>
      <vt:lpstr>01. 객체지향의 정의</vt:lpstr>
      <vt:lpstr>01. 객체지향의 정의</vt:lpstr>
      <vt:lpstr>02. 객체지향을 구성하는 주요 개념</vt:lpstr>
      <vt:lpstr>02. 객체지향을 구성하는 주요 개념</vt:lpstr>
      <vt:lpstr>02. 객체지향을 구성하는 주요 개념</vt:lpstr>
      <vt:lpstr>02. 객체지향을 구성하는 주요 개념</vt:lpstr>
      <vt:lpstr>02. 객체지향을 구성하는 주요 개념</vt:lpstr>
      <vt:lpstr>02. 객체지향을 구성하는 주요 개념</vt:lpstr>
      <vt:lpstr>02. 객체지향을 구성하는 주요 개념</vt:lpstr>
      <vt:lpstr>02. 객체지향을 구성하는 주요 개념</vt:lpstr>
      <vt:lpstr>02. 객체지향을 구성하는 주요 개념</vt:lpstr>
      <vt:lpstr>03. 객체지향 프로그래밍의 특징</vt:lpstr>
      <vt:lpstr>03. 객체지향 프로그래밍의 특징</vt:lpstr>
      <vt:lpstr>03. 객체지향 프로그래밍의 특징</vt:lpstr>
      <vt:lpstr>03. 객체지향 프로그래밍의 특징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04. 자바 클래스의 기본 구조 이해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LEY</cp:lastModifiedBy>
  <cp:revision>658</cp:revision>
  <dcterms:created xsi:type="dcterms:W3CDTF">2012-07-11T10:23:22Z</dcterms:created>
  <dcterms:modified xsi:type="dcterms:W3CDTF">2015-12-09T11:57:20Z</dcterms:modified>
</cp:coreProperties>
</file>