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540" r:id="rId10"/>
    <p:sldId id="477" r:id="rId11"/>
    <p:sldId id="479" r:id="rId12"/>
    <p:sldId id="541" r:id="rId13"/>
    <p:sldId id="482" r:id="rId14"/>
    <p:sldId id="483" r:id="rId15"/>
    <p:sldId id="484" r:id="rId16"/>
    <p:sldId id="485" r:id="rId17"/>
    <p:sldId id="542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02" r:id="rId34"/>
    <p:sldId id="543" r:id="rId35"/>
    <p:sldId id="544" r:id="rId36"/>
    <p:sldId id="504" r:id="rId37"/>
    <p:sldId id="505" r:id="rId38"/>
    <p:sldId id="506" r:id="rId39"/>
    <p:sldId id="507" r:id="rId40"/>
    <p:sldId id="508" r:id="rId41"/>
    <p:sldId id="509" r:id="rId42"/>
    <p:sldId id="510" r:id="rId43"/>
    <p:sldId id="545" r:id="rId44"/>
    <p:sldId id="511" r:id="rId45"/>
    <p:sldId id="512" r:id="rId46"/>
    <p:sldId id="546" r:id="rId47"/>
    <p:sldId id="514" r:id="rId48"/>
    <p:sldId id="515" r:id="rId49"/>
    <p:sldId id="516" r:id="rId50"/>
    <p:sldId id="517" r:id="rId51"/>
    <p:sldId id="518" r:id="rId52"/>
    <p:sldId id="519" r:id="rId53"/>
    <p:sldId id="520" r:id="rId54"/>
    <p:sldId id="521" r:id="rId55"/>
    <p:sldId id="522" r:id="rId56"/>
    <p:sldId id="523" r:id="rId57"/>
    <p:sldId id="524" r:id="rId58"/>
    <p:sldId id="525" r:id="rId59"/>
    <p:sldId id="547" r:id="rId60"/>
    <p:sldId id="526" r:id="rId61"/>
    <p:sldId id="527" r:id="rId62"/>
    <p:sldId id="528" r:id="rId63"/>
    <p:sldId id="529" r:id="rId64"/>
    <p:sldId id="530" r:id="rId65"/>
    <p:sldId id="531" r:id="rId66"/>
    <p:sldId id="532" r:id="rId67"/>
    <p:sldId id="533" r:id="rId68"/>
    <p:sldId id="534" r:id="rId69"/>
    <p:sldId id="535" r:id="rId70"/>
    <p:sldId id="536" r:id="rId71"/>
    <p:sldId id="537" r:id="rId72"/>
    <p:sldId id="538" r:id="rId73"/>
    <p:sldId id="539" r:id="rId74"/>
    <p:sldId id="385" r:id="rId7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FF4C00"/>
    <a:srgbClr val="E84275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6" autoAdjust="0"/>
    <p:restoredTop sz="94213" autoAdjust="0"/>
  </p:normalViewPr>
  <p:slideViewPr>
    <p:cSldViewPr>
      <p:cViewPr>
        <p:scale>
          <a:sx n="75" d="100"/>
          <a:sy n="75" d="100"/>
        </p:scale>
        <p:origin x="-2130" y="-85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2015-12-11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2015-12-11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4738413" cy="234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64704"/>
            <a:ext cx="2952381" cy="28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922240" y="6309320"/>
            <a:ext cx="31582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2013-2015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Just Java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F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2015-12-11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8" r:id="rId4"/>
    <p:sldLayoutId id="2147483679" r:id="rId5"/>
    <p:sldLayoutId id="2147483680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323528" y="5589240"/>
            <a:ext cx="8229600" cy="1008112"/>
          </a:xfrm>
        </p:spPr>
        <p:txBody>
          <a:bodyPr/>
          <a:lstStyle/>
          <a:p>
            <a:pPr eaLnBrk="1" hangingPunct="1"/>
            <a:r>
              <a:rPr lang="en-US" altLang="ko-KR" sz="2800" b="1" dirty="0" smtClean="0">
                <a:solidFill>
                  <a:schemeClr val="bg1"/>
                </a:solidFill>
              </a:rPr>
              <a:t>Chapter 05. </a:t>
            </a:r>
            <a:r>
              <a:rPr lang="ko-KR" altLang="en-US" sz="2800" b="1" dirty="0">
                <a:solidFill>
                  <a:schemeClr val="bg1"/>
                </a:solidFill>
              </a:rPr>
              <a:t>실전 객체지향 프로그래밍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확장 </a:t>
            </a:r>
            <a:r>
              <a:rPr lang="en-US" altLang="ko-KR" dirty="0" smtClean="0"/>
              <a:t>: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생성할 때 </a:t>
            </a:r>
            <a:r>
              <a:rPr lang="ko-KR" altLang="en-US" dirty="0" err="1"/>
              <a:t>출력값</a:t>
            </a:r>
            <a:r>
              <a:rPr lang="ko-KR" altLang="en-US" dirty="0"/>
              <a:t> 결정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1234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Hello World </a:t>
            </a:r>
            <a:r>
              <a:rPr lang="ko-KR" altLang="en-US" sz="1200" b="0" dirty="0"/>
              <a:t>클래스를 사용하는 여러 클래스의 입장에서는 </a:t>
            </a:r>
            <a:r>
              <a:rPr lang="ko-KR" altLang="en-US" sz="1200" b="0" dirty="0" err="1"/>
              <a:t>인스턴스를</a:t>
            </a:r>
            <a:r>
              <a:rPr lang="ko-KR" altLang="en-US" sz="1200" b="0" dirty="0"/>
              <a:t> 생성할 때 자신에게 필요한 </a:t>
            </a:r>
            <a:r>
              <a:rPr lang="ko-KR" altLang="en-US" sz="1200" b="0" dirty="0" smtClean="0"/>
              <a:t>데이터로 </a:t>
            </a:r>
            <a:r>
              <a:rPr lang="ko-KR" altLang="en-US" sz="1200" b="0" dirty="0"/>
              <a:t>초기화하는 과정이 꼭 </a:t>
            </a:r>
            <a:r>
              <a:rPr lang="ko-KR" altLang="en-US" sz="1200" b="0" dirty="0" smtClean="0"/>
              <a:t>필요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필요한 데이터가 </a:t>
            </a:r>
            <a:r>
              <a:rPr kumimoji="0" lang="ko-KR" altLang="en-US" sz="1200" b="0" dirty="0" smtClean="0"/>
              <a:t>있다면 </a:t>
            </a:r>
            <a:r>
              <a:rPr kumimoji="0" lang="ko-KR" altLang="en-US" sz="1200" b="0" dirty="0" err="1" smtClean="0"/>
              <a:t>생성자</a:t>
            </a:r>
            <a:r>
              <a:rPr kumimoji="0" lang="ko-KR" altLang="en-US" sz="1200" b="0" dirty="0" smtClean="0"/>
              <a:t> </a:t>
            </a:r>
            <a:r>
              <a:rPr kumimoji="0" lang="ko-KR" altLang="en-US" sz="1200" b="0" dirty="0" err="1" smtClean="0"/>
              <a:t>메서드에</a:t>
            </a:r>
            <a:r>
              <a:rPr kumimoji="0" lang="ko-KR" altLang="en-US" sz="1200" b="0" dirty="0" smtClean="0"/>
              <a:t> </a:t>
            </a:r>
            <a:r>
              <a:rPr kumimoji="0" lang="ko-KR" altLang="en-US" sz="1200" b="0" dirty="0" err="1"/>
              <a:t>파라미터로</a:t>
            </a:r>
            <a:r>
              <a:rPr kumimoji="0" lang="ko-KR" altLang="en-US" sz="1200" b="0" dirty="0"/>
              <a:t> 전달</a:t>
            </a:r>
            <a:endParaRPr kumimoji="0" lang="en-US" altLang="ko-KR" sz="1200" b="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886075"/>
            <a:ext cx="8162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07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5"/>
          <a:stretch/>
        </p:blipFill>
        <p:spPr bwMode="auto">
          <a:xfrm>
            <a:off x="481013" y="2276872"/>
            <a:ext cx="8181975" cy="430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확장 </a:t>
            </a:r>
            <a:r>
              <a:rPr lang="en-US" altLang="ko-KR" dirty="0" smtClean="0"/>
              <a:t>: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생성할 때 </a:t>
            </a:r>
            <a:r>
              <a:rPr lang="ko-KR" altLang="en-US" dirty="0" err="1"/>
              <a:t>출력값</a:t>
            </a:r>
            <a:r>
              <a:rPr lang="ko-KR" altLang="en-US" dirty="0"/>
              <a:t> 결정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1234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HelloWorld</a:t>
            </a:r>
            <a:r>
              <a:rPr lang="ko-KR" altLang="en-US" sz="1200" b="0" dirty="0"/>
              <a:t>에 </a:t>
            </a:r>
            <a:r>
              <a:rPr lang="ko-KR" altLang="en-US" sz="1200" b="0" dirty="0" err="1"/>
              <a:t>파라미터를</a:t>
            </a:r>
            <a:r>
              <a:rPr lang="ko-KR" altLang="en-US" sz="1200" b="0" dirty="0"/>
              <a:t> 받아 </a:t>
            </a:r>
            <a:r>
              <a:rPr lang="en-US" altLang="ko-KR" sz="1200" b="0" dirty="0" err="1"/>
              <a:t>msg</a:t>
            </a:r>
            <a:r>
              <a:rPr lang="en-US" altLang="ko-KR" sz="1200" b="0" dirty="0"/>
              <a:t> </a:t>
            </a:r>
            <a:r>
              <a:rPr lang="ko-KR" altLang="en-US" sz="1200" b="0" dirty="0" err="1"/>
              <a:t>변수값을</a:t>
            </a:r>
            <a:r>
              <a:rPr lang="ko-KR" altLang="en-US" sz="1200" b="0" dirty="0"/>
              <a:t> 초기화할 </a:t>
            </a:r>
            <a:r>
              <a:rPr lang="ko-KR" altLang="en-US" sz="1200" b="0" dirty="0" smtClean="0"/>
              <a:t>수 있는 </a:t>
            </a:r>
            <a:r>
              <a:rPr lang="ko-KR" altLang="en-US" sz="1200" b="0" dirty="0" err="1"/>
              <a:t>생성자를</a:t>
            </a:r>
            <a:r>
              <a:rPr lang="ko-KR" altLang="en-US" sz="1200" b="0" dirty="0"/>
              <a:t> 추가한다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29994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25169"/>
            <a:ext cx="54006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81013" y="1268760"/>
            <a:ext cx="8189912" cy="4301728"/>
            <a:chOff x="481013" y="2051472"/>
            <a:chExt cx="8189912" cy="4301728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856" b="-47650"/>
            <a:stretch/>
          </p:blipFill>
          <p:spPr bwMode="auto">
            <a:xfrm>
              <a:off x="481013" y="2051472"/>
              <a:ext cx="8181975" cy="430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75" y="3419624"/>
              <a:ext cx="817245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4688929"/>
            <a:ext cx="82089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6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844824"/>
            <a:ext cx="81819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확장 </a:t>
            </a:r>
            <a:r>
              <a:rPr lang="en-US" altLang="ko-KR" dirty="0" smtClean="0"/>
              <a:t>: </a:t>
            </a:r>
            <a:r>
              <a:rPr lang="ko-KR" altLang="en-US" dirty="0"/>
              <a:t>다양한 출력 옵션 추가</a:t>
            </a:r>
            <a:endParaRPr lang="en-US" altLang="ko-K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16"/>
          <a:stretch/>
        </p:blipFill>
        <p:spPr bwMode="auto">
          <a:xfrm>
            <a:off x="498475" y="3610223"/>
            <a:ext cx="8172450" cy="260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56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27" b="14832"/>
          <a:stretch/>
        </p:blipFill>
        <p:spPr bwMode="auto">
          <a:xfrm>
            <a:off x="498475" y="1412776"/>
            <a:ext cx="8172450" cy="451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22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4" b="-1"/>
          <a:stretch/>
        </p:blipFill>
        <p:spPr bwMode="auto">
          <a:xfrm>
            <a:off x="498475" y="1412776"/>
            <a:ext cx="8172450" cy="119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09020"/>
            <a:ext cx="54006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3140968"/>
            <a:ext cx="82089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30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 확장 </a:t>
            </a:r>
            <a:r>
              <a:rPr lang="en-US" altLang="ko-KR" dirty="0"/>
              <a:t>: </a:t>
            </a:r>
            <a:r>
              <a:rPr lang="ko-KR" altLang="en-US" dirty="0" err="1" smtClean="0"/>
              <a:t>출력값의</a:t>
            </a:r>
            <a:r>
              <a:rPr lang="ko-KR" altLang="en-US" dirty="0" smtClean="0"/>
              <a:t> 동적 변경 지원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1234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HelloWorld.java</a:t>
            </a:r>
            <a:r>
              <a:rPr lang="ko-KR" altLang="en-US" sz="1200" b="0" dirty="0"/>
              <a:t>는 객체를 생성할 때 초기화된 </a:t>
            </a:r>
            <a:r>
              <a:rPr lang="en-US" altLang="ko-KR" sz="1200" b="0" dirty="0" err="1"/>
              <a:t>msg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변수를 프로그램 동작 과정에서 </a:t>
            </a:r>
            <a:r>
              <a:rPr lang="ko-KR" altLang="en-US" sz="1200" b="0" dirty="0" smtClean="0"/>
              <a:t>변경하는 방법</a:t>
            </a:r>
            <a:r>
              <a:rPr lang="en-US" altLang="ko-KR" sz="1200" b="0" dirty="0" smtClean="0"/>
              <a:t>.</a:t>
            </a:r>
            <a:endParaRPr kumimoji="0" lang="en-US" altLang="ko-KR" sz="1200" b="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76872"/>
            <a:ext cx="8162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3068960"/>
            <a:ext cx="81234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문제점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바꾸지 </a:t>
            </a:r>
            <a:r>
              <a:rPr lang="ko-KR" altLang="en-US" sz="1200" b="0" dirty="0"/>
              <a:t>말아야 할 변수도 외부 조작으로 변경될 </a:t>
            </a:r>
            <a:r>
              <a:rPr lang="ko-KR" altLang="en-US" sz="1200" b="0" dirty="0" smtClean="0"/>
              <a:t>가능성</a:t>
            </a:r>
            <a:endParaRPr lang="en-US" altLang="ko-KR" sz="1200" dirty="0" smtClean="0">
              <a:solidFill>
                <a:srgbClr val="00A4E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외부에서 변경한 값을 그대로 사용하지 않고 내부에서 추가적인 조작이 필요할 때 </a:t>
            </a:r>
            <a:r>
              <a:rPr kumimoji="0" lang="ko-KR" altLang="en-US" sz="1200" b="0" dirty="0" smtClean="0"/>
              <a:t>이를 제어하기가 </a:t>
            </a:r>
            <a:r>
              <a:rPr kumimoji="0" lang="ko-KR" altLang="en-US" sz="1200" b="0" dirty="0"/>
              <a:t>어렵다</a:t>
            </a:r>
            <a:r>
              <a:rPr kumimoji="0" lang="en-US" altLang="ko-KR" sz="1200" b="0" dirty="0"/>
              <a:t>.</a:t>
            </a:r>
            <a:endParaRPr kumimoji="0" lang="en-US" altLang="ko-KR" sz="1200" b="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221088"/>
            <a:ext cx="81234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해결방법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멤버 변수는 </a:t>
            </a:r>
            <a:r>
              <a:rPr lang="en-US" altLang="ko-KR" sz="1200" b="0" dirty="0" smtClean="0"/>
              <a:t>private </a:t>
            </a:r>
            <a:r>
              <a:rPr lang="ko-KR" altLang="en-US" sz="1200" b="0" dirty="0"/>
              <a:t>한정자를 붙여 </a:t>
            </a:r>
            <a:r>
              <a:rPr lang="ko-KR" altLang="en-US" sz="1200" b="0" dirty="0" smtClean="0"/>
              <a:t>외부 클래스에서 </a:t>
            </a:r>
            <a:r>
              <a:rPr lang="ko-KR" altLang="en-US" sz="1200" b="0" dirty="0"/>
              <a:t>직접 변경하지 못하게 하는 것이 바람직하다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별도의 </a:t>
            </a:r>
            <a:r>
              <a:rPr lang="ko-KR" altLang="en-US" sz="1200" b="0" dirty="0" err="1"/>
              <a:t>메서드로</a:t>
            </a:r>
            <a:r>
              <a:rPr lang="ko-KR" altLang="en-US" sz="1200" b="0" dirty="0"/>
              <a:t> 해당 </a:t>
            </a:r>
            <a:r>
              <a:rPr lang="ko-KR" altLang="en-US" sz="1200" b="0" dirty="0" smtClean="0"/>
              <a:t>변수에 </a:t>
            </a:r>
            <a:r>
              <a:rPr lang="ko-KR" altLang="en-US" sz="1200" b="0" dirty="0"/>
              <a:t>접근할 수 있도록 </a:t>
            </a:r>
            <a:r>
              <a:rPr lang="ko-KR" altLang="en-US" sz="1200" b="0" dirty="0" err="1"/>
              <a:t>코딩하는데</a:t>
            </a:r>
            <a:r>
              <a:rPr lang="en-US" altLang="ko-KR" sz="1200" b="0" dirty="0"/>
              <a:t>, </a:t>
            </a:r>
            <a:r>
              <a:rPr lang="en-US" altLang="ko-KR" sz="1200" dirty="0"/>
              <a:t>getter/setter </a:t>
            </a:r>
            <a:r>
              <a:rPr lang="ko-KR" altLang="en-US" sz="1200" dirty="0" err="1"/>
              <a:t>메서드</a:t>
            </a:r>
            <a:r>
              <a:rPr lang="ko-KR" altLang="en-US" sz="1200" b="0" dirty="0" err="1"/>
              <a:t>를</a:t>
            </a:r>
            <a:r>
              <a:rPr lang="ko-KR" altLang="en-US" sz="1200" b="0" dirty="0"/>
              <a:t> 만들어 처리한다</a:t>
            </a:r>
            <a:r>
              <a:rPr lang="en-US" altLang="ko-KR" sz="1200" b="0" dirty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773087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 확장 </a:t>
            </a:r>
            <a:r>
              <a:rPr lang="en-US" altLang="ko-KR" dirty="0"/>
              <a:t>: </a:t>
            </a:r>
            <a:r>
              <a:rPr lang="ko-KR" altLang="en-US" dirty="0" err="1" smtClean="0"/>
              <a:t>출력값의</a:t>
            </a:r>
            <a:r>
              <a:rPr lang="ko-KR" altLang="en-US" dirty="0" smtClean="0"/>
              <a:t> 동적 변경 지원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360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rgbClr val="00A4E6"/>
                </a:solidFill>
              </a:rPr>
              <a:t>[getter/setter </a:t>
            </a:r>
            <a:r>
              <a:rPr lang="ko-KR" altLang="en-US" sz="1200" dirty="0" err="1" smtClean="0">
                <a:solidFill>
                  <a:srgbClr val="00A4E6"/>
                </a:solidFill>
              </a:rPr>
              <a:t>메서드</a:t>
            </a:r>
            <a:r>
              <a:rPr lang="ko-KR" altLang="en-US" sz="1200" dirty="0" smtClean="0">
                <a:solidFill>
                  <a:srgbClr val="00A4E6"/>
                </a:solidFill>
              </a:rPr>
              <a:t> 작성규칙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en-US" altLang="ko-KR" sz="1200" dirty="0">
              <a:solidFill>
                <a:srgbClr val="00A4E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200" b="0" dirty="0" smtClean="0"/>
              <a:t>리턴 </a:t>
            </a:r>
            <a:r>
              <a:rPr lang="ko-KR" altLang="en-US" sz="1200" b="0" dirty="0" err="1"/>
              <a:t>자료형</a:t>
            </a:r>
            <a:r>
              <a:rPr lang="ko-KR" altLang="en-US" sz="1200" b="0" dirty="0"/>
              <a:t> </a:t>
            </a:r>
            <a:r>
              <a:rPr lang="en-US" altLang="ko-KR" sz="1200" b="0" dirty="0" err="1"/>
              <a:t>getXxx</a:t>
            </a:r>
            <a:r>
              <a:rPr lang="en-US" altLang="ko-KR" sz="1200" b="0" dirty="0"/>
              <a:t>( ) : Xxx</a:t>
            </a:r>
            <a:r>
              <a:rPr lang="ko-KR" altLang="en-US" sz="1200" b="0" dirty="0"/>
              <a:t>는 변수 이름으로 첫 글자만 대문자로 한다</a:t>
            </a:r>
            <a:r>
              <a:rPr lang="en-US" altLang="ko-KR" sz="1200" b="0" dirty="0"/>
              <a:t>.</a:t>
            </a:r>
          </a:p>
          <a:p>
            <a:pPr marL="285750" lvl="2" indent="0">
              <a:lnSpc>
                <a:spcPct val="150000"/>
              </a:lnSpc>
              <a:buNone/>
            </a:pPr>
            <a:r>
              <a:rPr lang="ko-KR" alt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altLang="ko-KR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ko-KR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getName</a:t>
            </a:r>
            <a:r>
              <a:rPr lang="en-US" altLang="ko-KR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b="0" dirty="0" err="1" smtClean="0"/>
              <a:t>setXxx</a:t>
            </a:r>
            <a:r>
              <a:rPr lang="en-US" altLang="ko-KR" sz="1200" b="0" dirty="0"/>
              <a:t>(</a:t>
            </a:r>
            <a:r>
              <a:rPr lang="ko-KR" altLang="en-US" sz="1200" b="0" dirty="0" err="1"/>
              <a:t>파라미터</a:t>
            </a:r>
            <a:r>
              <a:rPr lang="en-US" altLang="ko-KR" sz="1200" b="0" dirty="0"/>
              <a:t>) : </a:t>
            </a:r>
            <a:r>
              <a:rPr lang="ko-KR" altLang="en-US" sz="1200" b="0" dirty="0" err="1"/>
              <a:t>파라미터는</a:t>
            </a:r>
            <a:r>
              <a:rPr lang="ko-KR" altLang="en-US" sz="1200" b="0" dirty="0"/>
              <a:t> 변수의 </a:t>
            </a:r>
            <a:r>
              <a:rPr lang="ko-KR" altLang="en-US" sz="1200" b="0" dirty="0" err="1"/>
              <a:t>자료형과</a:t>
            </a:r>
            <a:r>
              <a:rPr lang="ko-KR" altLang="en-US" sz="1200" b="0" dirty="0"/>
              <a:t> 일치해야 한다</a:t>
            </a:r>
            <a:r>
              <a:rPr lang="en-US" altLang="ko-KR" sz="1200" b="0" dirty="0"/>
              <a:t>.</a:t>
            </a:r>
          </a:p>
          <a:p>
            <a:pPr marL="285750" lvl="2" indent="0">
              <a:lnSpc>
                <a:spcPct val="150000"/>
              </a:lnSpc>
              <a:buNone/>
            </a:pPr>
            <a:r>
              <a:rPr lang="ko-KR" alt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altLang="ko-KR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setName</a:t>
            </a:r>
            <a:r>
              <a:rPr lang="en-US" altLang="ko-KR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(String </a:t>
            </a:r>
            <a:r>
              <a:rPr lang="en-US" altLang="ko-KR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name)</a:t>
            </a:r>
            <a:endParaRPr kumimoji="0" lang="en-US" altLang="ko-KR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3600000" cy="49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10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916832"/>
            <a:ext cx="81819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 확장 </a:t>
            </a:r>
            <a:r>
              <a:rPr lang="en-US" altLang="ko-KR" dirty="0"/>
              <a:t>: </a:t>
            </a:r>
            <a:r>
              <a:rPr lang="ko-KR" altLang="en-US" dirty="0" err="1" smtClean="0"/>
              <a:t>출력값의</a:t>
            </a:r>
            <a:r>
              <a:rPr lang="ko-KR" altLang="en-US" dirty="0" smtClean="0"/>
              <a:t> 동적 변경 지원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151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52538"/>
            <a:ext cx="817245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59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4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52538"/>
            <a:ext cx="81724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875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54006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5-4 getter/setter</a:t>
            </a:r>
            <a:r>
              <a:rPr lang="ko-KR" altLang="en-US" dirty="0"/>
              <a:t>를 </a:t>
            </a:r>
            <a:r>
              <a:rPr lang="en-US" altLang="ko-KR" dirty="0"/>
              <a:t>HelloWorld</a:t>
            </a:r>
            <a:r>
              <a:rPr lang="ko-KR" altLang="en-US" dirty="0"/>
              <a:t>에 적용하기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899692"/>
            <a:ext cx="8123436" cy="30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797441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594620"/>
            <a:ext cx="81629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 확장 </a:t>
            </a:r>
            <a:r>
              <a:rPr lang="en-US" altLang="ko-KR" dirty="0"/>
              <a:t>: </a:t>
            </a:r>
            <a:r>
              <a:rPr lang="ko-KR" altLang="en-US" dirty="0" err="1" smtClean="0"/>
              <a:t>출력값</a:t>
            </a:r>
            <a:r>
              <a:rPr lang="ko-KR" altLang="en-US" dirty="0" smtClean="0"/>
              <a:t> </a:t>
            </a:r>
            <a:r>
              <a:rPr lang="ko-KR" altLang="en-US" dirty="0"/>
              <a:t>공유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698477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HelloWorld.java</a:t>
            </a:r>
            <a:r>
              <a:rPr lang="ko-KR" altLang="en-US" sz="1200" b="0" dirty="0"/>
              <a:t>에 </a:t>
            </a:r>
            <a:r>
              <a:rPr lang="ko-KR" altLang="en-US" sz="1200" b="0" dirty="0" smtClean="0"/>
              <a:t>클래스 </a:t>
            </a:r>
            <a:r>
              <a:rPr lang="ko-KR" altLang="en-US" sz="1200" b="0" dirty="0"/>
              <a:t>변수를 추가하여 출력 </a:t>
            </a:r>
            <a:r>
              <a:rPr lang="ko-KR" altLang="en-US" sz="1200" b="0" dirty="0" smtClean="0"/>
              <a:t>횟수를 세고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msg</a:t>
            </a:r>
            <a:r>
              <a:rPr lang="en-US" altLang="ko-KR" sz="1200" b="0" dirty="0"/>
              <a:t> </a:t>
            </a:r>
            <a:r>
              <a:rPr lang="ko-KR" altLang="en-US" sz="1200" b="0" dirty="0" err="1"/>
              <a:t>변수값</a:t>
            </a:r>
            <a:r>
              <a:rPr lang="ko-KR" altLang="en-US" sz="1200" b="0" dirty="0"/>
              <a:t> 출력 앞에 공통으로 출력하는 문자열을 위한 변수를 추가한다</a:t>
            </a:r>
            <a:r>
              <a:rPr lang="en-US" altLang="ko-KR" sz="1200" b="0" dirty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2733987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795463"/>
            <a:ext cx="81819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 확장 </a:t>
            </a:r>
            <a:r>
              <a:rPr lang="en-US" altLang="ko-KR" dirty="0"/>
              <a:t>: </a:t>
            </a:r>
            <a:r>
              <a:rPr lang="ko-KR" altLang="en-US" dirty="0" err="1" smtClean="0"/>
              <a:t>출력값</a:t>
            </a:r>
            <a:r>
              <a:rPr lang="ko-KR" altLang="en-US" dirty="0" smtClean="0"/>
              <a:t> </a:t>
            </a:r>
            <a:r>
              <a:rPr lang="ko-KR" altLang="en-US" dirty="0"/>
              <a:t>공유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8706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96752"/>
            <a:ext cx="817245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441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96752"/>
            <a:ext cx="81724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717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700808"/>
            <a:ext cx="81724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96752"/>
            <a:ext cx="8172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464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54006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5-5 </a:t>
            </a:r>
            <a:r>
              <a:rPr lang="ko-KR" altLang="en-US" dirty="0" err="1"/>
              <a:t>출력값을</a:t>
            </a:r>
            <a:r>
              <a:rPr lang="ko-KR" altLang="en-US" dirty="0"/>
              <a:t> 공유하는 </a:t>
            </a:r>
            <a:r>
              <a:rPr lang="en-US" altLang="ko-KR" dirty="0"/>
              <a:t>HelloWorld </a:t>
            </a:r>
            <a:r>
              <a:rPr lang="ko-KR" altLang="en-US" dirty="0"/>
              <a:t>만들기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899692"/>
            <a:ext cx="8123436" cy="30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3765995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82"/>
          <a:stretch/>
        </p:blipFill>
        <p:spPr bwMode="auto">
          <a:xfrm>
            <a:off x="481013" y="1844824"/>
            <a:ext cx="8181975" cy="432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클래스와 </a:t>
            </a:r>
            <a:r>
              <a:rPr lang="en-US" altLang="ko-KR" dirty="0"/>
              <a:t>main( ) </a:t>
            </a:r>
            <a:r>
              <a:rPr lang="ko-KR" altLang="en-US" dirty="0" err="1"/>
              <a:t>메서드의</a:t>
            </a:r>
            <a:r>
              <a:rPr lang="ko-KR" altLang="en-US" dirty="0"/>
              <a:t> 분리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36499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81013" y="1412776"/>
            <a:ext cx="8181975" cy="4632821"/>
            <a:chOff x="481013" y="1124744"/>
            <a:chExt cx="8181975" cy="4632821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13" y="1976140"/>
              <a:ext cx="8181975" cy="378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71" b="-23030"/>
            <a:stretch/>
          </p:blipFill>
          <p:spPr bwMode="auto">
            <a:xfrm>
              <a:off x="481013" y="1124744"/>
              <a:ext cx="8181975" cy="3474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235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085" y="3958456"/>
            <a:ext cx="3428572" cy="9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071"/>
          <a:stretch/>
        </p:blipFill>
        <p:spPr bwMode="auto">
          <a:xfrm>
            <a:off x="481013" y="1196752"/>
            <a:ext cx="8181975" cy="552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703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7"/>
          <a:stretch/>
        </p:blipFill>
        <p:spPr bwMode="auto">
          <a:xfrm>
            <a:off x="485775" y="1031528"/>
            <a:ext cx="8172450" cy="572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568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프로젝트의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: </a:t>
            </a:r>
            <a:r>
              <a:rPr lang="ko-KR" altLang="en-US" dirty="0"/>
              <a:t>주요 기능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1281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상품 등록 </a:t>
            </a:r>
            <a:r>
              <a:rPr lang="en-US" altLang="ko-KR" sz="1200" dirty="0"/>
              <a:t>: </a:t>
            </a:r>
            <a:r>
              <a:rPr lang="ko-KR" altLang="en-US" sz="1200" b="0" dirty="0" smtClean="0"/>
              <a:t>상품은 </a:t>
            </a:r>
            <a:r>
              <a:rPr lang="ko-KR" altLang="en-US" sz="1200" b="0" dirty="0"/>
              <a:t>사전에 등록 절차를 거쳐 관리자가 등록해야 한다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등록 </a:t>
            </a:r>
            <a:r>
              <a:rPr lang="ko-KR" altLang="en-US" sz="1200" b="0" dirty="0" err="1"/>
              <a:t>메서드로</a:t>
            </a:r>
            <a:r>
              <a:rPr lang="ko-KR" altLang="en-US" sz="1200" b="0" dirty="0"/>
              <a:t> 일괄 등록할 수 있게 구현한다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등록된 상품은 데이터베이스와 같이 데이터를 저장하고 </a:t>
            </a:r>
            <a:r>
              <a:rPr lang="ko-KR" altLang="en-US" sz="1200" b="0" dirty="0" smtClean="0"/>
              <a:t>공유할 </a:t>
            </a:r>
            <a:r>
              <a:rPr lang="ko-KR" altLang="en-US" sz="1200" b="0" dirty="0"/>
              <a:t>수 있는 저장소가 필요하다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배열을 </a:t>
            </a:r>
            <a:r>
              <a:rPr lang="ko-KR" altLang="en-US" sz="1200" b="0" dirty="0"/>
              <a:t>이용하여 저장한다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사용자 </a:t>
            </a:r>
            <a:r>
              <a:rPr lang="ko-KR" altLang="en-US" sz="1200" dirty="0"/>
              <a:t>등록 및 로그인 </a:t>
            </a:r>
            <a:r>
              <a:rPr lang="en-US" altLang="ko-KR" sz="1200" dirty="0"/>
              <a:t>: </a:t>
            </a:r>
            <a:r>
              <a:rPr lang="ko-KR" altLang="en-US" sz="1200" b="0" dirty="0" smtClean="0"/>
              <a:t>개인별로 </a:t>
            </a:r>
            <a:r>
              <a:rPr lang="ko-KR" altLang="en-US" sz="1200" b="0" dirty="0"/>
              <a:t>사용자를 등록하고 </a:t>
            </a:r>
            <a:r>
              <a:rPr lang="ko-KR" altLang="en-US" sz="1200" b="0" dirty="0" smtClean="0"/>
              <a:t>로그인한 후 </a:t>
            </a:r>
            <a:r>
              <a:rPr lang="ko-KR" altLang="en-US" sz="1200" b="0" dirty="0"/>
              <a:t>쇼핑몰을 이용할 수 있다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사용자 </a:t>
            </a:r>
            <a:r>
              <a:rPr lang="ko-KR" altLang="en-US" sz="1200" b="0" dirty="0"/>
              <a:t>등록 </a:t>
            </a:r>
            <a:r>
              <a:rPr lang="ko-KR" altLang="en-US" sz="1200" b="0" dirty="0" err="1"/>
              <a:t>메서드로</a:t>
            </a:r>
            <a:r>
              <a:rPr lang="ko-KR" altLang="en-US" sz="1200" b="0" dirty="0"/>
              <a:t> 일괄 등록하는 것으로 </a:t>
            </a:r>
            <a:r>
              <a:rPr lang="ko-KR" altLang="en-US" sz="1200" b="0" dirty="0" smtClean="0"/>
              <a:t>구현한다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사용자 정보 역시 상품과 마찬가지로 배열에 저장한다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로그인은</a:t>
            </a:r>
            <a:r>
              <a:rPr lang="ko-KR" altLang="en-US" sz="1200" b="0" dirty="0"/>
              <a:t> 별도의 패스워드 없이 사용자 목록 화면에서 </a:t>
            </a:r>
            <a:r>
              <a:rPr lang="ko-KR" altLang="en-US" sz="1200" b="0" dirty="0" smtClean="0"/>
              <a:t>사용자를 </a:t>
            </a:r>
            <a:r>
              <a:rPr lang="ko-KR" altLang="en-US" sz="1200" b="0" dirty="0"/>
              <a:t>선택하여 자동 로그인하는 것으로 구현한다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상품 </a:t>
            </a:r>
            <a:r>
              <a:rPr lang="ko-KR" altLang="en-US" sz="1200" dirty="0"/>
              <a:t>목록 및 정보 출력 </a:t>
            </a:r>
            <a:r>
              <a:rPr lang="en-US" altLang="ko-KR" sz="1200" dirty="0"/>
              <a:t>: </a:t>
            </a:r>
            <a:r>
              <a:rPr lang="ko-KR" altLang="en-US" sz="1200" b="0" dirty="0"/>
              <a:t>쇼핑몰의 메인 화면이 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등록된 상품의 세부 정보를 나열하고 장바구니로 선택할 수 </a:t>
            </a:r>
            <a:r>
              <a:rPr lang="ko-KR" altLang="en-US" sz="1200" b="0" dirty="0" smtClean="0"/>
              <a:t>있게 </a:t>
            </a:r>
            <a:r>
              <a:rPr lang="ko-KR" altLang="en-US" sz="1200" b="0" dirty="0"/>
              <a:t>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장바구니 </a:t>
            </a:r>
            <a:r>
              <a:rPr lang="en-US" altLang="ko-KR" sz="1200" dirty="0"/>
              <a:t>: </a:t>
            </a:r>
            <a:r>
              <a:rPr lang="ko-KR" altLang="en-US" sz="1200" b="0" dirty="0"/>
              <a:t>상품 목록 화면에서 선택된 상품들을 임시 보관하는 기능으로</a:t>
            </a:r>
            <a:r>
              <a:rPr lang="en-US" altLang="ko-KR" sz="1200" b="0" dirty="0"/>
              <a:t>, </a:t>
            </a:r>
            <a:r>
              <a:rPr lang="en-US" altLang="ko-KR" sz="1200" b="0" dirty="0" err="1" smtClean="0"/>
              <a:t>java.util.ArrayList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클래스를 </a:t>
            </a:r>
            <a:r>
              <a:rPr lang="ko-KR" altLang="en-US" sz="1200" b="0" dirty="0"/>
              <a:t>사용하여 </a:t>
            </a:r>
            <a:r>
              <a:rPr lang="ko-KR" altLang="en-US" sz="1200" b="0" dirty="0" smtClean="0"/>
              <a:t>관리한다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kumimoji="0"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dirty="0" smtClean="0"/>
              <a:t>계산 </a:t>
            </a:r>
            <a:r>
              <a:rPr kumimoji="0" lang="en-US" altLang="ko-KR" sz="1200" b="0" dirty="0"/>
              <a:t>: </a:t>
            </a:r>
            <a:r>
              <a:rPr kumimoji="0" lang="ko-KR" altLang="en-US" sz="1200" b="0" dirty="0"/>
              <a:t>장바구니에 등록된 상품들을 일괄 계산하는 기능으로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로그인하면 선택한 사용자의 결제 정보를 함께 보여 </a:t>
            </a:r>
            <a:r>
              <a:rPr kumimoji="0" lang="ko-KR" altLang="en-US" sz="1200" b="0" dirty="0" smtClean="0"/>
              <a:t>준다</a:t>
            </a:r>
            <a:r>
              <a:rPr kumimoji="0" lang="en-US" altLang="ko-KR" sz="1200" b="0" dirty="0"/>
              <a:t>. </a:t>
            </a:r>
            <a:r>
              <a:rPr kumimoji="0" lang="ko-KR" altLang="en-US" sz="1200" b="0" dirty="0"/>
              <a:t>이전 화면으로 돌아가 상품을 추가하는 것도 가능하다</a:t>
            </a:r>
            <a:r>
              <a:rPr kumimoji="0" lang="en-US" altLang="ko-KR" sz="1200" b="0" dirty="0"/>
              <a:t>. </a:t>
            </a:r>
            <a:r>
              <a:rPr kumimoji="0" lang="ko-KR" altLang="en-US" sz="1200" b="0" dirty="0"/>
              <a:t>실제 결제 처리 과정은 없으며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결제되었다는 </a:t>
            </a:r>
            <a:r>
              <a:rPr kumimoji="0" lang="ko-KR" altLang="en-US" sz="1200" b="0" dirty="0" smtClean="0"/>
              <a:t>메시지를 출력한 </a:t>
            </a:r>
            <a:r>
              <a:rPr kumimoji="0" lang="ko-KR" altLang="en-US" sz="1200" b="0" dirty="0"/>
              <a:t>후 프로그램을 종료한다</a:t>
            </a:r>
            <a:r>
              <a:rPr kumimoji="0" lang="en-US" altLang="ko-KR" sz="1200" b="0" dirty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3190775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프로젝트의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: </a:t>
            </a:r>
            <a:r>
              <a:rPr lang="ko-KR" altLang="en-US" dirty="0"/>
              <a:t>주요 기술 요소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88840"/>
            <a:ext cx="81915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29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프로젝트의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: </a:t>
            </a:r>
            <a:r>
              <a:rPr lang="ko-KR" altLang="en-US" dirty="0"/>
              <a:t>특이 사항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1281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콘솔 </a:t>
            </a:r>
            <a:r>
              <a:rPr lang="ko-KR" altLang="en-US" sz="1200" b="0" dirty="0"/>
              <a:t>화면에 텍스트로 구현된 화면을 </a:t>
            </a:r>
            <a:r>
              <a:rPr lang="ko-KR" altLang="en-US" sz="1200" b="0" dirty="0" smtClean="0"/>
              <a:t>사용</a:t>
            </a:r>
            <a:r>
              <a:rPr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데이터베이스에 </a:t>
            </a:r>
            <a:r>
              <a:rPr lang="ko-KR" altLang="en-US" sz="1200" b="0" dirty="0"/>
              <a:t>정보를 저장하지 않기 때문에 실행 내용이 저장되지 않고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프로그램을 </a:t>
            </a:r>
            <a:r>
              <a:rPr lang="ko-KR" altLang="en-US" sz="1200" b="0" dirty="0" smtClean="0"/>
              <a:t>실행할 </a:t>
            </a:r>
            <a:r>
              <a:rPr lang="ko-KR" altLang="en-US" sz="1200" b="0" dirty="0"/>
              <a:t>때마다 기본값으로 </a:t>
            </a:r>
            <a:r>
              <a:rPr lang="ko-KR" altLang="en-US" sz="1200" b="0" dirty="0" smtClean="0"/>
              <a:t>설정</a:t>
            </a:r>
            <a:r>
              <a:rPr lang="en-US" altLang="ko-KR" sz="1200" b="0" dirty="0" smtClean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2051797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92" y="1768624"/>
            <a:ext cx="4675556" cy="202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프로젝트의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: </a:t>
            </a:r>
            <a:r>
              <a:rPr lang="ko-KR" altLang="en-US" dirty="0"/>
              <a:t>실행 결과 화면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810372"/>
            <a:ext cx="81281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0" dirty="0"/>
              <a:t>사용자 이름 앞에 표시된 번호를 입력하고 </a:t>
            </a:r>
            <a:r>
              <a:rPr lang="en-US" altLang="ko-KR" sz="1200" b="0" dirty="0"/>
              <a:t>Enter </a:t>
            </a:r>
            <a:r>
              <a:rPr lang="ko-KR" altLang="en-US" sz="1200" b="0" dirty="0"/>
              <a:t>를 누르면 상품 목록을 출력</a:t>
            </a:r>
            <a:endParaRPr kumimoji="0" lang="en-US" altLang="ko-KR" sz="1200" b="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92" y="4293344"/>
            <a:ext cx="4675556" cy="239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992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13249"/>
            <a:ext cx="5009525" cy="25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프로젝트의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: </a:t>
            </a:r>
            <a:r>
              <a:rPr lang="ko-KR" altLang="en-US" dirty="0"/>
              <a:t>실행 결과 화면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637184"/>
            <a:ext cx="81281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200" b="0" dirty="0"/>
              <a:t>체크아웃을 선택하면 지금까지 선택한 모든 상품의 정보가 결제 </a:t>
            </a:r>
            <a:r>
              <a:rPr kumimoji="0" lang="ko-KR" altLang="en-US" sz="1200" b="0" dirty="0" smtClean="0"/>
              <a:t>정보와 함께 </a:t>
            </a:r>
            <a:r>
              <a:rPr kumimoji="0" lang="ko-KR" altLang="en-US" sz="1200" b="0" dirty="0"/>
              <a:t>출력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2371837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92" y="2348880"/>
            <a:ext cx="669481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 구조 설계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37184"/>
            <a:ext cx="81281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클래스 간 세모 </a:t>
            </a:r>
            <a:r>
              <a:rPr kumimoji="0" lang="ko-KR" altLang="en-US" sz="1200" b="0" dirty="0" smtClean="0"/>
              <a:t>화살표 </a:t>
            </a:r>
            <a:r>
              <a:rPr kumimoji="0" lang="en-US" altLang="ko-KR" sz="1200" b="0" dirty="0" smtClean="0"/>
              <a:t>: </a:t>
            </a:r>
            <a:r>
              <a:rPr kumimoji="0" lang="ko-KR" altLang="en-US" sz="1200" b="0" dirty="0" smtClean="0"/>
              <a:t>상속 관계</a:t>
            </a:r>
            <a:endParaRPr kumimoji="0"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다이아몬드 화살표 </a:t>
            </a:r>
            <a:r>
              <a:rPr kumimoji="0" lang="en-US" altLang="ko-KR" sz="1200" b="0" dirty="0" smtClean="0"/>
              <a:t>: </a:t>
            </a:r>
            <a:r>
              <a:rPr kumimoji="0" lang="ko-KR" altLang="en-US" sz="1200" b="0" dirty="0" smtClean="0"/>
              <a:t>집합 관계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783811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88840"/>
            <a:ext cx="81915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 구조 설계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07554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492896"/>
            <a:ext cx="81915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쇼핑몰과 상품</a:t>
            </a:r>
            <a:r>
              <a:rPr lang="en-US" altLang="ko-KR" dirty="0"/>
              <a:t>, </a:t>
            </a:r>
            <a:r>
              <a:rPr lang="ko-KR" altLang="en-US" dirty="0"/>
              <a:t>사용자의 </a:t>
            </a:r>
            <a:r>
              <a:rPr lang="ko-KR" altLang="en-US" dirty="0" smtClean="0"/>
              <a:t>구조화 </a:t>
            </a:r>
            <a:r>
              <a:rPr lang="en-US" altLang="ko-KR" dirty="0"/>
              <a:t>: </a:t>
            </a:r>
            <a:r>
              <a:rPr lang="en-US" altLang="ko-KR" dirty="0" err="1"/>
              <a:t>IShop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37184"/>
            <a:ext cx="81281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US" altLang="ko-KR" sz="1200" b="0" dirty="0" err="1"/>
              <a:t>IShop</a:t>
            </a:r>
            <a:r>
              <a:rPr kumimoji="0" lang="en-US" altLang="ko-KR" sz="1200" b="0" dirty="0"/>
              <a:t> </a:t>
            </a:r>
            <a:r>
              <a:rPr kumimoji="0" lang="ko-KR" altLang="en-US" sz="1200" b="0" dirty="0"/>
              <a:t>인터페이스는 쇼핑몰의 기본 구조를 정의한다</a:t>
            </a:r>
            <a:r>
              <a:rPr kumimoji="0" lang="en-US" altLang="ko-KR" sz="1200" b="0" dirty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29185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324100"/>
            <a:ext cx="81629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r>
              <a:rPr lang="ko-KR" altLang="en-US" dirty="0"/>
              <a:t>의 기본 구조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>
                <a:solidFill>
                  <a:srgbClr val="00A4E6"/>
                </a:solidFill>
              </a:rPr>
              <a:t>기존 </a:t>
            </a:r>
            <a:r>
              <a:rPr lang="ko-KR" altLang="en-US" sz="1200" dirty="0" smtClean="0">
                <a:solidFill>
                  <a:srgbClr val="00A4E6"/>
                </a:solidFill>
              </a:rPr>
              <a:t>코드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795463"/>
            <a:ext cx="81819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쇼핑몰과 상품</a:t>
            </a:r>
            <a:r>
              <a:rPr lang="en-US" altLang="ko-KR" dirty="0"/>
              <a:t>, </a:t>
            </a:r>
            <a:r>
              <a:rPr lang="ko-KR" altLang="en-US" dirty="0"/>
              <a:t>사용자의 </a:t>
            </a:r>
            <a:r>
              <a:rPr lang="ko-KR" altLang="en-US" dirty="0" smtClean="0"/>
              <a:t>구조화 </a:t>
            </a:r>
            <a:r>
              <a:rPr lang="en-US" altLang="ko-KR" dirty="0"/>
              <a:t>: </a:t>
            </a:r>
            <a:r>
              <a:rPr lang="en-US" altLang="ko-KR" dirty="0" err="1"/>
              <a:t>IShop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2811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쇼핑몰과 상품</a:t>
            </a:r>
            <a:r>
              <a:rPr lang="en-US" altLang="ko-KR" dirty="0"/>
              <a:t>, </a:t>
            </a:r>
            <a:r>
              <a:rPr lang="ko-KR" altLang="en-US" dirty="0"/>
              <a:t>사용자의 </a:t>
            </a:r>
            <a:r>
              <a:rPr lang="ko-KR" altLang="en-US" dirty="0" smtClean="0"/>
              <a:t>구조화 </a:t>
            </a:r>
            <a:r>
              <a:rPr lang="en-US" altLang="ko-KR" dirty="0"/>
              <a:t>: Product </a:t>
            </a:r>
            <a:r>
              <a:rPr lang="ko-KR" altLang="en-US" dirty="0"/>
              <a:t>추상 클래스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37184"/>
            <a:ext cx="81281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상품에 대한 기본적인 구조와 기능을 담고 있다</a:t>
            </a:r>
            <a:r>
              <a:rPr kumimoji="0"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모든 상품이 가져야 </a:t>
            </a:r>
            <a:r>
              <a:rPr kumimoji="0" lang="ko-KR" altLang="en-US" sz="1200" b="0" dirty="0" smtClean="0"/>
              <a:t>할 공통 </a:t>
            </a:r>
            <a:r>
              <a:rPr kumimoji="0" lang="ko-KR" altLang="en-US" sz="1200" b="0" dirty="0"/>
              <a:t>내용만 정의하고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각 상품별 구체적인 내용은 해당 클래스에서 확장한다</a:t>
            </a:r>
            <a:r>
              <a:rPr kumimoji="0"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멤버 변수로는 </a:t>
            </a:r>
            <a:r>
              <a:rPr kumimoji="0" lang="ko-KR" altLang="en-US" sz="1200" b="0" dirty="0" smtClean="0"/>
              <a:t>상품 </a:t>
            </a:r>
            <a:r>
              <a:rPr kumimoji="0" lang="ko-KR" altLang="en-US" sz="1200" b="0" dirty="0"/>
              <a:t>이름 지정에 필요한 </a:t>
            </a:r>
            <a:r>
              <a:rPr kumimoji="0" lang="en-US" altLang="ko-KR" sz="1200" b="0" dirty="0"/>
              <a:t>String </a:t>
            </a:r>
            <a:r>
              <a:rPr kumimoji="0" lang="en-US" altLang="ko-KR" sz="1200" b="0" dirty="0" err="1"/>
              <a:t>pname</a:t>
            </a:r>
            <a:r>
              <a:rPr kumimoji="0" lang="ko-KR" altLang="en-US" sz="1200" b="0" dirty="0"/>
              <a:t>과 가격을 저장하는 </a:t>
            </a:r>
            <a:r>
              <a:rPr kumimoji="0" lang="en-US" altLang="ko-KR" sz="1200" b="0" dirty="0" err="1"/>
              <a:t>int</a:t>
            </a:r>
            <a:r>
              <a:rPr kumimoji="0" lang="en-US" altLang="ko-KR" sz="1200" b="0" dirty="0"/>
              <a:t> price</a:t>
            </a:r>
            <a:r>
              <a:rPr kumimoji="0" lang="ko-KR" altLang="en-US" sz="1200" b="0" dirty="0"/>
              <a:t>가 있다</a:t>
            </a:r>
            <a:r>
              <a:rPr kumimoji="0" lang="en-US" altLang="ko-KR" sz="1200" b="0" dirty="0"/>
              <a:t>.</a:t>
            </a:r>
            <a:endParaRPr kumimoji="0" lang="en-US" altLang="ko-KR" sz="1200" b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284984"/>
            <a:ext cx="8162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528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8801"/>
          <a:stretch/>
        </p:blipFill>
        <p:spPr bwMode="auto">
          <a:xfrm>
            <a:off x="481013" y="1988840"/>
            <a:ext cx="8181975" cy="373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쇼핑몰과 상품</a:t>
            </a:r>
            <a:r>
              <a:rPr lang="en-US" altLang="ko-KR" dirty="0"/>
              <a:t>, </a:t>
            </a:r>
            <a:r>
              <a:rPr lang="ko-KR" altLang="en-US" dirty="0"/>
              <a:t>사용자의 </a:t>
            </a:r>
            <a:r>
              <a:rPr lang="ko-KR" altLang="en-US" dirty="0" smtClean="0"/>
              <a:t>구조화 </a:t>
            </a:r>
            <a:r>
              <a:rPr lang="en-US" altLang="ko-KR" dirty="0"/>
              <a:t>: Product </a:t>
            </a:r>
            <a:r>
              <a:rPr lang="ko-KR" altLang="en-US" dirty="0"/>
              <a:t>추상 클래스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7563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2" b="-22562"/>
          <a:stretch/>
        </p:blipFill>
        <p:spPr bwMode="auto">
          <a:xfrm>
            <a:off x="481013" y="1298352"/>
            <a:ext cx="8181975" cy="373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1532742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564904"/>
            <a:ext cx="71818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쇼핑몰과 상품</a:t>
            </a:r>
            <a:r>
              <a:rPr lang="en-US" altLang="ko-KR" dirty="0"/>
              <a:t>, </a:t>
            </a:r>
            <a:r>
              <a:rPr lang="ko-KR" altLang="en-US" dirty="0"/>
              <a:t>사용자의 </a:t>
            </a:r>
            <a:r>
              <a:rPr lang="ko-KR" altLang="en-US" dirty="0" smtClean="0"/>
              <a:t>구조화 </a:t>
            </a:r>
            <a:r>
              <a:rPr lang="en-US" altLang="ko-KR" dirty="0"/>
              <a:t>: User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37184"/>
            <a:ext cx="81281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US" altLang="ko-KR" sz="1200" b="0" dirty="0"/>
              <a:t>User </a:t>
            </a:r>
            <a:r>
              <a:rPr kumimoji="0" lang="ko-KR" altLang="en-US" sz="1200" b="0" dirty="0"/>
              <a:t>클래스는 쇼핑몰 사용자의 기본적인 정보를 설정하고 제공하는 기능을 한다</a:t>
            </a:r>
            <a:r>
              <a:rPr kumimoji="0" lang="en-US" altLang="ko-KR" sz="1200" b="0" dirty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267617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92"/>
          <a:stretch/>
        </p:blipFill>
        <p:spPr bwMode="auto">
          <a:xfrm>
            <a:off x="481013" y="1916832"/>
            <a:ext cx="8181975" cy="459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쇼핑몰과 상품</a:t>
            </a:r>
            <a:r>
              <a:rPr lang="en-US" altLang="ko-KR" dirty="0"/>
              <a:t>, </a:t>
            </a:r>
            <a:r>
              <a:rPr lang="ko-KR" altLang="en-US" dirty="0"/>
              <a:t>사용자의 </a:t>
            </a:r>
            <a:r>
              <a:rPr lang="ko-KR" altLang="en-US" dirty="0" smtClean="0"/>
              <a:t>구조화 </a:t>
            </a:r>
            <a:r>
              <a:rPr lang="en-US" altLang="ko-KR" dirty="0"/>
              <a:t>: User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632853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28" b="-22036"/>
          <a:stretch/>
        </p:blipFill>
        <p:spPr bwMode="auto">
          <a:xfrm>
            <a:off x="481013" y="1340768"/>
            <a:ext cx="8181975" cy="459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4221088"/>
            <a:ext cx="81724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258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154188"/>
            <a:ext cx="7915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쇼핑몰과 상품</a:t>
            </a:r>
            <a:r>
              <a:rPr lang="en-US" altLang="ko-KR" dirty="0"/>
              <a:t>, </a:t>
            </a:r>
            <a:r>
              <a:rPr lang="ko-KR" altLang="en-US" dirty="0"/>
              <a:t>사용자의 </a:t>
            </a:r>
            <a:r>
              <a:rPr lang="ko-KR" altLang="en-US" dirty="0" smtClean="0"/>
              <a:t>구조화 </a:t>
            </a:r>
            <a:r>
              <a:rPr lang="en-US" altLang="ko-KR" dirty="0"/>
              <a:t>: User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37184"/>
            <a:ext cx="81281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/>
              <a:t>▶ </a:t>
            </a:r>
            <a:r>
              <a:rPr kumimoji="0" lang="en-US" altLang="ko-KR" sz="1200" dirty="0" err="1"/>
              <a:t>PayType</a:t>
            </a:r>
            <a:r>
              <a:rPr kumimoji="0" lang="en-US" altLang="ko-KR" sz="1200" dirty="0"/>
              <a:t> </a:t>
            </a:r>
            <a:r>
              <a:rPr kumimoji="0" lang="en-US" altLang="ko-KR" sz="1200" dirty="0" err="1"/>
              <a:t>enum</a:t>
            </a:r>
            <a:r>
              <a:rPr kumimoji="0" lang="en-US" altLang="ko-KR" sz="1200" dirty="0"/>
              <a:t> </a:t>
            </a:r>
            <a:r>
              <a:rPr kumimoji="0" lang="ko-KR" altLang="en-US" sz="1200" dirty="0"/>
              <a:t>클래스</a:t>
            </a:r>
            <a:endParaRPr kumimoji="0" lang="en-US" altLang="ko-KR" sz="12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2813596"/>
            <a:ext cx="81281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문제점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사용자의 결제 유형이 무엇인지 알려면 </a:t>
            </a:r>
            <a:r>
              <a:rPr kumimoji="0" lang="en-US" altLang="ko-KR" sz="1200" b="0" dirty="0" smtClean="0"/>
              <a:t>equals</a:t>
            </a:r>
            <a:r>
              <a:rPr kumimoji="0" lang="ko-KR" altLang="en-US" sz="1200" b="0" dirty="0" smtClean="0"/>
              <a:t>를 써야 하는 불편함</a:t>
            </a:r>
            <a:endParaRPr kumimoji="0"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문자열의 </a:t>
            </a:r>
            <a:r>
              <a:rPr kumimoji="0" lang="ko-KR" altLang="en-US" sz="1200" b="0" dirty="0"/>
              <a:t>철자가 잘못되어도 컴파일 오류가 발생하지 않기 때문에 프로그램 실행 과정에서 런타임 </a:t>
            </a:r>
            <a:r>
              <a:rPr kumimoji="0" lang="ko-KR" altLang="en-US" sz="1200" b="0" dirty="0" smtClean="0"/>
              <a:t>오류가 발생</a:t>
            </a:r>
            <a:r>
              <a:rPr kumimoji="0" lang="en-US" altLang="ko-KR" sz="1200" b="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다국어 </a:t>
            </a:r>
            <a:r>
              <a:rPr kumimoji="0" lang="ko-KR" altLang="en-US" sz="1200" b="0" dirty="0"/>
              <a:t>처리에도 </a:t>
            </a:r>
            <a:r>
              <a:rPr kumimoji="0" lang="ko-KR" altLang="en-US" sz="1200" b="0" dirty="0" smtClean="0"/>
              <a:t>어려움</a:t>
            </a:r>
            <a:endParaRPr kumimoji="0"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코드에서 </a:t>
            </a:r>
            <a:r>
              <a:rPr kumimoji="0" lang="ko-KR" altLang="en-US" sz="1200" b="0" dirty="0"/>
              <a:t>‘현금’ 문자열을 분산해서 </a:t>
            </a:r>
            <a:r>
              <a:rPr kumimoji="0" lang="ko-KR" altLang="en-US" sz="1200" b="0" dirty="0" smtClean="0"/>
              <a:t>사용하므로 나중에 </a:t>
            </a:r>
            <a:r>
              <a:rPr kumimoji="0" lang="ko-KR" altLang="en-US" sz="1200" b="0" dirty="0"/>
              <a:t>이를 ‘</a:t>
            </a:r>
            <a:r>
              <a:rPr kumimoji="0" lang="en-US" altLang="ko-KR" sz="1200" b="0" dirty="0"/>
              <a:t>CASH’ </a:t>
            </a:r>
            <a:r>
              <a:rPr kumimoji="0" lang="ko-KR" altLang="en-US" sz="1200" b="0" dirty="0"/>
              <a:t>등으로 </a:t>
            </a:r>
            <a:r>
              <a:rPr kumimoji="0" lang="ko-KR" altLang="en-US" sz="1200" b="0" dirty="0" smtClean="0"/>
              <a:t>변경</a:t>
            </a:r>
            <a:endParaRPr kumimoji="0" lang="en-US" altLang="ko-KR" sz="1200" b="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509120"/>
            <a:ext cx="81281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해결방법 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: </a:t>
            </a:r>
            <a:r>
              <a:rPr kumimoji="0" lang="en-US" altLang="ko-KR" sz="1200" dirty="0" err="1" smtClean="0">
                <a:solidFill>
                  <a:srgbClr val="00A4E6"/>
                </a:solidFill>
              </a:rPr>
              <a:t>enum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 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타입 사용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ko-KR" sz="1200" b="0" dirty="0" err="1"/>
              <a:t>enum</a:t>
            </a:r>
            <a:r>
              <a:rPr kumimoji="0" lang="ko-KR" altLang="en-US" sz="1200" b="0" dirty="0"/>
              <a:t>은 </a:t>
            </a:r>
            <a:r>
              <a:rPr kumimoji="0" lang="ko-KR" altLang="en-US" sz="1200" b="0" dirty="0" smtClean="0"/>
              <a:t>상수와 </a:t>
            </a:r>
            <a:r>
              <a:rPr kumimoji="0" lang="ko-KR" altLang="en-US" sz="1200" b="0" dirty="0"/>
              <a:t>같이 여러 데이터 유형을 그룹으로 지정하여 </a:t>
            </a:r>
            <a:r>
              <a:rPr kumimoji="0" lang="ko-KR" altLang="en-US" sz="1200" b="0" dirty="0" smtClean="0"/>
              <a:t>사용 가능</a:t>
            </a:r>
            <a:endParaRPr kumimoji="0"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이름 </a:t>
            </a:r>
            <a:r>
              <a:rPr kumimoji="0" lang="ko-KR" altLang="en-US" sz="1200" b="0" dirty="0"/>
              <a:t>또는 </a:t>
            </a:r>
            <a:r>
              <a:rPr kumimoji="0" lang="ko-KR" altLang="en-US" sz="1200" b="0" dirty="0" err="1"/>
              <a:t>인덱스값으로</a:t>
            </a:r>
            <a:r>
              <a:rPr kumimoji="0" lang="ko-KR" altLang="en-US" sz="1200" b="0" dirty="0"/>
              <a:t> </a:t>
            </a:r>
            <a:r>
              <a:rPr kumimoji="0" lang="ko-KR" altLang="en-US" sz="1200" b="0" dirty="0" smtClean="0"/>
              <a:t>타입을 병행하여 </a:t>
            </a:r>
            <a:r>
              <a:rPr kumimoji="0" lang="ko-KR" altLang="en-US" sz="1200" b="0" dirty="0"/>
              <a:t>사용할 수도 있어 다양한 프로그램 환경에 쉽게 </a:t>
            </a:r>
            <a:r>
              <a:rPr kumimoji="0" lang="ko-KR" altLang="en-US" sz="1200" b="0" dirty="0" smtClean="0"/>
              <a:t>대응 가능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4189767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988840"/>
            <a:ext cx="8181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쇼핑몰과 상품</a:t>
            </a:r>
            <a:r>
              <a:rPr lang="en-US" altLang="ko-KR" dirty="0"/>
              <a:t>, </a:t>
            </a:r>
            <a:r>
              <a:rPr lang="ko-KR" altLang="en-US" dirty="0"/>
              <a:t>사용자의 </a:t>
            </a:r>
            <a:r>
              <a:rPr lang="ko-KR" altLang="en-US" dirty="0" smtClean="0"/>
              <a:t>구조화 </a:t>
            </a:r>
            <a:r>
              <a:rPr lang="en-US" altLang="ko-KR" dirty="0"/>
              <a:t>: User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06591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789312"/>
            <a:ext cx="81819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상품 클래스 </a:t>
            </a:r>
            <a:r>
              <a:rPr lang="ko-KR" altLang="en-US" dirty="0" smtClean="0"/>
              <a:t>구체화 </a:t>
            </a:r>
            <a:r>
              <a:rPr lang="en-US" altLang="ko-KR" dirty="0"/>
              <a:t>: </a:t>
            </a:r>
            <a:r>
              <a:rPr lang="en-US" altLang="ko-KR" dirty="0" err="1"/>
              <a:t>CellPhone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37184"/>
            <a:ext cx="82809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US" altLang="ko-KR" sz="1200" b="0" dirty="0" err="1"/>
              <a:t>CellPhone</a:t>
            </a:r>
            <a:r>
              <a:rPr kumimoji="0" lang="en-US" altLang="ko-KR" sz="1200" b="0" dirty="0"/>
              <a:t> </a:t>
            </a:r>
            <a:r>
              <a:rPr kumimoji="0" lang="ko-KR" altLang="en-US" sz="1200" b="0" dirty="0"/>
              <a:t>클래스는 </a:t>
            </a:r>
            <a:r>
              <a:rPr kumimoji="0" lang="en-US" altLang="ko-KR" sz="1200" b="0" dirty="0"/>
              <a:t>Product </a:t>
            </a:r>
            <a:r>
              <a:rPr kumimoji="0" lang="ko-KR" altLang="en-US" sz="1200" b="0" dirty="0"/>
              <a:t>클래스를 상속받는 클래스로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휴대폰의 제품 정보를 등록하는 </a:t>
            </a:r>
            <a:r>
              <a:rPr kumimoji="0" lang="ko-KR" altLang="en-US" sz="1200" b="0" dirty="0" smtClean="0"/>
              <a:t>데 필요</a:t>
            </a:r>
            <a:r>
              <a:rPr kumimoji="0"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기본 </a:t>
            </a:r>
            <a:r>
              <a:rPr kumimoji="0" lang="en-US" altLang="ko-KR" sz="1200" b="0" dirty="0"/>
              <a:t>Product </a:t>
            </a:r>
            <a:r>
              <a:rPr kumimoji="0" lang="ko-KR" altLang="en-US" sz="1200" b="0" dirty="0"/>
              <a:t>클래스 정보 외에 휴대폰 정보만 추가하여 출력하려고 </a:t>
            </a:r>
            <a:r>
              <a:rPr kumimoji="0" lang="en-US" altLang="ko-KR" sz="1200" b="0" dirty="0" err="1"/>
              <a:t>printExtra</a:t>
            </a:r>
            <a:r>
              <a:rPr kumimoji="0" lang="en-US" altLang="ko-KR" sz="1200" b="0" dirty="0"/>
              <a:t>( ) </a:t>
            </a:r>
            <a:r>
              <a:rPr kumimoji="0" lang="ko-KR" altLang="en-US" sz="1200" b="0" dirty="0" err="1" smtClean="0"/>
              <a:t>메서드를</a:t>
            </a:r>
            <a:r>
              <a:rPr kumimoji="0" lang="ko-KR" altLang="en-US" sz="1200" b="0" dirty="0" smtClean="0"/>
              <a:t> </a:t>
            </a:r>
            <a:r>
              <a:rPr kumimoji="0" lang="ko-KR" altLang="en-US" sz="1200" b="0" dirty="0" err="1"/>
              <a:t>오버라이딩해서</a:t>
            </a:r>
            <a:r>
              <a:rPr kumimoji="0" lang="ko-KR" altLang="en-US" sz="1200" b="0" dirty="0"/>
              <a:t> </a:t>
            </a:r>
            <a:r>
              <a:rPr kumimoji="0" lang="ko-KR" altLang="en-US" sz="1200" b="0" dirty="0" smtClean="0"/>
              <a:t>구현</a:t>
            </a:r>
            <a:r>
              <a:rPr kumimoji="0" lang="en-US" altLang="ko-KR" sz="12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86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324100"/>
            <a:ext cx="8162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HelloWorld </a:t>
            </a:r>
            <a:r>
              <a:rPr lang="ko-KR" altLang="en-US" dirty="0" err="1"/>
              <a:t>인스턴스</a:t>
            </a:r>
            <a:r>
              <a:rPr lang="ko-KR" altLang="en-US" dirty="0"/>
              <a:t> 생성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인스턴스는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new </a:t>
            </a:r>
            <a:r>
              <a:rPr lang="ko-KR" altLang="en-US" sz="1200" b="0" dirty="0"/>
              <a:t>키워드를 사용하여 생성할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기존 </a:t>
            </a:r>
            <a:r>
              <a:rPr lang="en-US" altLang="ko-KR" sz="1200" b="0" dirty="0"/>
              <a:t>main( )</a:t>
            </a:r>
            <a:r>
              <a:rPr lang="ko-KR" altLang="en-US" sz="1200" b="0" dirty="0"/>
              <a:t>을 </a:t>
            </a:r>
            <a:r>
              <a:rPr lang="ko-KR" altLang="en-US" sz="1200" b="0" dirty="0" smtClean="0"/>
              <a:t>다음과 </a:t>
            </a:r>
            <a:r>
              <a:rPr lang="ko-KR" altLang="en-US" sz="1200" b="0" dirty="0"/>
              <a:t>같이 변경한다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393305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0" dirty="0" smtClean="0"/>
              <a:t>▶ 원래 </a:t>
            </a:r>
            <a:r>
              <a:rPr lang="ko-KR" altLang="en-US" sz="1200" b="0" dirty="0"/>
              <a:t>있던 </a:t>
            </a:r>
            <a:r>
              <a:rPr lang="ko-KR" altLang="en-US" sz="1200" b="0" dirty="0" err="1"/>
              <a:t>출력문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즉 </a:t>
            </a:r>
            <a:r>
              <a:rPr lang="en-US" altLang="ko-KR" sz="1200" b="0" dirty="0" err="1"/>
              <a:t>System.out.println</a:t>
            </a:r>
            <a:r>
              <a:rPr lang="en-US" altLang="ko-KR" sz="1200" b="0" dirty="0"/>
              <a:t>(“Hello World!!”);</a:t>
            </a:r>
            <a:r>
              <a:rPr lang="ko-KR" altLang="en-US" sz="1200" b="0" dirty="0"/>
              <a:t>는 어디에 위치해야 할까</a:t>
            </a:r>
            <a:r>
              <a:rPr lang="en-US" altLang="ko-KR" sz="1200" b="0" dirty="0" smtClean="0"/>
              <a:t>?</a:t>
            </a:r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dirty="0" smtClean="0"/>
              <a:t>• </a:t>
            </a:r>
            <a:r>
              <a:rPr lang="ko-KR" altLang="en-US" sz="1200" dirty="0" err="1"/>
              <a:t>생성자에서</a:t>
            </a:r>
            <a:r>
              <a:rPr lang="ko-KR" altLang="en-US" sz="1200" dirty="0"/>
              <a:t> 구현</a:t>
            </a:r>
          </a:p>
          <a:p>
            <a:pPr marL="0" indent="0">
              <a:buNone/>
            </a:pPr>
            <a:r>
              <a:rPr lang="en-US" altLang="ko-KR" sz="1200" dirty="0"/>
              <a:t>• </a:t>
            </a:r>
            <a:r>
              <a:rPr lang="ko-KR" altLang="en-US" sz="1200" dirty="0"/>
              <a:t>별도 </a:t>
            </a:r>
            <a:r>
              <a:rPr lang="ko-KR" altLang="en-US" sz="1200" dirty="0" err="1"/>
              <a:t>메서드로</a:t>
            </a:r>
            <a:r>
              <a:rPr lang="ko-KR" altLang="en-US" sz="1200" dirty="0"/>
              <a:t> 구현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39949" y="1700808"/>
            <a:ext cx="7475098" cy="5102189"/>
            <a:chOff x="476250" y="1844824"/>
            <a:chExt cx="8191500" cy="5591175"/>
          </a:xfrm>
        </p:grpSpPr>
        <p:pic>
          <p:nvPicPr>
            <p:cNvPr id="471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0" y="1844824"/>
              <a:ext cx="819150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0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3902224"/>
              <a:ext cx="8172450" cy="353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상품 클래스 </a:t>
            </a:r>
            <a:r>
              <a:rPr lang="ko-KR" altLang="en-US" dirty="0" smtClean="0"/>
              <a:t>구체화 </a:t>
            </a:r>
            <a:r>
              <a:rPr lang="en-US" altLang="ko-KR" dirty="0"/>
              <a:t>: </a:t>
            </a:r>
            <a:r>
              <a:rPr lang="en-US" altLang="ko-KR" dirty="0" err="1"/>
              <a:t>CellPhone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3793501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789312"/>
            <a:ext cx="82010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상품 클래스 </a:t>
            </a:r>
            <a:r>
              <a:rPr lang="ko-KR" altLang="en-US" dirty="0" smtClean="0"/>
              <a:t>구체화 </a:t>
            </a:r>
            <a:r>
              <a:rPr lang="en-US" altLang="ko-KR" dirty="0"/>
              <a:t>: </a:t>
            </a:r>
            <a:r>
              <a:rPr lang="en-US" altLang="ko-KR" dirty="0" err="1"/>
              <a:t>SmartTV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637184"/>
            <a:ext cx="84249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US" altLang="ko-KR" sz="1200" b="0" dirty="0" smtClean="0"/>
              <a:t>Product </a:t>
            </a:r>
            <a:r>
              <a:rPr kumimoji="0" lang="ko-KR" altLang="en-US" sz="1200" b="0" dirty="0"/>
              <a:t>클래스를 상속받는 클래스로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스마트</a:t>
            </a:r>
            <a:r>
              <a:rPr kumimoji="0" lang="en-US" altLang="ko-KR" sz="1200" b="0" dirty="0"/>
              <a:t>TV</a:t>
            </a:r>
            <a:r>
              <a:rPr kumimoji="0" lang="ko-KR" altLang="en-US" sz="1200" b="0" dirty="0"/>
              <a:t>의 제품 정보를 등록하는 데 </a:t>
            </a:r>
            <a:r>
              <a:rPr kumimoji="0" lang="ko-KR" altLang="en-US" sz="1200" b="0" dirty="0" smtClean="0"/>
              <a:t>필요</a:t>
            </a:r>
            <a:endParaRPr kumimoji="0"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기본 </a:t>
            </a:r>
            <a:r>
              <a:rPr kumimoji="0" lang="en-US" altLang="ko-KR" sz="1200" b="0" dirty="0"/>
              <a:t>Product </a:t>
            </a:r>
            <a:r>
              <a:rPr kumimoji="0" lang="ko-KR" altLang="en-US" sz="1200" b="0" dirty="0"/>
              <a:t>클래스 정보 외에 스마트</a:t>
            </a:r>
            <a:r>
              <a:rPr kumimoji="0" lang="en-US" altLang="ko-KR" sz="1200" b="0" dirty="0" smtClean="0"/>
              <a:t>TV</a:t>
            </a:r>
            <a:r>
              <a:rPr kumimoji="0" lang="ko-KR" altLang="en-US" sz="1200" b="0" dirty="0" smtClean="0"/>
              <a:t>정보만 </a:t>
            </a:r>
            <a:r>
              <a:rPr kumimoji="0" lang="ko-KR" altLang="en-US" sz="1200" b="0" dirty="0"/>
              <a:t>추가하여 출력하려고 </a:t>
            </a:r>
            <a:r>
              <a:rPr kumimoji="0" lang="en-US" altLang="ko-KR" sz="1200" b="0" dirty="0" err="1"/>
              <a:t>printExtra</a:t>
            </a:r>
            <a:r>
              <a:rPr kumimoji="0" lang="en-US" altLang="ko-KR" sz="1200" b="0" dirty="0"/>
              <a:t>( ) </a:t>
            </a:r>
            <a:r>
              <a:rPr kumimoji="0" lang="ko-KR" altLang="en-US" sz="1200" b="0" dirty="0" err="1"/>
              <a:t>메서드를</a:t>
            </a:r>
            <a:r>
              <a:rPr kumimoji="0" lang="ko-KR" altLang="en-US" sz="1200" b="0" dirty="0"/>
              <a:t> </a:t>
            </a:r>
            <a:r>
              <a:rPr kumimoji="0" lang="ko-KR" altLang="en-US" sz="1200" b="0" dirty="0" err="1"/>
              <a:t>오버라이딩해서</a:t>
            </a:r>
            <a:r>
              <a:rPr kumimoji="0" lang="ko-KR" altLang="en-US" sz="1200" b="0" dirty="0"/>
              <a:t> </a:t>
            </a:r>
            <a:r>
              <a:rPr kumimoji="0" lang="ko-KR" altLang="en-US" sz="1200" b="0" dirty="0" smtClean="0"/>
              <a:t>구현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052942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33500" y="1726208"/>
            <a:ext cx="7403355" cy="5025589"/>
            <a:chOff x="481013" y="1700808"/>
            <a:chExt cx="8189912" cy="5559524"/>
          </a:xfrm>
        </p:grpSpPr>
        <p:pic>
          <p:nvPicPr>
            <p:cNvPr id="491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13" y="1700808"/>
              <a:ext cx="8181975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75" y="3145532"/>
              <a:ext cx="8172450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상품 클래스 </a:t>
            </a:r>
            <a:r>
              <a:rPr lang="ko-KR" altLang="en-US" dirty="0" smtClean="0"/>
              <a:t>구체화 </a:t>
            </a:r>
            <a:r>
              <a:rPr lang="en-US" altLang="ko-KR" dirty="0"/>
              <a:t>: </a:t>
            </a:r>
            <a:r>
              <a:rPr lang="en-US" altLang="ko-KR" dirty="0" err="1"/>
              <a:t>SmartTV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13298515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12776"/>
            <a:ext cx="3885715" cy="486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 메인 클래스 구현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1702158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348880"/>
            <a:ext cx="81819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 메인 클래스 구현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1188515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08" y="1700808"/>
            <a:ext cx="6827291" cy="509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 메인 클래스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r>
              <a:rPr lang="ko-KR" altLang="en-US" dirty="0"/>
              <a:t>클래스 </a:t>
            </a:r>
            <a:r>
              <a:rPr lang="ko-KR" altLang="en-US" dirty="0" err="1"/>
              <a:t>선언부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1990814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844824"/>
            <a:ext cx="81819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 메인 클래스 </a:t>
            </a:r>
            <a:r>
              <a:rPr lang="ko-KR" altLang="en-US" dirty="0" smtClean="0"/>
              <a:t>구현 </a:t>
            </a:r>
            <a:r>
              <a:rPr lang="en-US" altLang="ko-KR" dirty="0"/>
              <a:t>: </a:t>
            </a:r>
            <a:r>
              <a:rPr lang="en-US" altLang="ko-KR" dirty="0" err="1"/>
              <a:t>genUser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2011655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844824"/>
            <a:ext cx="81819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 메인 클래스 </a:t>
            </a:r>
            <a:r>
              <a:rPr lang="ko-KR" altLang="en-US" dirty="0" smtClean="0"/>
              <a:t>구현 </a:t>
            </a:r>
            <a:r>
              <a:rPr lang="en-US" altLang="ko-KR" dirty="0"/>
              <a:t>: </a:t>
            </a:r>
            <a:r>
              <a:rPr lang="en-US" altLang="ko-KR" dirty="0" err="1"/>
              <a:t>genProduct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2218562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6"/>
          <a:stretch/>
        </p:blipFill>
        <p:spPr bwMode="auto">
          <a:xfrm>
            <a:off x="481013" y="1844824"/>
            <a:ext cx="8181975" cy="464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 메인 클래스 </a:t>
            </a:r>
            <a:r>
              <a:rPr lang="ko-KR" altLang="en-US" dirty="0" smtClean="0"/>
              <a:t>구현 </a:t>
            </a:r>
            <a:r>
              <a:rPr lang="en-US" altLang="ko-KR" dirty="0"/>
              <a:t>: start(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34814314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84" b="-27848"/>
          <a:stretch/>
        </p:blipFill>
        <p:spPr bwMode="auto">
          <a:xfrm>
            <a:off x="481013" y="1844824"/>
            <a:ext cx="8181975" cy="464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 메인 클래스 </a:t>
            </a:r>
            <a:r>
              <a:rPr lang="ko-KR" altLang="en-US" dirty="0" smtClean="0"/>
              <a:t>구현 </a:t>
            </a:r>
            <a:r>
              <a:rPr lang="en-US" altLang="ko-KR" dirty="0"/>
              <a:t>: start(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412670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636912"/>
            <a:ext cx="81629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추가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HelloWorld </a:t>
            </a:r>
            <a:r>
              <a:rPr lang="ko-KR" altLang="en-US" sz="1200" b="0" dirty="0"/>
              <a:t>클래스가 시작되는 위치에 </a:t>
            </a:r>
            <a:r>
              <a:rPr lang="en-US" altLang="ko-KR" sz="1200" b="0" dirty="0"/>
              <a:t>String </a:t>
            </a:r>
            <a:r>
              <a:rPr lang="en-US" altLang="ko-KR" sz="1200" b="0" dirty="0" err="1"/>
              <a:t>msg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멤버 변수를 선언하고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생성자를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추가하여 </a:t>
            </a:r>
            <a:r>
              <a:rPr lang="en-US" altLang="ko-KR" sz="1200" b="0" dirty="0" err="1" smtClean="0"/>
              <a:t>msg</a:t>
            </a:r>
            <a:r>
              <a:rPr lang="en-US" altLang="ko-KR" sz="1200" b="0" dirty="0" smtClean="0"/>
              <a:t> </a:t>
            </a:r>
            <a:r>
              <a:rPr lang="ko-KR" altLang="en-US" sz="1200" b="0" dirty="0" err="1"/>
              <a:t>변수값을</a:t>
            </a:r>
            <a:r>
              <a:rPr lang="ko-KR" altLang="en-US" sz="1200" b="0" dirty="0"/>
              <a:t> 초기화한다</a:t>
            </a:r>
            <a:r>
              <a:rPr lang="en-US" altLang="ko-KR" sz="1200" b="0" dirty="0"/>
              <a:t>.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092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844824"/>
            <a:ext cx="81819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 메인 클래스 </a:t>
            </a:r>
            <a:r>
              <a:rPr lang="ko-KR" altLang="en-US" dirty="0" smtClean="0"/>
              <a:t>구현 </a:t>
            </a:r>
            <a:r>
              <a:rPr lang="en-US" altLang="ko-KR" dirty="0"/>
              <a:t>: </a:t>
            </a:r>
            <a:r>
              <a:rPr lang="en-US" altLang="ko-KR" dirty="0" err="1"/>
              <a:t>productList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1465175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340768"/>
            <a:ext cx="817245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4074190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0"/>
          <a:stretch/>
        </p:blipFill>
        <p:spPr bwMode="auto">
          <a:xfrm>
            <a:off x="481013" y="1844824"/>
            <a:ext cx="8181975" cy="460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 메인 클래스 </a:t>
            </a:r>
            <a:r>
              <a:rPr lang="ko-KR" altLang="en-US" dirty="0" smtClean="0"/>
              <a:t>구현 </a:t>
            </a:r>
            <a:r>
              <a:rPr lang="en-US" altLang="ko-KR" dirty="0"/>
              <a:t>: </a:t>
            </a:r>
            <a:r>
              <a:rPr lang="en-US" altLang="ko-KR" dirty="0" err="1"/>
              <a:t>checkOut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89956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141736"/>
            <a:ext cx="81724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43" b="290"/>
          <a:stretch/>
        </p:blipFill>
        <p:spPr bwMode="auto">
          <a:xfrm>
            <a:off x="481013" y="1268760"/>
            <a:ext cx="8181975" cy="87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33564915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9"/>
          <a:stretch/>
        </p:blipFill>
        <p:spPr bwMode="auto">
          <a:xfrm>
            <a:off x="481013" y="1772817"/>
            <a:ext cx="8181975" cy="488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 메인 클래스 </a:t>
            </a:r>
            <a:r>
              <a:rPr lang="ko-KR" altLang="en-US" dirty="0" smtClean="0"/>
              <a:t>구현 </a:t>
            </a:r>
            <a:r>
              <a:rPr lang="en-US" altLang="ko-KR" dirty="0"/>
              <a:t>: </a:t>
            </a:r>
            <a:r>
              <a:rPr lang="en-US" altLang="ko-KR" dirty="0" err="1"/>
              <a:t>checkOut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682998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1013" y="1332260"/>
            <a:ext cx="8181975" cy="4998034"/>
            <a:chOff x="481013" y="1480132"/>
            <a:chExt cx="8181975" cy="4998034"/>
          </a:xfrm>
        </p:grpSpPr>
        <p:pic>
          <p:nvPicPr>
            <p:cNvPr id="614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1772816"/>
              <a:ext cx="817245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4973216"/>
              <a:ext cx="8172450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" t="93640" r="-58" b="-488"/>
            <a:stretch/>
          </p:blipFill>
          <p:spPr bwMode="auto">
            <a:xfrm>
              <a:off x="481013" y="1480132"/>
              <a:ext cx="8181975" cy="35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33775052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340768"/>
            <a:ext cx="81724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27275957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340768"/>
            <a:ext cx="81724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39359574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340768"/>
            <a:ext cx="81724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16730947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340768"/>
            <a:ext cx="81724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398344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636912"/>
            <a:ext cx="8162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출력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출력 기능을 별도 </a:t>
            </a:r>
            <a:r>
              <a:rPr lang="ko-KR" altLang="en-US" sz="1200" b="0" dirty="0" err="1"/>
              <a:t>메서드로</a:t>
            </a:r>
            <a:r>
              <a:rPr lang="ko-KR" altLang="en-US" sz="1200" b="0" dirty="0"/>
              <a:t> 구현한 예로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생성자와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main( ) </a:t>
            </a:r>
            <a:r>
              <a:rPr lang="ko-KR" altLang="en-US" sz="1200" b="0" dirty="0"/>
              <a:t>사이에 입력한다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출력이 목적이기 </a:t>
            </a:r>
            <a:r>
              <a:rPr lang="ko-KR" altLang="en-US" sz="1200" b="0" dirty="0"/>
              <a:t>때문에 </a:t>
            </a:r>
            <a:r>
              <a:rPr lang="ko-KR" altLang="en-US" sz="1200" b="0" dirty="0" err="1"/>
              <a:t>리턴값은</a:t>
            </a:r>
            <a:r>
              <a:rPr lang="ko-KR" altLang="en-US" sz="1200" b="0" dirty="0"/>
              <a:t> 별도로 없고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멤버 변수 </a:t>
            </a:r>
            <a:r>
              <a:rPr lang="en-US" altLang="ko-KR" sz="1200" b="0" dirty="0" err="1"/>
              <a:t>msg</a:t>
            </a:r>
            <a:r>
              <a:rPr lang="ko-KR" altLang="en-US" sz="1200" b="0" dirty="0"/>
              <a:t>를 출력하는 코드만 입력한다</a:t>
            </a:r>
            <a:r>
              <a:rPr lang="en-US" altLang="ko-KR" sz="1200" b="0" dirty="0"/>
              <a:t>.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874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5775" y="1340768"/>
            <a:ext cx="8172450" cy="5418956"/>
            <a:chOff x="485775" y="1196752"/>
            <a:chExt cx="8172450" cy="5418956"/>
          </a:xfrm>
        </p:grpSpPr>
        <p:pic>
          <p:nvPicPr>
            <p:cNvPr id="665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1196752"/>
              <a:ext cx="8172450" cy="118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2291358"/>
              <a:ext cx="8172450" cy="432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5202690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340768"/>
            <a:ext cx="81724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12283612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340768"/>
            <a:ext cx="81724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28252645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717774"/>
            <a:ext cx="818197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쇼핑몰 프로그램 개발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쇼핑몰 메인 클래스 </a:t>
            </a:r>
            <a:r>
              <a:rPr lang="ko-KR" altLang="en-US" dirty="0" smtClean="0"/>
              <a:t>구현 </a:t>
            </a:r>
            <a:r>
              <a:rPr lang="en-US" altLang="ko-KR" dirty="0"/>
              <a:t>: </a:t>
            </a:r>
            <a:r>
              <a:rPr lang="ko-KR" altLang="en-US" dirty="0"/>
              <a:t>프로그램 실행 </a:t>
            </a:r>
            <a:r>
              <a:rPr lang="ko-KR" altLang="en-US" dirty="0" err="1"/>
              <a:t>런처</a:t>
            </a:r>
            <a:r>
              <a:rPr lang="ko-KR" altLang="en-US" dirty="0"/>
              <a:t> 클래스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67697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2"/>
          <a:stretch/>
        </p:blipFill>
        <p:spPr bwMode="auto">
          <a:xfrm>
            <a:off x="481013" y="2963540"/>
            <a:ext cx="8181975" cy="318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1234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print(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main( )</a:t>
            </a:r>
            <a:r>
              <a:rPr lang="ko-KR" altLang="en-US" sz="1200" b="0" dirty="0" smtClean="0"/>
              <a:t>에서 직접 </a:t>
            </a:r>
            <a:r>
              <a:rPr lang="ko-KR" altLang="en-US" sz="1200" b="0" dirty="0"/>
              <a:t>호출하는 것이 아니라 </a:t>
            </a:r>
            <a:r>
              <a:rPr lang="en-US" altLang="ko-KR" sz="1200" b="0" dirty="0"/>
              <a:t>HelloWorld </a:t>
            </a:r>
            <a:r>
              <a:rPr lang="ko-KR" altLang="en-US" sz="1200" b="0" dirty="0"/>
              <a:t>클래스의 </a:t>
            </a:r>
            <a:r>
              <a:rPr lang="ko-KR" altLang="en-US" sz="1200" b="0" dirty="0" err="1"/>
              <a:t>인스턴스인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hello </a:t>
            </a:r>
            <a:r>
              <a:rPr lang="ko-KR" altLang="en-US" sz="1200" b="0" dirty="0"/>
              <a:t>참조 변수로 호출해야 </a:t>
            </a:r>
            <a:r>
              <a:rPr lang="ko-KR" altLang="en-US" sz="1200" b="0" dirty="0" smtClean="0"/>
              <a:t>한다</a:t>
            </a:r>
            <a:r>
              <a:rPr lang="en-US" altLang="ko-KR" sz="1200" b="0" dirty="0"/>
              <a:t>.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248907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[main</a:t>
            </a:r>
            <a:r>
              <a:rPr lang="en-US" altLang="ko-KR" sz="1200" dirty="0">
                <a:solidFill>
                  <a:srgbClr val="00A4E6"/>
                </a:solidFill>
              </a:rPr>
              <a:t>( ) </a:t>
            </a:r>
            <a:r>
              <a:rPr lang="ko-KR" altLang="en-US" sz="1200" dirty="0" err="1">
                <a:solidFill>
                  <a:srgbClr val="00A4E6"/>
                </a:solidFill>
              </a:rPr>
              <a:t>메서드를</a:t>
            </a:r>
            <a:r>
              <a:rPr lang="ko-KR" altLang="en-US" sz="1200" dirty="0">
                <a:solidFill>
                  <a:srgbClr val="00A4E6"/>
                </a:solidFill>
              </a:rPr>
              <a:t> 포함한 전체 소스 </a:t>
            </a:r>
            <a:r>
              <a:rPr lang="ko-KR" altLang="en-US" sz="1200" dirty="0" smtClean="0">
                <a:solidFill>
                  <a:srgbClr val="00A4E6"/>
                </a:solidFill>
              </a:rPr>
              <a:t>코드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1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49" b="-8857"/>
          <a:stretch/>
        </p:blipFill>
        <p:spPr bwMode="auto">
          <a:xfrm>
            <a:off x="481013" y="1371910"/>
            <a:ext cx="8181975" cy="318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en-US" altLang="ko-KR" dirty="0"/>
              <a:t>HelloWorld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01344"/>
            <a:ext cx="54006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365104"/>
            <a:ext cx="82089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0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6797</TotalTime>
  <Words>1350</Words>
  <Application>Microsoft Office PowerPoint</Application>
  <PresentationFormat>화면 슬라이드 쇼(4:3)</PresentationFormat>
  <Paragraphs>182</Paragraphs>
  <Slides>74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75" baseType="lpstr">
      <vt:lpstr>Office 테마</vt:lpstr>
      <vt:lpstr>Chapter 05. 실전 객체지향 프로그래밍</vt:lpstr>
      <vt:lpstr>PowerPoint 프레젠테이션</vt:lpstr>
      <vt:lpstr>PowerPoint 프레젠테이션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01. 객체지향 HelloWorld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02. 쇼핑몰 프로그램 개발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LEY</cp:lastModifiedBy>
  <cp:revision>657</cp:revision>
  <dcterms:created xsi:type="dcterms:W3CDTF">2012-07-11T10:23:22Z</dcterms:created>
  <dcterms:modified xsi:type="dcterms:W3CDTF">2015-12-10T23:30:49Z</dcterms:modified>
</cp:coreProperties>
</file>