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470" r:id="rId3"/>
    <p:sldId id="471" r:id="rId4"/>
    <p:sldId id="472" r:id="rId5"/>
    <p:sldId id="536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5" r:id="rId18"/>
    <p:sldId id="486" r:id="rId19"/>
    <p:sldId id="487" r:id="rId20"/>
    <p:sldId id="488" r:id="rId21"/>
    <p:sldId id="489" r:id="rId22"/>
    <p:sldId id="537" r:id="rId23"/>
    <p:sldId id="491" r:id="rId24"/>
    <p:sldId id="492" r:id="rId25"/>
    <p:sldId id="493" r:id="rId26"/>
    <p:sldId id="494" r:id="rId27"/>
    <p:sldId id="495" r:id="rId28"/>
    <p:sldId id="496" r:id="rId29"/>
    <p:sldId id="538" r:id="rId30"/>
    <p:sldId id="497" r:id="rId31"/>
    <p:sldId id="498" r:id="rId32"/>
    <p:sldId id="499" r:id="rId33"/>
    <p:sldId id="500" r:id="rId34"/>
    <p:sldId id="539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510" r:id="rId44"/>
    <p:sldId id="511" r:id="rId45"/>
    <p:sldId id="512" r:id="rId46"/>
    <p:sldId id="513" r:id="rId47"/>
    <p:sldId id="514" r:id="rId48"/>
    <p:sldId id="515" r:id="rId49"/>
    <p:sldId id="516" r:id="rId50"/>
    <p:sldId id="517" r:id="rId51"/>
    <p:sldId id="518" r:id="rId52"/>
    <p:sldId id="519" r:id="rId53"/>
    <p:sldId id="520" r:id="rId54"/>
    <p:sldId id="540" r:id="rId55"/>
    <p:sldId id="521" r:id="rId56"/>
    <p:sldId id="522" r:id="rId57"/>
    <p:sldId id="523" r:id="rId58"/>
    <p:sldId id="524" r:id="rId59"/>
    <p:sldId id="525" r:id="rId60"/>
    <p:sldId id="526" r:id="rId61"/>
    <p:sldId id="527" r:id="rId62"/>
    <p:sldId id="541" r:id="rId63"/>
    <p:sldId id="542" r:id="rId64"/>
    <p:sldId id="528" r:id="rId65"/>
    <p:sldId id="529" r:id="rId66"/>
    <p:sldId id="530" r:id="rId67"/>
    <p:sldId id="543" r:id="rId68"/>
    <p:sldId id="531" r:id="rId69"/>
    <p:sldId id="544" r:id="rId70"/>
    <p:sldId id="532" r:id="rId71"/>
    <p:sldId id="533" r:id="rId72"/>
    <p:sldId id="534" r:id="rId73"/>
    <p:sldId id="545" r:id="rId74"/>
    <p:sldId id="385" r:id="rId7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94213" autoAdjust="0"/>
  </p:normalViewPr>
  <p:slideViewPr>
    <p:cSldViewPr>
      <p:cViewPr>
        <p:scale>
          <a:sx n="75" d="100"/>
          <a:sy n="75" d="100"/>
        </p:scale>
        <p:origin x="-2190" y="-85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2015-12-11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2015-12-11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2015-12-11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06. </a:t>
            </a:r>
            <a:r>
              <a:rPr lang="ko-KR" altLang="en-US" sz="2800" b="1" dirty="0">
                <a:solidFill>
                  <a:schemeClr val="bg1"/>
                </a:solidFill>
              </a:rPr>
              <a:t>자바 기본 라이브러리 활용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636912"/>
            <a:ext cx="662781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살펴보기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문서 </a:t>
            </a:r>
            <a:r>
              <a:rPr lang="ko-KR" altLang="en-US" dirty="0" err="1"/>
              <a:t>참고법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 클래스들은 먼저 클래스 계층 구조와 </a:t>
            </a:r>
            <a:r>
              <a:rPr lang="ko-KR" altLang="en-US" sz="1200" b="0" dirty="0" err="1"/>
              <a:t>선언부를</a:t>
            </a:r>
            <a:r>
              <a:rPr lang="ko-KR" altLang="en-US" sz="1200" b="0" dirty="0"/>
              <a:t> 보여 주고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사용법과 기타 설명을 나열한 </a:t>
            </a:r>
            <a:r>
              <a:rPr lang="ko-KR" altLang="en-US" sz="1200" b="0" dirty="0" smtClean="0"/>
              <a:t>후 필드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생성자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메서드</a:t>
            </a:r>
            <a:r>
              <a:rPr lang="ko-KR" altLang="en-US" sz="1200" b="0" dirty="0"/>
              <a:t> 순으로 알려 준다</a:t>
            </a:r>
            <a:r>
              <a:rPr lang="en-US" altLang="ko-KR" sz="1200" b="0" dirty="0"/>
              <a:t>.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82051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286" y="1772816"/>
            <a:ext cx="4971429" cy="49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살펴보기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문서 </a:t>
            </a:r>
            <a:r>
              <a:rPr lang="ko-KR" altLang="en-US" dirty="0" err="1"/>
              <a:t>참고법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892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167063"/>
            <a:ext cx="816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979565"/>
            <a:ext cx="81629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6114628"/>
            <a:ext cx="81629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String </a:t>
            </a:r>
            <a:r>
              <a:rPr lang="ko-KR" altLang="en-US" sz="1200" b="0" dirty="0"/>
              <a:t>클래스는 문자열 처리를 위한 클래스로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자바에서 문자열은 기본 </a:t>
            </a:r>
            <a:r>
              <a:rPr lang="ko-KR" altLang="en-US" sz="1200" b="0" dirty="0" err="1"/>
              <a:t>자료형이</a:t>
            </a:r>
            <a:r>
              <a:rPr lang="ko-KR" altLang="en-US" sz="1200" b="0" dirty="0"/>
              <a:t> 아니라 클래스를 </a:t>
            </a:r>
            <a:r>
              <a:rPr lang="ko-KR" altLang="en-US" sz="1200" b="0" dirty="0" smtClean="0"/>
              <a:t>사용하는 객체 </a:t>
            </a:r>
            <a:r>
              <a:rPr lang="ko-KR" altLang="en-US" sz="1200" b="0" dirty="0"/>
              <a:t>타입이다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2654499"/>
            <a:ext cx="8208912" cy="40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 smtClean="0"/>
              <a:t>예제</a:t>
            </a:r>
            <a:r>
              <a:rPr lang="en-US" altLang="ko-KR" sz="1200" b="0" dirty="0" smtClean="0"/>
              <a:t>) String 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 = “</a:t>
            </a:r>
            <a:r>
              <a:rPr lang="ko-KR" altLang="en-US" sz="1200" b="0" dirty="0"/>
              <a:t>홍길동”</a:t>
            </a:r>
            <a:r>
              <a:rPr lang="en-US" altLang="ko-KR" sz="1200" b="0" dirty="0"/>
              <a:t>;</a:t>
            </a:r>
            <a:r>
              <a:rPr lang="ko-KR" altLang="en-US" sz="1200" b="0" dirty="0"/>
              <a:t>이라는 문자열 </a:t>
            </a:r>
            <a:r>
              <a:rPr lang="ko-KR" altLang="en-US" sz="1200" b="0" dirty="0" smtClean="0"/>
              <a:t>변수</a:t>
            </a:r>
            <a:endParaRPr lang="ko-KR" altLang="en-US" sz="1200" b="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027339"/>
            <a:ext cx="8208912" cy="40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String </a:t>
            </a:r>
            <a:r>
              <a:rPr lang="ko-KR" altLang="en-US" sz="1200" b="0" dirty="0" smtClean="0"/>
              <a:t>클래스는 </a:t>
            </a:r>
            <a:r>
              <a:rPr lang="ko-KR" altLang="en-US" sz="1200" b="0" dirty="0"/>
              <a:t>손쉽게 문자열을 결합할 수 </a:t>
            </a:r>
            <a:r>
              <a:rPr lang="ko-KR" altLang="en-US" sz="1200" b="0" dirty="0" smtClean="0"/>
              <a:t>있다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buNone/>
            </a:pPr>
            <a:r>
              <a:rPr lang="ko-KR" altLang="en-US" sz="1200" b="0" dirty="0" smtClean="0"/>
              <a:t>예제</a:t>
            </a:r>
            <a:r>
              <a:rPr lang="en-US" altLang="ko-KR" sz="1200" b="0" dirty="0" smtClean="0"/>
              <a:t>) </a:t>
            </a:r>
            <a:r>
              <a:rPr lang="ko-KR" altLang="en-US" sz="1200" b="0" dirty="0"/>
              <a:t>액체 세제 </a:t>
            </a:r>
            <a:r>
              <a:rPr lang="en-US" altLang="ko-KR" sz="1200" b="0" dirty="0"/>
              <a:t>+ </a:t>
            </a:r>
            <a:r>
              <a:rPr lang="ko-KR" altLang="en-US" sz="1200" b="0" dirty="0"/>
              <a:t>섬유 유연제 </a:t>
            </a:r>
            <a:r>
              <a:rPr lang="en-US" altLang="ko-KR" sz="1200" b="0" dirty="0"/>
              <a:t>= 25000</a:t>
            </a:r>
            <a:endParaRPr lang="ko-KR" altLang="en-US" sz="1200" b="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5697414"/>
            <a:ext cx="8208912" cy="40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 smtClean="0"/>
              <a:t>예제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사용자가 </a:t>
            </a:r>
            <a:r>
              <a:rPr lang="ko-KR" altLang="en-US" sz="1200" b="0" dirty="0"/>
              <a:t>로그인하면 환영 메시지와 이름을 출력하는 </a:t>
            </a:r>
            <a:r>
              <a:rPr lang="ko-KR" altLang="en-US" sz="1200" b="0" dirty="0" smtClean="0"/>
              <a:t>경우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92578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71" y="2310079"/>
            <a:ext cx="6542858" cy="10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03" y="4429429"/>
            <a:ext cx="6638096" cy="15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대입형으로</a:t>
            </a:r>
            <a:r>
              <a:rPr lang="ko-KR" altLang="en-US" sz="1200" b="0" dirty="0"/>
              <a:t> 선언된 동일 문자열에서는 하나의 </a:t>
            </a:r>
            <a:r>
              <a:rPr lang="ko-KR" altLang="en-US" sz="1200" b="0" dirty="0" err="1"/>
              <a:t>인스턴스만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유지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3535617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반복문을</a:t>
            </a:r>
            <a:r>
              <a:rPr lang="ko-KR" altLang="en-US" sz="1200" b="0" dirty="0"/>
              <a:t> 사용하여 문자열을 기존 변수에 계속 더하는 구조는 프로그램 성능에 </a:t>
            </a:r>
            <a:r>
              <a:rPr lang="ko-KR" altLang="en-US" sz="1200" b="0" dirty="0" smtClean="0"/>
              <a:t>영향을 미칠 </a:t>
            </a:r>
            <a:r>
              <a:rPr lang="ko-KR" altLang="en-US" sz="1200" b="0" dirty="0"/>
              <a:t>수 </a:t>
            </a:r>
            <a:r>
              <a:rPr lang="ko-KR" altLang="en-US" sz="1200" b="0" dirty="0" smtClean="0"/>
              <a:t>있기 때문에 이때는 </a:t>
            </a:r>
            <a:r>
              <a:rPr lang="en-US" altLang="ko-KR" sz="1200" b="0" dirty="0" err="1" smtClean="0"/>
              <a:t>java.lang.StringBuffer</a:t>
            </a:r>
            <a:r>
              <a:rPr lang="en-US" altLang="ko-KR" sz="1200" b="0" dirty="0" smtClean="0"/>
              <a:t> </a:t>
            </a:r>
            <a:r>
              <a:rPr lang="ko-KR" altLang="en-US" sz="1200" b="0" dirty="0"/>
              <a:t>클래스 사용을 </a:t>
            </a:r>
            <a:r>
              <a:rPr lang="ko-KR" altLang="en-US" sz="1200" b="0" dirty="0" smtClean="0"/>
              <a:t>권장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6165304"/>
            <a:ext cx="82089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9700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95" y="2492896"/>
            <a:ext cx="6523810" cy="216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문자열을 비교할 때는 ‘</a:t>
            </a:r>
            <a:r>
              <a:rPr lang="en-US" altLang="ko-KR" sz="1200" b="0" dirty="0"/>
              <a:t>==’ </a:t>
            </a:r>
            <a:r>
              <a:rPr lang="ko-KR" altLang="en-US" sz="1200" b="0" dirty="0"/>
              <a:t>이 아닌 </a:t>
            </a:r>
            <a:r>
              <a:rPr lang="en-US" altLang="ko-KR" sz="1200" b="0" dirty="0"/>
              <a:t>equals(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사용한다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3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34754"/>
            <a:ext cx="81629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000872"/>
            <a:ext cx="8162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클래스의 사용법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변수에 대입하는 형태나 </a:t>
            </a:r>
            <a:r>
              <a:rPr lang="en-US" altLang="ko-KR" sz="1200" b="0" dirty="0"/>
              <a:t>new </a:t>
            </a:r>
            <a:r>
              <a:rPr lang="ko-KR" altLang="en-US" sz="1200" b="0" dirty="0"/>
              <a:t>연산자로 </a:t>
            </a:r>
            <a:r>
              <a:rPr lang="ko-KR" altLang="en-US" sz="1200" b="0" dirty="0" err="1"/>
              <a:t>인스턴스를</a:t>
            </a:r>
            <a:r>
              <a:rPr lang="ko-KR" altLang="en-US" sz="1200" b="0" dirty="0"/>
              <a:t> 생성하여 사용할 수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3501007"/>
            <a:ext cx="8208912" cy="67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문자열을 출력하거나 결합하는 데 사용한다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59162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0" y="2772420"/>
            <a:ext cx="6529734" cy="178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StringBuffer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클래스는 성능에 영향을 받지 않고 문자열 처리를 하는 클래스이다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긴 문자열 조합은 문자열 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하기 대신 </a:t>
            </a:r>
            <a:r>
              <a:rPr lang="en-US" altLang="ko-KR" sz="1200" b="0" dirty="0" err="1"/>
              <a:t>StringBuffer</a:t>
            </a:r>
            <a:r>
              <a:rPr lang="ko-KR" altLang="en-US" sz="1200" b="0" dirty="0"/>
              <a:t>를 사용하는 것이 좋다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 </a:t>
            </a:r>
            <a:r>
              <a:rPr lang="en-US" altLang="ko-KR" sz="1200" b="0" dirty="0" err="1" smtClean="0"/>
              <a:t>StringBuffer</a:t>
            </a:r>
            <a:r>
              <a:rPr lang="ko-KR" altLang="en-US" sz="1200" b="0" dirty="0"/>
              <a:t>에 </a:t>
            </a:r>
            <a:r>
              <a:rPr lang="ko-KR" altLang="en-US" sz="1200" b="0" dirty="0" smtClean="0"/>
              <a:t>값 </a:t>
            </a:r>
            <a:r>
              <a:rPr lang="ko-KR" altLang="en-US" sz="1200" b="0" dirty="0"/>
              <a:t>추가할 때는 </a:t>
            </a:r>
            <a:r>
              <a:rPr lang="en-US" altLang="ko-KR" sz="1200" b="0" dirty="0"/>
              <a:t>append(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</a:t>
            </a:r>
            <a:endParaRPr lang="en-US" altLang="ko-KR" sz="1200" b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0" y="4699521"/>
            <a:ext cx="6529734" cy="199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86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71600" y="1689739"/>
            <a:ext cx="6984776" cy="5014401"/>
            <a:chOff x="481013" y="1004888"/>
            <a:chExt cx="8181975" cy="5873874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1004888"/>
              <a:ext cx="8172450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3" y="5840537"/>
              <a:ext cx="8181975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메서드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106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658516"/>
            <a:ext cx="81819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클래스의 활용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0399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85775" y="1048246"/>
            <a:ext cx="8172450" cy="5713090"/>
            <a:chOff x="485775" y="1022846"/>
            <a:chExt cx="8172450" cy="5713090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1022846"/>
              <a:ext cx="8172450" cy="371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4640436"/>
              <a:ext cx="8172450" cy="209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</p:spTree>
    <p:extLst>
      <p:ext uri="{BB962C8B-B14F-4D97-AF65-F5344CB8AC3E}">
        <p14:creationId xmlns:p14="http://schemas.microsoft.com/office/powerpoint/2010/main" val="346886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320925"/>
            <a:ext cx="64008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클래스의 활용 예제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833761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8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79"/>
          <a:stretch/>
        </p:blipFill>
        <p:spPr bwMode="auto">
          <a:xfrm>
            <a:off x="481013" y="1844825"/>
            <a:ext cx="8181975" cy="458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/>
              <a:t>클래스의 활용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544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60" b="-57281"/>
          <a:stretch/>
        </p:blipFill>
        <p:spPr bwMode="auto">
          <a:xfrm>
            <a:off x="481013" y="1268760"/>
            <a:ext cx="8181975" cy="458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899592" y="2912120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94968"/>
            <a:ext cx="69723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305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148064" y="1700808"/>
            <a:ext cx="3322320" cy="4732992"/>
            <a:chOff x="2495550" y="1219200"/>
            <a:chExt cx="4152900" cy="5916240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900" y="1219200"/>
              <a:ext cx="4140200" cy="147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550" y="2665040"/>
              <a:ext cx="4152900" cy="447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Wrapper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39604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자바의 기본 </a:t>
            </a:r>
            <a:r>
              <a:rPr lang="ko-KR" altLang="en-US" sz="1200" b="0" dirty="0" err="1"/>
              <a:t>자료형을</a:t>
            </a:r>
            <a:r>
              <a:rPr lang="ko-KR" altLang="en-US" sz="1200" b="0" dirty="0"/>
              <a:t> 객체 타입으로 처리할 수 있도록 만든 클래스이다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기본 </a:t>
            </a:r>
            <a:r>
              <a:rPr lang="ko-KR" altLang="en-US" sz="1200" b="0" dirty="0" err="1" smtClean="0"/>
              <a:t>자료형에</a:t>
            </a:r>
            <a:r>
              <a:rPr lang="ko-KR" altLang="en-US" sz="1200" b="0" dirty="0" smtClean="0"/>
              <a:t> 대응하는 </a:t>
            </a:r>
            <a:r>
              <a:rPr lang="ko-KR" altLang="en-US" sz="1200" b="0" dirty="0"/>
              <a:t>클래스들이 모두 준비되어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각 </a:t>
            </a:r>
            <a:r>
              <a:rPr lang="en-US" altLang="ko-KR" sz="1200" b="0" dirty="0"/>
              <a:t>Wrapper </a:t>
            </a:r>
            <a:r>
              <a:rPr lang="ko-KR" altLang="en-US" sz="1200" b="0" dirty="0"/>
              <a:t>클래스에는 해당 데이터 타입과 관련된 유용한 </a:t>
            </a:r>
            <a:r>
              <a:rPr lang="ko-KR" altLang="en-US" sz="1200" b="0" dirty="0" smtClean="0"/>
              <a:t>기능들이 </a:t>
            </a:r>
            <a:r>
              <a:rPr lang="ko-KR" altLang="en-US" sz="1200" b="0" dirty="0"/>
              <a:t>제공된다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46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586484"/>
            <a:ext cx="8162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475212"/>
            <a:ext cx="81629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Wrapper </a:t>
            </a:r>
            <a:r>
              <a:rPr lang="ko-KR" altLang="en-US" dirty="0"/>
              <a:t>클래스의 사용법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1" y="1700808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Wrapper </a:t>
            </a:r>
            <a:r>
              <a:rPr lang="ko-KR" altLang="en-US" sz="1200" b="0" dirty="0"/>
              <a:t>클래스는 </a:t>
            </a:r>
            <a:r>
              <a:rPr lang="en-US" altLang="ko-KR" sz="1200" b="0" dirty="0"/>
              <a:t>String</a:t>
            </a:r>
            <a:r>
              <a:rPr lang="ko-KR" altLang="en-US" sz="1200" b="0" dirty="0"/>
              <a:t>과 같이 변수에 대입하는 형태로 사용하거나 </a:t>
            </a:r>
            <a:r>
              <a:rPr lang="en-US" altLang="ko-KR" sz="1200" b="0" dirty="0"/>
              <a:t>new</a:t>
            </a:r>
            <a:r>
              <a:rPr lang="ko-KR" altLang="en-US" sz="1200" b="0" dirty="0"/>
              <a:t>를 이용하여 </a:t>
            </a:r>
            <a:r>
              <a:rPr lang="ko-KR" altLang="en-US" sz="1200" b="0" dirty="0" smtClean="0"/>
              <a:t>새로운 객체를 </a:t>
            </a:r>
            <a:r>
              <a:rPr lang="ko-KR" altLang="en-US" sz="1200" b="0" dirty="0"/>
              <a:t>생성하는 형태로 사용한다</a:t>
            </a:r>
            <a:endParaRPr lang="en-US" altLang="ko-KR" sz="1200" b="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1" y="3933055"/>
            <a:ext cx="8113911" cy="81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자바에서는 </a:t>
            </a:r>
            <a:r>
              <a:rPr lang="en-US" altLang="ko-KR" sz="1200" b="0" dirty="0"/>
              <a:t>Wrapper </a:t>
            </a:r>
            <a:r>
              <a:rPr lang="ko-KR" altLang="en-US" sz="1200" b="0" dirty="0"/>
              <a:t>클래스에 오토 </a:t>
            </a:r>
            <a:r>
              <a:rPr lang="ko-KR" altLang="en-US" sz="1200" b="0" dirty="0" err="1"/>
              <a:t>박싱과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언박싱을</a:t>
            </a:r>
            <a:r>
              <a:rPr lang="ko-KR" altLang="en-US" sz="1200" b="0" dirty="0"/>
              <a:t> 지원한다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293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6104762" cy="34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Wrapper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메서드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634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916832"/>
            <a:ext cx="81819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Wrapper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메서드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4100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16832"/>
            <a:ext cx="81724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Wrapper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메서드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3480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43163"/>
            <a:ext cx="50006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6-3 Integer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메서드</a:t>
            </a:r>
            <a:r>
              <a:rPr lang="ko-KR" altLang="en-US" dirty="0"/>
              <a:t> 사용하기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2060848"/>
            <a:ext cx="7848872" cy="85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09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1" y="1700808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자바 프로그램을 실행하는 것과 관련된 유용한 기능들을 제공한다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71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28" y="4102472"/>
            <a:ext cx="2971429" cy="139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클래스의 사용법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1" y="1700808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System </a:t>
            </a:r>
            <a:r>
              <a:rPr lang="ko-KR" altLang="en-US" sz="1200" b="0" dirty="0"/>
              <a:t>클래스는 다음과 같은 세 개의 필드를 </a:t>
            </a:r>
            <a:r>
              <a:rPr lang="ko-KR" altLang="en-US" sz="1200" b="0" dirty="0" smtClean="0"/>
              <a:t>제공한다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lvl="3"/>
            <a:r>
              <a:rPr lang="en-US" altLang="ko-KR" sz="1200" b="0" dirty="0" smtClean="0"/>
              <a:t>static </a:t>
            </a:r>
            <a:r>
              <a:rPr lang="en-US" altLang="ko-KR" sz="1200" b="0" dirty="0" err="1"/>
              <a:t>InputStream</a:t>
            </a:r>
            <a:r>
              <a:rPr lang="en-US" altLang="ko-KR" sz="1200" b="0" dirty="0"/>
              <a:t> in</a:t>
            </a:r>
          </a:p>
          <a:p>
            <a:pPr lvl="3"/>
            <a:r>
              <a:rPr lang="en-US" altLang="ko-KR" sz="1200" b="0" dirty="0" smtClean="0"/>
              <a:t>static </a:t>
            </a:r>
            <a:r>
              <a:rPr lang="en-US" altLang="ko-KR" sz="1200" b="0" dirty="0" err="1"/>
              <a:t>PrintStream</a:t>
            </a:r>
            <a:r>
              <a:rPr lang="en-US" altLang="ko-KR" sz="1200" b="0" dirty="0"/>
              <a:t> out</a:t>
            </a:r>
          </a:p>
          <a:p>
            <a:pPr lvl="3"/>
            <a:r>
              <a:rPr lang="en-US" altLang="ko-KR" sz="1200" b="0" dirty="0" smtClean="0"/>
              <a:t>static </a:t>
            </a:r>
            <a:r>
              <a:rPr lang="en-US" altLang="ko-KR" sz="1200" b="0" dirty="0" err="1"/>
              <a:t>PrintStream</a:t>
            </a:r>
            <a:r>
              <a:rPr lang="en-US" altLang="ko-KR" sz="1200" b="0" dirty="0"/>
              <a:t> err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501008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538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916832"/>
            <a:ext cx="81819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메서드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5447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01"/>
          <a:stretch/>
        </p:blipFill>
        <p:spPr bwMode="auto">
          <a:xfrm>
            <a:off x="471488" y="1772816"/>
            <a:ext cx="8201025" cy="489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클래스의 활용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62886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71488" y="1268760"/>
            <a:ext cx="8201025" cy="2995464"/>
            <a:chOff x="471488" y="1652736"/>
            <a:chExt cx="8201025" cy="2995464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2209800"/>
              <a:ext cx="817245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276"/>
            <a:stretch/>
          </p:blipFill>
          <p:spPr bwMode="auto">
            <a:xfrm>
              <a:off x="471488" y="1652736"/>
              <a:ext cx="82010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</a:t>
            </a:r>
            <a:r>
              <a:rPr lang="en-US" altLang="ko-KR" dirty="0"/>
              <a:t>.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63817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899592" y="4587540"/>
            <a:ext cx="7848872" cy="85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11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1" y="1196752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java.util</a:t>
            </a:r>
            <a:r>
              <a:rPr lang="ko-KR" altLang="en-US" sz="1200" b="0" dirty="0"/>
              <a:t>은 프로그램을 개발할 때 유용한 기능들을 모아 놓은 유틸리티 클래스 패키지이다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772816"/>
            <a:ext cx="8208912" cy="1152128"/>
          </a:xfrm>
        </p:spPr>
        <p:txBody>
          <a:bodyPr/>
          <a:lstStyle/>
          <a:p>
            <a:r>
              <a:rPr lang="ko-KR" altLang="en-US" dirty="0"/>
              <a:t>날짜 관련 클래스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1" y="2276872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날짜 처리는 프로그램을 개발할 때 중요하면서도 생각보다 손이 많이 가는 작업이다</a:t>
            </a:r>
            <a:r>
              <a:rPr lang="en-US" altLang="ko-KR" sz="1200" b="0" dirty="0"/>
              <a:t>. </a:t>
            </a:r>
            <a:r>
              <a:rPr lang="en-US" altLang="ko-KR" sz="1200" b="0" dirty="0" err="1"/>
              <a:t>java.util.Data</a:t>
            </a:r>
            <a:r>
              <a:rPr lang="en-US" altLang="ko-KR" sz="1200" b="0" dirty="0"/>
              <a:t>, </a:t>
            </a:r>
            <a:r>
              <a:rPr lang="en-US" altLang="ko-KR" sz="1200" b="0" dirty="0" err="1" smtClean="0"/>
              <a:t>java.util.Calendar</a:t>
            </a:r>
            <a:r>
              <a:rPr lang="en-US" altLang="ko-KR" sz="1200" b="0" dirty="0" smtClean="0"/>
              <a:t> </a:t>
            </a:r>
            <a:r>
              <a:rPr lang="ko-KR" altLang="en-US" sz="1200" b="0" dirty="0"/>
              <a:t>클래스의 주요 </a:t>
            </a:r>
            <a:r>
              <a:rPr lang="ko-KR" altLang="en-US" sz="1200" b="0" dirty="0" err="1"/>
              <a:t>메서드와</a:t>
            </a:r>
            <a:r>
              <a:rPr lang="ko-KR" altLang="en-US" sz="1200" b="0" dirty="0"/>
              <a:t> 필드 등을 잘 활용해야 한다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064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날짜 관련 클래스의 사용법</a:t>
            </a:r>
            <a:endParaRPr kumimoji="0"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564904"/>
            <a:ext cx="8162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674518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1" y="1734716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Date </a:t>
            </a:r>
            <a:r>
              <a:rPr lang="ko-KR" altLang="en-US" sz="1200" b="0" dirty="0"/>
              <a:t>클래스는 다음과 같이 </a:t>
            </a:r>
            <a:r>
              <a:rPr lang="ko-KR" altLang="en-US" sz="1200" b="0" dirty="0" err="1"/>
              <a:t>인스턴스를</a:t>
            </a:r>
            <a:r>
              <a:rPr lang="ko-KR" altLang="en-US" sz="1200" b="0" dirty="0"/>
              <a:t> 생성한 후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호출하여 원하는 기능을 </a:t>
            </a:r>
            <a:r>
              <a:rPr lang="ko-KR" altLang="en-US" sz="1200" b="0" dirty="0" smtClean="0"/>
              <a:t>사용하거나 </a:t>
            </a:r>
            <a:r>
              <a:rPr lang="en-US" altLang="ko-KR" sz="1200" b="0" dirty="0"/>
              <a:t>Date </a:t>
            </a:r>
            <a:r>
              <a:rPr lang="ko-KR" altLang="en-US" sz="1200" b="0" dirty="0"/>
              <a:t>클래스를 지원하는 다른 클래스에 </a:t>
            </a:r>
            <a:r>
              <a:rPr lang="ko-KR" altLang="en-US" sz="1200" b="0" dirty="0" err="1"/>
              <a:t>파라미터로</a:t>
            </a:r>
            <a:r>
              <a:rPr lang="ko-KR" altLang="en-US" sz="1200" b="0" dirty="0"/>
              <a:t> 전달하여 원하는 정보를 추출하는 </a:t>
            </a:r>
            <a:r>
              <a:rPr lang="ko-KR" altLang="en-US" sz="1200" b="0" dirty="0" smtClean="0"/>
              <a:t>형태로 </a:t>
            </a:r>
            <a:r>
              <a:rPr lang="ko-KR" altLang="en-US" sz="1200" b="0" dirty="0"/>
              <a:t>사용한다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1" y="3789040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Calendar </a:t>
            </a:r>
            <a:r>
              <a:rPr lang="ko-KR" altLang="en-US" sz="1200" b="0" dirty="0"/>
              <a:t>클래스는 추상 클래스로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객체를 생성할 수 없다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대신 </a:t>
            </a:r>
            <a:r>
              <a:rPr lang="en-US" altLang="ko-KR" sz="1200" b="0" dirty="0" err="1"/>
              <a:t>getInstance</a:t>
            </a:r>
            <a:r>
              <a:rPr lang="en-US" altLang="ko-KR" sz="1200" b="0" dirty="0"/>
              <a:t>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사용하여 </a:t>
            </a:r>
            <a:r>
              <a:rPr lang="ko-KR" altLang="en-US" sz="1200" b="0" dirty="0"/>
              <a:t>시스템의 날짜와 시간 정보를 가져온다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69541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36316"/>
            <a:ext cx="81819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날짜 관련 클래스의 주요 </a:t>
            </a:r>
            <a:r>
              <a:rPr kumimoji="0" lang="ko-KR" altLang="en-US" dirty="0" err="1"/>
              <a:t>메서드</a:t>
            </a:r>
            <a:endParaRPr kumimoji="0"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</p:spTree>
    <p:extLst>
      <p:ext uri="{BB962C8B-B14F-4D97-AF65-F5344CB8AC3E}">
        <p14:creationId xmlns:p14="http://schemas.microsoft.com/office/powerpoint/2010/main" val="3710222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36316"/>
            <a:ext cx="81915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날짜 관련 클래스의 주요 </a:t>
            </a:r>
            <a:r>
              <a:rPr kumimoji="0" lang="ko-KR" altLang="en-US" dirty="0" err="1"/>
              <a:t>메서드</a:t>
            </a:r>
            <a:endParaRPr kumimoji="0"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</p:spTree>
    <p:extLst>
      <p:ext uri="{BB962C8B-B14F-4D97-AF65-F5344CB8AC3E}">
        <p14:creationId xmlns:p14="http://schemas.microsoft.com/office/powerpoint/2010/main" val="1866402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8"/>
          <a:stretch/>
        </p:blipFill>
        <p:spPr bwMode="auto">
          <a:xfrm>
            <a:off x="481013" y="1802904"/>
            <a:ext cx="8181975" cy="462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Date</a:t>
            </a:r>
            <a:r>
              <a:rPr kumimoji="0" lang="ko-KR" altLang="en-US" dirty="0"/>
              <a:t>와 </a:t>
            </a:r>
            <a:r>
              <a:rPr kumimoji="0" lang="en-US" altLang="ko-KR" dirty="0"/>
              <a:t>Calendar </a:t>
            </a:r>
            <a:r>
              <a:rPr kumimoji="0" lang="ko-KR" altLang="en-US" dirty="0"/>
              <a:t>클래스의 활용 예제</a:t>
            </a:r>
            <a:endParaRPr kumimoji="0"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</p:spTree>
    <p:extLst>
      <p:ext uri="{BB962C8B-B14F-4D97-AF65-F5344CB8AC3E}">
        <p14:creationId xmlns:p14="http://schemas.microsoft.com/office/powerpoint/2010/main" val="382759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03961"/>
            <a:ext cx="52101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874168"/>
            <a:ext cx="81724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98"/>
          <a:stretch/>
        </p:blipFill>
        <p:spPr bwMode="auto">
          <a:xfrm>
            <a:off x="481013" y="1340768"/>
            <a:ext cx="81819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3825168"/>
            <a:ext cx="7848872" cy="85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</p:spTree>
    <p:extLst>
      <p:ext uri="{BB962C8B-B14F-4D97-AF65-F5344CB8AC3E}">
        <p14:creationId xmlns:p14="http://schemas.microsoft.com/office/powerpoint/2010/main" val="316480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살펴보기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</a:t>
            </a:r>
            <a:r>
              <a:rPr lang="ko-KR" altLang="en-US" dirty="0"/>
              <a:t>의 개념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Application </a:t>
            </a:r>
            <a:r>
              <a:rPr lang="en-US" altLang="ko-KR" sz="1200" b="0" dirty="0"/>
              <a:t>Programming Interface</a:t>
            </a:r>
            <a:r>
              <a:rPr lang="ko-KR" altLang="en-US" sz="1200" b="0" dirty="0"/>
              <a:t>의 약어로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응용 프로그램 개발에 사용할 수 있는 </a:t>
            </a:r>
            <a:r>
              <a:rPr lang="ko-KR" altLang="en-US" sz="1200" b="0" dirty="0" smtClean="0"/>
              <a:t>라이브러리 규격</a:t>
            </a:r>
            <a:r>
              <a:rPr lang="en-US" altLang="ko-KR" sz="1200" b="0" dirty="0" smtClean="0"/>
              <a:t>.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140968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Scanner </a:t>
            </a:r>
            <a:r>
              <a:rPr kumimoji="0" lang="ko-KR" altLang="en-US" dirty="0"/>
              <a:t>클래스</a:t>
            </a:r>
            <a:endParaRPr kumimoji="0"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1" y="1734716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Scanner </a:t>
            </a:r>
            <a:r>
              <a:rPr lang="ko-KR" altLang="en-US" sz="1200" b="0" dirty="0"/>
              <a:t>클래스는 입력 </a:t>
            </a:r>
            <a:r>
              <a:rPr lang="ko-KR" altLang="en-US" sz="1200" b="0" dirty="0" err="1"/>
              <a:t>스트림으로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데이터를 </a:t>
            </a:r>
            <a:r>
              <a:rPr lang="ko-KR" altLang="en-US" sz="1200" b="0" dirty="0" err="1"/>
              <a:t>입력받는</a:t>
            </a:r>
            <a:r>
              <a:rPr lang="ko-KR" altLang="en-US" sz="1200" b="0" dirty="0"/>
              <a:t> 클래스이다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고급 </a:t>
            </a:r>
            <a:r>
              <a:rPr lang="ko-KR" altLang="en-US" sz="1200" b="0" dirty="0"/>
              <a:t>입출력은 자바 </a:t>
            </a:r>
            <a:r>
              <a:rPr lang="en-US" altLang="ko-KR" sz="1200" b="0" dirty="0"/>
              <a:t>I/O</a:t>
            </a:r>
            <a:r>
              <a:rPr lang="ko-KR" altLang="en-US" sz="1200" b="0" dirty="0"/>
              <a:t>에서 </a:t>
            </a:r>
            <a:r>
              <a:rPr lang="ko-KR" altLang="en-US" sz="1200" b="0" dirty="0" smtClean="0"/>
              <a:t>제공하는 클래스들을 </a:t>
            </a:r>
            <a:r>
              <a:rPr lang="ko-KR" altLang="en-US" sz="1200" b="0" dirty="0"/>
              <a:t>사용해야 하며</a:t>
            </a:r>
            <a:r>
              <a:rPr lang="en-US" altLang="ko-KR" sz="1200" b="0" dirty="0"/>
              <a:t>, Scanner </a:t>
            </a:r>
            <a:r>
              <a:rPr lang="ko-KR" altLang="en-US" sz="1200" b="0" dirty="0"/>
              <a:t>클래스는 상대적으로 간단한 입력을 처리하는 데 사용한다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객체를 생성할 </a:t>
            </a:r>
            <a:r>
              <a:rPr lang="ko-KR" altLang="en-US" sz="1200" b="0" dirty="0"/>
              <a:t>때 입력 </a:t>
            </a:r>
            <a:r>
              <a:rPr lang="ko-KR" altLang="en-US" sz="1200" b="0" dirty="0" err="1"/>
              <a:t>스트림을</a:t>
            </a:r>
            <a:r>
              <a:rPr lang="ko-KR" altLang="en-US" sz="1200" b="0" dirty="0"/>
              <a:t> 변경하면 키보드 외의 파일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네트워크 등에서 데이터 입력을 받아올 수 있다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921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81013" y="1995488"/>
            <a:ext cx="8181975" cy="3803650"/>
            <a:chOff x="481013" y="1995488"/>
            <a:chExt cx="8181975" cy="3803650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1995488"/>
              <a:ext cx="8172450" cy="286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3" y="4837113"/>
              <a:ext cx="818197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Scanner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메서드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4280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Scanner </a:t>
            </a:r>
            <a:r>
              <a:rPr lang="ko-KR" altLang="en-US" dirty="0"/>
              <a:t>클래스의 활용 예제</a:t>
            </a:r>
            <a:endParaRPr kumimoji="0"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48768"/>
            <a:ext cx="81819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</p:spTree>
    <p:extLst>
      <p:ext uri="{BB962C8B-B14F-4D97-AF65-F5344CB8AC3E}">
        <p14:creationId xmlns:p14="http://schemas.microsoft.com/office/powerpoint/2010/main" val="2054479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6988"/>
            <a:ext cx="52101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995252"/>
            <a:ext cx="7848872" cy="85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Scanner </a:t>
            </a:r>
            <a:r>
              <a:rPr lang="ko-KR" altLang="en-US" dirty="0"/>
              <a:t>클래스의 활용 예제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0450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429000"/>
            <a:ext cx="81629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Random </a:t>
            </a:r>
            <a:r>
              <a:rPr lang="ko-KR" altLang="en-US" dirty="0"/>
              <a:t>클래스</a:t>
            </a:r>
            <a:endParaRPr kumimoji="0"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1" y="1734716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Random </a:t>
            </a:r>
            <a:r>
              <a:rPr lang="ko-KR" altLang="en-US" sz="1200" b="0" dirty="0"/>
              <a:t>클래스는 </a:t>
            </a:r>
            <a:r>
              <a:rPr lang="ko-KR" altLang="en-US" sz="1200" b="0" dirty="0" err="1"/>
              <a:t>난수를</a:t>
            </a:r>
            <a:r>
              <a:rPr lang="ko-KR" altLang="en-US" sz="1200" b="0" dirty="0"/>
              <a:t> 생성하는 클래스이다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일련의 </a:t>
            </a:r>
            <a:r>
              <a:rPr lang="ko-KR" altLang="en-US" sz="1200" b="0" dirty="0"/>
              <a:t>규칙에 따라 </a:t>
            </a:r>
            <a:r>
              <a:rPr lang="ko-KR" altLang="en-US" sz="1200" b="0" dirty="0" err="1"/>
              <a:t>난수를</a:t>
            </a:r>
            <a:r>
              <a:rPr lang="ko-KR" altLang="en-US" sz="1200" b="0" dirty="0"/>
              <a:t> 생성하는 관계로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객체를 </a:t>
            </a:r>
            <a:r>
              <a:rPr lang="ko-KR" altLang="en-US" sz="1200" b="0" dirty="0" smtClean="0"/>
              <a:t>생성할 때 </a:t>
            </a:r>
            <a:r>
              <a:rPr lang="ko-KR" altLang="en-US" sz="1200" b="0" dirty="0"/>
              <a:t>현재 시간 정보를 </a:t>
            </a:r>
            <a:r>
              <a:rPr lang="ko-KR" altLang="en-US" sz="1200" b="0" dirty="0" err="1"/>
              <a:t>시드</a:t>
            </a:r>
            <a:r>
              <a:rPr lang="en-US" altLang="ko-KR" sz="1200" b="0" dirty="0"/>
              <a:t>(Seed)</a:t>
            </a:r>
            <a:r>
              <a:rPr lang="ko-KR" altLang="en-US" sz="1200" b="0" dirty="0"/>
              <a:t>로 하여 더 유용한 </a:t>
            </a:r>
            <a:r>
              <a:rPr lang="ko-KR" altLang="en-US" sz="1200" b="0" dirty="0" err="1"/>
              <a:t>난수</a:t>
            </a:r>
            <a:r>
              <a:rPr lang="ko-KR" altLang="en-US" sz="1200" b="0" dirty="0"/>
              <a:t> 생성이 가능하다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난수</a:t>
            </a:r>
            <a:r>
              <a:rPr lang="ko-KR" altLang="en-US" sz="1200" b="0" dirty="0"/>
              <a:t> 생성 범위를 지정하면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</a:t>
            </a:r>
            <a:r>
              <a:rPr lang="ko-KR" altLang="en-US" sz="1200" b="0" dirty="0" smtClean="0"/>
              <a:t>시작하므로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부터 시작해야 할 때는 생성된 </a:t>
            </a:r>
            <a:r>
              <a:rPr lang="ko-KR" altLang="en-US" sz="1200" b="0" dirty="0" err="1"/>
              <a:t>난수에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을 더하도록 한다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081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988840"/>
            <a:ext cx="81819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Random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메서드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5469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54882"/>
            <a:ext cx="81724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Random </a:t>
            </a:r>
            <a:r>
              <a:rPr lang="ko-KR" altLang="en-US" dirty="0"/>
              <a:t>클래스의 활용 예제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5165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68760"/>
            <a:ext cx="81819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</p:spTree>
    <p:extLst>
      <p:ext uri="{BB962C8B-B14F-4D97-AF65-F5344CB8AC3E}">
        <p14:creationId xmlns:p14="http://schemas.microsoft.com/office/powerpoint/2010/main" val="1040810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6988"/>
            <a:ext cx="52101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</a:t>
            </a:r>
            <a:r>
              <a:rPr lang="en-US" altLang="ko-KR" dirty="0"/>
              <a:t>.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Random </a:t>
            </a:r>
            <a:r>
              <a:rPr lang="ko-KR" altLang="en-US" dirty="0"/>
              <a:t>클래스의 활용 예제</a:t>
            </a:r>
            <a:endParaRPr kumimoji="0"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1995252"/>
            <a:ext cx="7848872" cy="85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848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368377"/>
            <a:ext cx="81629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 주요 클래스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kumimoji="0"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1" y="1734716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StringTokenizer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클래스는 </a:t>
            </a:r>
            <a:r>
              <a:rPr lang="ko-KR" altLang="en-US" sz="1200" b="0" dirty="0" err="1"/>
              <a:t>구분자로</a:t>
            </a:r>
            <a:r>
              <a:rPr lang="ko-KR" altLang="en-US" sz="1200" b="0" dirty="0"/>
              <a:t> 연결된 문자열을 손쉽게 분리</a:t>
            </a:r>
            <a:r>
              <a:rPr lang="en-US" altLang="ko-KR" sz="1200" b="0" dirty="0"/>
              <a:t>(</a:t>
            </a:r>
            <a:r>
              <a:rPr lang="ko-KR" altLang="en-US" sz="1200" b="0" dirty="0" err="1"/>
              <a:t>파싱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하는 클래스이다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일반적으로 </a:t>
            </a:r>
            <a:r>
              <a:rPr lang="ko-KR" altLang="en-US" sz="1200" b="0" dirty="0" err="1" smtClean="0"/>
              <a:t>구분자에는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공백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콤마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탭 등을 많이 사용한다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특히 콤마로 구분된 데이터는</a:t>
            </a:r>
            <a:r>
              <a:rPr lang="en-US" altLang="ko-KR" sz="1200" b="0" dirty="0" smtClean="0"/>
              <a:t>csv </a:t>
            </a:r>
            <a:r>
              <a:rPr lang="ko-KR" altLang="en-US" sz="1200" b="0" dirty="0"/>
              <a:t>포맷이라고 하여 엑셀과도 호환된다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기본적으로 다음과 같이 </a:t>
            </a:r>
            <a:r>
              <a:rPr lang="ko-KR" altLang="en-US" sz="1200" b="0" dirty="0" err="1"/>
              <a:t>인스턴스를</a:t>
            </a:r>
            <a:r>
              <a:rPr lang="ko-KR" altLang="en-US" sz="1200" b="0" dirty="0"/>
              <a:t> 생성할 때 </a:t>
            </a:r>
            <a:r>
              <a:rPr lang="ko-KR" altLang="en-US" sz="1200" b="0" dirty="0" err="1"/>
              <a:t>파싱할</a:t>
            </a:r>
            <a:r>
              <a:rPr lang="ko-KR" altLang="en-US" sz="1200" b="0" dirty="0"/>
              <a:t> 문자열과 </a:t>
            </a:r>
            <a:r>
              <a:rPr lang="ko-KR" altLang="en-US" sz="1200" b="0" dirty="0" err="1"/>
              <a:t>구분자를</a:t>
            </a:r>
            <a:r>
              <a:rPr lang="ko-KR" altLang="en-US" sz="1200" b="0" dirty="0"/>
              <a:t> 지정한 후 </a:t>
            </a:r>
            <a:r>
              <a:rPr lang="en-US" altLang="ko-KR" sz="1200" b="0" dirty="0" err="1" smtClean="0"/>
              <a:t>nextToken</a:t>
            </a:r>
            <a:r>
              <a:rPr lang="en-US" altLang="ko-KR" sz="1200" b="0" dirty="0"/>
              <a:t>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사용하여 차례대로 데이터를 가져온다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13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살펴보기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700807"/>
            <a:ext cx="6984776" cy="512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</a:t>
            </a:r>
            <a:r>
              <a:rPr lang="ko-KR" altLang="en-US" dirty="0"/>
              <a:t>의 구조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67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988840"/>
            <a:ext cx="81819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 주요 클래스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메서드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6823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5" y="1726209"/>
            <a:ext cx="7765691" cy="498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 주요 클래스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클래스의 활용 예제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26630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6025"/>
            <a:ext cx="52101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 주요 클래스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클래스의 활용 예제</a:t>
            </a:r>
            <a:endParaRPr kumimoji="0"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995252"/>
            <a:ext cx="7848872" cy="85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80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553892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5678784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1" y="1196752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java.text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패키지는 주로 문자 형태로 구성된 정보의 변환을 지원하는 클래스들로 구성되어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772816"/>
            <a:ext cx="8208912" cy="1152128"/>
          </a:xfrm>
        </p:spPr>
        <p:txBody>
          <a:bodyPr/>
          <a:lstStyle/>
          <a:p>
            <a:r>
              <a:rPr lang="ko-KR" altLang="en-US" dirty="0"/>
              <a:t>날짜 형식 지정 클래스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1" y="2276872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ja </a:t>
            </a:r>
            <a:r>
              <a:rPr lang="en-US" altLang="ko-KR" sz="1200" b="0" dirty="0" err="1"/>
              <a:t>va.text</a:t>
            </a:r>
            <a:r>
              <a:rPr lang="ko-KR" altLang="en-US" sz="1200" b="0" dirty="0" smtClean="0"/>
              <a:t>에서는 </a:t>
            </a:r>
            <a:r>
              <a:rPr lang="en-US" altLang="ko-KR" sz="1200" b="0" dirty="0" err="1" smtClean="0"/>
              <a:t>SimpleDateFormat</a:t>
            </a:r>
            <a:r>
              <a:rPr lang="ko-KR" altLang="en-US" sz="1200" b="0" dirty="0"/>
              <a:t>과 </a:t>
            </a:r>
            <a:r>
              <a:rPr lang="en-US" altLang="ko-KR" sz="1200" b="0" dirty="0" err="1"/>
              <a:t>DateFormat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클래스로 좀 더 간편하게 날짜 및 시간 정보를 처리할 </a:t>
            </a:r>
            <a:r>
              <a:rPr lang="ko-KR" altLang="en-US" sz="1200" b="0" dirty="0" smtClean="0"/>
              <a:t>수 있는 </a:t>
            </a:r>
            <a:r>
              <a:rPr lang="ko-KR" altLang="en-US" sz="1200" b="0" dirty="0"/>
              <a:t>기능을 제공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날짜 형식을 지정하는 클래스로 </a:t>
            </a:r>
            <a:r>
              <a:rPr lang="en-US" altLang="ko-KR" sz="1200" b="0" dirty="0" err="1" smtClean="0"/>
              <a:t>DateFormat</a:t>
            </a:r>
            <a:r>
              <a:rPr lang="ko-KR" altLang="en-US" sz="1200" b="0" dirty="0" smtClean="0"/>
              <a:t>과 </a:t>
            </a:r>
            <a:r>
              <a:rPr lang="en-US" altLang="ko-KR" sz="1200" b="0" dirty="0" err="1" smtClean="0"/>
              <a:t>SimpleDateFormat</a:t>
            </a:r>
            <a:r>
              <a:rPr lang="ko-KR" altLang="en-US" sz="1200" b="0" dirty="0" smtClean="0"/>
              <a:t>이 있으며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자바 </a:t>
            </a:r>
            <a:r>
              <a:rPr lang="en-US" altLang="ko-KR" sz="1200" b="0" dirty="0" smtClean="0"/>
              <a:t>8</a:t>
            </a:r>
            <a:r>
              <a:rPr lang="ko-KR" altLang="en-US" sz="1200" b="0" dirty="0" smtClean="0"/>
              <a:t>에는 </a:t>
            </a:r>
            <a:r>
              <a:rPr lang="en-US" altLang="ko-KR" sz="1200" b="0" dirty="0" err="1" smtClean="0"/>
              <a:t>java.time</a:t>
            </a:r>
            <a:r>
              <a:rPr lang="en-US" altLang="ko-KR" sz="1200" b="0" dirty="0" smtClean="0"/>
              <a:t> API</a:t>
            </a:r>
            <a:r>
              <a:rPr lang="ko-KR" altLang="en-US" sz="1200" b="0" dirty="0" smtClean="0"/>
              <a:t>가 새롭게 추가되었다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4175601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636912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923631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날짜 형식 지정 클래스의 사용법</a:t>
            </a:r>
            <a:endParaRPr kumimoji="0" lang="en-US" altLang="ko-KR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1" y="1734716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DateFormat</a:t>
            </a:r>
            <a:r>
              <a:rPr lang="ko-KR" altLang="en-US" sz="1200" b="0" dirty="0"/>
              <a:t>은 추상 클래스이기 때문에 </a:t>
            </a:r>
            <a:r>
              <a:rPr lang="ko-KR" altLang="en-US" sz="1200" b="0" dirty="0" err="1"/>
              <a:t>인스턴스를</a:t>
            </a:r>
            <a:r>
              <a:rPr lang="ko-KR" altLang="en-US" sz="1200" b="0" dirty="0"/>
              <a:t> 만들 수 없고</a:t>
            </a:r>
            <a:r>
              <a:rPr lang="en-US" altLang="ko-KR" sz="1200" b="0" dirty="0"/>
              <a:t>, abstract </a:t>
            </a:r>
            <a:r>
              <a:rPr lang="ko-KR" altLang="en-US" sz="1200" b="0" dirty="0" err="1"/>
              <a:t>메서드인</a:t>
            </a:r>
            <a:r>
              <a:rPr lang="ko-KR" altLang="en-US" sz="1200" b="0" dirty="0"/>
              <a:t> </a:t>
            </a:r>
            <a:r>
              <a:rPr lang="en-US" altLang="ko-KR" sz="1200" b="0" dirty="0" err="1" smtClean="0"/>
              <a:t>getInstance</a:t>
            </a:r>
            <a:r>
              <a:rPr lang="en-US" altLang="ko-KR" sz="1200" b="0" dirty="0"/>
              <a:t>( ) </a:t>
            </a:r>
            <a:r>
              <a:rPr lang="ko-KR" altLang="en-US" sz="1200" b="0" dirty="0" err="1"/>
              <a:t>메서드로</a:t>
            </a:r>
            <a:r>
              <a:rPr lang="ko-KR" altLang="en-US" sz="1200" b="0" dirty="0"/>
              <a:t> 객체를 가져와 필요한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호출해야 한다</a:t>
            </a:r>
            <a:r>
              <a:rPr lang="en-US" altLang="ko-KR" sz="1200" b="0" dirty="0" smtClean="0"/>
              <a:t>. (API</a:t>
            </a:r>
            <a:r>
              <a:rPr lang="ko-KR" altLang="en-US" sz="1200" b="0" dirty="0" smtClean="0"/>
              <a:t>참조</a:t>
            </a:r>
            <a:r>
              <a:rPr lang="en-US" altLang="ko-KR" sz="1200" b="0" dirty="0" smtClean="0"/>
              <a:t>)</a:t>
            </a:r>
            <a:endParaRPr lang="en-US" altLang="ko-KR" sz="1200" b="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551" y="4059535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SimpleDateFormat</a:t>
            </a:r>
            <a:r>
              <a:rPr lang="ko-KR" altLang="en-US" sz="1200" b="0" dirty="0"/>
              <a:t>은 </a:t>
            </a:r>
            <a:r>
              <a:rPr lang="ko-KR" altLang="en-US" sz="1200" b="0" dirty="0" smtClean="0"/>
              <a:t>객체를 </a:t>
            </a:r>
            <a:r>
              <a:rPr lang="ko-KR" altLang="en-US" sz="1200" b="0" dirty="0"/>
              <a:t>생성할 때 </a:t>
            </a:r>
            <a:r>
              <a:rPr lang="ko-KR" altLang="en-US" sz="1200" b="0" dirty="0" err="1"/>
              <a:t>파라미터로</a:t>
            </a:r>
            <a:r>
              <a:rPr lang="ko-KR" altLang="en-US" sz="1200" b="0" dirty="0"/>
              <a:t> 원하는 형식을 </a:t>
            </a:r>
            <a:r>
              <a:rPr lang="ko-KR" altLang="en-US" sz="1200" b="0" dirty="0" smtClean="0"/>
              <a:t>지정하고 </a:t>
            </a:r>
            <a:r>
              <a:rPr lang="en-US" altLang="ko-KR" sz="1200" b="0" dirty="0" smtClean="0"/>
              <a:t>format</a:t>
            </a:r>
            <a:r>
              <a:rPr lang="en-US" altLang="ko-KR" sz="1200" b="0" dirty="0"/>
              <a:t>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호출하면 원하는 정보를 얻을 수 있다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7086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857" y="1916832"/>
            <a:ext cx="6314286" cy="445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날짜 형식 지정 클래스의 사용법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12291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71488" y="2060848"/>
            <a:ext cx="8201025" cy="3475980"/>
            <a:chOff x="471488" y="2638425"/>
            <a:chExt cx="8201025" cy="3475980"/>
          </a:xfrm>
        </p:grpSpPr>
        <p:pic>
          <p:nvPicPr>
            <p:cNvPr id="512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3" y="2638425"/>
              <a:ext cx="8181975" cy="158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8" y="4161780"/>
              <a:ext cx="8201025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날짜 형식 지정 클래스의 주요 </a:t>
            </a:r>
            <a:r>
              <a:rPr lang="ko-KR" altLang="en-US" dirty="0" err="1"/>
              <a:t>메서드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4107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060848"/>
            <a:ext cx="8181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날짜 형식 지정 클래스의 주요 </a:t>
            </a:r>
            <a:r>
              <a:rPr lang="ko-KR" altLang="en-US" dirty="0" err="1"/>
              <a:t>메서드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04899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060848"/>
            <a:ext cx="81724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날짜 형식 지정 클래스의 활용 예제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41903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366838"/>
            <a:ext cx="81724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</p:spTree>
    <p:extLst>
      <p:ext uri="{BB962C8B-B14F-4D97-AF65-F5344CB8AC3E}">
        <p14:creationId xmlns:p14="http://schemas.microsoft.com/office/powerpoint/2010/main" val="121693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772816"/>
            <a:ext cx="8191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3296816"/>
            <a:ext cx="82010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살펴보기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</a:t>
            </a:r>
            <a:r>
              <a:rPr lang="ko-KR" altLang="en-US" dirty="0"/>
              <a:t>의 구조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33525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6025"/>
            <a:ext cx="52101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날짜 형식 지정 클래스의 활용 예제</a:t>
            </a:r>
            <a:endParaRPr kumimoji="0"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1995252"/>
            <a:ext cx="7848872" cy="85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26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024188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221088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숫자 형식 지정 클래스</a:t>
            </a:r>
            <a:endParaRPr kumimoji="0"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1" y="1734716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숫자 형식 지정은 </a:t>
            </a:r>
            <a:r>
              <a:rPr lang="en-US" altLang="ko-KR" sz="1200" b="0" dirty="0" err="1"/>
              <a:t>NumberFormat</a:t>
            </a:r>
            <a:r>
              <a:rPr lang="ko-KR" altLang="en-US" sz="1200" b="0" dirty="0"/>
              <a:t>과 </a:t>
            </a:r>
            <a:r>
              <a:rPr lang="en-US" altLang="ko-KR" sz="1200" b="0" dirty="0" err="1"/>
              <a:t>DecimalFormat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클래스를 사용할 수 있다</a:t>
            </a:r>
            <a:r>
              <a:rPr lang="en-US" altLang="ko-KR" sz="1200" b="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날짜와 </a:t>
            </a:r>
            <a:r>
              <a:rPr lang="ko-KR" altLang="en-US" sz="1200" b="0" dirty="0"/>
              <a:t>함께 숫자 역시 </a:t>
            </a:r>
            <a:r>
              <a:rPr lang="ko-KR" altLang="en-US" sz="1200" b="0" dirty="0" smtClean="0"/>
              <a:t>프로그램을 </a:t>
            </a:r>
            <a:r>
              <a:rPr lang="ko-KR" altLang="en-US" sz="1200" b="0" dirty="0"/>
              <a:t>개발할 때 여러 변환이 필요한 데이터 중 하나이다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화폐 단위를 비롯하여 자릿수 지정 등 숫자와 </a:t>
            </a:r>
            <a:r>
              <a:rPr lang="ko-KR" altLang="en-US" sz="1200" b="0" dirty="0" smtClean="0"/>
              <a:t>관련된 </a:t>
            </a:r>
            <a:r>
              <a:rPr lang="ko-KR" altLang="en-US" sz="1200" b="0" dirty="0"/>
              <a:t>유용한 기능들을 제공한다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9822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81188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419575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숫자 형식 지정 클래스의 사용법</a:t>
            </a:r>
            <a:endParaRPr kumimoji="0"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1" y="1734716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NumberFormat</a:t>
            </a:r>
            <a:r>
              <a:rPr lang="ko-KR" altLang="en-US" sz="1200" b="0" dirty="0" smtClean="0"/>
              <a:t>은 </a:t>
            </a:r>
            <a:r>
              <a:rPr lang="en-US" altLang="ko-KR" sz="1200" b="0" dirty="0" smtClean="0"/>
              <a:t>abstract </a:t>
            </a:r>
            <a:r>
              <a:rPr lang="ko-KR" altLang="en-US" sz="1200" b="0" dirty="0" err="1"/>
              <a:t>메서드인</a:t>
            </a:r>
            <a:r>
              <a:rPr lang="ko-KR" altLang="en-US" sz="1200" b="0" dirty="0"/>
              <a:t> </a:t>
            </a:r>
            <a:r>
              <a:rPr lang="en-US" altLang="ko-KR" sz="1200" b="0" dirty="0" err="1"/>
              <a:t>getInstance</a:t>
            </a:r>
            <a:r>
              <a:rPr lang="en-US" altLang="ko-KR" sz="1200" b="0" dirty="0"/>
              <a:t>( ) </a:t>
            </a:r>
            <a:r>
              <a:rPr lang="ko-KR" altLang="en-US" sz="1200" b="0" dirty="0" err="1"/>
              <a:t>메서드로</a:t>
            </a:r>
            <a:r>
              <a:rPr lang="ko-KR" altLang="en-US" sz="1200" b="0" dirty="0"/>
              <a:t> 객체를 가져와 필요한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호출해야 한다</a:t>
            </a:r>
            <a:endParaRPr lang="en-US" altLang="ko-KR" sz="1200" b="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1" y="3573015"/>
            <a:ext cx="8113911" cy="69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err="1"/>
              <a:t>DecimalFormat</a:t>
            </a:r>
            <a:r>
              <a:rPr lang="ko-KR" altLang="en-US" sz="1200" b="0" dirty="0"/>
              <a:t>은 </a:t>
            </a:r>
            <a:r>
              <a:rPr lang="ko-KR" altLang="en-US" sz="1200" b="0" dirty="0" smtClean="0"/>
              <a:t>객체를 </a:t>
            </a:r>
            <a:r>
              <a:rPr lang="ko-KR" altLang="en-US" sz="1200" b="0" dirty="0"/>
              <a:t>생성할 때 </a:t>
            </a:r>
            <a:r>
              <a:rPr lang="ko-KR" altLang="en-US" sz="1200" b="0" dirty="0" err="1"/>
              <a:t>파라미터로</a:t>
            </a:r>
            <a:r>
              <a:rPr lang="ko-KR" altLang="en-US" sz="1200" b="0" dirty="0"/>
              <a:t> 원하는 형식을 지정하고</a:t>
            </a:r>
            <a:r>
              <a:rPr lang="en-US" altLang="ko-KR" sz="1200" b="0" dirty="0"/>
              <a:t>, format( </a:t>
            </a:r>
            <a:r>
              <a:rPr lang="en-US" altLang="ko-KR" sz="1200" b="0" dirty="0" smtClean="0"/>
              <a:t>)</a:t>
            </a:r>
            <a:r>
              <a:rPr lang="ko-KR" altLang="en-US" sz="1200" b="0" dirty="0" err="1" smtClean="0"/>
              <a:t>메서드를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호출하면 원하는 정보를 얻을 수 있다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9238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숫자 형식 지정 클래스의 사용법</a:t>
            </a:r>
            <a:endParaRPr kumimoji="0"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1" y="1734716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SimpleDateFormat</a:t>
            </a:r>
            <a:r>
              <a:rPr lang="ko-KR" altLang="en-US" sz="1200" b="0" dirty="0"/>
              <a:t>에서 사용하는 형식 지정 문자는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과 </a:t>
            </a:r>
            <a:r>
              <a:rPr lang="en-US" altLang="ko-KR" sz="1200" b="0" dirty="0"/>
              <a:t>#</a:t>
            </a:r>
            <a:r>
              <a:rPr lang="ko-KR" altLang="en-US" sz="1200" b="0" dirty="0"/>
              <a:t>으로 구성된다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0</a:t>
            </a:r>
            <a:r>
              <a:rPr lang="ko-KR" altLang="en-US" sz="1200" b="0" dirty="0"/>
              <a:t>은 자릿수를 </a:t>
            </a:r>
            <a:r>
              <a:rPr lang="ko-KR" altLang="en-US" sz="1200" b="0" dirty="0" smtClean="0"/>
              <a:t>지정할 때</a:t>
            </a:r>
            <a:r>
              <a:rPr lang="en-US" altLang="ko-KR" sz="1200" b="0" dirty="0"/>
              <a:t>, #</a:t>
            </a:r>
            <a:r>
              <a:rPr lang="ko-KR" altLang="en-US" sz="1200" b="0" dirty="0"/>
              <a:t>은 소수점 자릿수를 지정할 때 </a:t>
            </a:r>
            <a:r>
              <a:rPr lang="ko-KR" altLang="en-US" sz="1200" b="0" dirty="0" smtClean="0"/>
              <a:t>사용한다</a:t>
            </a:r>
            <a:r>
              <a:rPr lang="en-US" altLang="ko-KR" sz="1200" b="0" dirty="0" smtClean="0"/>
              <a:t>.</a:t>
            </a:r>
          </a:p>
          <a:p>
            <a:pPr lvl="3"/>
            <a:r>
              <a:rPr lang="en-US" altLang="ko-KR" sz="1200" b="0" dirty="0"/>
              <a:t>00.# → 35.8</a:t>
            </a:r>
          </a:p>
          <a:p>
            <a:pPr lvl="3"/>
            <a:r>
              <a:rPr lang="en-US" altLang="ko-KR" sz="1200" b="0" dirty="0" smtClean="0"/>
              <a:t>0</a:t>
            </a:r>
            <a:r>
              <a:rPr lang="en-US" altLang="ko-KR" sz="1200" b="0" dirty="0"/>
              <a:t>.## → 35.83(35.829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9</a:t>
            </a:r>
            <a:r>
              <a:rPr lang="ko-KR" altLang="en-US" sz="1200" b="0" dirty="0"/>
              <a:t>를 반올림하여 </a:t>
            </a:r>
            <a:r>
              <a:rPr lang="en-US" altLang="ko-KR" sz="1200" b="0" dirty="0"/>
              <a:t>35.83</a:t>
            </a:r>
            <a:r>
              <a:rPr lang="ko-KR" altLang="en-US" sz="1200" b="0" dirty="0"/>
              <a:t>이 된다</a:t>
            </a:r>
            <a:r>
              <a:rPr lang="en-US" altLang="ko-KR" sz="1200" b="0" dirty="0"/>
              <a:t>.)</a:t>
            </a:r>
          </a:p>
          <a:p>
            <a:pPr lvl="3"/>
            <a:r>
              <a:rPr lang="en-US" altLang="ko-KR" sz="1200" b="0" dirty="0" smtClean="0"/>
              <a:t>000</a:t>
            </a:r>
            <a:r>
              <a:rPr lang="en-US" altLang="ko-KR" sz="1200" b="0" dirty="0"/>
              <a:t>.## → 035.82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760931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숫자 형식 지정 클래스의 주요 </a:t>
            </a:r>
            <a:r>
              <a:rPr lang="ko-KR" altLang="en-US" dirty="0" err="1"/>
              <a:t>메서드</a:t>
            </a:r>
            <a:endParaRPr kumimoji="0"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88840"/>
            <a:ext cx="81724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9314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88840"/>
            <a:ext cx="81724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숫자 형식 지정 클래스의 주요 </a:t>
            </a:r>
            <a:r>
              <a:rPr lang="ko-KR" altLang="en-US" dirty="0" err="1"/>
              <a:t>메서드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0941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00"/>
          <a:stretch/>
        </p:blipFill>
        <p:spPr bwMode="auto">
          <a:xfrm>
            <a:off x="498475" y="3606924"/>
            <a:ext cx="8172450" cy="29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16832"/>
            <a:ext cx="8172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숫자 형식 지정 클래스의 활용 예제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9461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75" b="-362"/>
          <a:stretch/>
        </p:blipFill>
        <p:spPr bwMode="auto">
          <a:xfrm>
            <a:off x="498475" y="1916832"/>
            <a:ext cx="8172450" cy="435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숫자 형식 지정 클래스의 활용 예제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1522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6025"/>
            <a:ext cx="52101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숫자 형식 지정 클래스의 활용 예제</a:t>
            </a:r>
            <a:endParaRPr kumimoji="0"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1995252"/>
            <a:ext cx="7848872" cy="85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130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메시지 형식 지정 클래스</a:t>
            </a:r>
            <a:endParaRPr kumimoji="0"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1" y="1734716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프로그램에서 메시지는 프로그램과 프로그램 또는 시스템과 시스템 사이에 주고받는 </a:t>
            </a:r>
            <a:r>
              <a:rPr lang="ko-KR" altLang="en-US" sz="1200" b="0" dirty="0" err="1" smtClean="0"/>
              <a:t>의미있는</a:t>
            </a:r>
            <a:r>
              <a:rPr lang="ko-KR" altLang="en-US" sz="1200" b="0" dirty="0" smtClean="0"/>
              <a:t> 데이터 </a:t>
            </a:r>
            <a:r>
              <a:rPr lang="ko-KR" altLang="en-US" sz="1200" b="0" dirty="0"/>
              <a:t>구조라고 정의할 수 있다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프로그램이나 시스템 간에 데이터를 송수신할 때 이용할 수 있고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규칙화된 문자열 패턴에 데이터를 </a:t>
            </a:r>
            <a:r>
              <a:rPr lang="ko-KR" altLang="en-US" sz="1200" b="0" dirty="0" err="1" smtClean="0"/>
              <a:t>매핑하는</a:t>
            </a:r>
            <a:r>
              <a:rPr lang="ko-KR" altLang="en-US" sz="1200" b="0" dirty="0" smtClean="0"/>
              <a:t> 용도로도 사용한다</a:t>
            </a:r>
            <a:r>
              <a:rPr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 smtClean="0"/>
              <a:t>MessageFormat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클래스는 패턴과 데이터 조합을 쉽게 연결하여 원하는 문자열을 만들 수 있도록 도와준다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423491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509788"/>
            <a:ext cx="80581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살펴보기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문서 </a:t>
            </a:r>
            <a:r>
              <a:rPr lang="ko-KR" altLang="en-US" dirty="0" err="1"/>
              <a:t>참고법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http://docs.oracle.com/javase/8/docs</a:t>
            </a:r>
            <a:r>
              <a:rPr lang="ko-KR" altLang="en-US" sz="1200" b="0" dirty="0"/>
              <a:t>에서 온라인으로 제공하는 </a:t>
            </a:r>
            <a:r>
              <a:rPr lang="en-US" altLang="ko-KR" sz="1200" b="0" dirty="0"/>
              <a:t>API </a:t>
            </a:r>
            <a:r>
              <a:rPr lang="ko-KR" altLang="en-US" sz="1200" b="0" dirty="0"/>
              <a:t>문서를 이용하면 </a:t>
            </a:r>
            <a:r>
              <a:rPr lang="en-US" altLang="ko-KR" sz="1200" b="0" dirty="0"/>
              <a:t>Java API </a:t>
            </a:r>
            <a:r>
              <a:rPr lang="ko-KR" altLang="en-US" sz="1200" b="0" dirty="0"/>
              <a:t>학습 </a:t>
            </a:r>
            <a:r>
              <a:rPr lang="ko-KR" altLang="en-US" sz="1200" b="0" dirty="0" smtClean="0"/>
              <a:t>및 활용을 </a:t>
            </a:r>
            <a:r>
              <a:rPr lang="ko-KR" altLang="en-US" sz="1200" b="0" dirty="0"/>
              <a:t>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0015700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메시지 형식 지정 클래스의 사용법</a:t>
            </a:r>
            <a:endParaRPr kumimoji="0"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1" y="1734716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MessageFormat</a:t>
            </a:r>
            <a:r>
              <a:rPr lang="ko-KR" altLang="en-US" sz="1200" b="0" dirty="0"/>
              <a:t>은 </a:t>
            </a:r>
            <a:r>
              <a:rPr lang="ko-KR" altLang="en-US" sz="1200" b="0" dirty="0" smtClean="0"/>
              <a:t>문자열 </a:t>
            </a:r>
            <a:r>
              <a:rPr lang="ko-KR" altLang="en-US" sz="1200" b="0" dirty="0"/>
              <a:t>패턴과 로케일 등을 </a:t>
            </a:r>
            <a:r>
              <a:rPr lang="ko-KR" altLang="en-US" sz="1200" b="0" dirty="0" err="1"/>
              <a:t>파라미터로</a:t>
            </a:r>
            <a:r>
              <a:rPr lang="ko-KR" altLang="en-US" sz="1200" b="0" dirty="0"/>
              <a:t> 삼아 객체를 생성한 </a:t>
            </a:r>
            <a:r>
              <a:rPr lang="ko-KR" altLang="en-US" sz="1200" b="0" dirty="0" smtClean="0"/>
              <a:t>후 </a:t>
            </a:r>
            <a:r>
              <a:rPr lang="en-US" altLang="ko-KR" sz="1200" b="0" dirty="0" smtClean="0"/>
              <a:t>format </a:t>
            </a:r>
            <a:r>
              <a:rPr lang="ko-KR" altLang="en-US" sz="1200" b="0" dirty="0"/>
              <a:t>관련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사용하여 원하는 형태로 문자열 메시지를 조합하는 형태를 취한다</a:t>
            </a:r>
            <a:r>
              <a:rPr lang="en-US" altLang="ko-KR" sz="1200" b="0" dirty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636912"/>
            <a:ext cx="81629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014143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1" y="4438079"/>
            <a:ext cx="81139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b="0" dirty="0" smtClean="0"/>
              <a:t>예</a:t>
            </a:r>
            <a:r>
              <a:rPr lang="en-US" altLang="ko-KR" sz="1200" b="0" dirty="0" smtClean="0"/>
              <a:t>)</a:t>
            </a:r>
            <a:r>
              <a:rPr lang="ko-KR" altLang="en-US" sz="1200" b="0" dirty="0"/>
              <a:t> 채팅 서버와 통신하는 </a:t>
            </a:r>
            <a:r>
              <a:rPr lang="ko-KR" altLang="en-US" sz="1200" b="0" dirty="0" smtClean="0"/>
              <a:t>메시지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2678735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88840"/>
            <a:ext cx="81724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메시지 형식 지정 클래스의 주요 </a:t>
            </a:r>
            <a:r>
              <a:rPr lang="ko-KR" altLang="en-US" dirty="0" err="1"/>
              <a:t>메서드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03088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15"/>
          <a:stretch/>
        </p:blipFill>
        <p:spPr bwMode="auto">
          <a:xfrm>
            <a:off x="485775" y="1772817"/>
            <a:ext cx="8172450" cy="461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메시지 형식 지정 클래스의 활용 예제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39003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39" b="-32824"/>
          <a:stretch/>
        </p:blipFill>
        <p:spPr bwMode="auto">
          <a:xfrm>
            <a:off x="485775" y="1910060"/>
            <a:ext cx="8172450" cy="461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</a:t>
            </a:r>
            <a:r>
              <a:rPr lang="en-US" altLang="ko-KR" dirty="0"/>
              <a:t>. </a:t>
            </a: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패키지의 주요 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메시지 형식 지정 클래스의 활용 예제</a:t>
            </a:r>
            <a:endParaRPr kumimoji="0"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72769"/>
            <a:ext cx="54387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4547133"/>
            <a:ext cx="7848872" cy="85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610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68760"/>
            <a:ext cx="57531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살펴보기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문서 </a:t>
            </a:r>
            <a:r>
              <a:rPr lang="ko-KR" altLang="en-US" dirty="0" err="1"/>
              <a:t>참고법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461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996952"/>
            <a:ext cx="662781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살펴보기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API </a:t>
            </a:r>
            <a:r>
              <a:rPr lang="ko-KR" altLang="en-US" dirty="0"/>
              <a:t>문서 </a:t>
            </a:r>
            <a:r>
              <a:rPr lang="ko-KR" altLang="en-US" dirty="0" err="1"/>
              <a:t>참고법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각 클래스들은 먼저 클래스 계층 구조와 </a:t>
            </a:r>
            <a:r>
              <a:rPr lang="ko-KR" altLang="en-US" sz="1200" b="0" dirty="0" err="1"/>
              <a:t>선언부를</a:t>
            </a:r>
            <a:r>
              <a:rPr lang="ko-KR" altLang="en-US" sz="1200" b="0" dirty="0"/>
              <a:t> 보여 주고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사용법과 기타 설명을 나열한 </a:t>
            </a:r>
            <a:r>
              <a:rPr lang="ko-KR" altLang="en-US" sz="1200" b="0" dirty="0" smtClean="0"/>
              <a:t>후 필드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생성자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메서드</a:t>
            </a:r>
            <a:r>
              <a:rPr lang="ko-KR" altLang="en-US" sz="1200" b="0" dirty="0"/>
              <a:t> 순으로 알려 준다</a:t>
            </a:r>
            <a:r>
              <a:rPr lang="en-US" altLang="ko-KR" sz="1200" b="0" dirty="0"/>
              <a:t>.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6604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7052</TotalTime>
  <Words>1555</Words>
  <Application>Microsoft Office PowerPoint</Application>
  <PresentationFormat>화면 슬라이드 쇼(4:3)</PresentationFormat>
  <Paragraphs>204</Paragraphs>
  <Slides>74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75" baseType="lpstr">
      <vt:lpstr>Office 테마</vt:lpstr>
      <vt:lpstr>Chapter 06. 자바 기본 라이브러리 활용</vt:lpstr>
      <vt:lpstr>PowerPoint 프레젠테이션</vt:lpstr>
      <vt:lpstr>PowerPoint 프레젠테이션</vt:lpstr>
      <vt:lpstr>01. 자바 API 살펴보기</vt:lpstr>
      <vt:lpstr>01. 자바 API 살펴보기</vt:lpstr>
      <vt:lpstr>01. 자바 API 살펴보기</vt:lpstr>
      <vt:lpstr>01. 자바 API 살펴보기</vt:lpstr>
      <vt:lpstr>01. 자바 API 살펴보기</vt:lpstr>
      <vt:lpstr>01. 자바 API 살펴보기</vt:lpstr>
      <vt:lpstr>01. 자바 API 살펴보기</vt:lpstr>
      <vt:lpstr>01. 자바 API 살펴보기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02. java.lang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03. java.util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04. java.text 패키지의 주요 클래스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LEY</cp:lastModifiedBy>
  <cp:revision>663</cp:revision>
  <dcterms:created xsi:type="dcterms:W3CDTF">2012-07-11T10:23:22Z</dcterms:created>
  <dcterms:modified xsi:type="dcterms:W3CDTF">2015-12-11T01:42:35Z</dcterms:modified>
</cp:coreProperties>
</file>