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470" r:id="rId3"/>
    <p:sldId id="471" r:id="rId4"/>
    <p:sldId id="472" r:id="rId5"/>
    <p:sldId id="510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511" r:id="rId17"/>
    <p:sldId id="483" r:id="rId18"/>
    <p:sldId id="484" r:id="rId19"/>
    <p:sldId id="512" r:id="rId20"/>
    <p:sldId id="485" r:id="rId21"/>
    <p:sldId id="486" r:id="rId22"/>
    <p:sldId id="487" r:id="rId23"/>
    <p:sldId id="488" r:id="rId24"/>
    <p:sldId id="513" r:id="rId25"/>
    <p:sldId id="489" r:id="rId26"/>
    <p:sldId id="490" r:id="rId27"/>
    <p:sldId id="514" r:id="rId28"/>
    <p:sldId id="491" r:id="rId29"/>
    <p:sldId id="492" r:id="rId30"/>
    <p:sldId id="515" r:id="rId31"/>
    <p:sldId id="493" r:id="rId32"/>
    <p:sldId id="494" r:id="rId33"/>
    <p:sldId id="516" r:id="rId34"/>
    <p:sldId id="495" r:id="rId35"/>
    <p:sldId id="496" r:id="rId36"/>
    <p:sldId id="497" r:id="rId37"/>
    <p:sldId id="498" r:id="rId38"/>
    <p:sldId id="517" r:id="rId39"/>
    <p:sldId id="499" r:id="rId40"/>
    <p:sldId id="518" r:id="rId41"/>
    <p:sldId id="500" r:id="rId42"/>
    <p:sldId id="501" r:id="rId43"/>
    <p:sldId id="502" r:id="rId44"/>
    <p:sldId id="520" r:id="rId45"/>
    <p:sldId id="503" r:id="rId46"/>
    <p:sldId id="504" r:id="rId47"/>
    <p:sldId id="505" r:id="rId48"/>
    <p:sldId id="506" r:id="rId49"/>
    <p:sldId id="507" r:id="rId50"/>
    <p:sldId id="508" r:id="rId51"/>
    <p:sldId id="385" r:id="rId5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FF4C00"/>
    <a:srgbClr val="E84275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5" autoAdjust="0"/>
    <p:restoredTop sz="94213" autoAdjust="0"/>
  </p:normalViewPr>
  <p:slideViewPr>
    <p:cSldViewPr>
      <p:cViewPr>
        <p:scale>
          <a:sx n="75" d="100"/>
          <a:sy n="75" d="100"/>
        </p:scale>
        <p:origin x="-2190" y="-85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2015-12-11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2015-12-11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7" y="260648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4738413" cy="234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764704"/>
            <a:ext cx="2952381" cy="289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922240" y="6309320"/>
            <a:ext cx="31582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2013-2015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Just Java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F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2015-12-11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8" r:id="rId4"/>
    <p:sldLayoutId id="2147483679" r:id="rId5"/>
    <p:sldLayoutId id="2147483680" r:id="rId6"/>
    <p:sldLayoutId id="2147483686" r:id="rId7"/>
    <p:sldLayoutId id="2147483685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323528" y="5589240"/>
            <a:ext cx="8229600" cy="1008112"/>
          </a:xfrm>
        </p:spPr>
        <p:txBody>
          <a:bodyPr/>
          <a:lstStyle/>
          <a:p>
            <a:pPr eaLnBrk="1" hangingPunct="1"/>
            <a:r>
              <a:rPr lang="en-US" altLang="ko-KR" sz="2800" b="1" dirty="0" smtClean="0">
                <a:solidFill>
                  <a:schemeClr val="bg1"/>
                </a:solidFill>
              </a:rPr>
              <a:t>Chapter 08. </a:t>
            </a:r>
            <a:r>
              <a:rPr lang="en-US" altLang="ko-KR" sz="2800" b="1" dirty="0">
                <a:solidFill>
                  <a:schemeClr val="bg1"/>
                </a:solidFill>
              </a:rPr>
              <a:t>GUI </a:t>
            </a:r>
            <a:r>
              <a:rPr lang="ko-KR" altLang="en-US" sz="2800" b="1" dirty="0">
                <a:solidFill>
                  <a:schemeClr val="bg1"/>
                </a:solidFill>
              </a:rPr>
              <a:t>프로그래밍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765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GUI </a:t>
            </a:r>
            <a:r>
              <a:rPr lang="ko-KR" altLang="en-US" dirty="0"/>
              <a:t>프로그래밍의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AWT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190043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5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1"/>
          <a:stretch/>
        </p:blipFill>
        <p:spPr bwMode="auto">
          <a:xfrm>
            <a:off x="485775" y="2564904"/>
            <a:ext cx="8172450" cy="399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GUI </a:t>
            </a:r>
            <a:r>
              <a:rPr lang="ko-KR" altLang="en-US" dirty="0"/>
              <a:t>프로그래밍의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Swing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Swing</a:t>
            </a:r>
            <a:r>
              <a:rPr lang="ko-KR" altLang="en-US" sz="1200" b="0" dirty="0"/>
              <a:t>은 </a:t>
            </a:r>
            <a:r>
              <a:rPr lang="en-US" altLang="ko-KR" sz="1200" b="0" dirty="0"/>
              <a:t>AWT</a:t>
            </a:r>
            <a:r>
              <a:rPr lang="ko-KR" altLang="en-US" sz="1200" b="0" dirty="0"/>
              <a:t>의 부족한 부분을 보완하려고 나온 </a:t>
            </a:r>
            <a:r>
              <a:rPr lang="en-US" altLang="ko-KR" sz="1200" b="0" dirty="0"/>
              <a:t>GUI </a:t>
            </a:r>
            <a:r>
              <a:rPr lang="ko-KR" altLang="en-US" sz="1200" b="0" dirty="0" err="1" smtClean="0"/>
              <a:t>툴킷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기본 클래스를 만들 때 </a:t>
            </a:r>
            <a:r>
              <a:rPr lang="en-US" altLang="ko-KR" sz="1200" b="0" dirty="0"/>
              <a:t>AWT</a:t>
            </a:r>
            <a:r>
              <a:rPr lang="ko-KR" altLang="en-US" sz="1200" b="0" dirty="0"/>
              <a:t>와 달리 </a:t>
            </a:r>
            <a:r>
              <a:rPr lang="en-US" altLang="ko-KR" sz="1200" b="0" dirty="0" err="1"/>
              <a:t>JFrame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클래스를 </a:t>
            </a:r>
            <a:r>
              <a:rPr lang="ko-KR" altLang="en-US" sz="1200" b="0" dirty="0" smtClean="0"/>
              <a:t>상속해야 </a:t>
            </a:r>
            <a:r>
              <a:rPr lang="ko-KR" altLang="en-US" sz="1200" b="0" dirty="0"/>
              <a:t>한다는 것이 가장 큰 </a:t>
            </a:r>
            <a:r>
              <a:rPr lang="ko-KR" altLang="en-US" sz="1200" b="0" dirty="0" smtClean="0"/>
              <a:t>차이점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740039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27" b="-25836"/>
          <a:stretch/>
        </p:blipFill>
        <p:spPr bwMode="auto">
          <a:xfrm>
            <a:off x="485775" y="1431223"/>
            <a:ext cx="8172450" cy="399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74276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GUI </a:t>
            </a:r>
            <a:r>
              <a:rPr lang="ko-KR" altLang="en-US" dirty="0"/>
              <a:t>프로그래밍의 개요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4077072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65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462386"/>
            <a:ext cx="68675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GUI </a:t>
            </a:r>
            <a:r>
              <a:rPr lang="ko-KR" altLang="en-US" dirty="0"/>
              <a:t>프로그래밍의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JavaFX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가장 큰 장점은 </a:t>
            </a:r>
            <a:r>
              <a:rPr lang="en-US" altLang="ko-KR" sz="1200" b="0" dirty="0"/>
              <a:t>Visual Layout Tool</a:t>
            </a:r>
            <a:r>
              <a:rPr lang="ko-KR" altLang="en-US" sz="1200" b="0" dirty="0"/>
              <a:t>과 </a:t>
            </a:r>
            <a:r>
              <a:rPr lang="en-US" altLang="ko-KR" sz="1200" b="0" dirty="0" err="1"/>
              <a:t>css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파일의 지원으로 더욱 편리하게 </a:t>
            </a:r>
            <a:r>
              <a:rPr lang="en-US" altLang="ko-KR" sz="1200" b="0" dirty="0"/>
              <a:t>UI </a:t>
            </a:r>
            <a:r>
              <a:rPr lang="ko-KR" altLang="en-US" sz="1200" b="0" dirty="0" smtClean="0"/>
              <a:t>스타일을 </a:t>
            </a:r>
            <a:r>
              <a:rPr lang="ko-KR" altLang="en-US" sz="1200" b="0" dirty="0"/>
              <a:t>재정의할 수 있고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프로그램도 간결하게 유지할 수 있다는 것이다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869160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JavaFX </a:t>
            </a:r>
            <a:r>
              <a:rPr lang="en-US" altLang="ko-KR" sz="1200" dirty="0"/>
              <a:t>public API : </a:t>
            </a:r>
            <a:r>
              <a:rPr lang="ko-KR" altLang="en-US" sz="1200" b="0" dirty="0"/>
              <a:t>다양한 사용자 애플리케이션을 제작할 수 있도록 </a:t>
            </a:r>
            <a:r>
              <a:rPr lang="ko-KR" altLang="en-US" sz="1200" b="0" dirty="0" err="1"/>
              <a:t>자유도와</a:t>
            </a:r>
            <a:r>
              <a:rPr lang="ko-KR" altLang="en-US" sz="1200" b="0" dirty="0"/>
              <a:t> 유연성을 제공하며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자바 </a:t>
            </a:r>
            <a:r>
              <a:rPr lang="ko-KR" altLang="en-US" sz="1200" b="0" dirty="0" smtClean="0"/>
              <a:t>플랫폼에 </a:t>
            </a:r>
            <a:r>
              <a:rPr lang="ko-KR" altLang="en-US" sz="1200" b="0" dirty="0"/>
              <a:t>기반을 둔다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Quantum </a:t>
            </a:r>
            <a:r>
              <a:rPr lang="en-US" altLang="ko-KR" sz="1200" dirty="0"/>
              <a:t>Toolkit : </a:t>
            </a:r>
            <a:r>
              <a:rPr lang="en-US" altLang="ko-KR" sz="1200" b="0" dirty="0"/>
              <a:t>Prism, Glass Windowing Toolkit</a:t>
            </a:r>
            <a:r>
              <a:rPr lang="ko-KR" altLang="en-US" sz="1200" b="0" dirty="0"/>
              <a:t>을 </a:t>
            </a:r>
            <a:r>
              <a:rPr lang="en-US" altLang="ko-KR" sz="1200" b="0" dirty="0"/>
              <a:t>JavaFX</a:t>
            </a:r>
            <a:r>
              <a:rPr lang="ko-KR" altLang="en-US" sz="1200" b="0" dirty="0"/>
              <a:t>에서 사용할 수 있도록 연결하며</a:t>
            </a:r>
            <a:r>
              <a:rPr lang="en-US" altLang="ko-KR" sz="1200" b="0" dirty="0"/>
              <a:t>, </a:t>
            </a:r>
            <a:r>
              <a:rPr lang="ko-KR" altLang="en-US" sz="1200" b="0" dirty="0" err="1" smtClean="0"/>
              <a:t>렌더링이나</a:t>
            </a:r>
            <a:r>
              <a:rPr lang="ko-KR" altLang="en-US" sz="1200" b="0" dirty="0" smtClean="0"/>
              <a:t> 이벤트 </a:t>
            </a:r>
            <a:r>
              <a:rPr lang="ko-KR" altLang="en-US" sz="1200" b="0" dirty="0"/>
              <a:t>핸들링과 관련된 </a:t>
            </a:r>
            <a:r>
              <a:rPr lang="ko-KR" altLang="en-US" sz="1200" b="0" dirty="0" err="1"/>
              <a:t>스레딩</a:t>
            </a:r>
            <a:r>
              <a:rPr lang="ko-KR" altLang="en-US" sz="1200" b="0" dirty="0"/>
              <a:t> 규칙을 관리한다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Prism </a:t>
            </a:r>
            <a:r>
              <a:rPr lang="en-US" altLang="ko-KR" sz="1200" dirty="0"/>
              <a:t>: </a:t>
            </a:r>
            <a:r>
              <a:rPr lang="en-US" altLang="ko-KR" sz="1200" b="0" dirty="0"/>
              <a:t>JavaFX </a:t>
            </a:r>
            <a:r>
              <a:rPr lang="ko-KR" altLang="en-US" sz="1200" b="0" dirty="0"/>
              <a:t>화면의 </a:t>
            </a:r>
            <a:r>
              <a:rPr lang="en-US" altLang="ko-KR" sz="1200" b="0" dirty="0" err="1"/>
              <a:t>Resterization</a:t>
            </a:r>
            <a:r>
              <a:rPr lang="ko-KR" altLang="en-US" sz="1200" b="0" dirty="0"/>
              <a:t>과 </a:t>
            </a:r>
            <a:r>
              <a:rPr lang="en-US" altLang="ko-KR" sz="1200" b="0" dirty="0"/>
              <a:t>Rendering</a:t>
            </a:r>
            <a:r>
              <a:rPr lang="ko-KR" altLang="en-US" sz="1200" b="0" dirty="0"/>
              <a:t>을 담당하는 부분이다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Glass </a:t>
            </a:r>
            <a:r>
              <a:rPr lang="en-US" altLang="ko-KR" sz="1200" dirty="0"/>
              <a:t>Windowing Toolkit : </a:t>
            </a:r>
            <a:r>
              <a:rPr lang="ko-KR" altLang="en-US" sz="1200" b="0" dirty="0"/>
              <a:t>창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타이머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이벤트 큐를 관리하고</a:t>
            </a:r>
            <a:r>
              <a:rPr lang="en-US" altLang="ko-KR" sz="1200" b="0" dirty="0"/>
              <a:t>, JavaFX </a:t>
            </a:r>
            <a:r>
              <a:rPr lang="ko-KR" altLang="en-US" sz="1200" b="0" dirty="0"/>
              <a:t>플랫폼과 운영체제를 서로 연결한다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35918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953" y="2132856"/>
            <a:ext cx="4638095" cy="38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GUI </a:t>
            </a:r>
            <a:r>
              <a:rPr lang="ko-KR" altLang="en-US" dirty="0"/>
              <a:t>프로그래밍의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JavaFX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0075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72816"/>
            <a:ext cx="81915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1481"/>
          <a:stretch/>
        </p:blipFill>
        <p:spPr bwMode="auto">
          <a:xfrm>
            <a:off x="498475" y="3296815"/>
            <a:ext cx="8172450" cy="343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GUI </a:t>
            </a:r>
            <a:r>
              <a:rPr lang="ko-KR" altLang="en-US" dirty="0"/>
              <a:t>프로그래밍의 개요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프로그램 맛보기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1130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87" b="-412"/>
          <a:stretch/>
        </p:blipFill>
        <p:spPr bwMode="auto">
          <a:xfrm>
            <a:off x="498475" y="1196752"/>
            <a:ext cx="8172450" cy="54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GUI </a:t>
            </a:r>
            <a:r>
              <a:rPr lang="ko-KR" altLang="en-US" dirty="0"/>
              <a:t>프로그래밍의 개요</a:t>
            </a:r>
          </a:p>
        </p:txBody>
      </p:sp>
    </p:spTree>
    <p:extLst>
      <p:ext uri="{BB962C8B-B14F-4D97-AF65-F5344CB8AC3E}">
        <p14:creationId xmlns:p14="http://schemas.microsoft.com/office/powerpoint/2010/main" val="939248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476500"/>
            <a:ext cx="23812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GUI </a:t>
            </a:r>
            <a:r>
              <a:rPr lang="ko-KR" altLang="en-US" dirty="0"/>
              <a:t>프로그래밍의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프로그램 맛보기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190043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506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23"/>
          <a:stretch/>
        </p:blipFill>
        <p:spPr bwMode="auto">
          <a:xfrm>
            <a:off x="500063" y="1844825"/>
            <a:ext cx="8143875" cy="492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Swing </a:t>
            </a:r>
            <a:r>
              <a:rPr lang="ko-KR" altLang="en-US" dirty="0"/>
              <a:t>프로그래밍의 개요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2484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Swing </a:t>
            </a:r>
            <a:r>
              <a:rPr lang="ko-KR" altLang="en-US" dirty="0"/>
              <a:t>프로그래밍의 개요</a:t>
            </a:r>
            <a:endParaRPr lang="en-US" altLang="ko-KR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54" b="1"/>
          <a:stretch/>
        </p:blipFill>
        <p:spPr bwMode="auto">
          <a:xfrm>
            <a:off x="500063" y="1196752"/>
            <a:ext cx="8143875" cy="99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23"/>
          <a:stretch/>
        </p:blipFill>
        <p:spPr bwMode="auto">
          <a:xfrm>
            <a:off x="490538" y="2145805"/>
            <a:ext cx="8162925" cy="361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44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4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94"/>
          <a:stretch/>
        </p:blipFill>
        <p:spPr bwMode="auto">
          <a:xfrm>
            <a:off x="490538" y="1196752"/>
            <a:ext cx="8162925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26236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443560"/>
            <a:ext cx="8162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118968"/>
            <a:ext cx="8162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레이아웃</a:t>
            </a:r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0" y="1700808"/>
            <a:ext cx="835292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컴포넌트를 </a:t>
            </a:r>
            <a:r>
              <a:rPr lang="ko-KR" altLang="en-US" sz="1200" b="0" dirty="0"/>
              <a:t>응용 프로그램에 배치하는 것을 말한다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248314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레이아웃 적용 방법</a:t>
            </a:r>
            <a:endParaRPr kumimoji="0" lang="en-US" altLang="ko-KR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0" y="2987204"/>
            <a:ext cx="835292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/>
            </a:pPr>
            <a:r>
              <a:rPr lang="ko-KR" altLang="en-US" sz="1200" b="0" dirty="0"/>
              <a:t>먼저 대상 컨테이너를 선택한 후 </a:t>
            </a:r>
            <a:r>
              <a:rPr lang="en-US" altLang="ko-KR" sz="1200" b="0" dirty="0" err="1"/>
              <a:t>setLayout</a:t>
            </a:r>
            <a:r>
              <a:rPr lang="en-US" altLang="ko-KR" sz="1200" b="0" dirty="0"/>
              <a:t>( ) </a:t>
            </a:r>
            <a:r>
              <a:rPr lang="ko-KR" altLang="en-US" sz="1200" b="0" dirty="0" err="1" smtClean="0"/>
              <a:t>메서드로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원하는 레이아웃 객체를 생성해야 한다</a:t>
            </a:r>
            <a:r>
              <a:rPr lang="en-US" altLang="ko-KR" sz="1200" b="0" dirty="0" smtClean="0"/>
              <a:t>.</a:t>
            </a:r>
          </a:p>
          <a:p>
            <a:pPr>
              <a:buFont typeface="+mj-ea"/>
              <a:buAutoNum type="circleNumDbPlain"/>
            </a:pPr>
            <a:endParaRPr lang="en-US" altLang="ko-KR" sz="1200" b="0" dirty="0"/>
          </a:p>
          <a:p>
            <a:pPr>
              <a:buFont typeface="+mj-ea"/>
              <a:buAutoNum type="circleNumDbPlain"/>
            </a:pPr>
            <a:endParaRPr lang="en-US" altLang="ko-KR" sz="1200" b="0" dirty="0" smtClean="0"/>
          </a:p>
          <a:p>
            <a:pPr>
              <a:buFont typeface="+mj-ea"/>
              <a:buAutoNum type="circleNumDbPlain"/>
            </a:pPr>
            <a:endParaRPr lang="en-US" altLang="ko-KR" sz="1200" b="0" dirty="0"/>
          </a:p>
          <a:p>
            <a:pPr>
              <a:buFont typeface="+mj-ea"/>
              <a:buAutoNum type="circleNumDbPlain"/>
            </a:pPr>
            <a:endParaRPr lang="en-US" altLang="ko-KR" sz="1200" b="0" dirty="0" smtClean="0"/>
          </a:p>
          <a:p>
            <a:pPr>
              <a:buFont typeface="+mj-ea"/>
              <a:buAutoNum type="circleNumDbPlain"/>
            </a:pPr>
            <a:endParaRPr lang="en-US" altLang="ko-KR" sz="1200" b="0" dirty="0" smtClean="0"/>
          </a:p>
          <a:p>
            <a:pPr>
              <a:buFont typeface="+mj-ea"/>
              <a:buAutoNum type="circleNumDbPlain"/>
            </a:pPr>
            <a:r>
              <a:rPr lang="en-US" altLang="ko-KR" sz="1200" b="0" dirty="0" smtClean="0"/>
              <a:t>add</a:t>
            </a:r>
            <a:r>
              <a:rPr lang="en-US" altLang="ko-KR" sz="1200" b="0" dirty="0"/>
              <a:t>( )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사용하여 컴포넌트들을 컨테이너에 </a:t>
            </a:r>
            <a:r>
              <a:rPr lang="ko-KR" altLang="en-US" sz="1200" b="0" dirty="0" smtClean="0"/>
              <a:t>추가</a:t>
            </a:r>
            <a:endParaRPr lang="en-US" altLang="ko-KR" sz="1200" b="0" dirty="0" smtClean="0"/>
          </a:p>
          <a:p>
            <a:pPr>
              <a:buFont typeface="+mj-ea"/>
              <a:buAutoNum type="circleNumDbPlain"/>
            </a:pPr>
            <a:endParaRPr lang="en-US" altLang="ko-KR" sz="1200" b="0" dirty="0"/>
          </a:p>
          <a:p>
            <a:pPr>
              <a:buFont typeface="+mj-ea"/>
              <a:buAutoNum type="circleNumDbPlain"/>
            </a:pPr>
            <a:endParaRPr lang="en-US" altLang="ko-KR" sz="1200" b="0" dirty="0" smtClean="0"/>
          </a:p>
          <a:p>
            <a:pPr>
              <a:buFont typeface="+mj-ea"/>
              <a:buAutoNum type="circleNumDbPlain"/>
            </a:pPr>
            <a:endParaRPr lang="en-US" altLang="ko-KR" sz="1200" b="0" dirty="0"/>
          </a:p>
          <a:p>
            <a:pPr>
              <a:buFont typeface="+mj-ea"/>
              <a:buAutoNum type="circleNumDbPlain"/>
            </a:pPr>
            <a:endParaRPr lang="en-US" altLang="ko-KR" sz="1200" b="0" dirty="0" smtClean="0"/>
          </a:p>
          <a:p>
            <a:pPr>
              <a:buFont typeface="+mj-ea"/>
              <a:buAutoNum type="circleNumDbPlain"/>
            </a:pP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3877099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FlowLayout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0" y="1700808"/>
            <a:ext cx="835292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FlowLayout</a:t>
            </a:r>
            <a:r>
              <a:rPr lang="ko-KR" altLang="en-US" sz="1200" b="0" dirty="0"/>
              <a:t>은 가장 기본적인 레이아웃으로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일정한 높이와 간격이 있는 컴포넌트를 가로로 </a:t>
            </a:r>
            <a:r>
              <a:rPr lang="ko-KR" altLang="en-US" sz="1200" b="0" dirty="0" smtClean="0"/>
              <a:t>배열할 </a:t>
            </a:r>
            <a:r>
              <a:rPr lang="ko-KR" altLang="en-US" sz="1200" b="0" dirty="0"/>
              <a:t>때 많이 </a:t>
            </a:r>
            <a:r>
              <a:rPr lang="ko-KR" altLang="en-US" sz="1200" b="0" dirty="0" smtClean="0"/>
              <a:t>사용</a:t>
            </a:r>
            <a:r>
              <a:rPr lang="en-US" altLang="ko-KR" sz="1200" b="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버튼을 </a:t>
            </a:r>
            <a:r>
              <a:rPr lang="ko-KR" altLang="en-US" sz="1200" b="0" dirty="0"/>
              <a:t>배열하거나 텍스트 박스를 연결해서 배열할 때 </a:t>
            </a:r>
            <a:r>
              <a:rPr lang="ko-KR" altLang="en-US" sz="1200" b="0" dirty="0" smtClean="0"/>
              <a:t>유용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4" y="2666876"/>
            <a:ext cx="3706316" cy="130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494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03"/>
          <a:stretch/>
        </p:blipFill>
        <p:spPr bwMode="auto">
          <a:xfrm>
            <a:off x="481013" y="1785517"/>
            <a:ext cx="8181975" cy="478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FlowLayout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697183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83" b="-13980"/>
          <a:stretch/>
        </p:blipFill>
        <p:spPr bwMode="auto">
          <a:xfrm>
            <a:off x="481013" y="1340768"/>
            <a:ext cx="8181975" cy="478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448822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301216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/>
              <a:t>: </a:t>
            </a:r>
            <a:r>
              <a:rPr lang="en-US" altLang="ko-KR" dirty="0" err="1"/>
              <a:t>GridLayout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0" y="1700808"/>
            <a:ext cx="835292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GridLayout</a:t>
            </a:r>
            <a:r>
              <a:rPr lang="ko-KR" altLang="en-US" sz="1200" b="0" dirty="0"/>
              <a:t>은 격자 모양의 배열을 지원하는 레이아웃이다</a:t>
            </a:r>
            <a:r>
              <a:rPr lang="en-US" altLang="ko-KR" sz="1200" b="0" dirty="0" smtClean="0"/>
              <a:t>. (</a:t>
            </a:r>
            <a:r>
              <a:rPr lang="ko-KR" altLang="en-US" sz="1200" b="0" dirty="0" smtClean="0"/>
              <a:t>예 </a:t>
            </a:r>
            <a:r>
              <a:rPr lang="en-US" altLang="ko-KR" sz="1200" b="0" dirty="0" smtClean="0"/>
              <a:t>: </a:t>
            </a:r>
            <a:r>
              <a:rPr lang="ko-KR" altLang="en-US" sz="1200" b="0" dirty="0" smtClean="0"/>
              <a:t>계산기</a:t>
            </a:r>
            <a:r>
              <a:rPr lang="en-US" altLang="ko-KR" sz="1200" b="0" dirty="0" smtClean="0"/>
              <a:t>)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3958093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86"/>
          <a:stretch/>
        </p:blipFill>
        <p:spPr bwMode="auto">
          <a:xfrm>
            <a:off x="490538" y="1916833"/>
            <a:ext cx="8162925" cy="468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/>
              <a:t>: </a:t>
            </a:r>
            <a:r>
              <a:rPr lang="en-US" altLang="ko-KR" dirty="0" err="1"/>
              <a:t>GridLayout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26489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/>
              <a:t>: </a:t>
            </a:r>
            <a:r>
              <a:rPr lang="en-US" altLang="ko-KR" dirty="0" err="1"/>
              <a:t>GridLayout</a:t>
            </a:r>
            <a:endParaRPr lang="en-US" altLang="ko-KR" dirty="0" smtClean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29" b="-41643"/>
          <a:stretch/>
        </p:blipFill>
        <p:spPr bwMode="auto">
          <a:xfrm>
            <a:off x="490538" y="1262112"/>
            <a:ext cx="8162925" cy="468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559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10656"/>
            <a:ext cx="3075055" cy="24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/>
              <a:t>: </a:t>
            </a:r>
            <a:r>
              <a:rPr lang="en-US" altLang="ko-KR" dirty="0" err="1"/>
              <a:t>BorderLayout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0" y="1700808"/>
            <a:ext cx="835292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BorderLayout</a:t>
            </a:r>
            <a:r>
              <a:rPr lang="ko-KR" altLang="en-US" sz="1200" b="0" dirty="0"/>
              <a:t>은 가운데에 있는 하나의 컴포넌트를 중심으로 네 방향에 컴포넌트를 </a:t>
            </a:r>
            <a:r>
              <a:rPr lang="ko-KR" altLang="en-US" sz="1200" b="0" dirty="0" smtClean="0"/>
              <a:t>배치하는 레이아웃이다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3216871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67"/>
          <a:stretch/>
        </p:blipFill>
        <p:spPr bwMode="auto">
          <a:xfrm>
            <a:off x="476250" y="1844825"/>
            <a:ext cx="8191500" cy="460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/>
              <a:t>: </a:t>
            </a:r>
            <a:r>
              <a:rPr lang="en-US" altLang="ko-KR" dirty="0" err="1"/>
              <a:t>BorderLayout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132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371" y="4017640"/>
            <a:ext cx="3314286" cy="78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3394001"/>
            <a:ext cx="81819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/>
              <a:t>: </a:t>
            </a:r>
            <a:r>
              <a:rPr lang="en-US" altLang="ko-KR" dirty="0" err="1"/>
              <a:t>BorderLayout</a:t>
            </a:r>
            <a:endParaRPr lang="en-US" altLang="ko-KR" dirty="0" smtClean="0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59"/>
          <a:stretch/>
        </p:blipFill>
        <p:spPr bwMode="auto">
          <a:xfrm>
            <a:off x="476250" y="1196752"/>
            <a:ext cx="8191500" cy="220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901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93" y="2302272"/>
            <a:ext cx="6370612" cy="121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0" y="188640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/>
              <a:t>: </a:t>
            </a:r>
            <a:r>
              <a:rPr lang="en-US" altLang="ko-KR" dirty="0" err="1"/>
              <a:t>CardLayout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0" y="1700808"/>
            <a:ext cx="835292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CardLayout</a:t>
            </a:r>
            <a:r>
              <a:rPr lang="ko-KR" altLang="en-US" sz="1200" b="0" dirty="0"/>
              <a:t>은 등록된 컴포넌트 여러 개 중에서 하나의 컴포넌트만 보여 주는 레이아웃을 </a:t>
            </a:r>
            <a:r>
              <a:rPr lang="ko-KR" altLang="en-US" sz="1200" b="0" dirty="0" smtClean="0"/>
              <a:t>말한다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395415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844824"/>
            <a:ext cx="82010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0" y="188640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/>
              <a:t>: </a:t>
            </a:r>
            <a:r>
              <a:rPr lang="en-US" altLang="ko-KR" dirty="0" err="1"/>
              <a:t>CardLayout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7139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268760"/>
            <a:ext cx="82010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0" y="188640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789195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772816"/>
            <a:ext cx="81724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0" y="188640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레이아웃 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60635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68760"/>
            <a:ext cx="81724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0" y="188640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912452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24744"/>
            <a:ext cx="817245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0" y="188640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579369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35" y="1124744"/>
            <a:ext cx="81724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88"/>
          <a:stretch/>
        </p:blipFill>
        <p:spPr bwMode="auto">
          <a:xfrm>
            <a:off x="497235" y="2217564"/>
            <a:ext cx="8172450" cy="425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0" y="188640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076458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31"/>
          <a:stretch/>
        </p:blipFill>
        <p:spPr bwMode="auto">
          <a:xfrm>
            <a:off x="497235" y="1124744"/>
            <a:ext cx="817245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0" y="188640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447265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96952"/>
            <a:ext cx="70580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0" y="188640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이벤트 핸들링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0" y="1700808"/>
            <a:ext cx="835292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이벤트는 </a:t>
            </a:r>
            <a:r>
              <a:rPr lang="en-US" altLang="ko-KR" sz="1200" b="0" dirty="0"/>
              <a:t>GUI </a:t>
            </a:r>
            <a:r>
              <a:rPr lang="ko-KR" altLang="en-US" sz="1200" b="0" dirty="0"/>
              <a:t>프로그램에서 발생하는 특정 시점의 의미 있는 신호를 말하는 것으로</a:t>
            </a:r>
            <a:r>
              <a:rPr lang="en-US" altLang="ko-KR" sz="1200" b="0" dirty="0"/>
              <a:t>, </a:t>
            </a:r>
            <a:r>
              <a:rPr lang="ko-KR" altLang="en-US" sz="1200" b="0" dirty="0" smtClean="0"/>
              <a:t>마우스나 키보드 </a:t>
            </a:r>
            <a:r>
              <a:rPr lang="ko-KR" altLang="en-US" sz="1200" b="0" dirty="0"/>
              <a:t>입력과 같이 사용자가 입력한 결과를 응용 프로그램에 전달하면서 발생한다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242532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GUI </a:t>
            </a:r>
            <a:r>
              <a:rPr lang="ko-KR" altLang="en-US" dirty="0"/>
              <a:t>프로그래밍의 개요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068960"/>
            <a:ext cx="78867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GUI</a:t>
            </a:r>
            <a:r>
              <a:rPr lang="ko-KR" altLang="en-US" dirty="0" smtClean="0"/>
              <a:t>란 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GUI</a:t>
            </a:r>
            <a:r>
              <a:rPr lang="ko-KR" altLang="en-US" sz="1200" b="0" dirty="0"/>
              <a:t>는 </a:t>
            </a:r>
            <a:r>
              <a:rPr lang="en-US" altLang="ko-KR" sz="1200" b="0" dirty="0"/>
              <a:t>Graphical User Interface</a:t>
            </a:r>
            <a:r>
              <a:rPr lang="ko-KR" altLang="en-US" sz="1200" b="0" dirty="0"/>
              <a:t>의 약어로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그래픽 기반의 사용자 인터페이스를 말한다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GUI</a:t>
            </a:r>
            <a:r>
              <a:rPr lang="ko-KR" altLang="en-US" sz="1200" b="0" dirty="0"/>
              <a:t>는 일반적으로 사용자가 운영체제를 쉽게 사용하도록 만든 개념으로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키보드를 이용하여 텍스트 </a:t>
            </a:r>
            <a:r>
              <a:rPr lang="ko-KR" altLang="en-US" sz="1200" b="0" dirty="0" smtClean="0"/>
              <a:t>기반으로 운영체제나 </a:t>
            </a:r>
            <a:r>
              <a:rPr lang="ko-KR" altLang="en-US" sz="1200" b="0" dirty="0"/>
              <a:t>프로그램을 제어하는 </a:t>
            </a:r>
            <a:r>
              <a:rPr lang="en-US" altLang="ko-KR" sz="1200" b="0" dirty="0"/>
              <a:t>CLI(Command Line Interface)</a:t>
            </a:r>
            <a:r>
              <a:rPr lang="ko-KR" altLang="en-US" sz="1200" b="0" dirty="0"/>
              <a:t>와 구분된다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988840"/>
            <a:ext cx="81629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0" y="188640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이벤트 핸들링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150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68760"/>
            <a:ext cx="81724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0" y="188640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846241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3861048"/>
            <a:ext cx="71151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이벤트 처리 구현 절차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0" y="1700808"/>
            <a:ext cx="835292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이벤트는 각 컴포넌트에서 발생하며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이벤트 </a:t>
            </a:r>
            <a:r>
              <a:rPr lang="ko-KR" altLang="en-US" sz="1200" b="0" dirty="0" err="1"/>
              <a:t>핸들러에서</a:t>
            </a:r>
            <a:r>
              <a:rPr lang="ko-KR" altLang="en-US" sz="1200" b="0" dirty="0"/>
              <a:t> 처리한다</a:t>
            </a:r>
            <a:r>
              <a:rPr lang="en-US" altLang="ko-KR" sz="1200" b="0" dirty="0" smtClean="0"/>
              <a:t>.</a:t>
            </a:r>
          </a:p>
          <a:p>
            <a:pPr marL="0" indent="0">
              <a:buNone/>
            </a:pPr>
            <a:r>
              <a:rPr lang="en-US" altLang="ko-KR" sz="1200" b="0" dirty="0" smtClean="0"/>
              <a:t> 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일반적인 </a:t>
            </a:r>
            <a:r>
              <a:rPr lang="ko-KR" altLang="en-US" sz="1200" dirty="0">
                <a:solidFill>
                  <a:srgbClr val="00A4E6"/>
                </a:solidFill>
              </a:rPr>
              <a:t>이벤트 처리 </a:t>
            </a:r>
            <a:r>
              <a:rPr lang="ko-KR" altLang="en-US" sz="1200" dirty="0" smtClean="0">
                <a:solidFill>
                  <a:srgbClr val="00A4E6"/>
                </a:solidFill>
              </a:rPr>
              <a:t>구현 절차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이벤트 처리 구현 방식에 따라 이벤트를 처리할 </a:t>
            </a:r>
            <a:r>
              <a:rPr lang="ko-KR" altLang="en-US" sz="1200" b="0" dirty="0" err="1"/>
              <a:t>핸들러를</a:t>
            </a:r>
            <a:r>
              <a:rPr lang="ko-KR" altLang="en-US" sz="1200" b="0" dirty="0"/>
              <a:t> 사전에 정의한다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이벤트 </a:t>
            </a:r>
            <a:r>
              <a:rPr lang="ko-KR" altLang="en-US" sz="1200" b="0" dirty="0"/>
              <a:t>처리가 필요한 컴포넌트 대상을 정하고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해당 컴포넌트에 이벤트 </a:t>
            </a:r>
            <a:r>
              <a:rPr lang="ko-KR" altLang="en-US" sz="1200" b="0" dirty="0" err="1"/>
              <a:t>핸들러를</a:t>
            </a:r>
            <a:r>
              <a:rPr lang="ko-KR" altLang="en-US" sz="1200" b="0" dirty="0"/>
              <a:t> 등록한다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이벤트 </a:t>
            </a:r>
            <a:r>
              <a:rPr lang="ko-KR" altLang="en-US" sz="1200" b="0" dirty="0" err="1"/>
              <a:t>핸들러</a:t>
            </a:r>
            <a:r>
              <a:rPr lang="ko-KR" altLang="en-US" sz="1200" b="0" dirty="0"/>
              <a:t> 클래스에서 요구하는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오버라이딩하고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이벤트가 발생할 때 필요한 기능을 구현한다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0" y="188640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9053950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이벤트 처리 구현 방식</a:t>
            </a:r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0" y="188640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0" y="1700808"/>
            <a:ext cx="835292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ko-KR" altLang="en-US" sz="1200" b="0" dirty="0"/>
              <a:t>프로그램 클래스가 </a:t>
            </a:r>
            <a:r>
              <a:rPr lang="ko-KR" altLang="en-US" sz="1200" b="0" dirty="0" err="1"/>
              <a:t>핸들러</a:t>
            </a:r>
            <a:r>
              <a:rPr lang="ko-KR" altLang="en-US" sz="1200" b="0" dirty="0"/>
              <a:t> 인터페이스를 </a:t>
            </a:r>
            <a:r>
              <a:rPr lang="ko-KR" altLang="en-US" sz="1200" b="0" dirty="0" smtClean="0"/>
              <a:t>구현</a:t>
            </a:r>
            <a:endParaRPr lang="en-US" altLang="ko-KR" sz="1200" b="0" dirty="0" smtClean="0"/>
          </a:p>
          <a:p>
            <a:pPr>
              <a:buFont typeface="+mj-lt"/>
              <a:buAutoNum type="arabicPeriod"/>
            </a:pPr>
            <a:r>
              <a:rPr lang="ko-KR" altLang="en-US" sz="1200" b="0" dirty="0"/>
              <a:t>별도의 이벤트 </a:t>
            </a:r>
            <a:r>
              <a:rPr lang="ko-KR" altLang="en-US" sz="1200" b="0" dirty="0" err="1"/>
              <a:t>핸들러</a:t>
            </a:r>
            <a:r>
              <a:rPr lang="ko-KR" altLang="en-US" sz="1200" b="0" dirty="0"/>
              <a:t> 클래스로 </a:t>
            </a:r>
            <a:r>
              <a:rPr lang="ko-KR" altLang="en-US" sz="1200" b="0" dirty="0" smtClean="0"/>
              <a:t>구현</a:t>
            </a:r>
            <a:endParaRPr lang="en-US" altLang="ko-KR" sz="1200" b="0" dirty="0" smtClean="0"/>
          </a:p>
          <a:p>
            <a:pPr>
              <a:buFont typeface="+mj-lt"/>
              <a:buAutoNum type="arabicPeriod"/>
            </a:pPr>
            <a:r>
              <a:rPr lang="ko-KR" altLang="en-US" sz="1200" b="0" dirty="0"/>
              <a:t>현재 클래스 파일에 내부 클래스로 </a:t>
            </a:r>
            <a:r>
              <a:rPr lang="ko-KR" altLang="en-US" sz="1200" b="0" dirty="0" smtClean="0"/>
              <a:t>구현</a:t>
            </a:r>
            <a:endParaRPr lang="en-US" altLang="ko-KR" sz="1200" b="0" dirty="0" smtClean="0"/>
          </a:p>
          <a:p>
            <a:pPr>
              <a:buFont typeface="+mj-lt"/>
              <a:buAutoNum type="arabicPeriod"/>
            </a:pPr>
            <a:r>
              <a:rPr lang="ko-KR" altLang="en-US" sz="1200" b="0" dirty="0"/>
              <a:t>컴포넌트에 </a:t>
            </a:r>
            <a:r>
              <a:rPr lang="ko-KR" altLang="en-US" sz="1200" b="0" dirty="0" err="1"/>
              <a:t>핸들러를</a:t>
            </a:r>
            <a:r>
              <a:rPr lang="ko-KR" altLang="en-US" sz="1200" b="0" dirty="0"/>
              <a:t> 등록할 때 익명의 내부 클래스로 구현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813574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이벤트 처리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(1)</a:t>
            </a:r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0" y="188640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1"/>
          <a:stretch/>
        </p:blipFill>
        <p:spPr bwMode="auto">
          <a:xfrm>
            <a:off x="681038" y="1844824"/>
            <a:ext cx="7781925" cy="466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381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812800"/>
            <a:ext cx="77819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00"/>
          <a:stretch/>
        </p:blipFill>
        <p:spPr bwMode="auto">
          <a:xfrm>
            <a:off x="681038" y="1266825"/>
            <a:ext cx="7781925" cy="5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0" y="188640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016675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263749"/>
            <a:ext cx="77819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0" y="188640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6918400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46908"/>
            <a:ext cx="2857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0" y="188640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이벤트 처리 </a:t>
            </a:r>
            <a:r>
              <a:rPr lang="ko-KR" altLang="en-US" dirty="0" smtClean="0"/>
              <a:t>예제 </a:t>
            </a:r>
            <a:r>
              <a:rPr lang="en-US" altLang="ko-KR" dirty="0"/>
              <a:t>(1)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190043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38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669876"/>
            <a:ext cx="77819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0" y="188640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이벤트 처리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(2)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632572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185912"/>
            <a:ext cx="77819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3"/>
          <a:stretch/>
        </p:blipFill>
        <p:spPr bwMode="auto">
          <a:xfrm>
            <a:off x="681038" y="3880222"/>
            <a:ext cx="7781925" cy="249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0" y="188640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84667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GUI </a:t>
            </a:r>
            <a:r>
              <a:rPr lang="ko-KR" altLang="en-US" dirty="0"/>
              <a:t>프로그래밍의 개요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356992"/>
            <a:ext cx="78867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GUI</a:t>
            </a:r>
            <a:r>
              <a:rPr lang="ko-KR" altLang="en-US" dirty="0"/>
              <a:t>와 </a:t>
            </a:r>
            <a:r>
              <a:rPr lang="en-US" altLang="ko-KR" dirty="0"/>
              <a:t>CLI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CLI</a:t>
            </a:r>
            <a:r>
              <a:rPr lang="ko-KR" altLang="en-US" sz="1200" dirty="0"/>
              <a:t>는 </a:t>
            </a:r>
            <a:r>
              <a:rPr lang="ko-KR" altLang="en-US" sz="1200" b="0" dirty="0"/>
              <a:t>키보드에 기반을 두고 명령어를 외워서 일일이 입력하는 방법으로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리눅스나</a:t>
            </a:r>
            <a:r>
              <a:rPr lang="ko-KR" altLang="en-US" sz="1200" b="0" dirty="0"/>
              <a:t> 유닉스</a:t>
            </a:r>
            <a:r>
              <a:rPr lang="en-US" altLang="ko-KR" sz="1200" b="0" dirty="0"/>
              <a:t>, </a:t>
            </a:r>
            <a:r>
              <a:rPr lang="ko-KR" altLang="en-US" sz="1200" b="0" dirty="0" smtClean="0"/>
              <a:t>도스 </a:t>
            </a:r>
            <a:r>
              <a:rPr lang="ko-KR" altLang="en-US" sz="1200" b="0" dirty="0"/>
              <a:t>등 운영체제에서 널리 사용했다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지금도 많은 개발자가 이 방법으로 시스템을 관리한다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GUI</a:t>
            </a:r>
            <a:r>
              <a:rPr lang="ko-KR" altLang="en-US" sz="1200" dirty="0"/>
              <a:t>는 </a:t>
            </a:r>
            <a:r>
              <a:rPr lang="ko-KR" altLang="en-US" sz="1200" b="0" dirty="0"/>
              <a:t>마우스 입력을 바탕으로 다양한 아이콘과 마우스 움직임을 이용하여 직관적 그래픽에 </a:t>
            </a:r>
            <a:r>
              <a:rPr lang="ko-KR" altLang="en-US" sz="1200" b="0" dirty="0" smtClean="0"/>
              <a:t>기반을 </a:t>
            </a:r>
            <a:r>
              <a:rPr lang="ko-KR" altLang="en-US" sz="1200" b="0" dirty="0"/>
              <a:t>둔 인터페이스를 제공한다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280908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185912"/>
            <a:ext cx="77819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0" y="188640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Swing</a:t>
            </a:r>
            <a:r>
              <a:rPr lang="ko-KR" altLang="en-US" dirty="0"/>
              <a:t>으로 살펴보는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3192114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005013"/>
            <a:ext cx="77343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GUI </a:t>
            </a:r>
            <a:r>
              <a:rPr lang="ko-KR" altLang="en-US" dirty="0"/>
              <a:t>프로그래밍의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GUI</a:t>
            </a:r>
            <a:r>
              <a:rPr lang="ko-KR" altLang="en-US" dirty="0"/>
              <a:t>와 </a:t>
            </a:r>
            <a:r>
              <a:rPr lang="en-US" altLang="ko-KR" dirty="0"/>
              <a:t>CLI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538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23" y="1927714"/>
            <a:ext cx="5276191" cy="193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GUI </a:t>
            </a:r>
            <a:r>
              <a:rPr lang="ko-KR" altLang="en-US" dirty="0"/>
              <a:t>프로그래밍의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/>
              <a:t>GUI</a:t>
            </a:r>
            <a:r>
              <a:rPr lang="ko-KR" altLang="en-US" dirty="0"/>
              <a:t>와 </a:t>
            </a:r>
            <a:r>
              <a:rPr lang="en-US" altLang="ko-KR" dirty="0"/>
              <a:t>CLI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365104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[GUI </a:t>
            </a:r>
            <a:r>
              <a:rPr lang="ko-KR" altLang="en-US" sz="1200" dirty="0">
                <a:solidFill>
                  <a:srgbClr val="00A4E6"/>
                </a:solidFill>
              </a:rPr>
              <a:t>프로그램의 </a:t>
            </a:r>
            <a:r>
              <a:rPr lang="ko-KR" altLang="en-US" sz="1200" dirty="0" smtClean="0">
                <a:solidFill>
                  <a:srgbClr val="00A4E6"/>
                </a:solidFill>
              </a:rPr>
              <a:t>구조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lang="en-US" altLang="ko-KR" sz="1200" dirty="0">
              <a:solidFill>
                <a:srgbClr val="00A4E6"/>
              </a:solidFill>
            </a:endParaRPr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새로운 프레임이나 창으로 객체를 생성하여 프로그램을 시작한다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레이아웃 객체를 사용하여 기본 레이아웃을 정의한다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화면 구성에 필요한 컴포넌트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버튼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스크롤 바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아이콘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툴바</a:t>
            </a:r>
            <a:r>
              <a:rPr lang="ko-KR" altLang="en-US" sz="1200" b="0" dirty="0"/>
              <a:t> 등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들을 생성하고 레이아웃에 배치한다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사용자와 상호작용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클릭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키보드 입력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마우스 이동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을 하는 이벤트 </a:t>
            </a:r>
            <a:r>
              <a:rPr lang="ko-KR" altLang="en-US" sz="1200" b="0" dirty="0" err="1"/>
              <a:t>핸들러를</a:t>
            </a:r>
            <a:r>
              <a:rPr lang="ko-KR" altLang="en-US" sz="1200" b="0" dirty="0"/>
              <a:t> 등록한다</a:t>
            </a:r>
            <a:r>
              <a:rPr lang="en-US" altLang="ko-KR" sz="1200" b="0" dirty="0"/>
              <a:t>.</a:t>
            </a:r>
          </a:p>
          <a:p>
            <a:pPr marL="0" indent="0">
              <a:buNone/>
            </a:pPr>
            <a:r>
              <a:rPr lang="en-US" altLang="ko-KR" sz="1200" b="0" dirty="0"/>
              <a:t>• </a:t>
            </a:r>
            <a:r>
              <a:rPr lang="ko-KR" altLang="en-US" sz="1200" b="0" dirty="0"/>
              <a:t>발생한 이벤트를 처리하는 코드를 구현한다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404185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32765"/>
            <a:ext cx="4320000" cy="421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GUI </a:t>
            </a:r>
            <a:r>
              <a:rPr lang="ko-KR" altLang="en-US" dirty="0"/>
              <a:t>프로그래밍의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AWT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smtClean="0"/>
              <a:t>AWT(Abstract </a:t>
            </a:r>
            <a:r>
              <a:rPr lang="en-US" altLang="ko-KR" sz="1200" b="0" dirty="0"/>
              <a:t>Window </a:t>
            </a:r>
            <a:r>
              <a:rPr lang="en-US" altLang="ko-KR" sz="1200" b="0" dirty="0" smtClean="0"/>
              <a:t>Toolkit)</a:t>
            </a:r>
            <a:r>
              <a:rPr lang="ko-KR" altLang="en-US" sz="1200" b="0" dirty="0" smtClean="0"/>
              <a:t>는 </a:t>
            </a:r>
            <a:r>
              <a:rPr lang="ko-KR" altLang="en-US" sz="1200" b="0" dirty="0"/>
              <a:t>자바에서 가장 기본이 되는 </a:t>
            </a:r>
            <a:r>
              <a:rPr lang="en-US" altLang="ko-KR" sz="1200" b="0" dirty="0"/>
              <a:t>GUI </a:t>
            </a:r>
            <a:r>
              <a:rPr lang="ko-KR" altLang="en-US" sz="1200" b="0" dirty="0" err="1"/>
              <a:t>툴킷이다</a:t>
            </a:r>
            <a:r>
              <a:rPr lang="en-US" altLang="ko-KR" sz="1200" b="0" dirty="0"/>
              <a:t>.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335699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844824"/>
            <a:ext cx="81724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277319"/>
            <a:ext cx="81724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GUI </a:t>
            </a:r>
            <a:r>
              <a:rPr lang="ko-KR" altLang="en-US" dirty="0"/>
              <a:t>프로그래밍의 개요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AWT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3819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7035</TotalTime>
  <Words>897</Words>
  <Application>Microsoft Office PowerPoint</Application>
  <PresentationFormat>화면 슬라이드 쇼(4:3)</PresentationFormat>
  <Paragraphs>131</Paragraphs>
  <Slides>51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Office 테마</vt:lpstr>
      <vt:lpstr>Chapter 08. GUI 프로그래밍</vt:lpstr>
      <vt:lpstr>PowerPoint 프레젠테이션</vt:lpstr>
      <vt:lpstr>PowerPoint 프레젠테이션</vt:lpstr>
      <vt:lpstr>01. GUI 프로그래밍의 개요</vt:lpstr>
      <vt:lpstr>01. GUI 프로그래밍의 개요</vt:lpstr>
      <vt:lpstr>01. GUI 프로그래밍의 개요</vt:lpstr>
      <vt:lpstr>01. GUI 프로그래밍의 개요</vt:lpstr>
      <vt:lpstr>01. GUI 프로그래밍의 개요</vt:lpstr>
      <vt:lpstr>01. GUI 프로그래밍의 개요</vt:lpstr>
      <vt:lpstr>01. GUI 프로그래밍의 개요</vt:lpstr>
      <vt:lpstr>01. GUI 프로그래밍의 개요</vt:lpstr>
      <vt:lpstr>01. GUI 프로그래밍의 개요</vt:lpstr>
      <vt:lpstr>01. GUI 프로그래밍의 개요</vt:lpstr>
      <vt:lpstr>01. GUI 프로그래밍의 개요</vt:lpstr>
      <vt:lpstr>01. GUI 프로그래밍의 개요</vt:lpstr>
      <vt:lpstr>01. GUI 프로그래밍의 개요</vt:lpstr>
      <vt:lpstr>01. GUI 프로그래밍의 개요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02. Swing으로 살펴보는 GUI 프로그래밍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우종정</dc:creator>
  <cp:lastModifiedBy>LEY</cp:lastModifiedBy>
  <cp:revision>663</cp:revision>
  <dcterms:created xsi:type="dcterms:W3CDTF">2012-07-11T10:23:22Z</dcterms:created>
  <dcterms:modified xsi:type="dcterms:W3CDTF">2015-12-11T03:40:29Z</dcterms:modified>
</cp:coreProperties>
</file>