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500" r:id="rId17"/>
    <p:sldId id="499" r:id="rId18"/>
    <p:sldId id="484" r:id="rId19"/>
    <p:sldId id="501" r:id="rId20"/>
    <p:sldId id="485" r:id="rId21"/>
    <p:sldId id="486" r:id="rId22"/>
    <p:sldId id="487" r:id="rId23"/>
    <p:sldId id="502" r:id="rId24"/>
    <p:sldId id="488" r:id="rId25"/>
    <p:sldId id="503" r:id="rId26"/>
    <p:sldId id="489" r:id="rId27"/>
    <p:sldId id="504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385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09. </a:t>
            </a:r>
            <a:r>
              <a:rPr lang="ko-KR" altLang="en-US" sz="2800" b="1" dirty="0">
                <a:solidFill>
                  <a:schemeClr val="bg1"/>
                </a:solidFill>
              </a:rPr>
              <a:t>자료구조와 컬렉션 프레임워크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4580953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큐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큐</a:t>
            </a:r>
            <a:r>
              <a:rPr lang="en-US" altLang="ko-KR" sz="1200" b="0" dirty="0" smtClean="0"/>
              <a:t>(Queue)</a:t>
            </a:r>
            <a:r>
              <a:rPr lang="ko-KR" altLang="en-US" sz="1200" b="0" dirty="0" smtClean="0"/>
              <a:t>는 </a:t>
            </a:r>
            <a:r>
              <a:rPr lang="ko-KR" altLang="en-US" sz="1200" b="0" dirty="0" err="1"/>
              <a:t>스택과</a:t>
            </a:r>
            <a:r>
              <a:rPr lang="ko-KR" altLang="en-US" sz="1200" b="0" dirty="0"/>
              <a:t> 유사한 형태의 자료구조이나 </a:t>
            </a:r>
            <a:r>
              <a:rPr lang="ko-KR" altLang="en-US" sz="1200" b="0" dirty="0" err="1"/>
              <a:t>스택과는</a:t>
            </a:r>
            <a:r>
              <a:rPr lang="ko-KR" altLang="en-US" sz="1200" b="0" dirty="0"/>
              <a:t> 반대로 먼저 저장한 것을 가장 먼저 </a:t>
            </a:r>
            <a:r>
              <a:rPr lang="ko-KR" altLang="en-US" sz="1200" b="0" dirty="0" smtClean="0"/>
              <a:t>참조한다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2565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0" y="2348880"/>
            <a:ext cx="5847620" cy="35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트리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트리</a:t>
            </a:r>
            <a:r>
              <a:rPr lang="en-US" altLang="ko-KR" sz="1200" b="0" dirty="0" smtClean="0"/>
              <a:t>(Tree)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루트에서 시작된 각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꼭짓점</a:t>
            </a:r>
            <a:r>
              <a:rPr lang="ko-KR" altLang="en-US" sz="1200" b="0" dirty="0"/>
              <a:t> 형태로 구성한 구조로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이어서 다룰 그래프의 일종</a:t>
            </a:r>
          </a:p>
          <a:p>
            <a:pPr marL="0" indent="0">
              <a:buNone/>
            </a:pP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1048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066667" cy="3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/>
              <a:t>그래프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그래프</a:t>
            </a:r>
            <a:r>
              <a:rPr lang="en-US" altLang="ko-KR" sz="1200" b="0" dirty="0" smtClean="0"/>
              <a:t>(Graph)</a:t>
            </a:r>
            <a:r>
              <a:rPr lang="ko-KR" altLang="en-US" sz="1200" b="0" dirty="0" smtClean="0"/>
              <a:t>는 연결된 객체 간의 관계를 표현할 수 있는 자료구조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그래프의 핵심은 탐색으로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주어진 </a:t>
            </a:r>
            <a:r>
              <a:rPr lang="ko-KR" altLang="en-US" sz="1200" b="0" dirty="0" err="1"/>
              <a:t>노드</a:t>
            </a:r>
            <a:r>
              <a:rPr lang="ko-KR" altLang="en-US" sz="1200" b="0" dirty="0"/>
              <a:t> 간의 최소 경로나 최적 경로를 구하는 데 필요한 </a:t>
            </a:r>
            <a:r>
              <a:rPr lang="ko-KR" altLang="en-US" sz="1200" b="0" dirty="0" smtClean="0"/>
              <a:t>알고리즘을 </a:t>
            </a:r>
            <a:r>
              <a:rPr lang="ko-KR" altLang="en-US" sz="1200" b="0" dirty="0"/>
              <a:t>구현할 때 사용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1730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447620" cy="2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컬렉션 프레임워크는 자료구조와 관련된 클래스를 일관된 체계에 맞춰 개발할 수 </a:t>
            </a:r>
            <a:r>
              <a:rPr lang="ko-KR" altLang="en-US" sz="1200" b="0" dirty="0" smtClean="0"/>
              <a:t>있도록 </a:t>
            </a:r>
            <a:r>
              <a:rPr lang="ko-KR" altLang="en-US" sz="1200" b="0" dirty="0"/>
              <a:t>만든 큰 틀이다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8153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1" y="1095152"/>
            <a:ext cx="4766613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58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자바에서 </a:t>
            </a:r>
            <a:r>
              <a:rPr lang="ko-KR" altLang="en-US" sz="1200" dirty="0">
                <a:solidFill>
                  <a:srgbClr val="00A4E6"/>
                </a:solidFill>
              </a:rPr>
              <a:t>컬렉션 프레임워크를 만든 </a:t>
            </a:r>
            <a:r>
              <a:rPr lang="ko-KR" altLang="en-US" sz="1200" dirty="0" smtClean="0">
                <a:solidFill>
                  <a:srgbClr val="00A4E6"/>
                </a:solidFill>
              </a:rPr>
              <a:t>목적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프로그래머가 </a:t>
            </a:r>
            <a:r>
              <a:rPr lang="ko-KR" altLang="en-US" sz="1200" b="0" dirty="0"/>
              <a:t>자료구조를 사용하는 복잡한 알고리즘 등을 구현하는 데 들이는 시간과 노력을 줄여 준다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고성능의 </a:t>
            </a:r>
            <a:r>
              <a:rPr lang="ko-KR" altLang="en-US" sz="1200" b="0" dirty="0"/>
              <a:t>자료구조를 제공하여 프로그램의 성능을 향상시킬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개별적인 알고리즘 구현은 편차가 크고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오류가 </a:t>
            </a:r>
            <a:r>
              <a:rPr lang="ko-KR" altLang="en-US" sz="1200" b="0" dirty="0"/>
              <a:t>발생할 수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호환되지 않는 문제가 발생할 수 있다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다양하게 </a:t>
            </a:r>
            <a:r>
              <a:rPr lang="ko-KR" altLang="en-US" sz="1200" b="0" dirty="0"/>
              <a:t>구현된 자료구조 </a:t>
            </a:r>
            <a:r>
              <a:rPr lang="en-US" altLang="ko-KR" sz="1200" b="0" dirty="0"/>
              <a:t>API</a:t>
            </a:r>
            <a:r>
              <a:rPr lang="ko-KR" altLang="en-US" sz="1200" b="0" dirty="0"/>
              <a:t>를 배우는 데 필요한 노력을 줄여 준다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표준화된 </a:t>
            </a:r>
            <a:r>
              <a:rPr lang="ko-KR" altLang="en-US" sz="1200" b="0" dirty="0"/>
              <a:t>컬렉션 인터페이스 구조를 제공하여 소프트웨어의 재사용을 촉진시킨다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0597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>
                <a:solidFill>
                  <a:srgbClr val="00A4E6"/>
                </a:solidFill>
              </a:rPr>
              <a:t>자바 컬렉션 프레임워크의 핵심 인터페이스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en-US" altLang="ko-KR" sz="1200" b="0" dirty="0" smtClean="0"/>
              <a:t>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List</a:t>
            </a:r>
            <a:r>
              <a:rPr lang="ko-KR" altLang="en-US" sz="1200" b="0" dirty="0"/>
              <a:t>는 순차적으로 접근 가능한 자료구조를 구현하는 데 사용하는 </a:t>
            </a:r>
            <a:r>
              <a:rPr lang="ko-KR" altLang="en-US" sz="1200" b="0" dirty="0" smtClean="0"/>
              <a:t>인터페이스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연결 리스트의 </a:t>
            </a:r>
            <a:r>
              <a:rPr lang="ko-KR" altLang="en-US" sz="1200" b="0" dirty="0" smtClean="0"/>
              <a:t>구조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▶ </a:t>
            </a:r>
            <a:r>
              <a:rPr lang="en-US" altLang="ko-KR" sz="1200" b="0" dirty="0" smtClean="0"/>
              <a:t>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Set</a:t>
            </a:r>
            <a:r>
              <a:rPr lang="ko-KR" altLang="en-US" sz="1200" b="0" dirty="0"/>
              <a:t>은 중복되지 않는 자료를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 및 검색할 수 있는 자료구조를 </a:t>
            </a:r>
            <a:r>
              <a:rPr lang="ko-KR" altLang="en-US" sz="1200" b="0" dirty="0" smtClean="0"/>
              <a:t>제공하는 인터페이스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해시 테이블의 </a:t>
            </a:r>
            <a:r>
              <a:rPr lang="ko-KR" altLang="en-US" sz="1200" b="0" dirty="0" smtClean="0"/>
              <a:t>구조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 smtClean="0"/>
              <a:t>▶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Map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Collection </a:t>
            </a:r>
            <a:r>
              <a:rPr lang="ko-KR" altLang="en-US" sz="1200" b="0" dirty="0"/>
              <a:t>인터페이스를 구현하지는 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컬렉션 프레임워크의 주요 인터페이스이다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기본적으로 </a:t>
            </a:r>
            <a:r>
              <a:rPr lang="en-US" altLang="ko-KR" sz="1200" b="0" dirty="0"/>
              <a:t>Set</a:t>
            </a:r>
            <a:r>
              <a:rPr lang="ko-KR" altLang="en-US" sz="1200" b="0" dirty="0"/>
              <a:t>과 같이 자료를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 및 검색할 수 있다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4127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자바 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69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6701606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7201619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 smtClean="0"/>
              <a:t>ArrayList</a:t>
            </a:r>
            <a:r>
              <a:rPr lang="ko-KR" altLang="en-US" sz="1200" b="0" dirty="0" smtClean="0"/>
              <a:t>는 배열과 유사하며</a:t>
            </a:r>
            <a:r>
              <a:rPr lang="en-US" altLang="ko-KR" sz="1200" b="0" dirty="0" smtClean="0"/>
              <a:t>, List </a:t>
            </a:r>
            <a:r>
              <a:rPr lang="ko-KR" altLang="en-US" sz="1200" b="0" dirty="0" smtClean="0"/>
              <a:t>인터페이스를 구현한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기본적으로 각 데이터에 순차적으로 접근 가능한 연속된 자료구조이다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ArrayList</a:t>
            </a:r>
            <a:r>
              <a:rPr lang="ko-KR" altLang="en-US" sz="1200" dirty="0" smtClean="0">
                <a:solidFill>
                  <a:srgbClr val="00A4E6"/>
                </a:solidFill>
              </a:rPr>
              <a:t>의 특징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초기화할 때 크기를 지정할 필요가 없다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레퍼런스</a:t>
            </a:r>
            <a:r>
              <a:rPr lang="ko-KR" altLang="en-US" sz="1200" b="0" dirty="0" smtClean="0"/>
              <a:t> 타입만 원소로 저장할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 중복이 가능하며</a:t>
            </a:r>
            <a:r>
              <a:rPr lang="en-US" altLang="ko-KR" sz="1200" b="0" dirty="0" smtClean="0"/>
              <a:t>, null</a:t>
            </a:r>
            <a:r>
              <a:rPr lang="ko-KR" altLang="en-US" sz="1200" b="0" dirty="0" smtClean="0"/>
              <a:t>값을 허용한다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자료를 대량으로 추가하거나 삭제하면 내부 처리 작업이 늘어나 성능이 떨어질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ArrayList</a:t>
            </a:r>
            <a:r>
              <a:rPr lang="ko-KR" altLang="en-US" sz="1200" dirty="0" smtClean="0">
                <a:solidFill>
                  <a:srgbClr val="00A4E6"/>
                </a:solidFill>
              </a:rPr>
              <a:t>를 활용한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쇼핑몰 프로그램에서 상품 정보를 화면에 출력하려고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에서 가져온 데이터를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에 넣어 처리한다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POS </a:t>
            </a:r>
            <a:r>
              <a:rPr lang="ko-KR" altLang="en-US" sz="1200" b="0" dirty="0"/>
              <a:t>프로그램에서 구매 물품을 입력할 때 구매 목록을 임시로 저장하여 결제 금액을 계산하고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영수증을 </a:t>
            </a:r>
            <a:r>
              <a:rPr lang="ko-KR" altLang="en-US" sz="1200" b="0" dirty="0" smtClean="0"/>
              <a:t>출력하거나 </a:t>
            </a:r>
            <a:r>
              <a:rPr lang="ko-KR" altLang="en-US" sz="1200" b="0" dirty="0"/>
              <a:t>저장하는 용도로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사용한다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게임에서 </a:t>
            </a:r>
            <a:r>
              <a:rPr lang="ko-KR" altLang="en-US" sz="1200" b="0" dirty="0"/>
              <a:t>게임 아이템을 보관하는 용도로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아이템을 빠르게 선택하는 단축키</a:t>
            </a:r>
            <a:r>
              <a:rPr lang="en-US" altLang="ko-KR" sz="1200" b="0" dirty="0"/>
              <a:t>(1, 2, 3, 4 </a:t>
            </a:r>
            <a:r>
              <a:rPr lang="ko-KR" altLang="en-US" sz="1200" b="0" dirty="0"/>
              <a:t>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구현할 때 </a:t>
            </a:r>
            <a:r>
              <a:rPr lang="ko-KR" altLang="en-US" sz="1200" b="0" dirty="0" smtClean="0"/>
              <a:t>키와 </a:t>
            </a:r>
            <a:r>
              <a:rPr lang="en-US" altLang="ko-KR" sz="1200" b="0" dirty="0" err="1"/>
              <a:t>ArrayList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인덱스를 연결할 수 있다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61173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68960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301208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는 객체를 생성하고 </a:t>
            </a:r>
            <a:r>
              <a:rPr lang="en-US" altLang="ko-KR" sz="1200" b="0" dirty="0"/>
              <a:t>add(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원하는 데이터를 추가할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get</a:t>
            </a:r>
            <a:r>
              <a:rPr lang="en-US" altLang="ko-KR" sz="1200" b="0" dirty="0"/>
              <a:t>( ) 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사용하여 </a:t>
            </a:r>
            <a:r>
              <a:rPr lang="ko-KR" altLang="en-US" sz="1200" b="0" dirty="0"/>
              <a:t>데이터를 가져오거나 </a:t>
            </a:r>
            <a:r>
              <a:rPr lang="en-US" altLang="ko-KR" sz="1200" b="0" dirty="0"/>
              <a:t>Iterator</a:t>
            </a:r>
            <a:r>
              <a:rPr lang="ko-KR" altLang="en-US" sz="1200" b="0" dirty="0"/>
              <a:t>를 사용하여 다음에 위치한 데이터를 가져오기도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en-US" altLang="ko-KR" sz="1200" dirty="0" err="1">
                <a:solidFill>
                  <a:srgbClr val="00A4E6"/>
                </a:solidFill>
              </a:rPr>
              <a:t>ArrayList</a:t>
            </a:r>
            <a:r>
              <a:rPr lang="ko-KR" altLang="en-US" sz="1200" dirty="0">
                <a:solidFill>
                  <a:srgbClr val="00A4E6"/>
                </a:solidFill>
              </a:rPr>
              <a:t>에 데이터를 추가하는 </a:t>
            </a:r>
            <a:r>
              <a:rPr lang="ko-KR" altLang="en-US" sz="1200" dirty="0" smtClean="0">
                <a:solidFill>
                  <a:srgbClr val="00A4E6"/>
                </a:solidFill>
              </a:rPr>
              <a:t>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ko-KR" altLang="en-US" sz="1200" b="0" dirty="0"/>
              <a:t>인덱스와 </a:t>
            </a:r>
            <a:r>
              <a:rPr lang="en-US" altLang="ko-KR" sz="1200" b="0" dirty="0"/>
              <a:t>get(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</a:t>
            </a:r>
            <a:r>
              <a:rPr lang="ko-KR" altLang="en-US" sz="1200" b="0" dirty="0" smtClean="0"/>
              <a:t>가져올 수 있다</a:t>
            </a:r>
            <a:r>
              <a:rPr lang="en-US" altLang="ko-KR" sz="1200" b="0" dirty="0" smtClean="0"/>
              <a:t>.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52936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57192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와 같은 컬렉션 타입의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사용할 때는 </a:t>
            </a:r>
            <a:r>
              <a:rPr lang="ko-KR" altLang="en-US" sz="1200" b="0" dirty="0" err="1"/>
              <a:t>제네릭</a:t>
            </a:r>
            <a:r>
              <a:rPr lang="en-US" altLang="ko-KR" sz="1200" b="0" dirty="0"/>
              <a:t>Generics</a:t>
            </a:r>
            <a:r>
              <a:rPr lang="ko-KR" altLang="en-US" sz="1200" b="0" dirty="0"/>
              <a:t>을 이용하여 </a:t>
            </a:r>
            <a:r>
              <a:rPr lang="ko-KR" altLang="en-US" sz="1200" b="0" dirty="0" smtClean="0"/>
              <a:t>원소의 </a:t>
            </a:r>
            <a:r>
              <a:rPr lang="ko-KR" altLang="en-US" sz="1200" b="0" dirty="0" err="1" smtClean="0"/>
              <a:t>자료형을</a:t>
            </a:r>
            <a:r>
              <a:rPr lang="ko-KR" altLang="en-US" sz="1200" b="0" dirty="0" smtClean="0"/>
              <a:t> 명시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제네릭은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고정되지 않은 </a:t>
            </a:r>
            <a:r>
              <a:rPr lang="ko-KR" altLang="en-US" sz="1200" b="0" dirty="0" err="1"/>
              <a:t>데이터형을</a:t>
            </a:r>
            <a:r>
              <a:rPr lang="ko-KR" altLang="en-US" sz="1200" b="0" dirty="0"/>
              <a:t> 프로그램 언어에서 </a:t>
            </a:r>
            <a:r>
              <a:rPr lang="ko-KR" altLang="en-US" sz="1200" b="0" dirty="0" smtClean="0"/>
              <a:t>지원하려고 만든 </a:t>
            </a:r>
            <a:r>
              <a:rPr lang="ko-KR" altLang="en-US" sz="1200" b="0" dirty="0"/>
              <a:t>개념으로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객체 선언을 할 때 클래스 이름 뒤에 </a:t>
            </a:r>
            <a:r>
              <a:rPr lang="en-US" altLang="ko-KR" sz="1200" b="0" dirty="0"/>
              <a:t>&lt;</a:t>
            </a:r>
            <a:r>
              <a:rPr lang="ko-KR" altLang="en-US" sz="1200" b="0" dirty="0" err="1"/>
              <a:t>제네릭</a:t>
            </a:r>
            <a:r>
              <a:rPr lang="ko-KR" altLang="en-US" sz="1200" b="0" dirty="0"/>
              <a:t> 타입</a:t>
            </a:r>
            <a:r>
              <a:rPr lang="en-US" altLang="ko-KR" sz="1200" b="0" dirty="0"/>
              <a:t>&gt; </a:t>
            </a:r>
            <a:r>
              <a:rPr lang="ko-KR" altLang="en-US" sz="1200" b="0" dirty="0"/>
              <a:t>형태로 </a:t>
            </a:r>
            <a:r>
              <a:rPr lang="ko-KR" altLang="en-US" sz="1200" b="0" dirty="0" smtClean="0"/>
              <a:t>사용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215011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→ </a:t>
            </a:r>
            <a:r>
              <a:rPr lang="ko-KR" altLang="en-US" sz="1200" b="0" dirty="0" err="1" smtClean="0"/>
              <a:t>제네릭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타입을 </a:t>
            </a:r>
            <a:r>
              <a:rPr lang="en-US" altLang="ko-KR" sz="1200" b="0" dirty="0"/>
              <a:t>String</a:t>
            </a:r>
            <a:r>
              <a:rPr lang="ko-KR" altLang="en-US" sz="1200" b="0" dirty="0" smtClean="0"/>
              <a:t>으로 </a:t>
            </a:r>
            <a:r>
              <a:rPr lang="ko-KR" altLang="en-US" sz="1200" b="0" dirty="0"/>
              <a:t>지정하여 정수형 데이터는 저장할 수 없기 때문이다</a:t>
            </a:r>
            <a:r>
              <a:rPr lang="en-US" altLang="ko-KR" sz="1200" b="0" dirty="0"/>
              <a:t>. 10</a:t>
            </a:r>
            <a:r>
              <a:rPr lang="ko-KR" altLang="en-US" sz="1200" b="0" dirty="0"/>
              <a:t>을 출력하려면 ‘</a:t>
            </a:r>
            <a:r>
              <a:rPr lang="en-US" altLang="ko-KR" sz="1200" b="0" dirty="0"/>
              <a:t>10’</a:t>
            </a:r>
            <a:r>
              <a:rPr lang="ko-KR" altLang="en-US" sz="1200" b="0" dirty="0"/>
              <a:t>과 같이 문자열 </a:t>
            </a:r>
            <a:r>
              <a:rPr lang="ko-KR" altLang="en-US" sz="1200" b="0" dirty="0" smtClean="0"/>
              <a:t>형태로 </a:t>
            </a:r>
            <a:r>
              <a:rPr lang="ko-KR" altLang="en-US" sz="1200" b="0" dirty="0"/>
              <a:t>전달해야 한다</a:t>
            </a:r>
            <a:r>
              <a:rPr lang="en-US" altLang="ko-KR" sz="1200" b="0" dirty="0"/>
              <a:t>.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9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220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165"/>
            <a:ext cx="82296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5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6608415"/>
            <a:ext cx="8172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7"/>
          <a:stretch/>
        </p:blipFill>
        <p:spPr bwMode="auto">
          <a:xfrm>
            <a:off x="485775" y="1268760"/>
            <a:ext cx="8172450" cy="544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7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547491"/>
            <a:ext cx="8172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26"/>
          <a:stretch/>
        </p:blipFill>
        <p:spPr bwMode="auto">
          <a:xfrm>
            <a:off x="485775" y="1412776"/>
            <a:ext cx="81724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7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452110" cy="23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9-1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 프로그램 만들기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r>
              <a:rPr lang="ko-KR" altLang="en-US" sz="1200" dirty="0"/>
              <a:t>최초 실행하면 오류 </a:t>
            </a:r>
            <a:r>
              <a:rPr lang="ko-KR" altLang="en-US" sz="1200" dirty="0" smtClean="0"/>
              <a:t>발생</a:t>
            </a:r>
            <a:endParaRPr lang="en-US" altLang="ko-KR" sz="1200" dirty="0" smtClean="0"/>
          </a:p>
          <a:p>
            <a:r>
              <a:rPr lang="en-US" altLang="ko-KR" sz="1200" dirty="0"/>
              <a:t>16</a:t>
            </a:r>
            <a:r>
              <a:rPr lang="ko-KR" altLang="en-US" sz="1200" dirty="0"/>
              <a:t>행을 주석 처리했을 때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5452110" cy="198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9-1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기본 프로그램 만들기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r>
              <a:rPr lang="en-US" altLang="ko-KR" sz="1200" dirty="0"/>
              <a:t>12</a:t>
            </a:r>
            <a:r>
              <a:rPr lang="ko-KR" altLang="en-US" sz="1200" dirty="0"/>
              <a:t>행과 </a:t>
            </a:r>
            <a:r>
              <a:rPr lang="en-US" altLang="ko-KR" sz="1200" dirty="0"/>
              <a:t>16</a:t>
            </a:r>
            <a:r>
              <a:rPr lang="ko-KR" altLang="en-US" sz="1200" dirty="0"/>
              <a:t>행을 주석 처리했을 때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6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HashMap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은 기본적으로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데이터를 관리하는 자료구조를 제공한다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ArrayList</a:t>
            </a:r>
            <a:r>
              <a:rPr lang="ko-KR" altLang="en-US" sz="1200" b="0" dirty="0"/>
              <a:t>와 같은 순차적 접근이나 특정 인덱스를 이용한 접근 방법은 전체 데이터를 차례로 </a:t>
            </a:r>
            <a:r>
              <a:rPr lang="ko-KR" altLang="en-US" sz="1200" b="0" dirty="0" smtClean="0"/>
              <a:t>처리하는 </a:t>
            </a:r>
            <a:r>
              <a:rPr lang="ko-KR" altLang="en-US" sz="1200" b="0" dirty="0"/>
              <a:t>데 </a:t>
            </a:r>
            <a:r>
              <a:rPr lang="ko-KR" altLang="en-US" sz="1200" b="0" dirty="0" smtClean="0"/>
              <a:t>유리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dirty="0">
                <a:solidFill>
                  <a:srgbClr val="00A4E6"/>
                </a:solidFill>
              </a:rPr>
              <a:t>[</a:t>
            </a:r>
            <a:r>
              <a:rPr lang="en-US" altLang="ko-KR" sz="1200" dirty="0" err="1" smtClean="0">
                <a:solidFill>
                  <a:srgbClr val="00A4E6"/>
                </a:solidFill>
              </a:rPr>
              <a:t>HashMap</a:t>
            </a:r>
            <a:r>
              <a:rPr lang="ko-KR" altLang="en-US" sz="1200" dirty="0" smtClean="0">
                <a:solidFill>
                  <a:srgbClr val="00A4E6"/>
                </a:solidFill>
              </a:rPr>
              <a:t>를 활용한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데이터베이스의 </a:t>
            </a:r>
            <a:r>
              <a:rPr lang="ko-KR" altLang="en-US" sz="1200" b="0" dirty="0"/>
              <a:t>데이터를 메모리에 적재해서 반복되는 검색이나 데이터를 분석할 때 성능을 향상시키려는 </a:t>
            </a:r>
            <a:r>
              <a:rPr lang="ko-KR" altLang="en-US" sz="1200" b="0" dirty="0" smtClean="0"/>
              <a:t>목적으로 </a:t>
            </a:r>
            <a:r>
              <a:rPr lang="ko-KR" altLang="en-US" sz="1200" b="0" dirty="0"/>
              <a:t>활용한다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채팅 </a:t>
            </a:r>
            <a:r>
              <a:rPr lang="ko-KR" altLang="en-US" sz="1200" b="0" dirty="0"/>
              <a:t>서버 프로그램에서 접속한 </a:t>
            </a:r>
            <a:r>
              <a:rPr lang="ko-KR" altLang="en-US" sz="1200" b="0" dirty="0" err="1"/>
              <a:t>아이디별로</a:t>
            </a:r>
            <a:r>
              <a:rPr lang="ko-KR" altLang="en-US" sz="1200" b="0" dirty="0"/>
              <a:t> 주고받은 메시지를 저장하는 용도로 활용한다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게임에서 </a:t>
            </a:r>
            <a:r>
              <a:rPr lang="ko-KR" altLang="en-US" sz="1200" b="0" dirty="0"/>
              <a:t>게임 아이템을 특정 그룹으로 묶어 보관할 때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아이템을 선택하려고 그룹 이름</a:t>
            </a:r>
            <a:r>
              <a:rPr lang="en-US" altLang="ko-KR" sz="1200" b="0" dirty="0"/>
              <a:t>(</a:t>
            </a:r>
            <a:r>
              <a:rPr lang="en-US" altLang="ko-KR" sz="1200" b="0" dirty="0" smtClean="0"/>
              <a:t>itembox1, itembox2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utilityItem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을 사용할 때 </a:t>
            </a:r>
            <a:r>
              <a:rPr lang="en-US" altLang="ko-KR" sz="1200" b="0" dirty="0" err="1"/>
              <a:t>HashMap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키값을</a:t>
            </a:r>
            <a:r>
              <a:rPr lang="ko-KR" altLang="en-US" sz="1200" b="0" dirty="0"/>
              <a:t> 사용하여 선택이 가능하다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1321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492896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17032"/>
            <a:ext cx="8162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943896"/>
            <a:ext cx="81629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은 객체를 생성하고 </a:t>
            </a:r>
            <a:r>
              <a:rPr lang="en-US" altLang="ko-KR" sz="1200" b="0" dirty="0"/>
              <a:t>put(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원하는 데이터를 추가할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가져오는데 </a:t>
            </a:r>
            <a:r>
              <a:rPr lang="en-US" altLang="ko-KR" sz="1200" b="0" dirty="0"/>
              <a:t>get(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사용할 수 있다</a:t>
            </a:r>
            <a:endParaRPr lang="en-US" altLang="ko-KR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44130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전체 데이터를 출력해야 한다면 </a:t>
            </a:r>
            <a:r>
              <a:rPr lang="en-US" altLang="ko-KR" sz="1200" b="0" dirty="0"/>
              <a:t>values(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</a:t>
            </a:r>
            <a:r>
              <a:rPr lang="ko-KR" altLang="en-US" sz="1200" b="0" dirty="0" smtClean="0"/>
              <a:t>키를 제외한 </a:t>
            </a:r>
            <a:r>
              <a:rPr lang="ko-KR" altLang="en-US" sz="1200" b="0" dirty="0"/>
              <a:t>데이터의 컬렉션 객체를 추출하여 </a:t>
            </a:r>
            <a:r>
              <a:rPr lang="ko-KR" altLang="en-US" sz="1200" b="0" dirty="0" smtClean="0"/>
              <a:t>처리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28624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39044"/>
            <a:ext cx="8181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3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5"/>
          <a:stretch/>
        </p:blipFill>
        <p:spPr bwMode="auto">
          <a:xfrm>
            <a:off x="485775" y="2963045"/>
            <a:ext cx="8172450" cy="346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/>
              <a:t>사용법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52" y="3920956"/>
            <a:ext cx="2761905" cy="13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057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71" b="1"/>
          <a:stretch/>
        </p:blipFill>
        <p:spPr bwMode="auto">
          <a:xfrm>
            <a:off x="485775" y="1340768"/>
            <a:ext cx="8172450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848872" cy="79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7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9" y="3301876"/>
            <a:ext cx="715488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예제의 구성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제조사별로 </a:t>
            </a:r>
            <a:r>
              <a:rPr lang="ko-KR" altLang="en-US" sz="1200" b="0" dirty="0"/>
              <a:t>상품 목록을 관리하는 프로그램이다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상품 </a:t>
            </a:r>
            <a:r>
              <a:rPr lang="ko-KR" altLang="en-US" sz="1200" b="0" dirty="0"/>
              <a:t>정보는 편의상 별도의 클래스로 구성하지 않고 문자열로 처리한다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프로그램을 </a:t>
            </a:r>
            <a:r>
              <a:rPr lang="ko-KR" altLang="en-US" sz="1200" b="0" dirty="0"/>
              <a:t>시작하면 </a:t>
            </a:r>
            <a:r>
              <a:rPr lang="ko-KR" altLang="en-US" sz="1200" b="0" dirty="0" err="1"/>
              <a:t>생성자에서</a:t>
            </a:r>
            <a:r>
              <a:rPr lang="ko-KR" altLang="en-US" sz="1200" b="0" dirty="0"/>
              <a:t> 기본 데이터를 </a:t>
            </a:r>
            <a:r>
              <a:rPr lang="en-US" altLang="ko-KR" sz="1200" b="0" dirty="0" err="1"/>
              <a:t>HashMap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사용하여 생성한다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원하는 </a:t>
            </a:r>
            <a:r>
              <a:rPr lang="ko-KR" altLang="en-US" sz="1200" b="0" dirty="0"/>
              <a:t>제조사를 입력하면 해당 회사의 모든 상품을 출력한다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064415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49636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69668"/>
            <a:ext cx="81629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51608"/>
            <a:ext cx="8208912" cy="5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err="1"/>
              <a:t>HashMap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put(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키와 </a:t>
            </a:r>
            <a:r>
              <a:rPr lang="en-US" altLang="ko-KR" sz="1200" b="0" dirty="0" err="1"/>
              <a:t>ArrayList</a:t>
            </a:r>
            <a:r>
              <a:rPr lang="ko-KR" altLang="en-US" sz="1200" b="0" dirty="0"/>
              <a:t>를 추가</a:t>
            </a: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312220"/>
            <a:ext cx="8208912" cy="5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/>
              <a:t>사용자에게서 제조사를 </a:t>
            </a:r>
            <a:r>
              <a:rPr lang="ko-KR" altLang="en-US" sz="1200" b="0" dirty="0" err="1"/>
              <a:t>입력받아</a:t>
            </a:r>
            <a:r>
              <a:rPr lang="ko-KR" altLang="en-US" sz="1200" b="0" dirty="0"/>
              <a:t> 검색하는 </a:t>
            </a:r>
            <a:r>
              <a:rPr lang="ko-KR" altLang="en-US" sz="1200" b="0" dirty="0" smtClean="0"/>
              <a:t>부분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15187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ko-KR" altLang="en-US" dirty="0"/>
              <a:t>의 실전 응용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2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24744"/>
            <a:ext cx="81724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7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19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057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4458"/>
            <a:ext cx="6057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9-3 </a:t>
            </a:r>
            <a:r>
              <a:rPr lang="en-US" altLang="ko-KR" dirty="0" err="1" smtClean="0"/>
              <a:t>HashMap</a:t>
            </a:r>
            <a:r>
              <a:rPr lang="ko-KR" altLang="en-US" dirty="0"/>
              <a:t>을 이용한 상품 조회 프로그램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2064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자료구조는 자료를 효율적으로 이용할 수 있도록 컴퓨터에 저장하는 방법을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1" y="2257262"/>
            <a:ext cx="6908572" cy="289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1" y="5339198"/>
            <a:ext cx="4275556" cy="12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자료구조의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923810" cy="16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배열은 메모리상에 같은 종류의 </a:t>
            </a:r>
            <a:r>
              <a:rPr lang="ko-KR" altLang="en-US" sz="1200" b="0" dirty="0" smtClean="0"/>
              <a:t>데이터를 </a:t>
            </a:r>
            <a:r>
              <a:rPr lang="ko-KR" altLang="en-US" sz="1200" b="0" dirty="0"/>
              <a:t>연속해서 저장하는 형태이고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인덱스를 사용하여 순차적으로 접근할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기본적으로 크기가 </a:t>
            </a:r>
            <a:r>
              <a:rPr lang="ko-KR" altLang="en-US" sz="1200" b="0" dirty="0"/>
              <a:t>고정되어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배열 안의 원소가 동일한 </a:t>
            </a:r>
            <a:r>
              <a:rPr lang="ko-KR" altLang="en-US" sz="1200" b="0" dirty="0" err="1"/>
              <a:t>자료형이어야</a:t>
            </a:r>
            <a:r>
              <a:rPr lang="ko-KR" altLang="en-US" sz="1200" b="0" dirty="0"/>
              <a:t> 한다는 제약이 따른다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24475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068960"/>
            <a:ext cx="71056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연결 리스트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연결 리스트는 물리적으로는 연속되지 않지만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논리적으로는 </a:t>
            </a:r>
            <a:r>
              <a:rPr lang="ko-KR" altLang="en-US" sz="1200" b="0" dirty="0"/>
              <a:t>연속된 형태를 유지하는 자료구조를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데이터는 </a:t>
            </a:r>
            <a:r>
              <a:rPr lang="ko-KR" altLang="en-US" sz="1200" b="0" dirty="0" err="1"/>
              <a:t>노드</a:t>
            </a:r>
            <a:r>
              <a:rPr lang="en-US" altLang="ko-KR" sz="1200" b="0" dirty="0"/>
              <a:t>Node </a:t>
            </a:r>
            <a:r>
              <a:rPr lang="ko-KR" altLang="en-US" sz="1200" b="0" dirty="0"/>
              <a:t>단위로 관리하며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현재 </a:t>
            </a:r>
            <a:r>
              <a:rPr lang="ko-KR" altLang="en-US" sz="1200" b="0" dirty="0" err="1"/>
              <a:t>노드에는</a:t>
            </a:r>
            <a:r>
              <a:rPr lang="ko-KR" altLang="en-US" sz="1200" b="0" dirty="0"/>
              <a:t> 다음 </a:t>
            </a:r>
            <a:r>
              <a:rPr lang="ko-KR" altLang="en-US" sz="1200" b="0" dirty="0" err="1"/>
              <a:t>노드와</a:t>
            </a:r>
            <a:r>
              <a:rPr lang="ko-KR" altLang="en-US" sz="1200" b="0" dirty="0"/>
              <a:t> 연결 정보가 포함된다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8468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284984"/>
            <a:ext cx="75342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이중 연결 리스트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이중 연결 </a:t>
            </a:r>
            <a:r>
              <a:rPr lang="ko-KR" altLang="en-US" sz="1200" b="0" dirty="0" smtClean="0"/>
              <a:t>리스트</a:t>
            </a:r>
            <a:r>
              <a:rPr lang="en-US" altLang="ko-KR" sz="1200" b="0" dirty="0" smtClean="0"/>
              <a:t>(Double </a:t>
            </a:r>
            <a:r>
              <a:rPr lang="en-US" altLang="ko-KR" sz="1200" b="0" dirty="0"/>
              <a:t>Linked </a:t>
            </a:r>
            <a:r>
              <a:rPr lang="en-US" altLang="ko-KR" sz="1200" b="0" dirty="0" smtClean="0"/>
              <a:t>Lis)t</a:t>
            </a:r>
            <a:r>
              <a:rPr lang="ko-KR" altLang="en-US" sz="1200" b="0" dirty="0"/>
              <a:t>의 기본 원리는 연결 리스트와 동일하다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</a:t>
            </a:r>
            <a:r>
              <a:rPr lang="ko-KR" altLang="en-US" sz="1200" b="0" dirty="0" err="1"/>
              <a:t>노드는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이전 </a:t>
            </a:r>
            <a:r>
              <a:rPr lang="ko-KR" altLang="en-US" sz="1200" b="0" dirty="0" err="1" smtClean="0"/>
              <a:t>노드와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다음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가리키는 </a:t>
            </a:r>
            <a:r>
              <a:rPr lang="ko-KR" altLang="en-US" sz="1200" b="0" dirty="0" err="1"/>
              <a:t>참조값으로</a:t>
            </a:r>
            <a:r>
              <a:rPr lang="ko-KR" altLang="en-US" sz="1200" b="0" dirty="0"/>
              <a:t> 구성된다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 맨 처음 </a:t>
            </a:r>
            <a:r>
              <a:rPr lang="ko-KR" altLang="en-US" sz="1200" b="0" dirty="0" err="1"/>
              <a:t>노드의</a:t>
            </a:r>
            <a:r>
              <a:rPr lang="ko-KR" altLang="en-US" sz="1200" b="0" dirty="0"/>
              <a:t> 이전 </a:t>
            </a:r>
            <a:r>
              <a:rPr lang="ko-KR" altLang="en-US" sz="1200" b="0" dirty="0" err="1"/>
              <a:t>노드와</a:t>
            </a:r>
            <a:r>
              <a:rPr lang="ko-KR" altLang="en-US" sz="1200" b="0" dirty="0"/>
              <a:t> 마지막 </a:t>
            </a:r>
            <a:r>
              <a:rPr lang="ko-KR" altLang="en-US" sz="1200" b="0" dirty="0" err="1" smtClean="0"/>
              <a:t>노드의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다음 </a:t>
            </a:r>
            <a:r>
              <a:rPr lang="ko-KR" altLang="en-US" sz="1200" b="0" dirty="0" err="1"/>
              <a:t>노드는</a:t>
            </a:r>
            <a:r>
              <a:rPr lang="ko-KR" altLang="en-US" sz="1200" b="0" dirty="0"/>
              <a:t>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그러나 마지막 </a:t>
            </a:r>
            <a:r>
              <a:rPr lang="ko-KR" altLang="en-US" sz="1200" b="0" dirty="0" err="1"/>
              <a:t>노드가</a:t>
            </a:r>
            <a:r>
              <a:rPr lang="ko-KR" altLang="en-US" sz="1200" b="0" dirty="0"/>
              <a:t> 다시 처음 </a:t>
            </a:r>
            <a:r>
              <a:rPr lang="ko-KR" altLang="en-US" sz="1200" b="0" dirty="0" err="1"/>
              <a:t>노드를</a:t>
            </a:r>
            <a:r>
              <a:rPr lang="ko-KR" altLang="en-US" sz="1200" b="0" dirty="0"/>
              <a:t> 가리키면 순환구조가 되는데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이를 </a:t>
            </a:r>
            <a:r>
              <a:rPr lang="ko-KR" altLang="en-US" sz="1200" b="0" dirty="0"/>
              <a:t>환형 연결 </a:t>
            </a:r>
            <a:r>
              <a:rPr lang="ko-KR" altLang="en-US" sz="1200" b="0" dirty="0" smtClean="0"/>
              <a:t>리스트</a:t>
            </a:r>
            <a:r>
              <a:rPr lang="en-US" altLang="ko-KR" sz="1200" b="0" dirty="0" smtClean="0"/>
              <a:t>(Circular </a:t>
            </a:r>
            <a:r>
              <a:rPr lang="en-US" altLang="ko-KR" sz="1200" b="0" dirty="0"/>
              <a:t>Linked </a:t>
            </a:r>
            <a:r>
              <a:rPr lang="en-US" altLang="ko-KR" sz="1200" b="0" dirty="0" smtClean="0"/>
              <a:t>List)</a:t>
            </a:r>
            <a:r>
              <a:rPr lang="ko-KR" altLang="en-US" sz="1200" b="0" dirty="0" smtClean="0"/>
              <a:t>라고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30074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09" y="2827536"/>
            <a:ext cx="6552382" cy="33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구현 방법에 따른 자료구조 </a:t>
            </a:r>
            <a:r>
              <a:rPr lang="en-US" altLang="ko-KR" dirty="0" smtClean="0"/>
              <a:t>: </a:t>
            </a:r>
            <a:r>
              <a:rPr lang="ko-KR" altLang="en-US" dirty="0"/>
              <a:t>해시 테이블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해시 테이블</a:t>
            </a:r>
            <a:r>
              <a:rPr lang="en-US" altLang="ko-KR" sz="1200" b="0" dirty="0"/>
              <a:t>Hash Table</a:t>
            </a:r>
            <a:r>
              <a:rPr lang="ko-KR" altLang="en-US" sz="1200" b="0" dirty="0"/>
              <a:t>은 임의의 메모리 공간에 데이터를 </a:t>
            </a:r>
            <a:r>
              <a:rPr lang="en-US" altLang="ko-KR" sz="1200" b="0" dirty="0"/>
              <a:t>(Key, Value) </a:t>
            </a:r>
            <a:r>
              <a:rPr lang="ko-KR" altLang="en-US" sz="1200" b="0" dirty="0"/>
              <a:t>쌍으로 저장하는 </a:t>
            </a:r>
            <a:r>
              <a:rPr lang="ko-KR" altLang="en-US" sz="1200" b="0" dirty="0" smtClean="0"/>
              <a:t>형태의 자료구조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21931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458199"/>
            <a:ext cx="4597460" cy="234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804746"/>
            <a:ext cx="4597460" cy="205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형태에 따른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</a:t>
            </a:r>
            <a:r>
              <a:rPr lang="ko-KR" altLang="en-US" dirty="0" err="1"/>
              <a:t>스택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스택</a:t>
            </a:r>
            <a:r>
              <a:rPr lang="en-US" altLang="ko-KR" sz="1200" b="0" dirty="0" smtClean="0"/>
              <a:t>(Stack)</a:t>
            </a:r>
            <a:r>
              <a:rPr lang="ko-KR" altLang="en-US" sz="1200" b="0" dirty="0" smtClean="0"/>
              <a:t>은 </a:t>
            </a:r>
            <a:r>
              <a:rPr lang="ko-KR" altLang="en-US" sz="1200" b="0" dirty="0"/>
              <a:t>데이터를 차곡차곡 쌓는 형태의 자료구조를 </a:t>
            </a:r>
            <a:r>
              <a:rPr lang="ko-KR" altLang="en-US" sz="1200" b="0" dirty="0" smtClean="0"/>
              <a:t>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마지막에 들어간 데이터가 맨 </a:t>
            </a:r>
            <a:r>
              <a:rPr lang="ko-KR" altLang="en-US" sz="1200" b="0" dirty="0" smtClean="0"/>
              <a:t>위에 </a:t>
            </a:r>
            <a:r>
              <a:rPr lang="ko-KR" altLang="en-US" sz="1200" b="0" dirty="0"/>
              <a:t>있어 마지막 데이터를 제일 먼저 참조한다</a:t>
            </a:r>
            <a:r>
              <a:rPr lang="en-US" altLang="ko-KR" sz="1200" b="0" dirty="0"/>
              <a:t>(LIFO, Last In First Out).</a:t>
            </a:r>
            <a:endParaRPr lang="en-US" altLang="ko-KR" sz="1200" b="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70284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7064</TotalTime>
  <Words>1130</Words>
  <Application>Microsoft Office PowerPoint</Application>
  <PresentationFormat>화면 슬라이드 쇼(4:3)</PresentationFormat>
  <Paragraphs>146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Chapter 09. 자료구조와 컬렉션 프레임워크</vt:lpstr>
      <vt:lpstr>PowerPoint 프레젠테이션</vt:lpstr>
      <vt:lpstr>PowerPoint 프레젠테이션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01. 자료구조</vt:lpstr>
      <vt:lpstr>02. 자바 컬렉션 프레임워크</vt:lpstr>
      <vt:lpstr>02. 자바 컬렉션 프레임워크</vt:lpstr>
      <vt:lpstr>02. 자바 컬렉션 프레임워크</vt:lpstr>
      <vt:lpstr>02. 자바 컬렉션 프레임워크</vt:lpstr>
      <vt:lpstr>02. 자바 컬렉션 프레임워크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03. ArrayList와 HashMap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667</cp:revision>
  <dcterms:created xsi:type="dcterms:W3CDTF">2012-07-11T10:23:22Z</dcterms:created>
  <dcterms:modified xsi:type="dcterms:W3CDTF">2015-12-11T04:26:35Z</dcterms:modified>
</cp:coreProperties>
</file>