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70" r:id="rId3"/>
    <p:sldId id="471" r:id="rId4"/>
    <p:sldId id="472" r:id="rId5"/>
    <p:sldId id="526" r:id="rId6"/>
    <p:sldId id="527" r:id="rId7"/>
    <p:sldId id="473" r:id="rId8"/>
    <p:sldId id="528" r:id="rId9"/>
    <p:sldId id="475" r:id="rId10"/>
    <p:sldId id="529" r:id="rId11"/>
    <p:sldId id="476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530" r:id="rId21"/>
    <p:sldId id="531" r:id="rId22"/>
    <p:sldId id="487" r:id="rId23"/>
    <p:sldId id="532" r:id="rId24"/>
    <p:sldId id="533" r:id="rId25"/>
    <p:sldId id="534" r:id="rId26"/>
    <p:sldId id="488" r:id="rId27"/>
    <p:sldId id="535" r:id="rId28"/>
    <p:sldId id="489" r:id="rId29"/>
    <p:sldId id="490" r:id="rId30"/>
    <p:sldId id="491" r:id="rId31"/>
    <p:sldId id="536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37" r:id="rId47"/>
    <p:sldId id="506" r:id="rId48"/>
    <p:sldId id="508" r:id="rId49"/>
    <p:sldId id="509" r:id="rId50"/>
    <p:sldId id="510" r:id="rId51"/>
    <p:sldId id="511" r:id="rId52"/>
    <p:sldId id="538" r:id="rId53"/>
    <p:sldId id="512" r:id="rId54"/>
    <p:sldId id="539" r:id="rId55"/>
    <p:sldId id="513" r:id="rId56"/>
    <p:sldId id="514" r:id="rId57"/>
    <p:sldId id="517" r:id="rId58"/>
    <p:sldId id="518" r:id="rId59"/>
    <p:sldId id="520" r:id="rId60"/>
    <p:sldId id="521" r:id="rId61"/>
    <p:sldId id="522" r:id="rId62"/>
    <p:sldId id="523" r:id="rId63"/>
    <p:sldId id="524" r:id="rId64"/>
    <p:sldId id="525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11. </a:t>
            </a:r>
            <a:r>
              <a:rPr lang="ko-KR" altLang="en-US" sz="2800" b="1" dirty="0">
                <a:solidFill>
                  <a:schemeClr val="bg1"/>
                </a:solidFill>
              </a:rPr>
              <a:t>자바 고급 프로그래밍 기술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try ~ catch </a:t>
            </a:r>
            <a:r>
              <a:rPr lang="ko-KR" altLang="en-US" dirty="0"/>
              <a:t>블록을 이용한 예외 처리 실습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예외 처리 방법 중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try ~ catch </a:t>
            </a:r>
            <a:r>
              <a:rPr lang="ko-KR" altLang="en-US" sz="1200" dirty="0"/>
              <a:t>블록을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51596"/>
            <a:ext cx="8162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9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124744"/>
            <a:ext cx="81819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417397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11-1 try ~ catch </a:t>
            </a:r>
            <a:r>
              <a:rPr lang="ko-KR" altLang="en-US" dirty="0"/>
              <a:t>블록을 이용한 예외 처리 기본 프로그램 만들기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1683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9838"/>
            <a:ext cx="59817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4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04864"/>
            <a:ext cx="8162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213796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throws </a:t>
            </a:r>
            <a:r>
              <a:rPr lang="ko-KR" altLang="en-US" dirty="0"/>
              <a:t>구문을 이용한 예외 처리 실습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try ~ catch</a:t>
            </a:r>
            <a:r>
              <a:rPr lang="ko-KR" altLang="en-US" sz="1200" b="0" dirty="0"/>
              <a:t>를 사용하여 예외를 처리한다면 </a:t>
            </a:r>
            <a:r>
              <a:rPr lang="en-US" altLang="ko-KR" sz="1200" b="0" dirty="0" err="1"/>
              <a:t>openFile</a:t>
            </a:r>
            <a:r>
              <a:rPr lang="en-US" altLang="ko-KR" sz="1200" b="0" dirty="0"/>
              <a:t>( )</a:t>
            </a:r>
            <a:r>
              <a:rPr lang="ko-KR" altLang="en-US" sz="1200" b="0" dirty="0"/>
              <a:t>은 </a:t>
            </a: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같을 것이다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72514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throws</a:t>
            </a:r>
            <a:r>
              <a:rPr lang="ko-KR" altLang="en-US" sz="1200" b="0" dirty="0"/>
              <a:t>를 사용하는 것으로 변경하면 다음과 같다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선언부에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throws </a:t>
            </a:r>
            <a:r>
              <a:rPr lang="ko-KR" altLang="en-US" sz="1200" b="0" dirty="0"/>
              <a:t>구문을 </a:t>
            </a:r>
            <a:r>
              <a:rPr lang="ko-KR" altLang="en-US" sz="1200" b="0" dirty="0" smtClean="0"/>
              <a:t>추가했다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07631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485775" y="1196752"/>
            <a:ext cx="8172450" cy="54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32252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/>
          <a:stretch/>
        </p:blipFill>
        <p:spPr bwMode="auto">
          <a:xfrm>
            <a:off x="485775" y="1340768"/>
            <a:ext cx="8172450" cy="29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4770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예외 클래스 만들기</a:t>
            </a:r>
            <a:endParaRPr lang="en-US" altLang="ko-KR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04864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자바 </a:t>
            </a:r>
            <a:r>
              <a:rPr lang="en-US" altLang="ko-KR" sz="1200" dirty="0"/>
              <a:t>API </a:t>
            </a:r>
            <a:r>
              <a:rPr lang="ko-KR" altLang="en-US" sz="1200" dirty="0"/>
              <a:t>문서에 나온 </a:t>
            </a:r>
            <a:r>
              <a:rPr lang="en-US" altLang="ko-KR" sz="1200" dirty="0"/>
              <a:t>read( ) </a:t>
            </a:r>
            <a:r>
              <a:rPr lang="ko-KR" altLang="en-US" sz="1200" dirty="0" err="1"/>
              <a:t>메서드의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선언부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87734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이 원리를 </a:t>
            </a:r>
            <a:r>
              <a:rPr lang="ko-KR" altLang="en-US" sz="1200" b="0" dirty="0"/>
              <a:t>이용하면 자바에서 제공하는 예외 클래스 외에도 개발자가 직접 예외 클래스를 </a:t>
            </a:r>
            <a:r>
              <a:rPr lang="ko-KR" altLang="en-US" sz="1200" b="0" dirty="0" smtClean="0"/>
              <a:t>만들어 </a:t>
            </a:r>
            <a:r>
              <a:rPr lang="ko-KR" altLang="en-US" sz="1200" b="0" dirty="0"/>
              <a:t>특정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사용할 때 해당 예외를 반드시 처리하도록 하는 것이 가능하다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06223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9" y="1772816"/>
            <a:ext cx="7681862" cy="495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예외 클래스 만들기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36660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89089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0460"/>
            <a:ext cx="5981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9592" y="191683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11-3 </a:t>
            </a:r>
            <a:r>
              <a:rPr lang="ko-KR" altLang="en-US" dirty="0" err="1"/>
              <a:t>커스텀</a:t>
            </a:r>
            <a:r>
              <a:rPr lang="ko-KR" altLang="en-US" dirty="0"/>
              <a:t> 예외를 사용한 프로그램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968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스레드</a:t>
            </a:r>
            <a:r>
              <a:rPr lang="en-US" altLang="ko-KR" sz="1200" b="0" dirty="0" smtClean="0"/>
              <a:t>(Thread)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기본적으로 운영체제와 관련이 있으며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스레드를</a:t>
            </a:r>
            <a:r>
              <a:rPr lang="ko-KR" altLang="en-US" sz="1200" b="0" dirty="0"/>
              <a:t> 이해하려면 먼저 </a:t>
            </a:r>
            <a:r>
              <a:rPr lang="ko-KR" altLang="en-US" sz="1200" b="0" dirty="0" smtClean="0"/>
              <a:t>프로세스</a:t>
            </a:r>
            <a:r>
              <a:rPr lang="en-US" altLang="ko-KR" sz="1200" b="0" dirty="0" smtClean="0"/>
              <a:t>(Process)</a:t>
            </a:r>
            <a:r>
              <a:rPr lang="ko-KR" altLang="en-US" sz="1200" b="0" dirty="0" smtClean="0"/>
              <a:t>를 </a:t>
            </a:r>
            <a:r>
              <a:rPr lang="ko-KR" altLang="en-US" sz="1200" b="0" dirty="0"/>
              <a:t>이해해야 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스레드의</a:t>
            </a:r>
            <a:r>
              <a:rPr lang="ko-KR" altLang="en-US" dirty="0"/>
              <a:t> 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52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프로세스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실행 중인 프로그램을 말한다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4380953" cy="38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3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프로세스가 실행 중인 프로그램이라면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스레드는</a:t>
            </a:r>
            <a:r>
              <a:rPr lang="ko-KR" altLang="en-US" sz="1200" b="0" dirty="0"/>
              <a:t> 프로그램인 동시에 여러 작업을 실행할 </a:t>
            </a:r>
            <a:r>
              <a:rPr lang="ko-KR" altLang="en-US" sz="1200" b="0" dirty="0" smtClean="0"/>
              <a:t>목적으로 </a:t>
            </a:r>
            <a:r>
              <a:rPr lang="ko-KR" altLang="en-US" sz="1200" b="0" dirty="0"/>
              <a:t>생성한 실행과 흐름의 단위로 경량 프로세스라고도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스레드는</a:t>
            </a:r>
            <a:r>
              <a:rPr lang="ko-KR" altLang="en-US" sz="1200" b="0" dirty="0"/>
              <a:t> 프로세스 안에서 </a:t>
            </a:r>
            <a:r>
              <a:rPr lang="ko-KR" altLang="en-US" sz="1200" b="0" dirty="0" err="1" smtClean="0"/>
              <a:t>스택을</a:t>
            </a:r>
            <a:r>
              <a:rPr lang="ko-KR" altLang="en-US" sz="1200" b="0" dirty="0" smtClean="0"/>
              <a:t> 제외한 </a:t>
            </a:r>
            <a:r>
              <a:rPr lang="ko-KR" altLang="en-US" sz="1200" b="0" dirty="0"/>
              <a:t>시스템 자원을 공유하므로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프로세스를 여러 개 실행하는 것보다 시스템 자원을 </a:t>
            </a:r>
            <a:r>
              <a:rPr lang="ko-KR" altLang="en-US" sz="1200" b="0" dirty="0" smtClean="0"/>
              <a:t>절약할 수 </a:t>
            </a:r>
            <a:r>
              <a:rPr lang="ko-KR" altLang="en-US" sz="1200" b="0" dirty="0"/>
              <a:t>있다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프로그램 예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08076"/>
            <a:ext cx="8162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509984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프로그램이 버튼 처리 </a:t>
            </a:r>
            <a:r>
              <a:rPr lang="ko-KR" altLang="en-US" sz="1200" b="0" dirty="0" err="1"/>
              <a:t>로직에만</a:t>
            </a:r>
            <a:r>
              <a:rPr lang="ko-KR" altLang="en-US" sz="1200" b="0" dirty="0"/>
              <a:t> 묶여 있어 다른 작업을 수행할 수 없다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버튼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을 체크할 때 버튼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이 눌려 있다면 즉각적으로 처리하지 않는다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00A4E6"/>
                </a:solidFill>
              </a:rPr>
              <a:t>해결</a:t>
            </a: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en-US" altLang="ko-KR" sz="1200" b="0" dirty="0"/>
              <a:t>while( 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if </a:t>
            </a:r>
            <a:r>
              <a:rPr lang="ko-KR" altLang="en-US" sz="1200" b="0" dirty="0"/>
              <a:t>문으로 이벤트를 처리하는 것보다 각 버튼이 독립적으로 동작하면서 </a:t>
            </a:r>
            <a:r>
              <a:rPr lang="ko-KR" altLang="en-US" sz="1200" b="0" dirty="0" smtClean="0"/>
              <a:t>이벤트 </a:t>
            </a:r>
            <a:r>
              <a:rPr lang="ko-KR" altLang="en-US" sz="1200" b="0" dirty="0"/>
              <a:t>처리를 할 수 있다면 좋을 것이다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782716"/>
            <a:ext cx="8208912" cy="31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smtClean="0">
                <a:solidFill>
                  <a:srgbClr val="00A4E6"/>
                </a:solidFill>
              </a:rPr>
              <a:t>문제점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 smtClean="0"/>
              <a:t>장점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시스템 자원을 절약할 수 있다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사용자에 대한 </a:t>
            </a:r>
            <a:r>
              <a:rPr lang="ko-KR" altLang="en-US" sz="1200" b="0" dirty="0" err="1"/>
              <a:t>응답성이</a:t>
            </a:r>
            <a:r>
              <a:rPr lang="ko-KR" altLang="en-US" sz="1200" b="0" dirty="0"/>
              <a:t> 향상된다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프로세스 간 통신을 이용한 병렬 작업보다 </a:t>
            </a:r>
            <a:r>
              <a:rPr lang="ko-KR" altLang="en-US" sz="1200" b="0" dirty="0" err="1"/>
              <a:t>스레드를</a:t>
            </a:r>
            <a:r>
              <a:rPr lang="ko-KR" altLang="en-US" sz="1200" b="0" dirty="0"/>
              <a:t> 이용한 병렬 작업이 훨씬 간단하고 빠르다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시스템의 처리 성능을 향상시킬 수 있다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/>
              <a:t>단점</a:t>
            </a:r>
            <a:endParaRPr lang="ko-KR" altLang="en-US" sz="1200" b="0" dirty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프로세스 밖에서 각 </a:t>
            </a:r>
            <a:r>
              <a:rPr lang="ko-KR" altLang="en-US" sz="1200" b="0" dirty="0" err="1"/>
              <a:t>스레드를</a:t>
            </a:r>
            <a:r>
              <a:rPr lang="ko-KR" altLang="en-US" sz="1200" b="0" dirty="0"/>
              <a:t> 제어할 수 없다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 err="1"/>
              <a:t>멀티스레드</a:t>
            </a:r>
            <a:r>
              <a:rPr lang="ko-KR" altLang="en-US" sz="1200" b="0" dirty="0"/>
              <a:t> 프로그램을 작성하면 오류 발생 가능성이 높아지고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잘못된 프로그램은 시스템에 영향을 미친다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프로그램 디버깅이 상대적으로 어렵다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단일 프로세스 시스템에서는 큰 효과를 기대하기 어렵다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동기화</a:t>
            </a:r>
            <a:r>
              <a:rPr lang="en-US" altLang="ko-KR" sz="1200" b="0" dirty="0"/>
              <a:t>Synchronization, </a:t>
            </a:r>
            <a:r>
              <a:rPr lang="ko-KR" altLang="en-US" sz="1200" b="0" dirty="0"/>
              <a:t>교착 상태</a:t>
            </a:r>
            <a:r>
              <a:rPr lang="en-US" altLang="ko-KR" sz="1200" b="0" dirty="0"/>
              <a:t>Deadlock </a:t>
            </a:r>
            <a:r>
              <a:rPr lang="ko-KR" altLang="en-US" sz="1200" b="0" dirty="0"/>
              <a:t>같은 문제들을 고려해야 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각 </a:t>
            </a:r>
            <a:r>
              <a:rPr lang="ko-KR" altLang="en-US" sz="1200" b="0" dirty="0" err="1"/>
              <a:t>스레드가</a:t>
            </a:r>
            <a:r>
              <a:rPr lang="ko-KR" altLang="en-US" sz="1200" b="0" dirty="0"/>
              <a:t> 효율적으로 고르게 실행될 수 있도록 해야 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36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스레드에는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run, blocked, dead </a:t>
            </a:r>
            <a:r>
              <a:rPr lang="ko-KR" altLang="en-US" sz="1200" b="0" dirty="0"/>
              <a:t>세 가지 상태가 있으며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그중</a:t>
            </a:r>
            <a:r>
              <a:rPr lang="ko-KR" altLang="en-US" sz="1200" b="0" dirty="0"/>
              <a:t> 하나의 상태에 머무른다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ko-KR" altLang="en-US" dirty="0" err="1"/>
              <a:t>스레드의</a:t>
            </a:r>
            <a:r>
              <a:rPr lang="ko-KR" altLang="en-US" dirty="0"/>
              <a:t> 상태 변화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52" y="2836045"/>
            <a:ext cx="6638096" cy="23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2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20"/>
          <a:stretch/>
        </p:blipFill>
        <p:spPr bwMode="auto">
          <a:xfrm>
            <a:off x="476250" y="2420888"/>
            <a:ext cx="8191500" cy="39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</a:t>
            </a:r>
            <a:r>
              <a:rPr lang="ko-KR" altLang="en-US" sz="1200" b="0" dirty="0"/>
              <a:t> 클래스를 별도로 분리하거나 </a:t>
            </a:r>
            <a:r>
              <a:rPr lang="en-US" altLang="ko-KR" sz="1200" b="0" dirty="0"/>
              <a:t>Runnable </a:t>
            </a:r>
            <a:r>
              <a:rPr lang="ko-KR" altLang="en-US" sz="1200" b="0" dirty="0"/>
              <a:t>인터페이스를 구현하는 방법을 사용해야 </a:t>
            </a:r>
            <a:r>
              <a:rPr lang="ko-KR" altLang="en-US" sz="1200" b="0" dirty="0" smtClean="0"/>
              <a:t>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클래스를 상속받아 구현하는 방법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11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9" b="-6549"/>
          <a:stretch/>
        </p:blipFill>
        <p:spPr bwMode="auto">
          <a:xfrm>
            <a:off x="476250" y="2420888"/>
            <a:ext cx="8191500" cy="39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</a:t>
            </a:r>
            <a:r>
              <a:rPr lang="ko-KR" altLang="en-US" sz="1200" b="0" dirty="0"/>
              <a:t> 클래스를 별도로 분리하거나 </a:t>
            </a:r>
            <a:r>
              <a:rPr lang="en-US" altLang="ko-KR" sz="1200" b="0" dirty="0"/>
              <a:t>Runnable </a:t>
            </a:r>
            <a:r>
              <a:rPr lang="ko-KR" altLang="en-US" sz="1200" b="0" dirty="0"/>
              <a:t>인터페이스를 구현하는 방법을 사용해야 </a:t>
            </a:r>
            <a:r>
              <a:rPr lang="ko-KR" altLang="en-US" sz="1200" b="0" dirty="0" smtClean="0"/>
              <a:t>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클래스를 상속받아 구현하는 방법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21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19200"/>
            <a:ext cx="8181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81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0460"/>
            <a:ext cx="5981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1683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11-4 Thread </a:t>
            </a:r>
            <a:r>
              <a:rPr lang="ko-KR" altLang="en-US" dirty="0"/>
              <a:t>클래스를 상속한 프로그램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26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5238"/>
            <a:ext cx="3038096" cy="12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Runnable </a:t>
            </a:r>
            <a:r>
              <a:rPr lang="ko-KR" altLang="en-US" dirty="0"/>
              <a:t>인터페이스로 구현하는 방법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스레드로</a:t>
            </a:r>
            <a:r>
              <a:rPr lang="ko-KR" altLang="en-US" sz="1200" b="0" dirty="0"/>
              <a:t> 동작해야 하는 클래스가 다른 클래스를 반드시 상속해야 할 때 동시에 두 </a:t>
            </a:r>
            <a:r>
              <a:rPr lang="ko-KR" altLang="en-US" sz="1200" b="0" dirty="0" smtClean="0"/>
              <a:t>클래스를 상속하지 </a:t>
            </a:r>
            <a:r>
              <a:rPr lang="ko-KR" altLang="en-US" sz="1200" b="0" dirty="0"/>
              <a:t>못하므로 프로그래밍하기가 어렵다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이때는 </a:t>
            </a:r>
            <a:r>
              <a:rPr lang="en-US" altLang="ko-KR" sz="1200" b="0" dirty="0"/>
              <a:t>Runnable </a:t>
            </a:r>
            <a:r>
              <a:rPr lang="ko-KR" altLang="en-US" sz="1200" b="0" dirty="0"/>
              <a:t>인터페이스를 사용하여 </a:t>
            </a:r>
            <a:r>
              <a:rPr lang="ko-KR" altLang="en-US" sz="1200" b="0" dirty="0" smtClean="0"/>
              <a:t>처리할 수 </a:t>
            </a:r>
            <a:r>
              <a:rPr lang="ko-KR" altLang="en-US" sz="1200" b="0" dirty="0"/>
              <a:t>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Runnable </a:t>
            </a:r>
            <a:r>
              <a:rPr lang="ko-KR" altLang="en-US" sz="1200" b="0" dirty="0"/>
              <a:t>인터페이스를 구현할 때도 </a:t>
            </a:r>
            <a:r>
              <a:rPr lang="en-US" altLang="ko-KR" sz="1200" b="0" dirty="0"/>
              <a:t>Thread </a:t>
            </a:r>
            <a:r>
              <a:rPr lang="ko-KR" altLang="en-US" sz="1200" b="0" dirty="0"/>
              <a:t>클래스를 상속할 때처럼 내부에 </a:t>
            </a:r>
            <a:r>
              <a:rPr lang="en-US" altLang="ko-KR" sz="1200" b="0" dirty="0"/>
              <a:t>run </a:t>
            </a:r>
            <a:r>
              <a:rPr lang="ko-KR" altLang="en-US" sz="1200" b="0" dirty="0" err="1"/>
              <a:t>메서드만</a:t>
            </a:r>
            <a:r>
              <a:rPr lang="ko-KR" altLang="en-US" sz="1200" b="0" dirty="0"/>
              <a:t> </a:t>
            </a:r>
            <a:r>
              <a:rPr lang="ko-KR" altLang="en-US" sz="1200" b="0" dirty="0" err="1" smtClean="0"/>
              <a:t>오버라이딩하면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되고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스레드</a:t>
            </a:r>
            <a:r>
              <a:rPr lang="ko-KR" altLang="en-US" sz="1200" b="0" dirty="0"/>
              <a:t> 클래스의 실행 등은 동일하므로 구조상 차이는 없다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74038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11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27646"/>
            <a:ext cx="52959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30243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멀티스레드는</a:t>
            </a:r>
            <a:r>
              <a:rPr lang="ko-KR" altLang="en-US" sz="1200" b="0" dirty="0"/>
              <a:t> 말 그대로 하나의 </a:t>
            </a:r>
            <a:r>
              <a:rPr lang="ko-KR" altLang="en-US" sz="1200" b="0" dirty="0" smtClean="0"/>
              <a:t>작업</a:t>
            </a:r>
            <a:r>
              <a:rPr lang="en-US" altLang="ko-KR" sz="1200" b="0" dirty="0" smtClean="0"/>
              <a:t>(Task) </a:t>
            </a:r>
            <a:r>
              <a:rPr lang="ko-KR" altLang="en-US" sz="1200" b="0" dirty="0"/>
              <a:t>수행을 목적으로 여러 개의 </a:t>
            </a:r>
            <a:r>
              <a:rPr lang="ko-KR" altLang="en-US" sz="1200" b="0" dirty="0" err="1"/>
              <a:t>스레드를</a:t>
            </a:r>
            <a:r>
              <a:rPr lang="ko-KR" altLang="en-US" sz="1200" b="0" dirty="0"/>
              <a:t> 사용하는 </a:t>
            </a:r>
            <a:r>
              <a:rPr lang="ko-KR" altLang="en-US" sz="1200" b="0" dirty="0" smtClean="0"/>
              <a:t>프로그래밍 </a:t>
            </a:r>
            <a:r>
              <a:rPr lang="ko-KR" altLang="en-US" sz="1200" b="0" dirty="0"/>
              <a:t>기법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96883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60848"/>
            <a:ext cx="7743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509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3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0968"/>
            <a:ext cx="4486275" cy="3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90613"/>
            <a:ext cx="8172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9592" y="306809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50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Thread.sleep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추가하여 시간을 </a:t>
            </a:r>
            <a:r>
              <a:rPr lang="ko-KR" altLang="en-US" sz="1200" b="0" dirty="0" smtClean="0"/>
              <a:t>지연시키는 방법으로 </a:t>
            </a:r>
            <a:r>
              <a:rPr lang="ko-KR" altLang="en-US" sz="1200" b="0" dirty="0" err="1"/>
              <a:t>스레드</a:t>
            </a:r>
            <a:r>
              <a:rPr lang="ko-KR" altLang="en-US" sz="1200" b="0" dirty="0"/>
              <a:t> 스케줄링을 동작시켜 </a:t>
            </a:r>
            <a:r>
              <a:rPr lang="ko-KR" altLang="en-US" sz="1200" b="0" dirty="0" err="1"/>
              <a:t>멀티스레드를</a:t>
            </a:r>
            <a:r>
              <a:rPr lang="ko-KR" altLang="en-US" sz="1200" b="0" dirty="0"/>
              <a:t> 비순차적으로 실행하는 것을 확인해 보자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95315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048" y="1916832"/>
            <a:ext cx="5161905" cy="4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199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12976"/>
            <a:ext cx="5076191" cy="35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스레드</a:t>
            </a:r>
            <a:r>
              <a:rPr lang="ko-KR" altLang="en-US" sz="1200" b="0" dirty="0"/>
              <a:t> 동기화는 </a:t>
            </a:r>
            <a:r>
              <a:rPr lang="ko-KR" altLang="en-US" sz="1200" b="0" dirty="0" err="1"/>
              <a:t>스레드</a:t>
            </a:r>
            <a:r>
              <a:rPr lang="ko-KR" altLang="en-US" sz="1200" b="0" dirty="0"/>
              <a:t> 사용으로 발생하는 자원 사용 문제를 해결하는 기법이다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문제점</a:t>
            </a:r>
            <a:r>
              <a:rPr lang="en-US" altLang="ko-KR" sz="1200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dirty="0" err="1"/>
              <a:t>스레드</a:t>
            </a:r>
            <a:r>
              <a:rPr lang="ko-KR" altLang="en-US" sz="1200" b="0" dirty="0"/>
              <a:t> 접근 변수의 라이프 사이클이 끝나는 </a:t>
            </a:r>
            <a:r>
              <a:rPr lang="ko-KR" altLang="en-US" sz="1200" b="0" dirty="0" smtClean="0"/>
              <a:t>문제</a:t>
            </a:r>
            <a:endParaRPr lang="en-US" altLang="ko-KR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dirty="0" err="1"/>
              <a:t>스레드의</a:t>
            </a:r>
            <a:r>
              <a:rPr lang="ko-KR" altLang="en-US" sz="1200" b="0" dirty="0"/>
              <a:t> 우선권 </a:t>
            </a:r>
            <a:r>
              <a:rPr lang="ko-KR" altLang="en-US" sz="1200" b="0" dirty="0" smtClean="0"/>
              <a:t>문제</a:t>
            </a:r>
            <a:endParaRPr lang="en-US" altLang="ko-KR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dirty="0"/>
              <a:t>공용 리소스의 접근 문제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9002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35" y="1558156"/>
            <a:ext cx="5171429" cy="49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공용 </a:t>
            </a:r>
            <a:r>
              <a:rPr lang="ko-KR" altLang="en-US" sz="1200" b="0" dirty="0"/>
              <a:t>리소스의 접근 </a:t>
            </a:r>
            <a:r>
              <a:rPr lang="ko-KR" altLang="en-US" sz="1200" b="0" dirty="0" smtClean="0"/>
              <a:t>문제 해결법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0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예외 처리의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오류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컴파일 </a:t>
            </a:r>
            <a:r>
              <a:rPr lang="ko-KR" altLang="en-US" sz="1200" dirty="0"/>
              <a:t>오류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컴파일러가 코드를 </a:t>
            </a:r>
            <a:r>
              <a:rPr lang="ko-KR" altLang="en-US" sz="1200" b="0" dirty="0" err="1"/>
              <a:t>컴파일하지</a:t>
            </a:r>
            <a:r>
              <a:rPr lang="ko-KR" altLang="en-US" sz="1200" b="0" dirty="0"/>
              <a:t> 못하는 문제로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보통 프로그램 소스 코드의 문법이 잘못되었을 때 </a:t>
            </a:r>
            <a:r>
              <a:rPr lang="ko-KR" altLang="en-US" sz="1200" b="0" dirty="0" smtClean="0"/>
              <a:t>나타난다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런타임 </a:t>
            </a:r>
            <a:r>
              <a:rPr lang="ko-KR" altLang="en-US" sz="1200" dirty="0"/>
              <a:t>오류 </a:t>
            </a:r>
            <a:r>
              <a:rPr lang="en-US" altLang="ko-KR" sz="1200" dirty="0"/>
              <a:t>: </a:t>
            </a:r>
            <a:r>
              <a:rPr lang="ko-KR" altLang="en-US" sz="1200" b="0" dirty="0"/>
              <a:t>프로그램을 실행하는 과정에서 발생하는 오류이다</a:t>
            </a:r>
            <a:r>
              <a:rPr lang="en-US" altLang="ko-KR" sz="1200" b="0" dirty="0"/>
              <a:t>. </a:t>
            </a:r>
            <a:endParaRPr lang="en-US" altLang="ko-KR" sz="12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42900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예외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파일 </a:t>
            </a:r>
            <a:r>
              <a:rPr lang="ko-KR" altLang="en-US" sz="1200" b="0" dirty="0"/>
              <a:t>입출력을 할 때 파일 또는 디렉터리 이름을 잘못 기재했거나 없을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네트워크 </a:t>
            </a:r>
            <a:r>
              <a:rPr lang="ko-KR" altLang="en-US" sz="1200" b="0" dirty="0"/>
              <a:t>프로그램에서 접속할 서버의 주소가 틀렸거나 서버가 다운되었을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키보드에서 </a:t>
            </a:r>
            <a:r>
              <a:rPr lang="ko-KR" altLang="en-US" sz="1200" b="0" dirty="0"/>
              <a:t>값을 </a:t>
            </a:r>
            <a:r>
              <a:rPr lang="ko-KR" altLang="en-US" sz="1200" b="0" dirty="0" err="1"/>
              <a:t>입력받아야</a:t>
            </a:r>
            <a:r>
              <a:rPr lang="ko-KR" altLang="en-US" sz="1200" b="0" dirty="0"/>
              <a:t> 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키보드를 연결하지 않았을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배열의 </a:t>
            </a:r>
            <a:r>
              <a:rPr lang="ko-KR" altLang="en-US" sz="1200" b="0" dirty="0"/>
              <a:t>크기를 초과해서 배열 원소에 접근할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초기화하지 </a:t>
            </a:r>
            <a:r>
              <a:rPr lang="ko-KR" altLang="en-US" sz="1200" b="0" dirty="0"/>
              <a:t>않은 객체를 사용할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데이터베이스 </a:t>
            </a:r>
            <a:r>
              <a:rPr lang="ko-KR" altLang="en-US" sz="1200" b="0" dirty="0"/>
              <a:t>프로그램에서 데이터베이스의 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아이디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스키마</a:t>
            </a:r>
            <a:r>
              <a:rPr lang="en-US" altLang="ko-KR" sz="1200" b="0" dirty="0"/>
              <a:t>, SQL </a:t>
            </a:r>
            <a:r>
              <a:rPr lang="ko-KR" altLang="en-US" sz="1200" b="0" dirty="0"/>
              <a:t>쿼리 등이 잘못되었을 때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05113"/>
            <a:ext cx="81629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731221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synchronized </a:t>
            </a:r>
            <a:r>
              <a:rPr lang="ko-KR" altLang="en-US" dirty="0"/>
              <a:t>키워드를 사용한 </a:t>
            </a:r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자바에서 </a:t>
            </a:r>
            <a:r>
              <a:rPr lang="ko-KR" altLang="en-US" sz="1200" b="0" dirty="0" err="1"/>
              <a:t>스레드를</a:t>
            </a:r>
            <a:r>
              <a:rPr lang="ko-KR" altLang="en-US" sz="1200" b="0" dirty="0"/>
              <a:t> 동기화하려면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동기화를 원하는 </a:t>
            </a:r>
            <a:r>
              <a:rPr lang="ko-KR" altLang="en-US" sz="1200" b="0" dirty="0" err="1"/>
              <a:t>메서드나</a:t>
            </a:r>
            <a:r>
              <a:rPr lang="ko-KR" altLang="en-US" sz="1200" b="0" dirty="0"/>
              <a:t> 블록에 </a:t>
            </a:r>
            <a:r>
              <a:rPr lang="en-US" altLang="ko-KR" sz="1200" b="0" dirty="0"/>
              <a:t>synchronized </a:t>
            </a:r>
            <a:r>
              <a:rPr lang="ko-KR" altLang="en-US" sz="1200" b="0" dirty="0" smtClean="0"/>
              <a:t>키워드를 붙여 </a:t>
            </a:r>
            <a:r>
              <a:rPr lang="ko-KR" altLang="en-US" sz="1200" b="0" dirty="0"/>
              <a:t>주기만 </a:t>
            </a:r>
            <a:r>
              <a:rPr lang="ko-KR" altLang="en-US" sz="1200" b="0" dirty="0" smtClean="0"/>
              <a:t>하면 됨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동기화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만드는 방법과 사용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]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블록이나 문장을 </a:t>
            </a:r>
            <a:r>
              <a:rPr lang="ko-KR" altLang="en-US" sz="1200" dirty="0"/>
              <a:t>동기화하는 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1128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44080"/>
            <a:ext cx="79152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생성자와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SellManager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3689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44080"/>
            <a:ext cx="79152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생성자와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SellManager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2346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04864"/>
            <a:ext cx="79152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▶ </a:t>
            </a:r>
            <a:r>
              <a:rPr lang="en-US" altLang="ko-KR" sz="1200" dirty="0"/>
              <a:t>main( )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12708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314575"/>
            <a:ext cx="79152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실행부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75233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419048" cy="400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동기화 처리를 하지 않은 실행 결과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47263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실행을 지연시킨 실행 결과</a:t>
            </a:r>
            <a:endParaRPr lang="en-US" altLang="ko-KR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3101078" cy="565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0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영화 티켓 예매 프로그램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동기화 처리</a:t>
            </a:r>
            <a:endParaRPr lang="en-US" altLang="ko-KR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05038"/>
            <a:ext cx="7915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96616"/>
            <a:ext cx="3200000" cy="49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782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47763"/>
            <a:ext cx="81724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727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47763"/>
            <a:ext cx="81724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542858" cy="3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예외 처리의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63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52736"/>
            <a:ext cx="81724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81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926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람다식은</a:t>
            </a:r>
            <a:r>
              <a:rPr lang="ko-KR" altLang="en-US" sz="1200" b="0" dirty="0"/>
              <a:t> 자바 </a:t>
            </a:r>
            <a:r>
              <a:rPr lang="en-US" altLang="ko-KR" sz="1200" b="0" dirty="0"/>
              <a:t>8</a:t>
            </a:r>
            <a:r>
              <a:rPr lang="ko-KR" altLang="en-US" sz="1200" b="0" dirty="0"/>
              <a:t>의 가장 큰 특징 중 하나로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함수형 프로그래밍의 기본이 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함수에 기반을 두고 데이터를 중심으로 프로그램을 기술하는 형태인 함수형 언어에는 </a:t>
            </a:r>
            <a:r>
              <a:rPr lang="en-US" altLang="ko-KR" sz="1200" b="0" dirty="0"/>
              <a:t>LISP, </a:t>
            </a:r>
            <a:r>
              <a:rPr lang="ko-KR" altLang="en-US" sz="1200" b="0" dirty="0" err="1"/>
              <a:t>하스켈</a:t>
            </a:r>
            <a:r>
              <a:rPr lang="en-US" altLang="ko-KR" sz="1200" b="0" dirty="0"/>
              <a:t>(Haskell</a:t>
            </a:r>
            <a:r>
              <a:rPr lang="en-US" altLang="ko-KR" sz="1200" b="0" dirty="0" smtClean="0"/>
              <a:t>), </a:t>
            </a:r>
            <a:r>
              <a:rPr lang="ko-KR" altLang="en-US" sz="1200" b="0" dirty="0" err="1" smtClean="0"/>
              <a:t>얼랭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Erlang</a:t>
            </a:r>
            <a:r>
              <a:rPr lang="en-US" altLang="ko-KR" sz="1200" b="0" dirty="0"/>
              <a:t>), F#, </a:t>
            </a:r>
            <a:r>
              <a:rPr lang="ko-KR" altLang="en-US" sz="1200" b="0" dirty="0" err="1"/>
              <a:t>클로저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Clojure</a:t>
            </a:r>
            <a:r>
              <a:rPr lang="en-US" altLang="ko-KR" sz="1200" b="0" dirty="0"/>
              <a:t>) </a:t>
            </a:r>
            <a:r>
              <a:rPr lang="ko-KR" altLang="en-US" sz="1200" b="0" dirty="0"/>
              <a:t>등이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이런 함수형 언어는 단순화된 구조로 입력과 출력을 </a:t>
            </a:r>
            <a:r>
              <a:rPr lang="ko-KR" altLang="en-US" sz="1200" b="0" dirty="0" smtClean="0"/>
              <a:t>가능하게 하는 </a:t>
            </a:r>
            <a:r>
              <a:rPr lang="ko-KR" altLang="en-US" sz="1200" b="0" dirty="0"/>
              <a:t>익명화된 함수 표기법인 ‘</a:t>
            </a:r>
            <a:r>
              <a:rPr lang="ko-KR" altLang="en-US" sz="1200" b="0" dirty="0" err="1"/>
              <a:t>람다식</a:t>
            </a:r>
            <a:r>
              <a:rPr lang="ko-KR" altLang="en-US" sz="1200" b="0" dirty="0"/>
              <a:t>’을 사용한다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403041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" y="2132856"/>
            <a:ext cx="6673750" cy="458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파일 </a:t>
            </a:r>
            <a:r>
              <a:rPr lang="ko-KR" altLang="en-US" sz="1200" b="0" dirty="0"/>
              <a:t>내용을 출력하는 자바 </a:t>
            </a:r>
            <a:r>
              <a:rPr lang="ko-KR" altLang="en-US" sz="1200" b="0" dirty="0" smtClean="0"/>
              <a:t>코드</a:t>
            </a:r>
            <a:r>
              <a:rPr lang="en-US" altLang="ko-KR" sz="1200" b="0" dirty="0" smtClean="0"/>
              <a:t>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57538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루비코드</a:t>
            </a:r>
            <a:r>
              <a:rPr lang="en-US" altLang="ko-KR" sz="1200" dirty="0" smtClean="0"/>
              <a:t>]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코드</a:t>
            </a:r>
            <a:r>
              <a:rPr lang="en-US" altLang="ko-KR" sz="1200" dirty="0" smtClean="0"/>
              <a:t>]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펄 코드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04864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581524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949676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660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사용법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익명 </a:t>
            </a:r>
            <a:r>
              <a:rPr lang="ko-KR" altLang="en-US" sz="1200" b="0" dirty="0" err="1"/>
              <a:t>메서드와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파라미터</a:t>
            </a:r>
            <a:r>
              <a:rPr lang="ko-KR" altLang="en-US" sz="1200" b="0" dirty="0"/>
              <a:t> 전달의 형태로 표현한다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03475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576811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068960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msg</a:t>
            </a:r>
            <a:r>
              <a:rPr lang="ko-KR" altLang="en-US" sz="1200" b="0" dirty="0"/>
              <a:t>를 출력하는 간단한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생각해 보자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5013176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이를 </a:t>
            </a:r>
            <a:r>
              <a:rPr lang="ko-KR" altLang="en-US" sz="1200" b="0" dirty="0" err="1"/>
              <a:t>람다식으로</a:t>
            </a:r>
            <a:r>
              <a:rPr lang="ko-KR" altLang="en-US" sz="1200" b="0" dirty="0"/>
              <a:t> 변경하면 다음과 같이 표현할 수 있다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486375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473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함수형 인터페이스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함수형 인터페이스는 자바 </a:t>
            </a:r>
            <a:r>
              <a:rPr lang="en-US" altLang="ko-KR" sz="1200" b="0" dirty="0"/>
              <a:t>8</a:t>
            </a:r>
            <a:r>
              <a:rPr lang="ko-KR" altLang="en-US" sz="1200" b="0" dirty="0"/>
              <a:t>에 추가된 구조로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메서드가</a:t>
            </a:r>
            <a:r>
              <a:rPr lang="ko-KR" altLang="en-US" sz="1200" b="0" dirty="0"/>
              <a:t> 하나만 있는 인터페이스를 말한다</a:t>
            </a:r>
            <a:endParaRPr lang="en-US" altLang="ko-KR" sz="1200" b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76463"/>
            <a:ext cx="8162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013176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92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0538" y="1916832"/>
            <a:ext cx="8162925" cy="3975720"/>
            <a:chOff x="490538" y="2181225"/>
            <a:chExt cx="8162925" cy="397572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8" y="2181225"/>
              <a:ext cx="8162925" cy="249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8" y="4509120"/>
              <a:ext cx="81629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활용한 </a:t>
            </a:r>
            <a:r>
              <a:rPr lang="ko-KR" altLang="en-US" dirty="0" err="1"/>
              <a:t>스레드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460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95463"/>
            <a:ext cx="81724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활용한 </a:t>
            </a:r>
            <a:r>
              <a:rPr lang="ko-KR" altLang="en-US" dirty="0" err="1"/>
              <a:t>스레드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73216"/>
            <a:ext cx="59817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5301630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34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60997"/>
            <a:ext cx="816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035822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활용한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데이터 출력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list</a:t>
            </a:r>
            <a:r>
              <a:rPr lang="ko-KR" altLang="en-US" sz="1200" b="0" dirty="0"/>
              <a:t>라는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의 모든 데이터를 출력하는 </a:t>
            </a:r>
            <a:r>
              <a:rPr lang="ko-KR" altLang="en-US" sz="1200" b="0" dirty="0" smtClean="0"/>
              <a:t>코드</a:t>
            </a:r>
            <a:endParaRPr lang="en-US" altLang="ko-KR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471565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이를 </a:t>
            </a:r>
            <a:r>
              <a:rPr lang="ko-KR" altLang="en-US" sz="1200" b="0" dirty="0" err="1"/>
              <a:t>람다식으로</a:t>
            </a:r>
            <a:r>
              <a:rPr lang="ko-KR" altLang="en-US" sz="1200" b="0" dirty="0"/>
              <a:t> 변경하면 다음과 같다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1689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예외 처리의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200" b="0" dirty="0" smtClean="0">
                <a:solidFill>
                  <a:schemeClr val="bg1">
                    <a:lumMod val="65000"/>
                  </a:schemeClr>
                </a:solidFill>
              </a:rPr>
              <a:t>앞 페이지 그림 참조</a:t>
            </a:r>
            <a:r>
              <a:rPr lang="en-US" altLang="ko-KR" sz="1200" b="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b="0" dirty="0" smtClean="0"/>
              <a:t>① </a:t>
            </a:r>
            <a:r>
              <a:rPr lang="en-US" altLang="ko-KR" sz="1200" b="0" dirty="0"/>
              <a:t>throws </a:t>
            </a:r>
            <a:r>
              <a:rPr lang="ko-KR" altLang="en-US" sz="1200" b="0" dirty="0"/>
              <a:t>선언이 되어 있는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호출한다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② 예외 처리를 위한 </a:t>
            </a:r>
            <a:r>
              <a:rPr lang="en-US" altLang="ko-KR" sz="1200" b="0" dirty="0"/>
              <a:t>try </a:t>
            </a:r>
            <a:r>
              <a:rPr lang="ko-KR" altLang="en-US" sz="1200" b="0" dirty="0"/>
              <a:t>블록을 실행한다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예외가 발생하면 </a:t>
            </a:r>
            <a:r>
              <a:rPr lang="en-US" altLang="ko-KR" sz="1200" b="0" dirty="0"/>
              <a:t>catch </a:t>
            </a:r>
            <a:r>
              <a:rPr lang="ko-KR" altLang="en-US" sz="1200" b="0" dirty="0"/>
              <a:t>블록으로 진행한다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③ 발생한 예외에 해당하는 </a:t>
            </a:r>
            <a:r>
              <a:rPr lang="en-US" altLang="ko-KR" sz="1200" b="0" dirty="0"/>
              <a:t>catch </a:t>
            </a:r>
            <a:r>
              <a:rPr lang="ko-KR" altLang="en-US" sz="1200" b="0" dirty="0"/>
              <a:t>블록이 있는지 탐색한다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④ 예외가 발생하지 않을 때는 </a:t>
            </a:r>
            <a:r>
              <a:rPr lang="en-US" altLang="ko-KR" sz="1200" b="0" dirty="0"/>
              <a:t>finally </a:t>
            </a:r>
            <a:r>
              <a:rPr lang="ko-KR" altLang="en-US" sz="1200" b="0" dirty="0"/>
              <a:t>블록을 실행한다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ko-KR" altLang="en-US" sz="1200" b="0" dirty="0"/>
              <a:t>⑤ 해당 예외에 </a:t>
            </a:r>
            <a:r>
              <a:rPr lang="en-US" altLang="ko-KR" sz="1200" b="0" dirty="0"/>
              <a:t>catch </a:t>
            </a:r>
            <a:r>
              <a:rPr lang="ko-KR" altLang="en-US" sz="1200" b="0" dirty="0"/>
              <a:t>블록이 있다면 해당 블록을 실행한 후 </a:t>
            </a:r>
            <a:r>
              <a:rPr lang="en-US" altLang="ko-KR" sz="1200" b="0" dirty="0"/>
              <a:t>finally </a:t>
            </a:r>
            <a:r>
              <a:rPr lang="ko-KR" altLang="en-US" sz="1200" b="0" dirty="0"/>
              <a:t>블록을 실행한다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997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24744"/>
            <a:ext cx="81724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077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95400"/>
            <a:ext cx="8172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83371"/>
            <a:ext cx="59817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789040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0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16832"/>
            <a:ext cx="8191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함수형 인터페이스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7135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68760"/>
            <a:ext cx="81819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579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2396"/>
            <a:ext cx="63722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9592" y="1700808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11-10 </a:t>
            </a:r>
            <a:r>
              <a:rPr lang="ko-KR" altLang="en-US" dirty="0"/>
              <a:t>함수형 인터페이스 응용 프로그램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257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08920"/>
            <a:ext cx="81629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예외 처리 방법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예외 처리를 요구하는 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사용할 </a:t>
            </a:r>
            <a:r>
              <a:rPr lang="ko-KR" altLang="en-US" sz="1200" b="0" dirty="0"/>
              <a:t>때 작업해야 </a:t>
            </a:r>
            <a:r>
              <a:rPr lang="ko-KR" altLang="en-US" sz="1200" b="0" dirty="0" smtClean="0"/>
              <a:t>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예외처리의 기본구조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085184"/>
            <a:ext cx="8162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4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try ~ catch </a:t>
            </a:r>
            <a:r>
              <a:rPr lang="ko-KR" altLang="en-US" dirty="0"/>
              <a:t>블록을 이용한 예외 처리 실습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752600"/>
            <a:ext cx="8162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61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4668"/>
            <a:ext cx="746601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예외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try ~ catch </a:t>
            </a:r>
            <a:r>
              <a:rPr lang="ko-KR" altLang="en-US" dirty="0"/>
              <a:t>블록을 이용한 예외 처리 실습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코드를 작성하면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그림 </a:t>
            </a:r>
            <a:r>
              <a:rPr lang="en-US" altLang="ko-KR" sz="1200" b="0" dirty="0"/>
              <a:t>11-2]</a:t>
            </a:r>
            <a:r>
              <a:rPr lang="ko-KR" altLang="en-US" sz="1200" b="0" dirty="0"/>
              <a:t>와 같은 오류를 표시한다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5013176"/>
            <a:ext cx="3168352" cy="720080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7182</TotalTime>
  <Words>1224</Words>
  <Application>Microsoft Office PowerPoint</Application>
  <PresentationFormat>화면 슬라이드 쇼(4:3)</PresentationFormat>
  <Paragraphs>218</Paragraphs>
  <Slides>65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Chapter 11. 자바 고급 프로그래밍 기술</vt:lpstr>
      <vt:lpstr>PowerPoint 프레젠테이션</vt:lpstr>
      <vt:lpstr>PowerPoint 프레젠테이션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02. 스레드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03. 람다식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678</cp:revision>
  <dcterms:created xsi:type="dcterms:W3CDTF">2012-07-11T10:23:22Z</dcterms:created>
  <dcterms:modified xsi:type="dcterms:W3CDTF">2015-12-11T08:35:58Z</dcterms:modified>
</cp:coreProperties>
</file>