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470" r:id="rId3"/>
    <p:sldId id="471" r:id="rId4"/>
    <p:sldId id="472" r:id="rId5"/>
    <p:sldId id="473" r:id="rId6"/>
    <p:sldId id="474" r:id="rId7"/>
    <p:sldId id="475" r:id="rId8"/>
    <p:sldId id="521" r:id="rId9"/>
    <p:sldId id="476" r:id="rId10"/>
    <p:sldId id="532" r:id="rId11"/>
    <p:sldId id="477" r:id="rId12"/>
    <p:sldId id="478" r:id="rId13"/>
    <p:sldId id="479" r:id="rId14"/>
    <p:sldId id="480" r:id="rId15"/>
    <p:sldId id="481" r:id="rId16"/>
    <p:sldId id="522" r:id="rId17"/>
    <p:sldId id="482" r:id="rId18"/>
    <p:sldId id="533" r:id="rId19"/>
    <p:sldId id="534" r:id="rId20"/>
    <p:sldId id="483" r:id="rId21"/>
    <p:sldId id="484" r:id="rId22"/>
    <p:sldId id="485" r:id="rId23"/>
    <p:sldId id="486" r:id="rId24"/>
    <p:sldId id="487" r:id="rId25"/>
    <p:sldId id="488" r:id="rId26"/>
    <p:sldId id="535" r:id="rId27"/>
    <p:sldId id="523" r:id="rId28"/>
    <p:sldId id="490" r:id="rId29"/>
    <p:sldId id="491" r:id="rId30"/>
    <p:sldId id="492" r:id="rId31"/>
    <p:sldId id="493" r:id="rId32"/>
    <p:sldId id="495" r:id="rId33"/>
    <p:sldId id="524" r:id="rId34"/>
    <p:sldId id="497" r:id="rId35"/>
    <p:sldId id="498" r:id="rId36"/>
    <p:sldId id="499" r:id="rId37"/>
    <p:sldId id="525" r:id="rId38"/>
    <p:sldId id="500" r:id="rId39"/>
    <p:sldId id="526" r:id="rId40"/>
    <p:sldId id="527" r:id="rId41"/>
    <p:sldId id="502" r:id="rId42"/>
    <p:sldId id="528" r:id="rId43"/>
    <p:sldId id="503" r:id="rId44"/>
    <p:sldId id="504" r:id="rId45"/>
    <p:sldId id="505" r:id="rId46"/>
    <p:sldId id="529" r:id="rId47"/>
    <p:sldId id="506" r:id="rId48"/>
    <p:sldId id="507" r:id="rId49"/>
    <p:sldId id="508" r:id="rId50"/>
    <p:sldId id="509" r:id="rId51"/>
    <p:sldId id="530" r:id="rId52"/>
    <p:sldId id="510" r:id="rId53"/>
    <p:sldId id="531" r:id="rId54"/>
    <p:sldId id="511" r:id="rId55"/>
    <p:sldId id="512" r:id="rId56"/>
    <p:sldId id="513" r:id="rId57"/>
    <p:sldId id="514" r:id="rId58"/>
    <p:sldId id="515" r:id="rId59"/>
    <p:sldId id="516" r:id="rId60"/>
    <p:sldId id="518" r:id="rId61"/>
    <p:sldId id="519" r:id="rId62"/>
    <p:sldId id="520" r:id="rId63"/>
    <p:sldId id="385" r:id="rId6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FF4C00"/>
    <a:srgbClr val="E84275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94213" autoAdjust="0"/>
  </p:normalViewPr>
  <p:slideViewPr>
    <p:cSldViewPr>
      <p:cViewPr>
        <p:scale>
          <a:sx n="75" d="100"/>
          <a:sy n="75" d="100"/>
        </p:scale>
        <p:origin x="-2190" y="-85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2015-12-10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2015-12-10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260648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4738413" cy="234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64704"/>
            <a:ext cx="2952381" cy="28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922240" y="6309320"/>
            <a:ext cx="31582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2013-2015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Just Java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F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2015-12-10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8" r:id="rId4"/>
    <p:sldLayoutId id="2147483679" r:id="rId5"/>
    <p:sldLayoutId id="2147483680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323528" y="5589240"/>
            <a:ext cx="8229600" cy="1008112"/>
          </a:xfrm>
        </p:spPr>
        <p:txBody>
          <a:bodyPr/>
          <a:lstStyle/>
          <a:p>
            <a:pPr eaLnBrk="1" hangingPunct="1"/>
            <a:r>
              <a:rPr lang="en-US" altLang="ko-KR" sz="2800" b="1" dirty="0" smtClean="0">
                <a:solidFill>
                  <a:schemeClr val="bg1"/>
                </a:solidFill>
              </a:rPr>
              <a:t>Chapter 12. </a:t>
            </a:r>
            <a:r>
              <a:rPr lang="ko-KR" altLang="en-US" sz="2800" b="1" dirty="0">
                <a:solidFill>
                  <a:schemeClr val="bg1"/>
                </a:solidFill>
              </a:rPr>
              <a:t>멀티 채팅 클라이언트</a:t>
            </a:r>
            <a:r>
              <a:rPr lang="en-US" altLang="ko-KR" sz="2800" b="1" dirty="0">
                <a:solidFill>
                  <a:schemeClr val="bg1"/>
                </a:solidFill>
              </a:rPr>
              <a:t>/</a:t>
            </a:r>
            <a:r>
              <a:rPr lang="ko-KR" altLang="en-US" sz="2800" b="1" dirty="0">
                <a:solidFill>
                  <a:schemeClr val="bg1"/>
                </a:solidFill>
              </a:rPr>
              <a:t>서버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368" y="1700807"/>
            <a:ext cx="4680000" cy="259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프로젝트의 개요 및 클래스</a:t>
            </a:r>
            <a:r>
              <a:rPr lang="en-US" altLang="ko-KR" dirty="0"/>
              <a:t>, </a:t>
            </a:r>
            <a:r>
              <a:rPr lang="ko-KR" altLang="en-US" dirty="0"/>
              <a:t>메시지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338437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200" dirty="0"/>
              <a:t>▶ </a:t>
            </a:r>
            <a:r>
              <a:rPr kumimoji="0" lang="en-US" altLang="ko-KR" sz="1200" dirty="0"/>
              <a:t>Model</a:t>
            </a:r>
          </a:p>
          <a:p>
            <a:pPr marL="0" indent="0">
              <a:buNone/>
            </a:pPr>
            <a:r>
              <a:rPr kumimoji="0" lang="ko-KR" altLang="en-US" sz="1200" b="0" dirty="0"/>
              <a:t>모델은 </a:t>
            </a:r>
            <a:r>
              <a:rPr kumimoji="0" lang="ko-KR" altLang="en-US" sz="1200" b="0" dirty="0" err="1"/>
              <a:t>뷰에</a:t>
            </a:r>
            <a:r>
              <a:rPr kumimoji="0" lang="ko-KR" altLang="en-US" sz="1200" b="0" dirty="0"/>
              <a:t> 표현될 데이터를 관리하는 객체로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컨트롤러를 이용하여 데이터 업데이트를 </a:t>
            </a:r>
            <a:r>
              <a:rPr kumimoji="0" lang="ko-KR" altLang="en-US" sz="1200" b="0" dirty="0" smtClean="0"/>
              <a:t>관리</a:t>
            </a:r>
            <a:endParaRPr kumimoji="0" lang="en-US" altLang="ko-KR" sz="1200" b="0" dirty="0" smtClean="0"/>
          </a:p>
          <a:p>
            <a:pPr marL="0" indent="0">
              <a:buNone/>
            </a:pPr>
            <a:endParaRPr kumimoji="0" lang="en-US" altLang="ko-KR" sz="1200" b="0" dirty="0" smtClean="0"/>
          </a:p>
          <a:p>
            <a:pPr marL="0" indent="0">
              <a:buNone/>
            </a:pPr>
            <a:r>
              <a:rPr kumimoji="0" lang="en-US" altLang="ko-KR" sz="1200" dirty="0" smtClean="0"/>
              <a:t>▶ </a:t>
            </a:r>
            <a:r>
              <a:rPr kumimoji="0" lang="en-US" altLang="ko-KR" sz="1200" dirty="0"/>
              <a:t>Controller</a:t>
            </a:r>
          </a:p>
          <a:p>
            <a:pPr marL="0" indent="0">
              <a:buNone/>
            </a:pPr>
            <a:r>
              <a:rPr kumimoji="0" lang="ko-KR" altLang="en-US" sz="1200" b="0" dirty="0"/>
              <a:t>컨트롤러는 </a:t>
            </a:r>
            <a:r>
              <a:rPr kumimoji="0" lang="en-US" altLang="ko-KR" sz="1200" b="0" dirty="0"/>
              <a:t>MVC </a:t>
            </a:r>
            <a:r>
              <a:rPr kumimoji="0" lang="ko-KR" altLang="en-US" sz="1200" b="0" dirty="0"/>
              <a:t>패턴에 따르는 프로그램의 </a:t>
            </a:r>
            <a:endParaRPr kumimoji="0" lang="en-US" altLang="ko-KR" sz="1200" b="0" dirty="0" smtClean="0"/>
          </a:p>
          <a:p>
            <a:pPr marL="0" indent="0">
              <a:buNone/>
            </a:pPr>
            <a:r>
              <a:rPr kumimoji="0" lang="ko-KR" altLang="en-US" sz="1200" b="0" dirty="0" smtClean="0"/>
              <a:t>핵심 </a:t>
            </a:r>
            <a:r>
              <a:rPr kumimoji="0" lang="ko-KR" altLang="en-US" sz="1200" b="0" dirty="0"/>
              <a:t>부분으로</a:t>
            </a:r>
            <a:r>
              <a:rPr kumimoji="0" lang="en-US" altLang="ko-KR" sz="1200" b="0" dirty="0"/>
              <a:t>, UI</a:t>
            </a:r>
            <a:r>
              <a:rPr kumimoji="0" lang="ko-KR" altLang="en-US" sz="1200" b="0" dirty="0"/>
              <a:t>와 데이터를 중계하는 </a:t>
            </a:r>
            <a:r>
              <a:rPr kumimoji="0" lang="ko-KR" altLang="en-US" sz="1200" b="0" dirty="0" smtClean="0"/>
              <a:t>역할</a:t>
            </a:r>
            <a:r>
              <a:rPr kumimoji="0" lang="en-US" altLang="ko-KR" sz="1200" b="0" dirty="0" smtClean="0"/>
              <a:t>. </a:t>
            </a:r>
          </a:p>
          <a:p>
            <a:pPr marL="0" indent="0">
              <a:buNone/>
            </a:pPr>
            <a:r>
              <a:rPr kumimoji="0" lang="ko-KR" altLang="en-US" sz="1200" b="0" dirty="0" smtClean="0"/>
              <a:t>내부에 </a:t>
            </a:r>
            <a:r>
              <a:rPr kumimoji="0" lang="ko-KR" altLang="en-US" sz="1200" b="0" dirty="0"/>
              <a:t>구현된 코드를 바탕으로 </a:t>
            </a:r>
            <a:r>
              <a:rPr kumimoji="0" lang="en-US" altLang="ko-KR" sz="1200" b="0" dirty="0"/>
              <a:t>UI</a:t>
            </a:r>
            <a:r>
              <a:rPr kumimoji="0" lang="ko-KR" altLang="en-US" sz="1200" b="0" dirty="0"/>
              <a:t>에서 발생하는 이벤트를 처리하고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그에 따른 화면 변화 </a:t>
            </a:r>
            <a:r>
              <a:rPr kumimoji="0" lang="ko-KR" altLang="en-US" sz="1200" b="0" dirty="0" smtClean="0"/>
              <a:t>등을 제어</a:t>
            </a:r>
            <a:endParaRPr kumimoji="0" lang="en-US" altLang="ko-KR" sz="1200" b="0" dirty="0" smtClean="0"/>
          </a:p>
          <a:p>
            <a:pPr marL="0" indent="0">
              <a:buNone/>
            </a:pPr>
            <a:endParaRPr kumimoji="0" lang="en-US" altLang="ko-KR" sz="1200" b="0" dirty="0" smtClean="0"/>
          </a:p>
          <a:p>
            <a:pPr marL="0" indent="0">
              <a:buNone/>
            </a:pPr>
            <a:r>
              <a:rPr kumimoji="0" lang="en-US" altLang="ko-KR" sz="1200" dirty="0" smtClean="0"/>
              <a:t>▶ </a:t>
            </a:r>
            <a:r>
              <a:rPr kumimoji="0" lang="en-US" altLang="ko-KR" sz="1200" dirty="0"/>
              <a:t>View</a:t>
            </a:r>
          </a:p>
          <a:p>
            <a:pPr marL="0" indent="0">
              <a:buNone/>
            </a:pPr>
            <a:r>
              <a:rPr kumimoji="0" lang="ko-KR" altLang="en-US" sz="1200" b="0" dirty="0" err="1"/>
              <a:t>뷰는</a:t>
            </a:r>
            <a:r>
              <a:rPr kumimoji="0" lang="ko-KR" altLang="en-US" sz="1200" b="0" dirty="0"/>
              <a:t> 화면에 보이는 영역을 담당하는 </a:t>
            </a:r>
            <a:r>
              <a:rPr kumimoji="0" lang="ko-KR" altLang="en-US" sz="1200" b="0" dirty="0" smtClean="0"/>
              <a:t>객체로</a:t>
            </a:r>
            <a:r>
              <a:rPr kumimoji="0" lang="en-US" altLang="ko-KR" sz="1200" b="0" dirty="0" smtClean="0"/>
              <a:t> </a:t>
            </a:r>
            <a:r>
              <a:rPr kumimoji="0" lang="en-US" altLang="ko-KR" sz="1200" b="0" dirty="0"/>
              <a:t>GUI </a:t>
            </a:r>
            <a:r>
              <a:rPr kumimoji="0" lang="ko-KR" altLang="en-US" sz="1200" b="0" dirty="0"/>
              <a:t>프로그램에서 제공하는 창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버튼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라디오 버튼 </a:t>
            </a:r>
            <a:r>
              <a:rPr kumimoji="0" lang="ko-KR" altLang="en-US" sz="1200" b="0" dirty="0" smtClean="0"/>
              <a:t>등 모든 시각적인 </a:t>
            </a:r>
            <a:r>
              <a:rPr kumimoji="0" lang="ko-KR" altLang="en-US" sz="1200" b="0" dirty="0"/>
              <a:t>영역을 구현하는 </a:t>
            </a:r>
            <a:r>
              <a:rPr kumimoji="0" lang="ko-KR" altLang="en-US" sz="1200" b="0" dirty="0" smtClean="0"/>
              <a:t>부분</a:t>
            </a:r>
            <a:r>
              <a:rPr kumimoji="0" lang="en-US" altLang="ko-KR" sz="1200" b="0" dirty="0" smtClean="0"/>
              <a:t>. 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62798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00808"/>
            <a:ext cx="81153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프로젝트의 개요 및 클래스</a:t>
            </a:r>
            <a:r>
              <a:rPr lang="en-US" altLang="ko-KR" dirty="0"/>
              <a:t>, </a:t>
            </a:r>
            <a:r>
              <a:rPr lang="ko-KR" altLang="en-US" dirty="0"/>
              <a:t>메시지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 설계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835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780928"/>
            <a:ext cx="79533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프로젝트의 개요 및 클래스</a:t>
            </a:r>
            <a:r>
              <a:rPr lang="en-US" altLang="ko-KR" dirty="0"/>
              <a:t>, </a:t>
            </a:r>
            <a:r>
              <a:rPr lang="ko-KR" altLang="en-US" dirty="0"/>
              <a:t>메시지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/>
              <a:t>▶ </a:t>
            </a:r>
            <a:r>
              <a:rPr kumimoji="0" lang="en-US" altLang="ko-KR" sz="1200" dirty="0" err="1" smtClean="0"/>
              <a:t>MultiChatController</a:t>
            </a:r>
            <a:endParaRPr kumimoji="0" lang="en-US" altLang="ko-KR" sz="1200" dirty="0" smtClean="0"/>
          </a:p>
          <a:p>
            <a:pPr marL="0" indent="0">
              <a:buNone/>
            </a:pPr>
            <a:r>
              <a:rPr kumimoji="0" lang="ko-KR" altLang="en-US" sz="1200" b="0" dirty="0"/>
              <a:t>컨트롤러 클래스이자 프로그램의 </a:t>
            </a:r>
            <a:r>
              <a:rPr kumimoji="0" lang="ko-KR" altLang="en-US" sz="1200" b="0" dirty="0" err="1"/>
              <a:t>메인이다</a:t>
            </a:r>
            <a:r>
              <a:rPr kumimoji="0" lang="en-US" altLang="ko-KR" sz="1200" b="0" dirty="0"/>
              <a:t>. </a:t>
            </a:r>
            <a:r>
              <a:rPr kumimoji="0" lang="ko-KR" altLang="en-US" sz="1200" b="0" dirty="0"/>
              <a:t>프로그램의 가장 핵심적인 부분으로 </a:t>
            </a:r>
            <a:r>
              <a:rPr kumimoji="0" lang="en-US" altLang="ko-KR" sz="1200" b="0" dirty="0"/>
              <a:t>UI</a:t>
            </a:r>
            <a:r>
              <a:rPr kumimoji="0" lang="ko-KR" altLang="en-US" sz="1200" b="0" dirty="0"/>
              <a:t>와 서버 </a:t>
            </a:r>
            <a:r>
              <a:rPr kumimoji="0" lang="ko-KR" altLang="en-US" sz="1200" b="0" dirty="0" smtClean="0"/>
              <a:t>연결 </a:t>
            </a:r>
            <a:r>
              <a:rPr kumimoji="0" lang="ko-KR" altLang="en-US" sz="1200" b="0" dirty="0"/>
              <a:t>및 채팅 메시지 전달을 </a:t>
            </a:r>
            <a:r>
              <a:rPr kumimoji="0" lang="ko-KR" altLang="en-US" sz="1200" b="0" dirty="0" smtClean="0"/>
              <a:t>담당</a:t>
            </a:r>
            <a:r>
              <a:rPr kumimoji="0" lang="en-US" altLang="ko-KR" sz="1200" b="0" dirty="0" smtClean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388098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657003"/>
            <a:ext cx="79438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프로젝트의 개요 및 클래스</a:t>
            </a:r>
            <a:r>
              <a:rPr lang="en-US" altLang="ko-KR" dirty="0"/>
              <a:t>, </a:t>
            </a:r>
            <a:r>
              <a:rPr lang="ko-KR" altLang="en-US" dirty="0"/>
              <a:t>메시지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/>
              <a:t>▶ </a:t>
            </a:r>
            <a:r>
              <a:rPr kumimoji="0" lang="en-US" altLang="ko-KR" sz="1200" dirty="0" err="1"/>
              <a:t>MultiChatUI</a:t>
            </a:r>
            <a:endParaRPr kumimoji="0" lang="en-US" altLang="ko-KR" sz="1200" dirty="0"/>
          </a:p>
          <a:p>
            <a:pPr marL="0" indent="0">
              <a:buNone/>
            </a:pPr>
            <a:r>
              <a:rPr kumimoji="0" lang="ko-KR" altLang="en-US" sz="1200" b="0" dirty="0" err="1"/>
              <a:t>뷰</a:t>
            </a:r>
            <a:r>
              <a:rPr kumimoji="0" lang="ko-KR" altLang="en-US" sz="1200" b="0" dirty="0"/>
              <a:t> 클래스로 화면의 구성 요소를 정의하고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레이아웃을 이용하여 컴포넌트를 배치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92388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708920"/>
            <a:ext cx="79343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프로젝트의 개요 및 클래스</a:t>
            </a:r>
            <a:r>
              <a:rPr lang="en-US" altLang="ko-KR" dirty="0"/>
              <a:t>, </a:t>
            </a:r>
            <a:r>
              <a:rPr lang="ko-KR" altLang="en-US" dirty="0"/>
              <a:t>메시지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/>
              <a:t>▶ </a:t>
            </a:r>
            <a:r>
              <a:rPr kumimoji="0" lang="en-US" altLang="ko-KR" sz="1200" dirty="0" err="1"/>
              <a:t>MultiChatData</a:t>
            </a:r>
            <a:endParaRPr kumimoji="0" lang="en-US" altLang="ko-KR" sz="1200" dirty="0"/>
          </a:p>
          <a:p>
            <a:pPr marL="0" indent="0">
              <a:buNone/>
            </a:pPr>
            <a:r>
              <a:rPr kumimoji="0" lang="ko-KR" altLang="en-US" sz="1200" b="0" dirty="0"/>
              <a:t>데이터 클래스로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화면에 필요한 데이터를 제공하고 업데이트하는 기능을 제공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2942101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3134891"/>
            <a:ext cx="79152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프로젝트의 개요 및 클래스</a:t>
            </a:r>
            <a:r>
              <a:rPr lang="en-US" altLang="ko-KR" dirty="0"/>
              <a:t>, </a:t>
            </a:r>
            <a:r>
              <a:rPr lang="ko-KR" altLang="en-US" dirty="0"/>
              <a:t>메시지 설계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/>
              <a:t>▶ </a:t>
            </a:r>
            <a:r>
              <a:rPr kumimoji="0" lang="en-US" altLang="ko-KR" sz="1200" dirty="0" smtClean="0"/>
              <a:t>Message</a:t>
            </a:r>
          </a:p>
          <a:p>
            <a:pPr marL="0" indent="0">
              <a:buNone/>
            </a:pPr>
            <a:r>
              <a:rPr kumimoji="0" lang="ko-KR" altLang="en-US" sz="1200" b="0" dirty="0"/>
              <a:t>클라이언트와 서버 간의 통신에 </a:t>
            </a:r>
            <a:r>
              <a:rPr kumimoji="0" lang="ko-KR" altLang="en-US" sz="1200" b="0" dirty="0" smtClean="0"/>
              <a:t>사용하는 </a:t>
            </a:r>
            <a:r>
              <a:rPr kumimoji="0" lang="en-US" altLang="ko-KR" sz="1200" b="0" dirty="0"/>
              <a:t>JSON </a:t>
            </a:r>
            <a:r>
              <a:rPr kumimoji="0" lang="ko-KR" altLang="en-US" sz="1200" b="0" dirty="0"/>
              <a:t>규격의 메시지를 좀 더 쉽게 사용하려고 자바 객체로 변환하는 데 필요한 </a:t>
            </a:r>
            <a:r>
              <a:rPr kumimoji="0" lang="ko-KR" altLang="en-US" sz="1200" b="0" dirty="0" smtClean="0"/>
              <a:t>클래스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70227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53854"/>
            <a:ext cx="79248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프로젝트의 개요 및 클래스</a:t>
            </a:r>
            <a:r>
              <a:rPr lang="en-US" altLang="ko-KR" dirty="0"/>
              <a:t>, </a:t>
            </a:r>
            <a:r>
              <a:rPr lang="ko-KR" altLang="en-US" dirty="0"/>
              <a:t>메시지 설계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설계 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/>
              <a:t>▶ </a:t>
            </a:r>
            <a:r>
              <a:rPr kumimoji="0" lang="en-US" altLang="ko-KR" sz="1200" dirty="0" err="1"/>
              <a:t>MultiChatServer</a:t>
            </a:r>
            <a:endParaRPr kumimoji="0" lang="en-US" altLang="ko-KR" sz="1200" dirty="0"/>
          </a:p>
          <a:p>
            <a:pPr marL="0" indent="0">
              <a:buNone/>
            </a:pPr>
            <a:r>
              <a:rPr kumimoji="0" lang="ko-KR" altLang="en-US" sz="1200" b="0" dirty="0" smtClean="0"/>
              <a:t>채팅 </a:t>
            </a:r>
            <a:r>
              <a:rPr kumimoji="0" lang="ko-KR" altLang="en-US" sz="1200" b="0" dirty="0"/>
              <a:t>서버를 구현한 </a:t>
            </a:r>
            <a:r>
              <a:rPr kumimoji="0" lang="ko-KR" altLang="en-US" sz="1200" b="0" dirty="0" smtClean="0"/>
              <a:t>클래스로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클라이언트와는 별도로 실행되는 프로그램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0410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76872"/>
            <a:ext cx="816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프로젝트의 개요 및 클래스</a:t>
            </a:r>
            <a:r>
              <a:rPr lang="en-US" altLang="ko-KR" dirty="0"/>
              <a:t>, </a:t>
            </a:r>
            <a:r>
              <a:rPr lang="ko-KR" altLang="en-US" dirty="0"/>
              <a:t>메시지 설계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메시지 설계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48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err="1" smtClean="0"/>
              <a:t>딜리미터</a:t>
            </a:r>
            <a:r>
              <a:rPr kumimoji="0" lang="en-US" altLang="ko-KR" sz="1200" b="0" dirty="0" smtClean="0"/>
              <a:t>(</a:t>
            </a:r>
            <a:r>
              <a:rPr kumimoji="0" lang="en-US" altLang="ko-KR" sz="1200" b="0" dirty="0" err="1" smtClean="0"/>
              <a:t>Delemeter</a:t>
            </a:r>
            <a:r>
              <a:rPr kumimoji="0" lang="en-US" altLang="ko-KR" sz="1200" b="0" dirty="0" smtClean="0"/>
              <a:t>)(</a:t>
            </a:r>
            <a:r>
              <a:rPr kumimoji="0" lang="ko-KR" altLang="en-US" sz="1200" b="0" dirty="0" err="1" smtClean="0"/>
              <a:t>구분자</a:t>
            </a:r>
            <a:r>
              <a:rPr kumimoji="0" lang="en-US" altLang="ko-KR" sz="1200" b="0" dirty="0" smtClean="0"/>
              <a:t>)</a:t>
            </a:r>
            <a:r>
              <a:rPr lang="ko-KR" altLang="en-US" sz="1200" b="0" dirty="0"/>
              <a:t> ‘</a:t>
            </a:r>
            <a:r>
              <a:rPr lang="en-US" altLang="ko-KR" sz="1200" b="0" dirty="0"/>
              <a:t>/’</a:t>
            </a:r>
            <a:r>
              <a:rPr kumimoji="0" lang="ko-KR" altLang="en-US" sz="1200" b="0" dirty="0" smtClean="0"/>
              <a:t>로 </a:t>
            </a:r>
            <a:r>
              <a:rPr kumimoji="0" lang="ko-KR" altLang="en-US" sz="1200" b="0" dirty="0"/>
              <a:t>메시지를 </a:t>
            </a:r>
            <a:r>
              <a:rPr kumimoji="0" lang="ko-KR" altLang="en-US" sz="1200" b="0" dirty="0" smtClean="0"/>
              <a:t>구분하는 형태를 </a:t>
            </a:r>
            <a:r>
              <a:rPr kumimoji="0" lang="ko-KR" altLang="en-US" sz="1200" b="0" dirty="0"/>
              <a:t>주로 사용</a:t>
            </a:r>
            <a:endParaRPr kumimoji="0" lang="en-US" altLang="ko-KR" sz="1200" b="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3140968"/>
            <a:ext cx="8208912" cy="48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방법도 순서라는 제약이 있으며</a:t>
            </a:r>
            <a:r>
              <a:rPr kumimoji="0" lang="en-US" altLang="ko-KR" sz="1200" b="0" dirty="0"/>
              <a:t>, /</a:t>
            </a:r>
            <a:r>
              <a:rPr kumimoji="0" lang="ko-KR" altLang="en-US" sz="1200" b="0" dirty="0"/>
              <a:t>와 같이 </a:t>
            </a:r>
            <a:r>
              <a:rPr kumimoji="0" lang="ko-KR" altLang="en-US" sz="1200" b="0" dirty="0" err="1"/>
              <a:t>딜리미터로</a:t>
            </a:r>
            <a:r>
              <a:rPr kumimoji="0" lang="ko-KR" altLang="en-US" sz="1200" b="0" dirty="0"/>
              <a:t> 사용된 캐릭터는 전송 </a:t>
            </a:r>
            <a:r>
              <a:rPr kumimoji="0" lang="ko-KR" altLang="en-US" sz="1200" b="0" dirty="0" smtClean="0"/>
              <a:t>메시지로 </a:t>
            </a:r>
            <a:r>
              <a:rPr kumimoji="0" lang="ko-KR" altLang="en-US" sz="1200" b="0" dirty="0"/>
              <a:t>입력할 수 없다는 문제가 있다</a:t>
            </a:r>
            <a:r>
              <a:rPr kumimoji="0" lang="en-US" altLang="ko-KR" sz="1200" b="0" dirty="0"/>
              <a:t>. </a:t>
            </a:r>
            <a:r>
              <a:rPr kumimoji="0" lang="ko-KR" altLang="en-US" sz="1200" b="0" dirty="0"/>
              <a:t>또 메시지 자체만으로는 구조를 쉽게 이해하기 </a:t>
            </a:r>
            <a:r>
              <a:rPr kumimoji="0" lang="ko-KR" altLang="en-US" sz="1200" b="0" dirty="0" smtClean="0"/>
              <a:t>어렵기 때문에 </a:t>
            </a:r>
            <a:r>
              <a:rPr kumimoji="0" lang="en-US" altLang="ko-KR" sz="1200" b="0" dirty="0"/>
              <a:t>JSON </a:t>
            </a:r>
            <a:r>
              <a:rPr kumimoji="0" lang="ko-KR" altLang="en-US" sz="1200" b="0" dirty="0"/>
              <a:t>기반의 메시지를 많이 </a:t>
            </a:r>
            <a:r>
              <a:rPr kumimoji="0" lang="ko-KR" altLang="en-US" sz="1200" b="0" dirty="0" smtClean="0"/>
              <a:t>사용</a:t>
            </a:r>
            <a:r>
              <a:rPr kumimoji="0" lang="en-US" altLang="ko-KR" sz="1200" b="0" dirty="0" smtClean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5289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48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/>
              <a:t>▶ </a:t>
            </a:r>
            <a:r>
              <a:rPr kumimoji="0" lang="en-US" altLang="ko-KR" sz="1400" dirty="0" smtClean="0"/>
              <a:t>JSON </a:t>
            </a:r>
            <a:r>
              <a:rPr kumimoji="0" lang="ko-KR" altLang="en-US" sz="1400" dirty="0"/>
              <a:t>기반의 메시지를 많이 </a:t>
            </a:r>
            <a:r>
              <a:rPr kumimoji="0" lang="ko-KR" altLang="en-US" sz="1400" dirty="0" smtClean="0"/>
              <a:t>사용하는 이유</a:t>
            </a:r>
            <a:endParaRPr kumimoji="0" lang="en-US" altLang="ko-KR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ko-KR" sz="1200" b="0" dirty="0" smtClean="0"/>
              <a:t>JSON</a:t>
            </a:r>
            <a:r>
              <a:rPr kumimoji="0" lang="ko-KR" altLang="en-US" sz="1200" b="0" dirty="0"/>
              <a:t>은 자바스크립트에서 나온 표기법이었으나 특별히 특정 언어에 종속적이지 않기 때문에 다른 언어에서도 </a:t>
            </a:r>
            <a:r>
              <a:rPr kumimoji="0" lang="ko-KR" altLang="en-US" sz="1200" b="0" dirty="0" smtClean="0"/>
              <a:t>간단한 </a:t>
            </a:r>
            <a:r>
              <a:rPr kumimoji="0" lang="ko-KR" altLang="en-US" sz="1200" b="0" dirty="0" err="1"/>
              <a:t>파서를</a:t>
            </a:r>
            <a:r>
              <a:rPr kumimoji="0" lang="ko-KR" altLang="en-US" sz="1200" b="0" dirty="0"/>
              <a:t> 이용하여 데이터를 쉽게 </a:t>
            </a:r>
            <a:r>
              <a:rPr kumimoji="0" lang="ko-KR" altLang="en-US" sz="1200" b="0" dirty="0" smtClean="0"/>
              <a:t>처리</a:t>
            </a:r>
            <a:r>
              <a:rPr kumimoji="0" lang="en-US" altLang="ko-KR" sz="1200" b="0" dirty="0" smtClean="0"/>
              <a:t>.</a:t>
            </a:r>
            <a:endParaRPr kumimoji="0"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문자열 </a:t>
            </a:r>
            <a:r>
              <a:rPr kumimoji="0" lang="ko-KR" altLang="en-US" sz="1200" b="0" dirty="0"/>
              <a:t>구조이고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기본적으로 </a:t>
            </a:r>
            <a:r>
              <a:rPr kumimoji="0" lang="en-US" altLang="ko-KR" sz="1200" b="0" dirty="0"/>
              <a:t>Key, Value </a:t>
            </a:r>
            <a:r>
              <a:rPr kumimoji="0" lang="ko-KR" altLang="en-US" sz="1200" b="0" dirty="0"/>
              <a:t>형태라 비교적 내용을 쉽게 </a:t>
            </a:r>
            <a:r>
              <a:rPr kumimoji="0" lang="ko-KR" altLang="en-US" sz="1200" b="0" dirty="0" smtClean="0"/>
              <a:t>파악</a:t>
            </a:r>
            <a:r>
              <a:rPr kumimoji="0" lang="en-US" altLang="ko-KR" sz="1200" b="0" dirty="0" smtClean="0"/>
              <a:t>.</a:t>
            </a:r>
            <a:endParaRPr kumimoji="0"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ko-KR" sz="1200" b="0" dirty="0" smtClean="0"/>
              <a:t>XML</a:t>
            </a:r>
            <a:r>
              <a:rPr kumimoji="0" lang="ko-KR" altLang="en-US" sz="1200" b="0" dirty="0"/>
              <a:t>과 달리 문서 정의에 대한 부가적인 메타 데이터들이 생략되어 전송 </a:t>
            </a:r>
            <a:r>
              <a:rPr kumimoji="0" lang="ko-KR" altLang="en-US" sz="1200" b="0" dirty="0" err="1"/>
              <a:t>데이터양이</a:t>
            </a:r>
            <a:r>
              <a:rPr kumimoji="0" lang="ko-KR" altLang="en-US" sz="1200" b="0" dirty="0"/>
              <a:t> 중요한 </a:t>
            </a:r>
            <a:r>
              <a:rPr kumimoji="0" lang="ko-KR" altLang="en-US" sz="1200" b="0" dirty="0" err="1"/>
              <a:t>모바일</a:t>
            </a:r>
            <a:r>
              <a:rPr kumimoji="0" lang="ko-KR" altLang="en-US" sz="1200" b="0" dirty="0"/>
              <a:t> 환경에 </a:t>
            </a:r>
            <a:r>
              <a:rPr kumimoji="0" lang="ko-KR" altLang="en-US" sz="1200" b="0" dirty="0" smtClean="0"/>
              <a:t>적합</a:t>
            </a:r>
            <a:r>
              <a:rPr kumimoji="0" lang="en-US" altLang="ko-KR" sz="1200" b="0" dirty="0" smtClean="0"/>
              <a:t>.</a:t>
            </a:r>
            <a:endParaRPr kumimoji="0"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서버 </a:t>
            </a:r>
            <a:r>
              <a:rPr kumimoji="0" lang="ko-KR" altLang="en-US" sz="1200" b="0" dirty="0"/>
              <a:t>프로그램을 개발자가 직접 구현하면 성능이나 안정성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보안 측면에 문제가 발생할 가능성이 높다</a:t>
            </a:r>
            <a:r>
              <a:rPr kumimoji="0" lang="en-US" altLang="ko-KR" sz="1200" b="0" dirty="0"/>
              <a:t>. </a:t>
            </a:r>
            <a:r>
              <a:rPr kumimoji="0" lang="ko-KR" altLang="en-US" sz="1200" b="0" dirty="0"/>
              <a:t>또 </a:t>
            </a:r>
            <a:r>
              <a:rPr kumimoji="0" lang="ko-KR" altLang="en-US" sz="1200" b="0" dirty="0" smtClean="0"/>
              <a:t>개발자에 따른 </a:t>
            </a:r>
            <a:r>
              <a:rPr kumimoji="0" lang="ko-KR" altLang="en-US" sz="1200" b="0" dirty="0" err="1"/>
              <a:t>수준차가</a:t>
            </a:r>
            <a:r>
              <a:rPr kumimoji="0" lang="ko-KR" altLang="en-US" sz="1200" b="0" dirty="0"/>
              <a:t> 많이 발생할 수 있어 최근에는 전통적인 클라이언트</a:t>
            </a:r>
            <a:r>
              <a:rPr kumimoji="0" lang="en-US" altLang="ko-KR" sz="1200" b="0" dirty="0"/>
              <a:t>-</a:t>
            </a:r>
            <a:r>
              <a:rPr kumimoji="0" lang="ko-KR" altLang="en-US" sz="1200" b="0" dirty="0"/>
              <a:t>서버 소켓 프로그램보다는 </a:t>
            </a:r>
            <a:r>
              <a:rPr kumimoji="0" lang="en-US" altLang="ko-KR" sz="1200" b="0" dirty="0"/>
              <a:t>HTTP </a:t>
            </a:r>
            <a:r>
              <a:rPr kumimoji="0" lang="ko-KR" altLang="en-US" sz="1200" b="0" dirty="0" smtClean="0"/>
              <a:t>프로토콜을 따르는 </a:t>
            </a:r>
            <a:r>
              <a:rPr kumimoji="0" lang="en-US" altLang="ko-KR" sz="1200" b="0" dirty="0"/>
              <a:t>REST </a:t>
            </a:r>
            <a:r>
              <a:rPr kumimoji="0" lang="ko-KR" altLang="en-US" sz="1200" b="0" dirty="0"/>
              <a:t>기반의 서버 프로그램을 널리 사용하는 </a:t>
            </a:r>
            <a:r>
              <a:rPr kumimoji="0" lang="ko-KR" altLang="en-US" sz="1200" b="0" dirty="0" smtClean="0"/>
              <a:t>추세</a:t>
            </a:r>
            <a:r>
              <a:rPr kumimoji="0" lang="en-US" altLang="ko-KR" sz="1200" b="0" dirty="0" smtClean="0"/>
              <a:t>.</a:t>
            </a:r>
            <a:endParaRPr kumimoji="0"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ko-KR" sz="1200" b="0" dirty="0" smtClean="0"/>
              <a:t>JSR-311</a:t>
            </a:r>
            <a:r>
              <a:rPr kumimoji="0" lang="ko-KR" altLang="en-US" sz="1200" b="0" dirty="0"/>
              <a:t>은 </a:t>
            </a:r>
            <a:r>
              <a:rPr kumimoji="0" lang="en-US" altLang="ko-KR" sz="1200" b="0" dirty="0"/>
              <a:t>REST </a:t>
            </a:r>
            <a:r>
              <a:rPr kumimoji="0" lang="ko-KR" altLang="en-US" sz="1200" b="0" dirty="0"/>
              <a:t>웹 서비스를 지원하는 자바의 공식 </a:t>
            </a:r>
            <a:r>
              <a:rPr kumimoji="0" lang="en-US" altLang="ko-KR" sz="1200" b="0" dirty="0"/>
              <a:t>API </a:t>
            </a:r>
            <a:r>
              <a:rPr kumimoji="0" lang="ko-KR" altLang="en-US" sz="1200" b="0" dirty="0"/>
              <a:t>규격으로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웹 프로그램을 </a:t>
            </a:r>
            <a:r>
              <a:rPr kumimoji="0" lang="ko-KR" altLang="en-US" sz="1200" b="0" dirty="0" err="1"/>
              <a:t>스마트폰이나</a:t>
            </a:r>
            <a:r>
              <a:rPr kumimoji="0" lang="ko-KR" altLang="en-US" sz="1200" b="0" dirty="0"/>
              <a:t> 다른 </a:t>
            </a:r>
            <a:r>
              <a:rPr kumimoji="0" lang="ko-KR" altLang="en-US" sz="1200" b="0" dirty="0" smtClean="0"/>
              <a:t>디바이스와 </a:t>
            </a:r>
            <a:r>
              <a:rPr kumimoji="0" lang="ko-KR" altLang="en-US" sz="1200" b="0" dirty="0"/>
              <a:t>연동하는 서버 프로그램으로 확장할 수 </a:t>
            </a:r>
            <a:r>
              <a:rPr kumimoji="0" lang="ko-KR" altLang="en-US" sz="1200" b="0" dirty="0" smtClean="0"/>
              <a:t>있음</a:t>
            </a:r>
            <a:r>
              <a:rPr kumimoji="0" lang="en-US" altLang="ko-KR" sz="1200" b="0" dirty="0" smtClean="0"/>
              <a:t>.</a:t>
            </a:r>
            <a:endParaRPr kumimoji="0" lang="en-US" altLang="ko-KR" sz="1200" b="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프로젝트의 개요 및 클래스</a:t>
            </a:r>
            <a:r>
              <a:rPr lang="en-US" altLang="ko-KR" dirty="0"/>
              <a:t>, </a:t>
            </a:r>
            <a:r>
              <a:rPr lang="ko-KR" altLang="en-US" dirty="0"/>
              <a:t>메시지 설계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ko-KR" altLang="en-US" dirty="0"/>
              <a:t>메시지 설계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8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48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[JSON </a:t>
            </a:r>
            <a:r>
              <a:rPr lang="ko-KR" altLang="en-US" sz="1200" dirty="0" smtClean="0">
                <a:solidFill>
                  <a:srgbClr val="00A4E6"/>
                </a:solidFill>
              </a:rPr>
              <a:t>형식의 예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100" dirty="0" smtClean="0">
              <a:solidFill>
                <a:srgbClr val="00A4E6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프로젝트의 개요 및 클래스</a:t>
            </a:r>
            <a:r>
              <a:rPr lang="en-US" altLang="ko-KR" dirty="0"/>
              <a:t>, </a:t>
            </a:r>
            <a:r>
              <a:rPr lang="ko-KR" altLang="en-US" dirty="0"/>
              <a:t>메시지 설계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ko-KR" altLang="en-US" dirty="0"/>
              <a:t>메시지 설계</a:t>
            </a:r>
            <a:endParaRPr lang="en-US" altLang="ko-KR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193677"/>
            <a:ext cx="81629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7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4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31799"/>
            <a:ext cx="4895239" cy="25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373216"/>
            <a:ext cx="816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프로젝트의 개요 및 클래스</a:t>
            </a:r>
            <a:r>
              <a:rPr lang="en-US" altLang="ko-KR" dirty="0"/>
              <a:t>, </a:t>
            </a:r>
            <a:r>
              <a:rPr lang="ko-KR" altLang="en-US" dirty="0"/>
              <a:t>메시지 설계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메시지 설계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4949552"/>
            <a:ext cx="8208912" cy="48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>
                <a:solidFill>
                  <a:srgbClr val="00A4E6"/>
                </a:solidFill>
              </a:rPr>
              <a:t>이 규격에 따른 </a:t>
            </a:r>
            <a:r>
              <a:rPr lang="en-US" altLang="ko-KR" sz="1200" dirty="0">
                <a:solidFill>
                  <a:srgbClr val="00A4E6"/>
                </a:solidFill>
              </a:rPr>
              <a:t>JSON </a:t>
            </a:r>
            <a:r>
              <a:rPr lang="ko-KR" altLang="en-US" sz="1200" dirty="0" smtClean="0">
                <a:solidFill>
                  <a:srgbClr val="00A4E6"/>
                </a:solidFill>
              </a:rPr>
              <a:t>예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1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92" y="2060848"/>
            <a:ext cx="5828572" cy="34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클라이언트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: </a:t>
            </a:r>
            <a:r>
              <a:rPr lang="ko-KR" altLang="en-US" dirty="0"/>
              <a:t>화면 레이아웃 검토와 프로젝트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61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32" y="1108812"/>
            <a:ext cx="4536504" cy="563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클라이언트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 smtClean="0"/>
              <a:t>구성 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MultiChatUI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2077740"/>
            <a:ext cx="37444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US" altLang="ko-KR" sz="1200" b="0" dirty="0" err="1" smtClean="0"/>
              <a:t>javabook</a:t>
            </a:r>
            <a:r>
              <a:rPr kumimoji="0" lang="en-US" altLang="ko-KR" sz="1200" b="0" dirty="0" smtClean="0"/>
              <a:t> </a:t>
            </a:r>
            <a:r>
              <a:rPr kumimoji="0" lang="ko-KR" altLang="en-US" sz="1200" b="0" dirty="0"/>
              <a:t>프로젝트를 계속 </a:t>
            </a:r>
            <a:r>
              <a:rPr kumimoji="0" lang="ko-KR" altLang="en-US" sz="1200" b="0" dirty="0" smtClean="0"/>
              <a:t>사용</a:t>
            </a:r>
            <a:r>
              <a:rPr kumimoji="0" lang="en-US" altLang="ko-KR" sz="1200" b="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ko-KR" sz="1200" b="0" dirty="0" smtClean="0"/>
              <a:t>javabook.ch12 </a:t>
            </a:r>
            <a:r>
              <a:rPr kumimoji="0" lang="ko-KR" altLang="en-US" sz="1200" b="0" dirty="0"/>
              <a:t>패키지를 </a:t>
            </a:r>
            <a:r>
              <a:rPr kumimoji="0" lang="ko-KR" altLang="en-US" sz="1200" b="0" dirty="0" smtClean="0"/>
              <a:t>추가</a:t>
            </a:r>
            <a:r>
              <a:rPr kumimoji="0" lang="en-US" altLang="ko-KR" sz="1200" b="0" dirty="0" smtClean="0"/>
              <a:t>.</a:t>
            </a:r>
            <a:endParaRPr kumimoji="0" lang="ko-KR" altLang="en-US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클래스 </a:t>
            </a:r>
            <a:r>
              <a:rPr kumimoji="0" lang="ko-KR" altLang="en-US" sz="1200" b="0" dirty="0"/>
              <a:t>이름은 </a:t>
            </a:r>
            <a:r>
              <a:rPr kumimoji="0" lang="en-US" altLang="ko-KR" sz="1200" b="0" dirty="0" err="1" smtClean="0"/>
              <a:t>MultiChatUI</a:t>
            </a:r>
            <a:r>
              <a:rPr kumimoji="0" lang="ko-KR" altLang="en-US" sz="1200" b="0" dirty="0"/>
              <a:t>로 </a:t>
            </a:r>
            <a:r>
              <a:rPr kumimoji="0" lang="ko-KR" altLang="en-US" sz="1200" b="0" dirty="0" smtClean="0"/>
              <a:t>지정</a:t>
            </a:r>
            <a:r>
              <a:rPr kumimoji="0" lang="en-US" altLang="ko-KR" sz="1200" b="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클래스를 </a:t>
            </a:r>
            <a:r>
              <a:rPr kumimoji="0" lang="ko-KR" altLang="en-US" sz="1200" b="0" dirty="0"/>
              <a:t>생성할 때 </a:t>
            </a:r>
            <a:r>
              <a:rPr kumimoji="0" lang="ko-KR" altLang="en-US" sz="1200" b="0" dirty="0" err="1" smtClean="0"/>
              <a:t>스레드를</a:t>
            </a:r>
            <a:r>
              <a:rPr kumimoji="0" lang="ko-KR" altLang="en-US" sz="1200" b="0" dirty="0" smtClean="0"/>
              <a:t> </a:t>
            </a:r>
            <a:r>
              <a:rPr kumimoji="0" lang="ko-KR" altLang="en-US" sz="1200" b="0" dirty="0"/>
              <a:t>처리해야 </a:t>
            </a:r>
            <a:r>
              <a:rPr kumimoji="0" lang="ko-KR" altLang="en-US" sz="1200" b="0" dirty="0" smtClean="0"/>
              <a:t>하므로</a:t>
            </a:r>
            <a:r>
              <a:rPr kumimoji="0" lang="en-US" altLang="ko-KR" sz="1200" b="0" dirty="0" smtClean="0"/>
              <a:t>Runnable </a:t>
            </a:r>
            <a:r>
              <a:rPr kumimoji="0" lang="ko-KR" altLang="en-US" sz="1200" b="0" dirty="0"/>
              <a:t>인터페이스를 구현하는 것으로 </a:t>
            </a:r>
            <a:r>
              <a:rPr kumimoji="0" lang="ko-KR" altLang="en-US" sz="1200" b="0" dirty="0" smtClean="0"/>
              <a:t>설정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6393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31988"/>
            <a:ext cx="467084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클라이언트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 smtClean="0"/>
              <a:t>구성 </a:t>
            </a:r>
            <a:r>
              <a:rPr lang="en-US" altLang="ko-KR" dirty="0"/>
              <a:t>: </a:t>
            </a:r>
            <a:r>
              <a:rPr lang="en-US" altLang="ko-KR" dirty="0" smtClean="0"/>
              <a:t>JSON </a:t>
            </a:r>
            <a:r>
              <a:rPr lang="ko-KR" altLang="en-US" dirty="0"/>
              <a:t>라이브러리 설치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JSON </a:t>
            </a:r>
            <a:r>
              <a:rPr lang="ko-KR" altLang="en-US" sz="1200" b="0" dirty="0"/>
              <a:t>메시지를 자바 객체로 쉽게 변환할 수 있는 </a:t>
            </a:r>
            <a:r>
              <a:rPr lang="en-US" altLang="ko-KR" sz="1200" b="0" dirty="0" err="1"/>
              <a:t>Gson</a:t>
            </a:r>
            <a:r>
              <a:rPr lang="en-US" altLang="ko-KR" sz="1200" b="0" dirty="0"/>
              <a:t> </a:t>
            </a:r>
            <a:r>
              <a:rPr lang="ko-KR" altLang="en-US" sz="1200" b="0" dirty="0" smtClean="0"/>
              <a:t>라이브러리에서 </a:t>
            </a:r>
            <a:r>
              <a:rPr lang="en-US" altLang="ko-KR" sz="1200" dirty="0" smtClean="0"/>
              <a:t>gson-2.3.1.jar </a:t>
            </a:r>
            <a:r>
              <a:rPr lang="ko-KR" altLang="en-US" sz="1200" dirty="0" smtClean="0"/>
              <a:t>다운로드</a:t>
            </a:r>
            <a:endParaRPr kumimoji="0"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0292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08" y="2981484"/>
            <a:ext cx="4645992" cy="378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클라이언트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 smtClean="0"/>
              <a:t>구성 </a:t>
            </a:r>
            <a:r>
              <a:rPr lang="en-US" altLang="ko-KR" dirty="0"/>
              <a:t>: </a:t>
            </a:r>
            <a:r>
              <a:rPr lang="en-US" altLang="ko-KR" dirty="0" smtClean="0"/>
              <a:t>JSON </a:t>
            </a:r>
            <a:r>
              <a:rPr lang="ko-KR" altLang="en-US" dirty="0"/>
              <a:t>라이브러리 설치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r>
              <a:rPr lang="en-US" altLang="ko-KR" sz="1200" b="0" dirty="0"/>
              <a:t>gson-2.3.1.jar </a:t>
            </a:r>
            <a:r>
              <a:rPr lang="ko-KR" altLang="en-US" sz="1200" b="0" dirty="0" smtClean="0"/>
              <a:t>다운로드 </a:t>
            </a:r>
            <a:r>
              <a:rPr lang="en-US" altLang="ko-KR" sz="1200" b="0" dirty="0" smtClean="0"/>
              <a:t>&gt; </a:t>
            </a:r>
            <a:r>
              <a:rPr lang="en-US" altLang="ko-KR" sz="1200" b="0" dirty="0" err="1" smtClean="0"/>
              <a:t>javabook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프로젝트 </a:t>
            </a:r>
            <a:r>
              <a:rPr lang="en-US" altLang="ko-KR" sz="1200" b="0" dirty="0" smtClean="0"/>
              <a:t>&gt; [</a:t>
            </a:r>
            <a:r>
              <a:rPr lang="en-US" altLang="ko-KR" sz="1200" b="0" dirty="0"/>
              <a:t>Properties] </a:t>
            </a:r>
            <a:r>
              <a:rPr lang="ko-KR" altLang="en-US" sz="1200" b="0" dirty="0" smtClean="0"/>
              <a:t>메뉴</a:t>
            </a:r>
            <a:endParaRPr lang="en-US" altLang="ko-KR" sz="1200" b="0" dirty="0" smtClean="0"/>
          </a:p>
          <a:p>
            <a:pPr>
              <a:buFont typeface="+mj-ea"/>
              <a:buAutoNum type="circleNumDbPlain"/>
            </a:pPr>
            <a:r>
              <a:rPr lang="ko-KR" altLang="en-US" sz="1200" b="0" dirty="0" smtClean="0"/>
              <a:t>왼쪽 </a:t>
            </a:r>
            <a:r>
              <a:rPr lang="ko-KR" altLang="en-US" sz="1200" b="0" dirty="0"/>
              <a:t>메뉴 </a:t>
            </a:r>
            <a:r>
              <a:rPr lang="ko-KR" altLang="en-US" sz="1200" b="0" dirty="0" smtClean="0"/>
              <a:t>중 </a:t>
            </a:r>
            <a:r>
              <a:rPr lang="en-US" altLang="ko-KR" sz="1200" b="0" dirty="0" smtClean="0"/>
              <a:t>[</a:t>
            </a:r>
            <a:r>
              <a:rPr lang="en-US" altLang="ko-KR" sz="1200" b="0" dirty="0"/>
              <a:t>Java Build Path]</a:t>
            </a:r>
            <a:r>
              <a:rPr lang="ko-KR" altLang="en-US" sz="1200" b="0" dirty="0"/>
              <a:t>를 </a:t>
            </a:r>
            <a:r>
              <a:rPr lang="ko-KR" altLang="en-US" sz="1200" b="0" dirty="0" smtClean="0"/>
              <a:t>선택</a:t>
            </a:r>
            <a:endParaRPr lang="en-US" altLang="ko-KR" sz="1200" b="0" dirty="0" smtClean="0"/>
          </a:p>
          <a:p>
            <a:pPr>
              <a:buFont typeface="+mj-ea"/>
              <a:buAutoNum type="circleNumDbPlain"/>
            </a:pPr>
            <a:r>
              <a:rPr lang="ko-KR" altLang="en-US" sz="1200" b="0" dirty="0" smtClean="0"/>
              <a:t>오른쪽 </a:t>
            </a:r>
            <a:r>
              <a:rPr lang="ko-KR" altLang="en-US" sz="1200" b="0" dirty="0"/>
              <a:t>버튼 중 </a:t>
            </a:r>
            <a:r>
              <a:rPr lang="en-US" altLang="ko-KR" sz="1200" b="0" dirty="0"/>
              <a:t>[</a:t>
            </a:r>
            <a:r>
              <a:rPr lang="en-US" altLang="ko-KR" sz="1200" b="0" dirty="0" smtClean="0"/>
              <a:t>Add External </a:t>
            </a:r>
            <a:r>
              <a:rPr lang="en-US" altLang="ko-KR" sz="1200" b="0" dirty="0"/>
              <a:t>JARs]</a:t>
            </a:r>
            <a:r>
              <a:rPr lang="ko-KR" altLang="en-US" sz="1200" b="0" dirty="0"/>
              <a:t>를 </a:t>
            </a:r>
            <a:r>
              <a:rPr lang="ko-KR" altLang="en-US" sz="1200" b="0" dirty="0" smtClean="0"/>
              <a:t>누르고 </a:t>
            </a:r>
            <a:r>
              <a:rPr lang="ko-KR" altLang="en-US" sz="1200" b="0" dirty="0" err="1" smtClean="0"/>
              <a:t>다운로드한</a:t>
            </a:r>
            <a:r>
              <a:rPr lang="ko-KR" altLang="en-US" sz="1200" b="0" dirty="0" smtClean="0"/>
              <a:t> </a:t>
            </a:r>
            <a:r>
              <a:rPr lang="en-US" altLang="ko-KR" sz="1200" b="0" dirty="0"/>
              <a:t>gson-2.3.1.jar </a:t>
            </a:r>
            <a:r>
              <a:rPr lang="ko-KR" altLang="en-US" sz="1200" b="0" dirty="0" smtClean="0"/>
              <a:t>파일 선택</a:t>
            </a:r>
            <a:r>
              <a:rPr lang="en-US" altLang="ko-KR" sz="1200" b="0" dirty="0" smtClean="0"/>
              <a:t> </a:t>
            </a:r>
          </a:p>
          <a:p>
            <a:pPr>
              <a:buFont typeface="+mj-ea"/>
              <a:buAutoNum type="circleNumDbPlain"/>
            </a:pPr>
            <a:r>
              <a:rPr lang="ko-KR" altLang="en-US" sz="1200" b="0" dirty="0" smtClean="0"/>
              <a:t>라이브러리 </a:t>
            </a:r>
            <a:r>
              <a:rPr lang="ko-KR" altLang="en-US" sz="1200" b="0" dirty="0"/>
              <a:t>목록에 </a:t>
            </a:r>
            <a:r>
              <a:rPr lang="en-US" altLang="ko-KR" sz="1200" b="0" dirty="0" err="1"/>
              <a:t>gson</a:t>
            </a:r>
            <a:r>
              <a:rPr lang="ko-KR" altLang="en-US" sz="1200" b="0" dirty="0"/>
              <a:t>이 추가되어 있는지 </a:t>
            </a:r>
            <a:r>
              <a:rPr lang="ko-KR" altLang="en-US" sz="1200" b="0" dirty="0" smtClean="0"/>
              <a:t>확인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4574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클라이언트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: </a:t>
            </a:r>
            <a:r>
              <a:rPr lang="ko-KR" altLang="en-US" dirty="0"/>
              <a:t>레이아웃 결정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절대 </a:t>
            </a:r>
            <a:r>
              <a:rPr lang="ko-KR" altLang="en-US" sz="1200" b="0" dirty="0"/>
              <a:t>좌표를 이용하여 컴포넌트를 배치하면 안 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특히 화면 해상도가 가변적이고 가로세로 화면 전환이 </a:t>
            </a:r>
            <a:r>
              <a:rPr lang="ko-KR" altLang="en-US" sz="1200" b="0" dirty="0" smtClean="0"/>
              <a:t>필요한 </a:t>
            </a:r>
            <a:r>
              <a:rPr lang="ko-KR" altLang="en-US" sz="1200" b="0" dirty="0" err="1" smtClean="0"/>
              <a:t>태블릿이나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/>
              <a:t>스마트폰에서는</a:t>
            </a:r>
            <a:r>
              <a:rPr lang="ko-KR" altLang="en-US" sz="1200" b="0" dirty="0"/>
              <a:t> 더욱 그렇다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반드시 상대적으로 배치해야 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화면 </a:t>
            </a:r>
            <a:r>
              <a:rPr lang="ko-KR" altLang="en-US" sz="1200" b="0" dirty="0"/>
              <a:t>구성 요소들을 그룹화하고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컨테이너 객체를 이용하여 컴포넌트를 먼저 배치한 후 컨테이너를 배치하는 </a:t>
            </a:r>
            <a:r>
              <a:rPr lang="ko-KR" altLang="en-US" sz="1200" b="0" dirty="0" smtClean="0"/>
              <a:t>형태로 </a:t>
            </a:r>
            <a:r>
              <a:rPr lang="ko-KR" altLang="en-US" sz="1200" b="0" dirty="0"/>
              <a:t>작업한다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특정 </a:t>
            </a:r>
            <a:r>
              <a:rPr lang="ko-KR" altLang="en-US" sz="1200" b="0" dirty="0"/>
              <a:t>이벤트에서 화면의 많은 부분을 변경해야 할 때는 이를 효과적으로 처리할 수 있도록 해야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완전히 </a:t>
            </a:r>
            <a:r>
              <a:rPr lang="ko-KR" altLang="en-US" sz="1200" b="0" dirty="0" smtClean="0"/>
              <a:t>다른 프레임으로 </a:t>
            </a:r>
            <a:r>
              <a:rPr lang="ko-KR" altLang="en-US" sz="1200" b="0" dirty="0"/>
              <a:t>전환하거나 </a:t>
            </a:r>
            <a:r>
              <a:rPr lang="en-US" altLang="ko-KR" sz="1200" b="0" dirty="0" err="1"/>
              <a:t>CardLayout</a:t>
            </a:r>
            <a:r>
              <a:rPr lang="ko-KR" altLang="en-US" sz="1200" b="0" dirty="0"/>
              <a:t>과 같이 화면을 회전하면서 보여 줄 수 있는 레이아웃을 사용한다</a:t>
            </a:r>
            <a:r>
              <a:rPr lang="en-US" altLang="ko-KR" sz="1200" b="0" dirty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23492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75309"/>
            <a:ext cx="80772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클라이언트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: </a:t>
            </a:r>
            <a:r>
              <a:rPr lang="ko-KR" altLang="en-US" dirty="0"/>
              <a:t>레이아웃 결정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0710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JFrame</a:t>
            </a:r>
            <a:r>
              <a:rPr lang="ko-KR" altLang="en-US" sz="1200" b="0" dirty="0"/>
              <a:t>에서 가장 널리 사용하는 레이아웃인 </a:t>
            </a:r>
            <a:r>
              <a:rPr lang="en-US" altLang="ko-KR" sz="1200" b="0" dirty="0" err="1"/>
              <a:t>BorderLayout</a:t>
            </a:r>
            <a:r>
              <a:rPr lang="ko-KR" altLang="en-US" sz="1200" b="0" dirty="0"/>
              <a:t>을 </a:t>
            </a:r>
            <a:r>
              <a:rPr lang="ko-KR" altLang="en-US" sz="1200" b="0" dirty="0" smtClean="0"/>
              <a:t>적용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4342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클라이언트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: </a:t>
            </a:r>
            <a:r>
              <a:rPr lang="ko-KR" altLang="en-US" dirty="0"/>
              <a:t>로그인과 로그아웃 패널 구성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76872"/>
            <a:ext cx="81629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365104"/>
            <a:ext cx="81629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로그인 </a:t>
            </a:r>
            <a:r>
              <a:rPr kumimoji="0" lang="ko-KR" altLang="en-US" sz="1200" dirty="0">
                <a:solidFill>
                  <a:srgbClr val="00A4E6"/>
                </a:solidFill>
              </a:rPr>
              <a:t>구성하는 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부분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83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76872"/>
            <a:ext cx="81629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클라이언트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: </a:t>
            </a:r>
            <a:r>
              <a:rPr lang="ko-KR" altLang="en-US" dirty="0"/>
              <a:t>로그인과 로그아웃 패널 구성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로그아웃 </a:t>
            </a:r>
            <a:r>
              <a:rPr kumimoji="0" lang="ko-KR" altLang="en-US" sz="1200" dirty="0">
                <a:solidFill>
                  <a:srgbClr val="00A4E6"/>
                </a:solidFill>
              </a:rPr>
              <a:t>메시지와 버튼을 구성하는 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부분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215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76872"/>
            <a:ext cx="8162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클라이언트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: </a:t>
            </a:r>
            <a:r>
              <a:rPr lang="ko-KR" altLang="en-US" dirty="0"/>
              <a:t>로그인과 로그아웃 패널 구성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0" dirty="0"/>
              <a:t>선언된 컴포넌트들은 </a:t>
            </a:r>
            <a:r>
              <a:rPr lang="ko-KR" altLang="en-US" sz="1200" b="0" dirty="0" err="1"/>
              <a:t>생성자에서</a:t>
            </a:r>
            <a:r>
              <a:rPr lang="ko-KR" altLang="en-US" sz="1200" b="0" dirty="0"/>
              <a:t> 초기화하고 레이아웃에 맞게 </a:t>
            </a:r>
            <a:r>
              <a:rPr lang="ko-KR" altLang="en-US" sz="1200" b="0" dirty="0" smtClean="0"/>
              <a:t>배치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35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543" y="4005064"/>
            <a:ext cx="3476191" cy="154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700808"/>
            <a:ext cx="81629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407792"/>
            <a:ext cx="81629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클라이언트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: </a:t>
            </a:r>
            <a:r>
              <a:rPr lang="ko-KR" altLang="en-US" dirty="0"/>
              <a:t>로그인과 로그아웃 패널 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74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916832"/>
            <a:ext cx="81629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클라이언트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: </a:t>
            </a:r>
            <a:r>
              <a:rPr lang="ko-KR" altLang="en-US" dirty="0"/>
              <a:t>입력 패널 구성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221088"/>
            <a:ext cx="81629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1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916832"/>
            <a:ext cx="81629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클라이언트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: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로그아웃 카드 레이아웃 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213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클라이언트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: </a:t>
            </a:r>
            <a:r>
              <a:rPr lang="ko-KR" altLang="en-US" dirty="0"/>
              <a:t>메인 창 구성과 패널 배치</a:t>
            </a:r>
            <a:endParaRPr lang="en-US" altLang="ko-KR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916832"/>
            <a:ext cx="81629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140968"/>
            <a:ext cx="81629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4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916832"/>
            <a:ext cx="81629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클라이언트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이벤트 처리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7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492896"/>
            <a:ext cx="81629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MultiChatServer</a:t>
            </a:r>
            <a:r>
              <a:rPr lang="en-US" altLang="ko-KR" dirty="0"/>
              <a:t> </a:t>
            </a:r>
            <a:r>
              <a:rPr lang="ko-KR" altLang="en-US" dirty="0"/>
              <a:t>클래스 구현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200" b="0" dirty="0"/>
              <a:t>먼저 클래스 </a:t>
            </a:r>
            <a:r>
              <a:rPr kumimoji="0" lang="ko-KR" altLang="en-US" sz="1200" b="0" dirty="0" err="1"/>
              <a:t>선언부와</a:t>
            </a:r>
            <a:r>
              <a:rPr kumimoji="0" lang="ko-KR" altLang="en-US" sz="1200" b="0" dirty="0"/>
              <a:t> 소켓 객체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 err="1"/>
              <a:t>스레드</a:t>
            </a:r>
            <a:r>
              <a:rPr kumimoji="0" lang="ko-KR" altLang="en-US" sz="1200" b="0" dirty="0"/>
              <a:t> 목록을 관리할 </a:t>
            </a:r>
            <a:r>
              <a:rPr kumimoji="0" lang="en-US" altLang="ko-KR" sz="1200" b="0" dirty="0" err="1"/>
              <a:t>ArrayList</a:t>
            </a:r>
            <a:r>
              <a:rPr kumimoji="0" lang="ko-KR" altLang="en-US" sz="1200" b="0" dirty="0"/>
              <a:t>를 선언하는 부분이다</a:t>
            </a:r>
            <a:r>
              <a:rPr kumimoji="0" lang="en-US" altLang="ko-KR" sz="1200" b="0" dirty="0"/>
              <a:t>.</a:t>
            </a:r>
          </a:p>
          <a:p>
            <a:pPr marL="0" indent="0">
              <a:buNone/>
            </a:pPr>
            <a:r>
              <a:rPr kumimoji="0" lang="en-US" altLang="ko-KR" sz="1200" b="0" dirty="0" err="1"/>
              <a:t>ArrayList</a:t>
            </a:r>
            <a:r>
              <a:rPr kumimoji="0" lang="ko-KR" altLang="en-US" sz="1200" b="0" dirty="0"/>
              <a:t>는 타입 </a:t>
            </a:r>
            <a:r>
              <a:rPr kumimoji="0" lang="ko-KR" altLang="en-US" sz="1200" b="0" dirty="0" err="1"/>
              <a:t>파라미터를</a:t>
            </a:r>
            <a:r>
              <a:rPr kumimoji="0" lang="ko-KR" altLang="en-US" sz="1200" b="0" dirty="0"/>
              <a:t> </a:t>
            </a:r>
            <a:r>
              <a:rPr kumimoji="0" lang="en-US" altLang="ko-KR" sz="1200" b="0" dirty="0"/>
              <a:t>&lt;</a:t>
            </a:r>
            <a:r>
              <a:rPr kumimoji="0" lang="en-US" altLang="ko-KR" sz="1200" b="0" dirty="0" err="1"/>
              <a:t>ChatThread</a:t>
            </a:r>
            <a:r>
              <a:rPr kumimoji="0" lang="en-US" altLang="ko-KR" sz="1200" b="0" dirty="0"/>
              <a:t>&gt; </a:t>
            </a:r>
            <a:r>
              <a:rPr kumimoji="0" lang="ko-KR" altLang="en-US" sz="1200" b="0" dirty="0"/>
              <a:t>클래스 타입으로 지정해야 한다</a:t>
            </a:r>
            <a:r>
              <a:rPr kumimoji="0" lang="en-US" altLang="ko-KR" sz="1200" b="0" dirty="0"/>
              <a:t>.</a:t>
            </a:r>
            <a:endParaRPr kumimoji="0"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37044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96"/>
          <a:stretch/>
        </p:blipFill>
        <p:spPr bwMode="auto">
          <a:xfrm>
            <a:off x="490538" y="2277121"/>
            <a:ext cx="8162925" cy="294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MultiChatServer</a:t>
            </a:r>
            <a:r>
              <a:rPr lang="en-US" altLang="ko-KR" dirty="0"/>
              <a:t> </a:t>
            </a:r>
            <a:r>
              <a:rPr lang="ko-KR" altLang="en-US" dirty="0"/>
              <a:t>클래스 구현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0" dirty="0"/>
              <a:t>프로그램의 메인 부분인 </a:t>
            </a:r>
            <a:r>
              <a:rPr lang="en-US" altLang="ko-KR" sz="1200" b="0" dirty="0"/>
              <a:t>start( ) </a:t>
            </a:r>
            <a:r>
              <a:rPr lang="ko-KR" altLang="en-US" sz="1200" b="0" dirty="0" err="1"/>
              <a:t>메서드이다</a:t>
            </a:r>
            <a:r>
              <a:rPr lang="en-US" altLang="ko-KR" sz="1200" b="0" dirty="0" smtClean="0"/>
              <a:t>. (</a:t>
            </a:r>
            <a:r>
              <a:rPr lang="ko-KR" altLang="en-US" sz="1200" b="0" dirty="0" smtClean="0"/>
              <a:t>뒷장 계속</a:t>
            </a:r>
            <a:r>
              <a:rPr lang="en-US" altLang="ko-KR" sz="1200" b="0" dirty="0" smtClean="0"/>
              <a:t>)</a:t>
            </a:r>
            <a:endParaRPr kumimoji="0"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23473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0" b="-403"/>
          <a:stretch/>
        </p:blipFill>
        <p:spPr bwMode="auto">
          <a:xfrm>
            <a:off x="490538" y="2277120"/>
            <a:ext cx="8162925" cy="412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MultiChatServer</a:t>
            </a:r>
            <a:r>
              <a:rPr lang="en-US" altLang="ko-KR" dirty="0"/>
              <a:t> </a:t>
            </a:r>
            <a:r>
              <a:rPr lang="ko-KR" altLang="en-US" dirty="0"/>
              <a:t>클래스 구현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0" dirty="0"/>
              <a:t>프로그램의 메인 부분인 </a:t>
            </a:r>
            <a:r>
              <a:rPr lang="en-US" altLang="ko-KR" sz="1200" b="0" dirty="0"/>
              <a:t>start( ) </a:t>
            </a:r>
            <a:r>
              <a:rPr lang="ko-KR" altLang="en-US" sz="1200" b="0" dirty="0" err="1"/>
              <a:t>메서드이다</a:t>
            </a:r>
            <a:r>
              <a:rPr lang="en-US" altLang="ko-KR" sz="1200" b="0" dirty="0" smtClean="0"/>
              <a:t>. (</a:t>
            </a:r>
            <a:r>
              <a:rPr lang="ko-KR" altLang="en-US" sz="1200" b="0" dirty="0" smtClean="0"/>
              <a:t>뒷장 계속</a:t>
            </a:r>
            <a:r>
              <a:rPr lang="en-US" altLang="ko-KR" sz="1200" b="0" dirty="0" smtClean="0"/>
              <a:t>)</a:t>
            </a:r>
            <a:endParaRPr kumimoji="0"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22373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ChatThread</a:t>
            </a:r>
            <a:r>
              <a:rPr lang="en-US" altLang="ko-KR" dirty="0"/>
              <a:t> </a:t>
            </a:r>
            <a:r>
              <a:rPr lang="ko-KR" altLang="en-US" dirty="0"/>
              <a:t>클래스 구현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ChatThread</a:t>
            </a:r>
            <a:r>
              <a:rPr lang="ko-KR" altLang="en-US" sz="1200" b="0" dirty="0"/>
              <a:t>는 각 클라이언트와 연결을 담당하는 클래스로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실질적인 네트워크 입출력이 </a:t>
            </a:r>
            <a:r>
              <a:rPr lang="ko-KR" altLang="en-US" sz="1200" b="0" dirty="0" smtClean="0"/>
              <a:t>발생하는 부분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기본적으로 </a:t>
            </a:r>
            <a:r>
              <a:rPr kumimoji="0" lang="en-US" altLang="ko-KR" sz="1200" b="0" dirty="0"/>
              <a:t>Thread </a:t>
            </a:r>
            <a:r>
              <a:rPr kumimoji="0" lang="ko-KR" altLang="en-US" sz="1200" b="0" dirty="0"/>
              <a:t>클래스를 상속해서 구현하고</a:t>
            </a:r>
            <a:r>
              <a:rPr kumimoji="0" lang="en-US" altLang="ko-KR" sz="1200" b="0" dirty="0"/>
              <a:t>, </a:t>
            </a:r>
            <a:r>
              <a:rPr kumimoji="0" lang="en-US" altLang="ko-KR" sz="1200" b="0" dirty="0" err="1"/>
              <a:t>MultiChatServer</a:t>
            </a:r>
            <a:r>
              <a:rPr kumimoji="0" lang="en-US" altLang="ko-KR" sz="1200" b="0" dirty="0"/>
              <a:t> </a:t>
            </a:r>
            <a:r>
              <a:rPr kumimoji="0" lang="ko-KR" altLang="en-US" sz="1200" b="0" dirty="0"/>
              <a:t>클래스와 더 쉽게 </a:t>
            </a:r>
            <a:r>
              <a:rPr kumimoji="0" lang="ko-KR" altLang="en-US" sz="1200" b="0" dirty="0" smtClean="0"/>
              <a:t>연결하여 </a:t>
            </a:r>
            <a:r>
              <a:rPr kumimoji="0" lang="ko-KR" altLang="en-US" sz="1200" b="0" dirty="0"/>
              <a:t>사용할 수 있도록 내부 클래스 형태로 구현한다</a:t>
            </a:r>
            <a:r>
              <a:rPr kumimoji="0" lang="en-US" altLang="ko-KR" sz="1200" b="0" dirty="0"/>
              <a:t>. </a:t>
            </a:r>
            <a:r>
              <a:rPr kumimoji="0" lang="ko-KR" altLang="en-US" sz="1200" b="0" dirty="0"/>
              <a:t>즉</a:t>
            </a:r>
            <a:r>
              <a:rPr kumimoji="0" lang="en-US" altLang="ko-KR" sz="1200" b="0" dirty="0"/>
              <a:t>, </a:t>
            </a:r>
            <a:r>
              <a:rPr kumimoji="0" lang="en-US" altLang="ko-KR" sz="1200" b="0" dirty="0" err="1"/>
              <a:t>MultiChatServer</a:t>
            </a:r>
            <a:r>
              <a:rPr kumimoji="0" lang="ko-KR" altLang="en-US" sz="1200" b="0" dirty="0"/>
              <a:t>의 클래스 </a:t>
            </a:r>
            <a:r>
              <a:rPr kumimoji="0" lang="ko-KR" altLang="en-US" sz="1200" b="0" dirty="0" smtClean="0"/>
              <a:t>안에 </a:t>
            </a:r>
            <a:r>
              <a:rPr kumimoji="0" lang="en-US" altLang="ko-KR" sz="1200" b="0" dirty="0" err="1" smtClean="0"/>
              <a:t>ChatThread</a:t>
            </a:r>
            <a:r>
              <a:rPr kumimoji="0" lang="en-US" altLang="ko-KR" sz="1200" b="0" dirty="0" smtClean="0"/>
              <a:t> </a:t>
            </a:r>
            <a:r>
              <a:rPr kumimoji="0" lang="ko-KR" altLang="en-US" sz="1200" b="0" dirty="0"/>
              <a:t>클래스 코드가 들어간다</a:t>
            </a:r>
            <a:r>
              <a:rPr kumimoji="0" lang="en-US" altLang="ko-KR" sz="1200" b="0" dirty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3790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844824"/>
            <a:ext cx="81629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ChatThread</a:t>
            </a:r>
            <a:r>
              <a:rPr lang="en-US" altLang="ko-KR" dirty="0"/>
              <a:t> </a:t>
            </a:r>
            <a:r>
              <a:rPr lang="ko-KR" altLang="en-US" dirty="0"/>
              <a:t>내부 클래스 선언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12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프로젝트의 개요 및 클래스</a:t>
            </a:r>
            <a:r>
              <a:rPr lang="en-US" altLang="ko-KR" dirty="0"/>
              <a:t>, </a:t>
            </a:r>
            <a:r>
              <a:rPr lang="ko-KR" altLang="en-US" dirty="0"/>
              <a:t>메시지 설계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75" y="1844824"/>
            <a:ext cx="5838096" cy="43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설계의 개요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844824"/>
            <a:ext cx="81629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변수 및 객체 초기화</a:t>
            </a:r>
            <a:endParaRPr lang="en-US" altLang="ko-K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157192"/>
            <a:ext cx="8162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469542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0" dirty="0"/>
              <a:t>클라이언트와 입출력 처리를 담당할 </a:t>
            </a:r>
            <a:r>
              <a:rPr lang="ko-KR" altLang="en-US" sz="1200" b="0" dirty="0" err="1"/>
              <a:t>스트림을</a:t>
            </a:r>
            <a:r>
              <a:rPr lang="ko-KR" altLang="en-US" sz="1200" b="0" dirty="0"/>
              <a:t> 선언</a:t>
            </a:r>
            <a:endParaRPr kumimoji="0"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385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76872"/>
            <a:ext cx="8162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576936"/>
            <a:ext cx="81629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run(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run( )</a:t>
            </a:r>
            <a:r>
              <a:rPr lang="ko-KR" altLang="en-US" sz="1200" b="0" dirty="0"/>
              <a:t>은 </a:t>
            </a:r>
            <a:r>
              <a:rPr lang="ko-KR" altLang="en-US" sz="1200" b="0" dirty="0" err="1"/>
              <a:t>스레드의</a:t>
            </a:r>
            <a:r>
              <a:rPr lang="ko-KR" altLang="en-US" sz="1200" b="0" dirty="0"/>
              <a:t> 핵심 </a:t>
            </a:r>
            <a:r>
              <a:rPr lang="ko-KR" altLang="en-US" sz="1200" b="0" dirty="0" err="1"/>
              <a:t>메서드로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생성된 각 </a:t>
            </a:r>
            <a:r>
              <a:rPr lang="ko-KR" altLang="en-US" sz="1200" b="0" dirty="0" err="1"/>
              <a:t>스레드에서</a:t>
            </a:r>
            <a:r>
              <a:rPr lang="ko-KR" altLang="en-US" sz="1200" b="0" dirty="0"/>
              <a:t> 따로 </a:t>
            </a:r>
            <a:r>
              <a:rPr lang="ko-KR" altLang="en-US" sz="1200" b="0" dirty="0" smtClean="0"/>
              <a:t>동작</a:t>
            </a:r>
            <a:endParaRPr kumimoji="0" lang="en-US" altLang="ko-KR" sz="1200" b="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005064"/>
            <a:ext cx="8208912" cy="83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Gson</a:t>
            </a:r>
            <a:r>
              <a:rPr lang="en-US" altLang="ko-KR" sz="1200" b="0" dirty="0"/>
              <a:t> </a:t>
            </a:r>
            <a:r>
              <a:rPr lang="ko-KR" altLang="en-US" sz="1200" b="0" dirty="0" err="1"/>
              <a:t>파서를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이용하여 </a:t>
            </a:r>
            <a:r>
              <a:rPr lang="en-US" altLang="ko-KR" sz="1200" b="0" dirty="0" smtClean="0"/>
              <a:t>Message </a:t>
            </a:r>
            <a:r>
              <a:rPr lang="ko-KR" altLang="en-US" sz="1200" b="0" dirty="0"/>
              <a:t>클래스로 </a:t>
            </a:r>
            <a:r>
              <a:rPr lang="ko-KR" altLang="en-US" sz="1200" b="0" dirty="0" err="1"/>
              <a:t>매핑하는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부분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926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4"/>
          <a:stretch/>
        </p:blipFill>
        <p:spPr bwMode="auto">
          <a:xfrm>
            <a:off x="490538" y="2276872"/>
            <a:ext cx="8162925" cy="178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047827"/>
            <a:ext cx="81629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run(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Message </a:t>
            </a:r>
            <a:r>
              <a:rPr lang="ko-KR" altLang="en-US" sz="1200" b="0" dirty="0"/>
              <a:t>클래스의 </a:t>
            </a:r>
            <a:r>
              <a:rPr lang="en-US" altLang="ko-KR" sz="1200" b="0" dirty="0" err="1"/>
              <a:t>getType</a:t>
            </a:r>
            <a:r>
              <a:rPr lang="en-US" altLang="ko-KR" sz="1200" b="0" dirty="0"/>
              <a:t>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읽어 </a:t>
            </a:r>
            <a:r>
              <a:rPr lang="en-US" altLang="ko-KR" sz="1200" b="0" dirty="0"/>
              <a:t>login, logout, </a:t>
            </a:r>
            <a:r>
              <a:rPr lang="en-US" altLang="ko-KR" sz="1200" b="0" dirty="0" err="1"/>
              <a:t>msg</a:t>
            </a:r>
            <a:r>
              <a:rPr lang="ko-KR" altLang="en-US" sz="1200" b="0" dirty="0"/>
              <a:t>에 따라 </a:t>
            </a:r>
            <a:r>
              <a:rPr lang="ko-KR" altLang="en-US" sz="1200" b="0" dirty="0" smtClean="0"/>
              <a:t>처리하는 부분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9941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844824"/>
            <a:ext cx="81629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450555"/>
            <a:ext cx="81629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068639"/>
            <a:ext cx="81629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run(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761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452688"/>
            <a:ext cx="81629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msgSendAll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msgSendAll</a:t>
            </a:r>
            <a:r>
              <a:rPr lang="en-US" altLang="ko-KR" sz="1200" b="0" dirty="0"/>
              <a:t>( )</a:t>
            </a:r>
            <a:r>
              <a:rPr lang="ko-KR" altLang="en-US" sz="1200" b="0" dirty="0"/>
              <a:t>은 연결된 모든 사용자에게 메시지를 전달하는 </a:t>
            </a:r>
            <a:r>
              <a:rPr lang="ko-KR" altLang="en-US" sz="1200" b="0" dirty="0" err="1" smtClean="0"/>
              <a:t>메서드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22640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060848"/>
            <a:ext cx="81629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MultiChatController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</a:t>
            </a:r>
            <a:r>
              <a:rPr lang="ko-KR" altLang="en-US" dirty="0" err="1"/>
              <a:t>생성자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872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99320"/>
            <a:ext cx="81629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106416"/>
            <a:ext cx="81629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MultiChatController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 </a:t>
            </a:r>
            <a:r>
              <a:rPr lang="en-US" altLang="ko-KR" dirty="0"/>
              <a:t>: </a:t>
            </a:r>
            <a:r>
              <a:rPr lang="en-US" altLang="ko-KR" dirty="0" err="1"/>
              <a:t>appMain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appMain</a:t>
            </a:r>
            <a:r>
              <a:rPr lang="en-US" altLang="ko-KR" sz="1200" b="0" dirty="0"/>
              <a:t>( ) </a:t>
            </a:r>
            <a:r>
              <a:rPr lang="ko-KR" altLang="en-US" sz="1200" b="0" dirty="0" err="1"/>
              <a:t>메서드는</a:t>
            </a:r>
            <a:r>
              <a:rPr lang="ko-KR" altLang="en-US" sz="1200" b="0" dirty="0"/>
              <a:t> 컨트롤러 클래스의 </a:t>
            </a:r>
            <a:r>
              <a:rPr lang="ko-KR" altLang="en-US" sz="1200" b="0" dirty="0" err="1"/>
              <a:t>메인에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해당</a:t>
            </a:r>
            <a:endParaRPr kumimoji="0" lang="en-US" altLang="ko-KR" sz="1200" b="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640683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b="0" dirty="0" smtClean="0"/>
              <a:t>[</a:t>
            </a:r>
            <a:r>
              <a:rPr kumimoji="0" lang="ko-KR" altLang="en-US" sz="1200" b="0" dirty="0" smtClean="0"/>
              <a:t>종료</a:t>
            </a:r>
            <a:r>
              <a:rPr kumimoji="0" lang="en-US" altLang="ko-KR" sz="1200" b="0" dirty="0"/>
              <a:t>]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42489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76871"/>
            <a:ext cx="81629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MultiChatController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 </a:t>
            </a:r>
            <a:r>
              <a:rPr lang="en-US" altLang="ko-KR" dirty="0"/>
              <a:t>: </a:t>
            </a:r>
            <a:r>
              <a:rPr lang="en-US" altLang="ko-KR" dirty="0" err="1"/>
              <a:t>appMain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b="0" dirty="0" smtClean="0"/>
              <a:t>[</a:t>
            </a:r>
            <a:r>
              <a:rPr kumimoji="0" lang="ko-KR" altLang="en-US" sz="1200" b="0" dirty="0" smtClean="0"/>
              <a:t>로그인 상태 전환</a:t>
            </a:r>
            <a:r>
              <a:rPr kumimoji="0" lang="en-US" altLang="ko-KR" sz="1200" b="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422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132856"/>
            <a:ext cx="81629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MultiChatController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 </a:t>
            </a:r>
            <a:r>
              <a:rPr lang="en-US" altLang="ko-KR" dirty="0"/>
              <a:t>: </a:t>
            </a:r>
            <a:r>
              <a:rPr lang="en-US" altLang="ko-KR" dirty="0" err="1"/>
              <a:t>appMain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b="0" dirty="0" smtClean="0"/>
              <a:t>[</a:t>
            </a:r>
            <a:r>
              <a:rPr kumimoji="0" lang="ko-KR" altLang="en-US" sz="1200" b="0" dirty="0" smtClean="0"/>
              <a:t>로그아웃</a:t>
            </a:r>
            <a:r>
              <a:rPr kumimoji="0" lang="en-US" altLang="ko-KR" sz="1200" b="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670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132856"/>
            <a:ext cx="81629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MultiChatController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 </a:t>
            </a:r>
            <a:r>
              <a:rPr lang="en-US" altLang="ko-KR" dirty="0"/>
              <a:t>: </a:t>
            </a:r>
            <a:r>
              <a:rPr lang="en-US" altLang="ko-KR" dirty="0" err="1"/>
              <a:t>appMain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b="0" dirty="0" smtClean="0"/>
              <a:t>[</a:t>
            </a:r>
            <a:r>
              <a:rPr kumimoji="0" lang="ko-KR" altLang="en-US" sz="1200" b="0" dirty="0" smtClean="0"/>
              <a:t>메시지 전송</a:t>
            </a:r>
            <a:r>
              <a:rPr kumimoji="0" lang="en-US" altLang="ko-KR" sz="1200" b="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492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204864"/>
            <a:ext cx="81248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설계의 개요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200" b="0" dirty="0"/>
              <a:t>윈도우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맥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 err="1"/>
              <a:t>안드로이드에서</a:t>
            </a:r>
            <a:r>
              <a:rPr kumimoji="0" lang="ko-KR" altLang="en-US" sz="1200" b="0" dirty="0"/>
              <a:t> 실행한 채팅 클라이언트 </a:t>
            </a:r>
            <a:r>
              <a:rPr kumimoji="0" lang="ko-KR" altLang="en-US" sz="1200" b="0" dirty="0" smtClean="0"/>
              <a:t>프로그램</a:t>
            </a:r>
            <a:endParaRPr kumimoji="0" lang="en-US" altLang="ko-KR" b="0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프로젝트의 개요 및 클래스</a:t>
            </a:r>
            <a:r>
              <a:rPr lang="en-US" altLang="ko-KR" dirty="0"/>
              <a:t>, </a:t>
            </a:r>
            <a:r>
              <a:rPr lang="ko-KR" altLang="en-US" dirty="0"/>
              <a:t>메시지 설계</a:t>
            </a:r>
          </a:p>
        </p:txBody>
      </p:sp>
    </p:spTree>
    <p:extLst>
      <p:ext uri="{BB962C8B-B14F-4D97-AF65-F5344CB8AC3E}">
        <p14:creationId xmlns:p14="http://schemas.microsoft.com/office/powerpoint/2010/main" val="1124376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connectServer</a:t>
            </a:r>
            <a:r>
              <a:rPr lang="en-US" altLang="ko-KR" sz="1200" b="0" dirty="0"/>
              <a:t>( )</a:t>
            </a:r>
            <a:r>
              <a:rPr lang="ko-KR" altLang="en-US" sz="1200" b="0" dirty="0"/>
              <a:t>는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로그인</a:t>
            </a:r>
            <a:r>
              <a:rPr lang="en-US" altLang="ko-KR" sz="1200" b="0" dirty="0"/>
              <a:t>] </a:t>
            </a:r>
            <a:r>
              <a:rPr lang="ko-KR" altLang="en-US" sz="1200" b="0" dirty="0"/>
              <a:t>버튼을 눌렀을 때 호출되는 </a:t>
            </a:r>
            <a:r>
              <a:rPr lang="ko-KR" altLang="en-US" sz="1200" b="0" dirty="0" err="1" smtClean="0"/>
              <a:t>메서드</a:t>
            </a:r>
            <a:endParaRPr kumimoji="0" lang="en-US" altLang="ko-KR" sz="1200" b="0" dirty="0" smtClean="0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7"/>
          <a:stretch/>
        </p:blipFill>
        <p:spPr bwMode="auto">
          <a:xfrm>
            <a:off x="490538" y="2708921"/>
            <a:ext cx="8162925" cy="386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MultiChatController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 </a:t>
            </a:r>
            <a:r>
              <a:rPr lang="en-US" altLang="ko-KR" dirty="0"/>
              <a:t>: </a:t>
            </a:r>
            <a:r>
              <a:rPr lang="en-US" altLang="ko-KR" dirty="0" err="1"/>
              <a:t>connectServer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227687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b="0" dirty="0"/>
              <a:t>[</a:t>
            </a:r>
            <a:r>
              <a:rPr kumimoji="0" lang="en-US" altLang="ko-KR" sz="1200" b="0" dirty="0" err="1" smtClean="0"/>
              <a:t>connectServer</a:t>
            </a:r>
            <a:r>
              <a:rPr kumimoji="0" lang="ko-KR" altLang="en-US" sz="1200" b="0" dirty="0" smtClean="0"/>
              <a:t>의 코드</a:t>
            </a:r>
            <a:r>
              <a:rPr kumimoji="0" lang="en-US" altLang="ko-KR" sz="1200" b="0" dirty="0" smtClean="0"/>
              <a:t>] –</a:t>
            </a:r>
            <a:r>
              <a:rPr kumimoji="0" lang="ko-KR" altLang="en-US" sz="1200" b="0" dirty="0" smtClean="0"/>
              <a:t>뒷장 계속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4271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85" b="-20118"/>
          <a:stretch/>
        </p:blipFill>
        <p:spPr bwMode="auto">
          <a:xfrm>
            <a:off x="490538" y="1412776"/>
            <a:ext cx="8162925" cy="386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</p:spTree>
    <p:extLst>
      <p:ext uri="{BB962C8B-B14F-4D97-AF65-F5344CB8AC3E}">
        <p14:creationId xmlns:p14="http://schemas.microsoft.com/office/powerpoint/2010/main" val="9245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429148"/>
            <a:ext cx="81629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41"/>
          <a:stretch/>
        </p:blipFill>
        <p:spPr bwMode="auto">
          <a:xfrm>
            <a:off x="490538" y="3661297"/>
            <a:ext cx="8162925" cy="295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MultiChatController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 </a:t>
            </a:r>
            <a:r>
              <a:rPr lang="en-US" altLang="ko-KR" dirty="0"/>
              <a:t>: run(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run( )</a:t>
            </a:r>
            <a:r>
              <a:rPr lang="ko-KR" altLang="en-US" sz="1200" b="0" dirty="0"/>
              <a:t>은 </a:t>
            </a:r>
            <a:r>
              <a:rPr lang="ko-KR" altLang="en-US" sz="1200" b="0" dirty="0" err="1"/>
              <a:t>스레드의</a:t>
            </a:r>
            <a:r>
              <a:rPr lang="ko-KR" altLang="en-US" sz="1200" b="0" dirty="0"/>
              <a:t> 핵심 실행 </a:t>
            </a:r>
            <a:r>
              <a:rPr lang="ko-KR" altLang="en-US" sz="1200" b="0" dirty="0" err="1" smtClean="0"/>
              <a:t>메서드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2376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70" b="-7829"/>
          <a:stretch/>
        </p:blipFill>
        <p:spPr bwMode="auto">
          <a:xfrm>
            <a:off x="490538" y="1340768"/>
            <a:ext cx="8162925" cy="295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</p:spTree>
    <p:extLst>
      <p:ext uri="{BB962C8B-B14F-4D97-AF65-F5344CB8AC3E}">
        <p14:creationId xmlns:p14="http://schemas.microsoft.com/office/powerpoint/2010/main" val="136600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916832"/>
            <a:ext cx="81629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서버 및 컨트롤러 클래스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MultiChatController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 </a:t>
            </a:r>
            <a:r>
              <a:rPr lang="en-US" altLang="ko-KR" dirty="0"/>
              <a:t>: main(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28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21" y="2132857"/>
            <a:ext cx="4490159" cy="307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실행 환경 구축 및 테스트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단일 컴퓨터에서 실행하는 경우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93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476" y="1988840"/>
            <a:ext cx="4619048" cy="433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실행 환경 구축 및 테스트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여러 컴퓨터에서 실행하는 경우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309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48" y="1895624"/>
            <a:ext cx="6561905" cy="4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모바일에서</a:t>
            </a:r>
            <a:r>
              <a:rPr lang="ko-KR" altLang="en-US" dirty="0"/>
              <a:t> 실행하는 경우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실행 환경 구축 및 테스트</a:t>
            </a:r>
          </a:p>
        </p:txBody>
      </p:sp>
    </p:spTree>
    <p:extLst>
      <p:ext uri="{BB962C8B-B14F-4D97-AF65-F5344CB8AC3E}">
        <p14:creationId xmlns:p14="http://schemas.microsoft.com/office/powerpoint/2010/main" val="20079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852936"/>
            <a:ext cx="6480000" cy="272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테스트 </a:t>
            </a:r>
            <a:r>
              <a:rPr lang="en-US" altLang="ko-KR" dirty="0" smtClean="0"/>
              <a:t>: </a:t>
            </a:r>
            <a:r>
              <a:rPr lang="ko-KR" altLang="en-US" dirty="0"/>
              <a:t>서버 실행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실행 환경 구축 및 테스트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r>
              <a:rPr lang="ko-KR" altLang="en-US" sz="1200" b="0" dirty="0"/>
              <a:t>서버 프로그램을 </a:t>
            </a:r>
            <a:r>
              <a:rPr lang="ko-KR" altLang="en-US" sz="1200" b="0" dirty="0" smtClean="0"/>
              <a:t>실행</a:t>
            </a:r>
            <a:r>
              <a:rPr lang="en-US" altLang="ko-KR" sz="1200" b="0" dirty="0" smtClean="0"/>
              <a:t>. </a:t>
            </a:r>
          </a:p>
          <a:p>
            <a:pPr>
              <a:buFont typeface="+mj-ea"/>
              <a:buAutoNum type="circleNumDbPlain"/>
            </a:pPr>
            <a:r>
              <a:rPr lang="ko-KR" altLang="en-US" sz="1200" b="0" dirty="0" err="1" smtClean="0"/>
              <a:t>이클립스에서</a:t>
            </a:r>
            <a:r>
              <a:rPr lang="ko-KR" altLang="en-US" sz="1200" b="0" dirty="0" smtClean="0"/>
              <a:t> </a:t>
            </a:r>
            <a:r>
              <a:rPr lang="en-US" altLang="ko-KR" sz="1200" b="0" dirty="0" err="1"/>
              <a:t>MultiChatServer</a:t>
            </a:r>
            <a:r>
              <a:rPr lang="en-US" altLang="ko-KR" sz="1200" b="0" dirty="0"/>
              <a:t> </a:t>
            </a:r>
            <a:r>
              <a:rPr lang="ko-KR" altLang="en-US" sz="1200" b="0" dirty="0" smtClean="0"/>
              <a:t>클래스 선택 </a:t>
            </a:r>
            <a:r>
              <a:rPr lang="en-US" altLang="ko-KR" sz="1200" b="0" dirty="0" smtClean="0"/>
              <a:t>&gt;&gt;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마우스 </a:t>
            </a:r>
            <a:r>
              <a:rPr lang="ko-KR" altLang="en-US" sz="1200" b="0" dirty="0" smtClean="0"/>
              <a:t>오른쪽 버튼 눌러 </a:t>
            </a:r>
            <a:r>
              <a:rPr lang="en-US" altLang="ko-KR" sz="1200" b="0" dirty="0"/>
              <a:t>[Run as]-[Java Application] </a:t>
            </a:r>
            <a:r>
              <a:rPr lang="ko-KR" altLang="en-US" sz="1200" b="0" dirty="0" smtClean="0"/>
              <a:t>메뉴 실행</a:t>
            </a:r>
            <a:r>
              <a:rPr lang="en-US" altLang="ko-KR" sz="1200" b="0" dirty="0" smtClean="0"/>
              <a:t>. 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21071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442097"/>
            <a:ext cx="6480000" cy="226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테스트 </a:t>
            </a:r>
            <a:r>
              <a:rPr lang="en-US" altLang="ko-KR" dirty="0" smtClean="0"/>
              <a:t>: </a:t>
            </a:r>
            <a:r>
              <a:rPr lang="ko-KR" altLang="en-US" dirty="0"/>
              <a:t>클라이언트 실행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실행 환경 구축 및 테스트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r>
              <a:rPr lang="ko-KR" altLang="en-US" sz="1200" b="0" dirty="0"/>
              <a:t>서버를 실행한 상태에서 </a:t>
            </a:r>
            <a:r>
              <a:rPr lang="en-US" altLang="ko-KR" sz="1200" b="0" dirty="0" err="1"/>
              <a:t>MultiChatController</a:t>
            </a:r>
            <a:r>
              <a:rPr lang="en-US" altLang="ko-KR" sz="1200" b="0" dirty="0"/>
              <a:t> </a:t>
            </a:r>
            <a:r>
              <a:rPr lang="ko-KR" altLang="en-US" sz="1200" b="0" dirty="0" smtClean="0"/>
              <a:t>클래스 선택</a:t>
            </a:r>
            <a:endParaRPr lang="en-US" altLang="ko-KR" sz="1200" b="0" dirty="0" smtClean="0"/>
          </a:p>
          <a:p>
            <a:pPr>
              <a:buFont typeface="+mj-ea"/>
              <a:buAutoNum type="circleNumDbPlain"/>
            </a:pPr>
            <a:r>
              <a:rPr kumimoji="0" lang="ko-KR" altLang="en-US" sz="1200" b="0" dirty="0" err="1" smtClean="0"/>
              <a:t>대화명</a:t>
            </a:r>
            <a:r>
              <a:rPr kumimoji="0" lang="ko-KR" altLang="en-US" sz="1200" b="0" dirty="0" smtClean="0"/>
              <a:t> 입력 </a:t>
            </a:r>
            <a:r>
              <a:rPr kumimoji="0" lang="en-US" altLang="ko-KR" sz="1200" b="0" dirty="0" smtClean="0"/>
              <a:t>&gt; </a:t>
            </a:r>
            <a:r>
              <a:rPr kumimoji="0" lang="ko-KR" altLang="en-US" sz="1200" b="0" dirty="0" err="1" smtClean="0"/>
              <a:t>로그인버튼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37148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3" y="2229247"/>
            <a:ext cx="6840000" cy="432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설계의 개요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200" b="0" dirty="0"/>
              <a:t>윈도우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맥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 err="1"/>
              <a:t>안드로이드에서</a:t>
            </a:r>
            <a:r>
              <a:rPr kumimoji="0" lang="ko-KR" altLang="en-US" sz="1200" b="0" dirty="0"/>
              <a:t> 실행한 채팅 클라이언트 </a:t>
            </a:r>
            <a:r>
              <a:rPr kumimoji="0" lang="ko-KR" altLang="en-US" sz="1200" b="0" dirty="0" smtClean="0"/>
              <a:t>프로그램</a:t>
            </a:r>
            <a:endParaRPr kumimoji="0" lang="en-US" altLang="ko-KR" b="0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프로젝트의 개요 및 클래스</a:t>
            </a:r>
            <a:r>
              <a:rPr lang="en-US" altLang="ko-KR" dirty="0"/>
              <a:t>, </a:t>
            </a:r>
            <a:r>
              <a:rPr lang="ko-KR" altLang="en-US" dirty="0"/>
              <a:t>메시지 설계</a:t>
            </a:r>
          </a:p>
        </p:txBody>
      </p:sp>
    </p:spTree>
    <p:extLst>
      <p:ext uri="{BB962C8B-B14F-4D97-AF65-F5344CB8AC3E}">
        <p14:creationId xmlns:p14="http://schemas.microsoft.com/office/powerpoint/2010/main" val="32977530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4545908"/>
            <a:ext cx="6713562" cy="222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실행 환경 구축 및 테스트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r>
              <a:rPr lang="ko-KR" altLang="en-US" sz="1200" b="0" dirty="0"/>
              <a:t>콘솔 </a:t>
            </a:r>
            <a:r>
              <a:rPr lang="ko-KR" altLang="en-US" sz="1200" b="0" dirty="0" err="1"/>
              <a:t>뷰의</a:t>
            </a:r>
            <a:r>
              <a:rPr lang="ko-KR" altLang="en-US" sz="1200" b="0" dirty="0"/>
              <a:t> 아이콘 중 오른쪽에서 두 번째에 있는 </a:t>
            </a:r>
            <a:r>
              <a:rPr lang="ko-KR" altLang="en-US" sz="1200" b="0" dirty="0" smtClean="0"/>
              <a:t>모니터 </a:t>
            </a:r>
            <a:r>
              <a:rPr lang="ko-KR" altLang="en-US" sz="1200" b="0" dirty="0"/>
              <a:t>화면 아이콘을 클릭</a:t>
            </a:r>
            <a:endParaRPr kumimoji="0" lang="en-US" altLang="ko-KR" sz="1200" b="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ko-KR" altLang="en-US" dirty="0" smtClean="0"/>
              <a:t>테스트 </a:t>
            </a:r>
            <a:r>
              <a:rPr lang="en-US" altLang="ko-KR" dirty="0" smtClean="0"/>
              <a:t>: </a:t>
            </a:r>
            <a:r>
              <a:rPr lang="ko-KR" altLang="en-US" dirty="0"/>
              <a:t>클라이언트 실행</a:t>
            </a:r>
            <a:endParaRPr lang="en-US" altLang="ko-KR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200673"/>
            <a:ext cx="5210348" cy="221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4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1730400"/>
            <a:ext cx="5976664" cy="50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실행 환경 구축 및 테스트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ko-KR" altLang="en-US" dirty="0" smtClean="0"/>
              <a:t>테스트 </a:t>
            </a:r>
            <a:r>
              <a:rPr lang="en-US" altLang="ko-KR" dirty="0" smtClean="0"/>
              <a:t>: </a:t>
            </a:r>
            <a:r>
              <a:rPr lang="ko-KR" altLang="en-US" dirty="0"/>
              <a:t>메시지 전송 테스트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112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810916"/>
            <a:ext cx="7200000" cy="475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실행 환경 구축 및 테스트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ko-KR" altLang="en-US" dirty="0" smtClean="0"/>
              <a:t>테스트 </a:t>
            </a:r>
            <a:r>
              <a:rPr lang="en-US" altLang="ko-KR" dirty="0" smtClean="0"/>
              <a:t>: </a:t>
            </a:r>
            <a:r>
              <a:rPr lang="ko-KR" altLang="en-US" dirty="0"/>
              <a:t>다양한 실행 환경에서 연동 테스트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814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프로젝트의 개요 및 클래스</a:t>
            </a:r>
            <a:r>
              <a:rPr lang="en-US" altLang="ko-KR" dirty="0"/>
              <a:t>, </a:t>
            </a:r>
            <a:r>
              <a:rPr lang="ko-KR" altLang="en-US" dirty="0"/>
              <a:t>메시지 설계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주요 기술 요소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/>
              <a:t>▶ </a:t>
            </a:r>
            <a:r>
              <a:rPr kumimoji="0" lang="ko-KR" altLang="en-US" sz="1200" dirty="0" smtClean="0"/>
              <a:t>객체지향의 </a:t>
            </a:r>
            <a:r>
              <a:rPr kumimoji="0" lang="ko-KR" altLang="en-US" sz="1200" dirty="0"/>
              <a:t>개념 적용</a:t>
            </a:r>
          </a:p>
          <a:p>
            <a:pPr marL="457200" lvl="2" indent="-171450">
              <a:lnSpc>
                <a:spcPct val="150000"/>
              </a:lnSpc>
            </a:pPr>
            <a:r>
              <a:rPr kumimoji="0" lang="ko-KR" altLang="en-US" b="0" dirty="0" smtClean="0">
                <a:latin typeface="+mj-ea"/>
                <a:ea typeface="+mj-ea"/>
              </a:rPr>
              <a:t>클라이언트와 </a:t>
            </a:r>
            <a:r>
              <a:rPr kumimoji="0" lang="ko-KR" altLang="en-US" b="0" dirty="0">
                <a:latin typeface="+mj-ea"/>
                <a:ea typeface="+mj-ea"/>
              </a:rPr>
              <a:t>서버로 메인 프로그램을 분리하고</a:t>
            </a:r>
            <a:r>
              <a:rPr kumimoji="0" lang="en-US" altLang="ko-KR" b="0" dirty="0">
                <a:latin typeface="+mj-ea"/>
                <a:ea typeface="+mj-ea"/>
              </a:rPr>
              <a:t>, </a:t>
            </a:r>
            <a:r>
              <a:rPr kumimoji="0" lang="ko-KR" altLang="en-US" b="0" dirty="0">
                <a:latin typeface="+mj-ea"/>
                <a:ea typeface="+mj-ea"/>
              </a:rPr>
              <a:t>프로그램을 구성하는 클래스는 객체지향 프로그래밍 기법에 </a:t>
            </a:r>
            <a:r>
              <a:rPr kumimoji="0" lang="ko-KR" altLang="en-US" b="0" dirty="0" smtClean="0">
                <a:latin typeface="+mj-ea"/>
                <a:ea typeface="+mj-ea"/>
              </a:rPr>
              <a:t>따라 세분화시키고 </a:t>
            </a:r>
            <a:r>
              <a:rPr kumimoji="0" lang="ko-KR" altLang="en-US" b="0" dirty="0">
                <a:latin typeface="+mj-ea"/>
                <a:ea typeface="+mj-ea"/>
              </a:rPr>
              <a:t>계층화한다</a:t>
            </a:r>
            <a:r>
              <a:rPr kumimoji="0" lang="en-US" altLang="ko-KR" b="0" dirty="0">
                <a:latin typeface="+mj-ea"/>
                <a:ea typeface="+mj-ea"/>
              </a:rPr>
              <a:t>.</a:t>
            </a:r>
          </a:p>
          <a:p>
            <a:pPr marL="457200" lvl="2" indent="-171450">
              <a:lnSpc>
                <a:spcPct val="150000"/>
              </a:lnSpc>
            </a:pPr>
            <a:r>
              <a:rPr kumimoji="0" lang="ko-KR" altLang="en-US" b="0" dirty="0" smtClean="0">
                <a:latin typeface="+mj-ea"/>
                <a:ea typeface="+mj-ea"/>
              </a:rPr>
              <a:t>인터페이스</a:t>
            </a:r>
            <a:r>
              <a:rPr kumimoji="0" lang="en-US" altLang="ko-KR" b="0" dirty="0">
                <a:latin typeface="+mj-ea"/>
                <a:ea typeface="+mj-ea"/>
              </a:rPr>
              <a:t>, </a:t>
            </a:r>
            <a:r>
              <a:rPr kumimoji="0" lang="ko-KR" altLang="en-US" b="0" dirty="0">
                <a:latin typeface="+mj-ea"/>
                <a:ea typeface="+mj-ea"/>
              </a:rPr>
              <a:t>추상 클래스</a:t>
            </a:r>
            <a:r>
              <a:rPr kumimoji="0" lang="en-US" altLang="ko-KR" b="0" dirty="0">
                <a:latin typeface="+mj-ea"/>
                <a:ea typeface="+mj-ea"/>
              </a:rPr>
              <a:t>, </a:t>
            </a:r>
            <a:r>
              <a:rPr kumimoji="0" lang="ko-KR" altLang="en-US" b="0" dirty="0">
                <a:latin typeface="+mj-ea"/>
                <a:ea typeface="+mj-ea"/>
              </a:rPr>
              <a:t>상속</a:t>
            </a:r>
            <a:r>
              <a:rPr kumimoji="0" lang="en-US" altLang="ko-KR" b="0" dirty="0">
                <a:latin typeface="+mj-ea"/>
                <a:ea typeface="+mj-ea"/>
              </a:rPr>
              <a:t>, </a:t>
            </a:r>
            <a:r>
              <a:rPr kumimoji="0" lang="ko-KR" altLang="en-US" b="0" dirty="0" err="1">
                <a:latin typeface="+mj-ea"/>
                <a:ea typeface="+mj-ea"/>
              </a:rPr>
              <a:t>메서드</a:t>
            </a:r>
            <a:r>
              <a:rPr kumimoji="0" lang="ko-KR" altLang="en-US" b="0" dirty="0">
                <a:latin typeface="+mj-ea"/>
                <a:ea typeface="+mj-ea"/>
              </a:rPr>
              <a:t> 오버로딩</a:t>
            </a:r>
            <a:r>
              <a:rPr kumimoji="0" lang="en-US" altLang="ko-KR" b="0" dirty="0">
                <a:latin typeface="+mj-ea"/>
                <a:ea typeface="+mj-ea"/>
              </a:rPr>
              <a:t>, </a:t>
            </a:r>
            <a:r>
              <a:rPr kumimoji="0" lang="ko-KR" altLang="en-US" b="0" dirty="0" err="1">
                <a:latin typeface="+mj-ea"/>
                <a:ea typeface="+mj-ea"/>
              </a:rPr>
              <a:t>메서드</a:t>
            </a:r>
            <a:r>
              <a:rPr kumimoji="0" lang="ko-KR" altLang="en-US" b="0" dirty="0">
                <a:latin typeface="+mj-ea"/>
                <a:ea typeface="+mj-ea"/>
              </a:rPr>
              <a:t> </a:t>
            </a:r>
            <a:r>
              <a:rPr kumimoji="0" lang="ko-KR" altLang="en-US" b="0" dirty="0" err="1">
                <a:latin typeface="+mj-ea"/>
                <a:ea typeface="+mj-ea"/>
              </a:rPr>
              <a:t>오버라이딩</a:t>
            </a:r>
            <a:r>
              <a:rPr kumimoji="0" lang="ko-KR" altLang="en-US" b="0" dirty="0">
                <a:latin typeface="+mj-ea"/>
                <a:ea typeface="+mj-ea"/>
              </a:rPr>
              <a:t> 등을 직간접적으로 적용하고 구현한다</a:t>
            </a:r>
            <a:r>
              <a:rPr kumimoji="0" lang="en-US" altLang="ko-KR" b="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kumimoji="0" lang="en-US" altLang="ko-KR" sz="1200" dirty="0"/>
              <a:t>▶ MVC </a:t>
            </a:r>
            <a:r>
              <a:rPr kumimoji="0" lang="ko-KR" altLang="en-US" sz="1200" dirty="0"/>
              <a:t>패턴 도입</a:t>
            </a:r>
          </a:p>
          <a:p>
            <a:pPr marL="457200" lvl="2" indent="-171450">
              <a:lnSpc>
                <a:spcPct val="150000"/>
              </a:lnSpc>
            </a:pPr>
            <a:r>
              <a:rPr kumimoji="0" lang="en-US" altLang="ko-KR" b="0" dirty="0" smtClean="0"/>
              <a:t>GUI </a:t>
            </a:r>
            <a:r>
              <a:rPr kumimoji="0" lang="ko-KR" altLang="en-US" b="0" dirty="0"/>
              <a:t>프로그램의 기본 프로그래밍 모델인 </a:t>
            </a:r>
            <a:r>
              <a:rPr kumimoji="0" lang="en-US" altLang="ko-KR" b="0" dirty="0"/>
              <a:t>MVC </a:t>
            </a:r>
            <a:r>
              <a:rPr kumimoji="0" lang="ko-KR" altLang="en-US" b="0" dirty="0"/>
              <a:t>패턴을 적용한다</a:t>
            </a:r>
            <a:r>
              <a:rPr kumimoji="0" lang="en-US" altLang="ko-KR" b="0" dirty="0"/>
              <a:t>.</a:t>
            </a:r>
          </a:p>
          <a:p>
            <a:pPr marL="457200" lvl="2" indent="-171450">
              <a:lnSpc>
                <a:spcPct val="150000"/>
              </a:lnSpc>
            </a:pPr>
            <a:r>
              <a:rPr kumimoji="0" lang="en-US" altLang="ko-KR" b="0" dirty="0" smtClean="0"/>
              <a:t>MVC </a:t>
            </a:r>
            <a:r>
              <a:rPr kumimoji="0" lang="ko-KR" altLang="en-US" b="0" dirty="0"/>
              <a:t>패턴은 </a:t>
            </a:r>
            <a:r>
              <a:rPr kumimoji="0" lang="ko-KR" altLang="en-US" b="0" dirty="0" err="1"/>
              <a:t>안드로이드</a:t>
            </a:r>
            <a:r>
              <a:rPr kumimoji="0" lang="en-US" altLang="ko-KR" b="0" dirty="0"/>
              <a:t>, iOS </a:t>
            </a:r>
            <a:r>
              <a:rPr kumimoji="0" lang="ko-KR" altLang="en-US" b="0" dirty="0"/>
              <a:t>등 </a:t>
            </a:r>
            <a:r>
              <a:rPr kumimoji="0" lang="ko-KR" altLang="en-US" b="0" dirty="0" err="1"/>
              <a:t>스마트폰</a:t>
            </a:r>
            <a:r>
              <a:rPr kumimoji="0" lang="ko-KR" altLang="en-US" b="0" dirty="0"/>
              <a:t> 프로그래밍에도 적용된다</a:t>
            </a:r>
            <a:r>
              <a:rPr kumimoji="0" lang="en-US" altLang="ko-KR" b="0" dirty="0" smtClean="0"/>
              <a:t>.</a:t>
            </a:r>
          </a:p>
          <a:p>
            <a:pPr marL="0" indent="0">
              <a:buNone/>
            </a:pPr>
            <a:r>
              <a:rPr kumimoji="0" lang="ko-KR" altLang="en-US" sz="1200" dirty="0"/>
              <a:t>▶ 다양한 프로그래밍 기술 적용</a:t>
            </a:r>
          </a:p>
          <a:p>
            <a:pPr marL="457200" lvl="2" indent="-171450">
              <a:lnSpc>
                <a:spcPct val="150000"/>
              </a:lnSpc>
            </a:pPr>
            <a:r>
              <a:rPr kumimoji="0" lang="en-US" altLang="ko-KR" b="0" dirty="0" smtClean="0"/>
              <a:t>Swing</a:t>
            </a:r>
            <a:r>
              <a:rPr kumimoji="0" lang="ko-KR" altLang="en-US" b="0" dirty="0"/>
              <a:t>을 이용하여 클라이언트 </a:t>
            </a:r>
            <a:r>
              <a:rPr kumimoji="0" lang="en-US" altLang="ko-KR" b="0" dirty="0"/>
              <a:t>UI</a:t>
            </a:r>
            <a:r>
              <a:rPr kumimoji="0" lang="ko-KR" altLang="en-US" b="0" dirty="0"/>
              <a:t>를 구성한다</a:t>
            </a:r>
            <a:r>
              <a:rPr kumimoji="0" lang="en-US" altLang="ko-KR" b="0" dirty="0"/>
              <a:t>.</a:t>
            </a:r>
          </a:p>
          <a:p>
            <a:pPr marL="457200" lvl="2" indent="-171450">
              <a:lnSpc>
                <a:spcPct val="150000"/>
              </a:lnSpc>
            </a:pPr>
            <a:r>
              <a:rPr kumimoji="0" lang="ko-KR" altLang="en-US" b="0" dirty="0" smtClean="0"/>
              <a:t>동시에 </a:t>
            </a:r>
            <a:r>
              <a:rPr kumimoji="0" lang="ko-KR" altLang="en-US" b="0" dirty="0"/>
              <a:t>여러 사용자가 접속할 수 있도록 </a:t>
            </a:r>
            <a:r>
              <a:rPr kumimoji="0" lang="ko-KR" altLang="en-US" b="0" dirty="0" err="1"/>
              <a:t>멀티스레드</a:t>
            </a:r>
            <a:r>
              <a:rPr kumimoji="0" lang="ko-KR" altLang="en-US" b="0" dirty="0"/>
              <a:t> 네트워크 서버를 구현한다</a:t>
            </a:r>
            <a:r>
              <a:rPr kumimoji="0" lang="en-US" altLang="ko-KR" b="0" dirty="0"/>
              <a:t>.</a:t>
            </a:r>
          </a:p>
          <a:p>
            <a:pPr marL="457200" lvl="2" indent="-171450">
              <a:lnSpc>
                <a:spcPct val="150000"/>
              </a:lnSpc>
            </a:pPr>
            <a:r>
              <a:rPr kumimoji="0" lang="ko-KR" altLang="en-US" b="0" dirty="0" smtClean="0"/>
              <a:t>메시지 </a:t>
            </a:r>
            <a:r>
              <a:rPr kumimoji="0" lang="ko-KR" altLang="en-US" b="0" dirty="0"/>
              <a:t>입력과 수신을 동시에 처리해야 하므로 </a:t>
            </a:r>
            <a:r>
              <a:rPr kumimoji="0" lang="ko-KR" altLang="en-US" b="0" dirty="0" err="1"/>
              <a:t>스레드</a:t>
            </a:r>
            <a:r>
              <a:rPr kumimoji="0" lang="ko-KR" altLang="en-US" b="0" dirty="0"/>
              <a:t> 기반 클라이언트로 구현한다</a:t>
            </a:r>
            <a:r>
              <a:rPr kumimoji="0" lang="en-US" altLang="ko-KR" b="0" dirty="0"/>
              <a:t>.</a:t>
            </a:r>
          </a:p>
          <a:p>
            <a:pPr marL="457200" lvl="2" indent="-171450">
              <a:lnSpc>
                <a:spcPct val="150000"/>
              </a:lnSpc>
            </a:pPr>
            <a:r>
              <a:rPr kumimoji="0" lang="en-US" altLang="ko-KR" b="0" dirty="0" smtClean="0"/>
              <a:t>TCP/IP </a:t>
            </a:r>
            <a:r>
              <a:rPr kumimoji="0" lang="ko-KR" altLang="en-US" b="0" dirty="0"/>
              <a:t>소켓을 이용하여 네트워크 프로그래밍을 구현한다</a:t>
            </a:r>
            <a:r>
              <a:rPr kumimoji="0" lang="en-US" altLang="ko-KR" b="0" dirty="0"/>
              <a:t>.</a:t>
            </a:r>
          </a:p>
          <a:p>
            <a:pPr marL="0" indent="0">
              <a:buNone/>
            </a:pPr>
            <a:r>
              <a:rPr kumimoji="0" lang="en-US" altLang="ko-KR" sz="1200" dirty="0"/>
              <a:t>▶ </a:t>
            </a:r>
            <a:r>
              <a:rPr kumimoji="0" lang="ko-KR" altLang="en-US" sz="1200" dirty="0" err="1"/>
              <a:t>스마트폰</a:t>
            </a:r>
            <a:r>
              <a:rPr kumimoji="0" lang="ko-KR" altLang="en-US" sz="1200" dirty="0"/>
              <a:t> 등 </a:t>
            </a:r>
            <a:r>
              <a:rPr kumimoji="0" lang="ko-KR" altLang="en-US" sz="1200" dirty="0" err="1"/>
              <a:t>모바일</a:t>
            </a:r>
            <a:r>
              <a:rPr kumimoji="0" lang="ko-KR" altLang="en-US" sz="1200" dirty="0"/>
              <a:t> 클라이언트 고려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b="0" dirty="0" smtClean="0"/>
              <a:t>JSON</a:t>
            </a:r>
            <a:r>
              <a:rPr kumimoji="0" lang="ko-KR" altLang="en-US" b="0" dirty="0"/>
              <a:t>을 기반으로 메시지를 사용하고</a:t>
            </a:r>
            <a:r>
              <a:rPr kumimoji="0" lang="en-US" altLang="ko-KR" b="0" dirty="0"/>
              <a:t>, Google </a:t>
            </a:r>
            <a:r>
              <a:rPr kumimoji="0" lang="en-US" altLang="ko-KR" b="0" dirty="0" err="1"/>
              <a:t>Gson</a:t>
            </a:r>
            <a:r>
              <a:rPr kumimoji="0" lang="en-US" altLang="ko-KR" b="0" dirty="0"/>
              <a:t> </a:t>
            </a:r>
            <a:r>
              <a:rPr kumimoji="0" lang="ko-KR" altLang="en-US" b="0" dirty="0" err="1"/>
              <a:t>파서를</a:t>
            </a:r>
            <a:r>
              <a:rPr kumimoji="0" lang="ko-KR" altLang="en-US" b="0" dirty="0"/>
              <a:t> 적용한다</a:t>
            </a:r>
            <a:r>
              <a:rPr kumimoji="0" lang="en-US" altLang="ko-KR" b="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b="0" dirty="0" smtClean="0"/>
              <a:t>클라이언트 </a:t>
            </a:r>
            <a:r>
              <a:rPr kumimoji="0" lang="ko-KR" altLang="en-US" b="0" dirty="0"/>
              <a:t>프로그램을 </a:t>
            </a:r>
            <a:r>
              <a:rPr kumimoji="0" lang="ko-KR" altLang="en-US" b="0" dirty="0" err="1"/>
              <a:t>안드로이드</a:t>
            </a:r>
            <a:r>
              <a:rPr kumimoji="0" lang="ko-KR" altLang="en-US" b="0" dirty="0"/>
              <a:t> 버전으로 손쉽게 바꿀</a:t>
            </a:r>
            <a:r>
              <a:rPr kumimoji="0" lang="en-US" altLang="ko-KR" b="0" dirty="0"/>
              <a:t>(</a:t>
            </a:r>
            <a:r>
              <a:rPr kumimoji="0" lang="ko-KR" altLang="en-US" b="0" dirty="0" err="1"/>
              <a:t>컨버전</a:t>
            </a:r>
            <a:r>
              <a:rPr kumimoji="0" lang="en-US" altLang="ko-KR" b="0" dirty="0"/>
              <a:t>) </a:t>
            </a:r>
            <a:r>
              <a:rPr kumimoji="0" lang="ko-KR" altLang="en-US" b="0" dirty="0"/>
              <a:t>수 있는 구조로 설계한다</a:t>
            </a:r>
            <a:r>
              <a:rPr kumimoji="0" lang="en-US" altLang="ko-KR" b="0" dirty="0"/>
              <a:t>.</a:t>
            </a:r>
            <a:endParaRPr kumimoji="0"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15803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/>
        </p:nvGrpSpPr>
        <p:grpSpPr>
          <a:xfrm>
            <a:off x="2732683" y="1484784"/>
            <a:ext cx="5285185" cy="4939829"/>
            <a:chOff x="1047750" y="755650"/>
            <a:chExt cx="7046913" cy="6586438"/>
          </a:xfrm>
        </p:grpSpPr>
        <p:pic>
          <p:nvPicPr>
            <p:cNvPr id="1617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50" y="755650"/>
              <a:ext cx="7046913" cy="534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7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50" y="6021288"/>
              <a:ext cx="6970713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프로젝트의 개요 및 클래스</a:t>
            </a:r>
            <a:r>
              <a:rPr lang="en-US" altLang="ko-KR" dirty="0"/>
              <a:t>, </a:t>
            </a:r>
            <a:r>
              <a:rPr lang="ko-KR" altLang="en-US" dirty="0"/>
              <a:t>메시지 설계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594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프로젝트의 개요 및 클래스</a:t>
            </a:r>
            <a:r>
              <a:rPr lang="en-US" altLang="ko-KR" dirty="0"/>
              <a:t>, </a:t>
            </a:r>
            <a:r>
              <a:rPr lang="ko-KR" altLang="en-US" dirty="0"/>
              <a:t>메시지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US" altLang="ko-KR" sz="1200" b="0" dirty="0"/>
              <a:t>MVC </a:t>
            </a:r>
            <a:r>
              <a:rPr kumimoji="0" lang="ko-KR" altLang="en-US" sz="1200" b="0" dirty="0"/>
              <a:t>패턴은 소프트웨어를 효과적으로 설계하는 디자인 패턴 중 </a:t>
            </a:r>
            <a:r>
              <a:rPr kumimoji="0" lang="ko-KR" altLang="en-US" sz="1200" b="0" dirty="0" smtClean="0"/>
              <a:t>하나</a:t>
            </a:r>
            <a:endParaRPr kumimoji="0"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화면구성 </a:t>
            </a:r>
            <a:r>
              <a:rPr kumimoji="0" lang="ko-KR" altLang="en-US" sz="1200" b="0" dirty="0"/>
              <a:t>요소와 프로그램의 </a:t>
            </a:r>
            <a:r>
              <a:rPr kumimoji="0" lang="ko-KR" altLang="en-US" sz="1200" b="0" dirty="0" err="1"/>
              <a:t>로직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화면에 표현되는 데이터를 분리해야 </a:t>
            </a:r>
            <a:r>
              <a:rPr kumimoji="0" lang="ko-KR" altLang="en-US" sz="1200" b="0" dirty="0" smtClean="0"/>
              <a:t>하므로 사용하는 패턴</a:t>
            </a:r>
            <a:endParaRPr kumimoji="0"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ko-KR" sz="1200" b="0" dirty="0" smtClean="0"/>
              <a:t>MVC </a:t>
            </a:r>
            <a:r>
              <a:rPr kumimoji="0" lang="ko-KR" altLang="en-US" sz="1200" b="0" dirty="0"/>
              <a:t>패턴의 기본은 프로그램의 구성 요소를 </a:t>
            </a:r>
            <a:r>
              <a:rPr kumimoji="0" lang="en-US" altLang="ko-KR" sz="1200" b="0" dirty="0"/>
              <a:t>Model, View, Controller </a:t>
            </a:r>
            <a:r>
              <a:rPr kumimoji="0" lang="ko-KR" altLang="en-US" sz="1200" b="0" dirty="0"/>
              <a:t>역할로 구분하여 </a:t>
            </a:r>
            <a:r>
              <a:rPr kumimoji="0" lang="ko-KR" altLang="en-US" sz="1200" b="0" dirty="0" smtClean="0"/>
              <a:t>설계하는 것</a:t>
            </a:r>
            <a:endParaRPr kumimoji="0"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243829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7272</TotalTime>
  <Words>1633</Words>
  <Application>Microsoft Office PowerPoint</Application>
  <PresentationFormat>화면 슬라이드 쇼(4:3)</PresentationFormat>
  <Paragraphs>210</Paragraphs>
  <Slides>63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Office 테마</vt:lpstr>
      <vt:lpstr>Chapter 12. 멀티 채팅 클라이언트/서버</vt:lpstr>
      <vt:lpstr>PowerPoint 프레젠테이션</vt:lpstr>
      <vt:lpstr>PowerPoint 프레젠테이션</vt:lpstr>
      <vt:lpstr>01. 프로젝트의 개요 및 클래스, 메시지 설계</vt:lpstr>
      <vt:lpstr>01. 프로젝트의 개요 및 클래스, 메시지 설계</vt:lpstr>
      <vt:lpstr>01. 프로젝트의 개요 및 클래스, 메시지 설계</vt:lpstr>
      <vt:lpstr>01. 프로젝트의 개요 및 클래스, 메시지 설계</vt:lpstr>
      <vt:lpstr>01. 프로젝트의 개요 및 클래스, 메시지 설계</vt:lpstr>
      <vt:lpstr>01. 프로젝트의 개요 및 클래스, 메시지 설계</vt:lpstr>
      <vt:lpstr>01. 프로젝트의 개요 및 클래스, 메시지 설계</vt:lpstr>
      <vt:lpstr>01. 프로젝트의 개요 및 클래스, 메시지 설계</vt:lpstr>
      <vt:lpstr>01. 프로젝트의 개요 및 클래스, 메시지 설계</vt:lpstr>
      <vt:lpstr>01. 프로젝트의 개요 및 클래스, 메시지 설계</vt:lpstr>
      <vt:lpstr>01. 프로젝트의 개요 및 클래스, 메시지 설계</vt:lpstr>
      <vt:lpstr>01. 프로젝트의 개요 및 클래스, 메시지 설계</vt:lpstr>
      <vt:lpstr>01. 프로젝트의 개요 및 클래스, 메시지 설계</vt:lpstr>
      <vt:lpstr>01. 프로젝트의 개요 및 클래스, 메시지 설계</vt:lpstr>
      <vt:lpstr>01. 프로젝트의 개요 및 클래스, 메시지 설계</vt:lpstr>
      <vt:lpstr>01. 프로젝트의 개요 및 클래스, 메시지 설계</vt:lpstr>
      <vt:lpstr>01. 프로젝트의 개요 및 클래스, 메시지 설계</vt:lpstr>
      <vt:lpstr>02. 클라이언트 UI 구현</vt:lpstr>
      <vt:lpstr>02. 클라이언트 UI 구현</vt:lpstr>
      <vt:lpstr>02. 클라이언트 UI 구현</vt:lpstr>
      <vt:lpstr>02. 클라이언트 UI 구현</vt:lpstr>
      <vt:lpstr>02. 클라이언트 UI 구현</vt:lpstr>
      <vt:lpstr>02. 클라이언트 UI 구현</vt:lpstr>
      <vt:lpstr>02. 클라이언트 UI 구현</vt:lpstr>
      <vt:lpstr>02. 클라이언트 UI 구현</vt:lpstr>
      <vt:lpstr>02. 클라이언트 UI 구현</vt:lpstr>
      <vt:lpstr>02. 클라이언트 UI 구현</vt:lpstr>
      <vt:lpstr>02. 클라이언트 UI 구현</vt:lpstr>
      <vt:lpstr>02. 클라이언트 UI 구현</vt:lpstr>
      <vt:lpstr>02. 클라이언트 UI 구현</vt:lpstr>
      <vt:lpstr>02. 클라이언트 UI 구현</vt:lpstr>
      <vt:lpstr>03. 서버 및 컨트롤러 클래스 구현</vt:lpstr>
      <vt:lpstr>03. 서버 및 컨트롤러 클래스 구현</vt:lpstr>
      <vt:lpstr>03. 서버 및 컨트롤러 클래스 구현</vt:lpstr>
      <vt:lpstr>03. 서버 및 컨트롤러 클래스 구현</vt:lpstr>
      <vt:lpstr>03. 서버 및 컨트롤러 클래스 구현</vt:lpstr>
      <vt:lpstr>03. 서버 및 컨트롤러 클래스 구현</vt:lpstr>
      <vt:lpstr>03. 서버 및 컨트롤러 클래스 구현</vt:lpstr>
      <vt:lpstr>03. 서버 및 컨트롤러 클래스 구현</vt:lpstr>
      <vt:lpstr>03. 서버 및 컨트롤러 클래스 구현</vt:lpstr>
      <vt:lpstr>03. 서버 및 컨트롤러 클래스 구현</vt:lpstr>
      <vt:lpstr>03. 서버 및 컨트롤러 클래스 구현</vt:lpstr>
      <vt:lpstr>03. 서버 및 컨트롤러 클래스 구현</vt:lpstr>
      <vt:lpstr>03. 서버 및 컨트롤러 클래스 구현</vt:lpstr>
      <vt:lpstr>03. 서버 및 컨트롤러 클래스 구현</vt:lpstr>
      <vt:lpstr>03. 서버 및 컨트롤러 클래스 구현</vt:lpstr>
      <vt:lpstr>03. 서버 및 컨트롤러 클래스 구현</vt:lpstr>
      <vt:lpstr>03. 서버 및 컨트롤러 클래스 구현</vt:lpstr>
      <vt:lpstr>03. 서버 및 컨트롤러 클래스 구현</vt:lpstr>
      <vt:lpstr>03. 서버 및 컨트롤러 클래스 구현</vt:lpstr>
      <vt:lpstr>03. 서버 및 컨트롤러 클래스 구현</vt:lpstr>
      <vt:lpstr>04. 실행 환경 구축 및 테스트</vt:lpstr>
      <vt:lpstr>04. 실행 환경 구축 및 테스트</vt:lpstr>
      <vt:lpstr>04. 실행 환경 구축 및 테스트</vt:lpstr>
      <vt:lpstr>04. 실행 환경 구축 및 테스트</vt:lpstr>
      <vt:lpstr>04. 실행 환경 구축 및 테스트</vt:lpstr>
      <vt:lpstr>04. 실행 환경 구축 및 테스트</vt:lpstr>
      <vt:lpstr>04. 실행 환경 구축 및 테스트</vt:lpstr>
      <vt:lpstr>04. 실행 환경 구축 및 테스트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LEY</cp:lastModifiedBy>
  <cp:revision>687</cp:revision>
  <dcterms:created xsi:type="dcterms:W3CDTF">2012-07-11T10:23:22Z</dcterms:created>
  <dcterms:modified xsi:type="dcterms:W3CDTF">2015-12-10T12:28:27Z</dcterms:modified>
</cp:coreProperties>
</file>