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22"/>
  </p:notesMasterIdLst>
  <p:sldIdLst>
    <p:sldId id="257" r:id="rId4"/>
    <p:sldId id="259" r:id="rId5"/>
    <p:sldId id="282" r:id="rId6"/>
    <p:sldId id="390" r:id="rId7"/>
    <p:sldId id="391" r:id="rId8"/>
    <p:sldId id="334" r:id="rId9"/>
    <p:sldId id="392" r:id="rId10"/>
    <p:sldId id="389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385" r:id="rId21"/>
  </p:sldIdLst>
  <p:sldSz cx="12192000" cy="6858000"/>
  <p:notesSz cx="6858000" cy="9144000"/>
  <p:embeddedFontLst>
    <p:embeddedFont>
      <p:font typeface="Arial Unicode MS" pitchFamily="50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3" autoAdjust="0"/>
    <p:restoredTop sz="81944" autoAdjust="0"/>
  </p:normalViewPr>
  <p:slideViewPr>
    <p:cSldViewPr snapToGrid="0">
      <p:cViewPr>
        <p:scale>
          <a:sx n="75" d="100"/>
          <a:sy n="75" d="100"/>
        </p:scale>
        <p:origin x="-246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65D23535-CF18-473F-8142-07227A8BCF11}" type="datetimeFigureOut">
              <a:rPr lang="ko-KR" altLang="en-US" smtClean="0"/>
              <a:pPr/>
              <a:t>2018-05-16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844CA260-A431-4C7C-BE37-9568EA670A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rial Unicode MS" pitchFamily="50" charset="-127"/>
        <a:ea typeface="Arial Unicode MS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http/server/ServerHttpReques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고민해본 결과 일반적인 정석 </a:t>
            </a:r>
            <a:r>
              <a:rPr lang="ko-KR" altLang="en-US" dirty="0" err="1" smtClean="0"/>
              <a:t>코드롤</a:t>
            </a:r>
            <a:r>
              <a:rPr lang="ko-KR" altLang="en-US" dirty="0" smtClean="0"/>
              <a:t> 보여드리고 따로 우리가 준비한 코드를 설명하기 보다는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우리가 준비한 예제 코드를</a:t>
            </a:r>
            <a:r>
              <a:rPr lang="ko-KR" altLang="en-US" baseline="0" dirty="0" smtClean="0"/>
              <a:t> 흐름을 따라 보면서 설명을 드리는 것이 이해도를 높이는데 좋다고 판단했다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바로 예제코드를 보면서 실행 순서에 따라 코드를 짚어가겠다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가장 먼저 할 일은 설정인데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사용을 위해 설정 할 것은 많지 않다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Dependency </a:t>
            </a:r>
            <a:r>
              <a:rPr lang="ko-KR" altLang="en-US" dirty="0" smtClean="0"/>
              <a:t>설정을 보는 바와 같이 해주고 </a:t>
            </a:r>
            <a:r>
              <a:rPr lang="ko-KR" altLang="en-US" dirty="0" err="1" smtClean="0"/>
              <a:t>디스패쳐로</a:t>
            </a:r>
            <a:r>
              <a:rPr lang="ko-KR" altLang="en-US" dirty="0" smtClean="0"/>
              <a:t> 선언된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설정해준다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우리 예제에서는 앞서 </a:t>
            </a:r>
            <a:r>
              <a:rPr lang="ko-KR" altLang="en-US" dirty="0" err="1" smtClean="0"/>
              <a:t>말씀드린</a:t>
            </a:r>
            <a:r>
              <a:rPr lang="ko-KR" altLang="en-US" dirty="0" smtClean="0"/>
              <a:t> 바와 같이 </a:t>
            </a:r>
            <a:r>
              <a:rPr lang="ko-KR" altLang="en-US" dirty="0" err="1" smtClean="0"/>
              <a:t>핸드쉐이크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인터셉터를</a:t>
            </a:r>
            <a:r>
              <a:rPr lang="ko-KR" altLang="en-US" dirty="0" smtClean="0"/>
              <a:t> 사용할 것이기 때문에 </a:t>
            </a:r>
            <a:r>
              <a:rPr lang="ko-KR" altLang="en-US" dirty="0" err="1" smtClean="0"/>
              <a:t>핸드쉐이크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인터셉터도</a:t>
            </a:r>
            <a:r>
              <a:rPr lang="ko-KR" altLang="en-US" dirty="0" smtClean="0"/>
              <a:t> 추가적으로 설정한 것을 볼 수 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채팅방에</a:t>
            </a:r>
            <a:r>
              <a:rPr lang="ko-KR" altLang="en-US" dirty="0" smtClean="0"/>
              <a:t> 입장하면 </a:t>
            </a:r>
            <a:r>
              <a:rPr lang="en-US" altLang="ko-KR" dirty="0" smtClean="0"/>
              <a:t>chat.htm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요청에 의해서 이 함수가 실행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입장 버튼을 </a:t>
            </a:r>
            <a:r>
              <a:rPr lang="ko-KR" altLang="en-US" baseline="0" dirty="0" err="1" smtClean="0"/>
              <a:t>누를때</a:t>
            </a:r>
            <a:r>
              <a:rPr lang="ko-KR" altLang="en-US" baseline="0" dirty="0" smtClean="0"/>
              <a:t> 같이 보내준 방 번호를 모델에 </a:t>
            </a:r>
            <a:r>
              <a:rPr lang="en-US" altLang="ko-KR" baseline="0" dirty="0" smtClean="0"/>
              <a:t>select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값을 매겨서 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페이지로 전달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Document</a:t>
            </a:r>
            <a:r>
              <a:rPr lang="en-US" altLang="ko-KR" baseline="0" dirty="0" smtClean="0"/>
              <a:t> on ready</a:t>
            </a:r>
            <a:r>
              <a:rPr lang="ko-KR" altLang="en-US" baseline="0" dirty="0" smtClean="0"/>
              <a:t>에 내장된 </a:t>
            </a:r>
            <a:r>
              <a:rPr lang="en-US" altLang="ko-KR" baseline="0" dirty="0" smtClean="0"/>
              <a:t>connect() </a:t>
            </a:r>
            <a:r>
              <a:rPr lang="ko-KR" altLang="en-US" baseline="0" dirty="0" smtClean="0"/>
              <a:t>함수이다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다들 아시겠지만 </a:t>
            </a:r>
            <a:r>
              <a:rPr lang="ko-KR" altLang="en-US" dirty="0" err="1" smtClean="0"/>
              <a:t>다큐먼드</a:t>
            </a:r>
            <a:r>
              <a:rPr lang="ko-KR" altLang="en-US" dirty="0" smtClean="0"/>
              <a:t> 온 </a:t>
            </a:r>
            <a:r>
              <a:rPr lang="ko-KR" altLang="en-US" dirty="0" err="1" smtClean="0"/>
              <a:t>레디에</a:t>
            </a:r>
            <a:r>
              <a:rPr lang="ko-KR" altLang="en-US" dirty="0" smtClean="0"/>
              <a:t> 들어가</a:t>
            </a:r>
            <a:r>
              <a:rPr lang="ko-KR" altLang="en-US" baseline="0" dirty="0" smtClean="0"/>
              <a:t> 있는 함수이므로 페이지가 로드 되면서 자동으로 호출이 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 err="1" smtClean="0"/>
              <a:t>눈여겨</a:t>
            </a:r>
            <a:r>
              <a:rPr lang="ko-KR" altLang="en-US" dirty="0" smtClean="0"/>
              <a:t> 볼 것은 컨트롤러에서 넘어온 방 번호를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생성시 같이 전송하는 것이다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여기서 웹 소켓이 실행이 되면 앞서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바와 같이 먼저 </a:t>
            </a:r>
            <a:r>
              <a:rPr lang="ko-KR" altLang="en-US" dirty="0" err="1" smtClean="0"/>
              <a:t>핸드쉐이크인터셉터가</a:t>
            </a:r>
            <a:r>
              <a:rPr lang="ko-KR" altLang="en-US" dirty="0" smtClean="0"/>
              <a:t> 실행이 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흐름을 따라 </a:t>
            </a:r>
            <a:r>
              <a:rPr lang="ko-KR" altLang="en-US" dirty="0" err="1" smtClean="0"/>
              <a:t>핸드쉐이크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설명하겠다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https://docs.spring.io/spring/docs/current/javadoc-api/org/springframework/http/server/ServletServerHttpRequest.html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앞서 말씀 드렸듯이 </a:t>
            </a:r>
            <a:r>
              <a:rPr lang="ko-KR" altLang="en-US" dirty="0" err="1" smtClean="0"/>
              <a:t>핸드쉐이크인터셉터를</a:t>
            </a:r>
            <a:r>
              <a:rPr lang="ko-KR" altLang="en-US" dirty="0" smtClean="0"/>
              <a:t> 쓰는 이유는 저희 </a:t>
            </a:r>
            <a:r>
              <a:rPr lang="ko-KR" altLang="en-US" dirty="0" err="1" smtClean="0"/>
              <a:t>로직에서</a:t>
            </a:r>
            <a:r>
              <a:rPr lang="ko-KR" altLang="en-US" dirty="0" smtClean="0"/>
              <a:t> 방 번호를 컨트롤러에서 필요로 하기 때문이다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방 번호를 담아줄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객체를 만들어야 하는데 이를 위해 먼저 </a:t>
            </a:r>
            <a:r>
              <a:rPr lang="en-US" altLang="ko-KR" sz="1200" u="none" strike="noStrike" kern="12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  <a:hlinkClick r:id="rId3" tooltip="interface in org.springframework.http.server"/>
              </a:rPr>
              <a:t>ServerHttpRequest</a:t>
            </a:r>
            <a:r>
              <a:rPr lang="ko-KR" altLang="en-US" sz="1200" u="none" strike="noStrike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인터페이스를 </a:t>
            </a:r>
            <a:r>
              <a:rPr lang="en-US" altLang="ko-KR" sz="1200" u="none" strike="noStrike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implements</a:t>
            </a:r>
            <a:r>
              <a:rPr lang="ko-KR" altLang="en-US" sz="1200" u="none" strike="noStrike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하고 있는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ServletServerHttpRequest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를</a:t>
            </a:r>
            <a:endParaRPr lang="en-US" altLang="ko-KR" sz="1200" b="1" i="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만들어 주고 이것이 가지고 있는 자원인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getServletRequest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만들어 낸다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 한</a:t>
            </a:r>
            <a:r>
              <a:rPr lang="ko-KR" altLang="en-US" baseline="0" dirty="0" smtClean="0"/>
              <a:t> 가지 주목할 부분은 빨간색 네모로 표시한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beforeHandshake</a:t>
            </a:r>
            <a:r>
              <a:rPr lang="ko-KR" altLang="en-US" baseline="0" dirty="0" smtClean="0"/>
              <a:t>에서 파라미터로 사용된 저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핸드쉐이크인터셉터의</a:t>
            </a:r>
            <a:r>
              <a:rPr lang="ko-KR" altLang="en-US" dirty="0" smtClean="0"/>
              <a:t> 작동이 끝나고 실행될 </a:t>
            </a:r>
            <a:r>
              <a:rPr lang="ko-KR" altLang="en-US" dirty="0" err="1" smtClean="0"/>
              <a:t>웹소켓의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클래스에서 공유가 되는 자원이다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방 정보와 닉네임을 담아주었다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후에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클래스에서 이를 사용하는 부분을 보여드리겠다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 보시는 클래스는 </a:t>
            </a:r>
            <a:r>
              <a:rPr lang="ko-KR" altLang="en-US" dirty="0" err="1" smtClean="0"/>
              <a:t>디스패쳐로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파일에서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핸들러로</a:t>
            </a:r>
            <a:r>
              <a:rPr lang="ko-KR" altLang="en-US" dirty="0" smtClean="0"/>
              <a:t> 설정한 </a:t>
            </a:r>
            <a:r>
              <a:rPr lang="en-US" altLang="ko-KR" dirty="0" smtClean="0"/>
              <a:t>chat.java </a:t>
            </a:r>
            <a:r>
              <a:rPr lang="ko-KR" altLang="en-US" dirty="0" smtClean="0"/>
              <a:t>파일이다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다시 </a:t>
            </a:r>
            <a:r>
              <a:rPr lang="ko-KR" altLang="en-US" dirty="0" err="1" smtClean="0"/>
              <a:t>말씀드리지만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웹소켓을</a:t>
            </a:r>
            <a:r>
              <a:rPr lang="ko-KR" altLang="en-US" dirty="0" smtClean="0"/>
              <a:t> 생성하면 바로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핸들러의</a:t>
            </a:r>
            <a:r>
              <a:rPr lang="ko-KR" altLang="en-US" dirty="0" smtClean="0"/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afterConnectionEstablished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가 작동해야 했지만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핸드쉐이크인터셉터가</a:t>
            </a:r>
            <a:r>
              <a:rPr lang="ko-KR" altLang="en-US" dirty="0" smtClean="0"/>
              <a:t> 설정되어 있기 때문에 </a:t>
            </a:r>
            <a:r>
              <a:rPr lang="ko-KR" altLang="en-US" dirty="0" err="1" smtClean="0"/>
              <a:t>핸드쉐이크인터셉터가</a:t>
            </a:r>
            <a:r>
              <a:rPr lang="ko-KR" altLang="en-US" dirty="0" smtClean="0"/>
              <a:t> 먼저 작동을 했었다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핸드쉐이크인터셉터가</a:t>
            </a:r>
            <a:r>
              <a:rPr lang="ko-KR" altLang="en-US" dirty="0" smtClean="0"/>
              <a:t> 작동한 후에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afterConnectionEstablished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가 작동하게 되면 </a:t>
            </a:r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채팅방의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 기 존재 여부를 파악하고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채팅방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 정보를 관리하는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map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에 세션을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put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하게 된다</a:t>
            </a:r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마지막으로 박스 안에서 보이는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for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문을 통해</a:t>
            </a:r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그리고 해당 방에 있는 세션들에게만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sendMessage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+mn-cs"/>
              </a:rPr>
              <a:t>를 통해서 입장 했다는 알림 메시지를 보낸다</a:t>
            </a:r>
            <a:endParaRPr lang="en-US" altLang="ko-KR" sz="1200" kern="12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주목하실 부분은 </a:t>
            </a:r>
            <a:r>
              <a:rPr lang="en-US" altLang="ko-KR" dirty="0" err="1" smtClean="0"/>
              <a:t>chatname</a:t>
            </a:r>
            <a:r>
              <a:rPr lang="ko-KR" altLang="en-US" dirty="0" smtClean="0"/>
              <a:t>이라는 변수다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getCurrentChatRoom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이라는 함수를 이용해서 현재 접속한 채팅방의 이름을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가져오고 있는데 이를 따로 빼서 설명해드리겠다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앞서 말씀 드렸듯이 </a:t>
            </a:r>
            <a:r>
              <a:rPr lang="ko-KR" altLang="en-US" dirty="0" err="1" smtClean="0"/>
              <a:t>핸드쉐이크인터셉터에서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은 컨트롤러에서 사용이 가능하다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이거 이유 조사가 필요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그대로 </a:t>
            </a:r>
            <a:r>
              <a:rPr lang="en-US" altLang="ko-KR" dirty="0" err="1" smtClean="0"/>
              <a:t>seesion.getAttributes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핸드쉐이크인터셉터에서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가져와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컨트롤러에서 사용하고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저희는 방 번호를 저장하는 용도로 사용했다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HandleMessage</a:t>
            </a:r>
            <a:r>
              <a:rPr lang="ko-KR" altLang="en-US" dirty="0" smtClean="0"/>
              <a:t>는 사용자가 웹소켓의 </a:t>
            </a:r>
            <a:r>
              <a:rPr lang="en-US" altLang="ko-KR" dirty="0" smtClean="0"/>
              <a:t>.send()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메시지를 보내면 자동으로 호출이 되는 함수이다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돌면서 접속한 모든 세션에 메시지를 보내게 된다 그러면 </a:t>
            </a:r>
            <a:r>
              <a:rPr lang="ko-KR" altLang="en-US" dirty="0" err="1" smtClean="0"/>
              <a:t>웹소켓의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onmessage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함수가 호출되면서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서버에서 보낸 메시지가 클라이언트의 </a:t>
            </a:r>
            <a:r>
              <a:rPr lang="en-US" altLang="ko-KR" baseline="0" dirty="0" err="1" smtClean="0"/>
              <a:t>onmessage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함수의 파라미터로 들어가게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애니메이션 사용해서 클릭하면서 </a:t>
            </a:r>
            <a:r>
              <a:rPr lang="ko-KR" altLang="en-US" dirty="0" err="1" smtClean="0"/>
              <a:t>플로우를</a:t>
            </a:r>
            <a:r>
              <a:rPr lang="ko-KR" altLang="en-US" dirty="0" smtClean="0"/>
              <a:t> 전반적으로 다시 설명하고 설명이 끝나면 시연을 시작한다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알람은</a:t>
            </a:r>
            <a:r>
              <a:rPr lang="ko-KR" altLang="en-US" dirty="0" smtClean="0"/>
              <a:t> 뒤늦게 코드가 수정되었으므로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띄워주고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피피티의</a:t>
            </a:r>
            <a:r>
              <a:rPr lang="ko-KR" altLang="en-US" dirty="0" smtClean="0"/>
              <a:t> 코드에서 추가된 사항이라고 하면서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코드를 설명해준다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새로운 채팅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Unicode MS" pitchFamily="50" charset="-127"/>
                <a:ea typeface="Arial Unicode MS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B4121BED-F03B-4D52-9E61-3916D581C43E}" type="datetimeFigureOut">
              <a:rPr lang="ko-KR" altLang="en-US" smtClean="0"/>
              <a:pPr/>
              <a:t>2018-05-16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163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5946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Unicode MS" pitchFamily="50" charset="-127"/>
                <a:ea typeface="Arial Unicode MS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B4121BED-F03B-4D52-9E61-3916D581C43E}" type="datetimeFigureOut">
              <a:rPr lang="ko-KR" altLang="en-US" smtClean="0"/>
              <a:pPr/>
              <a:t>2018-05-16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63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Unicode MS" pitchFamily="50" charset="-127"/>
              <a:ea typeface="Arial Unicode MS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Unicode MS" pitchFamily="50" charset="-127"/>
              <a:ea typeface="Arial Unicode MS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9866" y="3873105"/>
            <a:ext cx="6878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 smtClean="0">
                <a:latin typeface="Arial Unicode MS" pitchFamily="50" charset="-127"/>
                <a:ea typeface="Arial Unicode MS" pitchFamily="50" charset="-127"/>
              </a:rPr>
              <a:t>WebSocket</a:t>
            </a:r>
            <a:r>
              <a:rPr lang="en-US" altLang="ko-KR" sz="5400" b="1" dirty="0" smtClean="0">
                <a:latin typeface="Arial Unicode MS" pitchFamily="50" charset="-127"/>
                <a:ea typeface="Arial Unicode MS" pitchFamily="50" charset="-127"/>
              </a:rPr>
              <a:t> </a:t>
            </a:r>
            <a:r>
              <a:rPr lang="ko-KR" altLang="en-US" sz="5400" b="1" dirty="0" smtClean="0">
                <a:latin typeface="Arial Unicode MS" pitchFamily="50" charset="-127"/>
                <a:ea typeface="Arial Unicode MS" pitchFamily="50" charset="-127"/>
              </a:rPr>
              <a:t>서버 구현</a:t>
            </a:r>
            <a:endParaRPr lang="ko-KR" altLang="en-US" sz="54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3750" y="5827574"/>
            <a:ext cx="353995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김래영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박민식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황진국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김정권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이창훈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이진우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신호용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200" y="10160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 Dependency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설정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Bit\Desktop\K-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213" y="1581150"/>
            <a:ext cx="7075487" cy="1470810"/>
          </a:xfrm>
          <a:prstGeom prst="rect">
            <a:avLst/>
          </a:prstGeom>
          <a:noFill/>
        </p:spPr>
      </p:pic>
      <p:pic>
        <p:nvPicPr>
          <p:cNvPr id="1027" name="Picture 3" descr="C:\Users\Bit\Desktop\K-0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325" y="3684588"/>
            <a:ext cx="7666042" cy="295751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66700" y="3111500"/>
            <a:ext cx="98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DispatcherServlet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websocket:handler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, handshake-interceptor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Bit\Desktop\K-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899" y="1638300"/>
            <a:ext cx="11629907" cy="2730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86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00" y="10160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채팅방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입장 시 호출 함수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5384800" y="2679700"/>
            <a:ext cx="3949701" cy="369332"/>
            <a:chOff x="4953000" y="2616200"/>
            <a:chExt cx="3949701" cy="369332"/>
          </a:xfrm>
        </p:grpSpPr>
        <p:cxnSp>
          <p:nvCxnSpPr>
            <p:cNvPr id="9" name="직선 화살표 연결선 8"/>
            <p:cNvCxnSpPr/>
            <p:nvPr/>
          </p:nvCxnSpPr>
          <p:spPr>
            <a:xfrm flipH="1">
              <a:off x="4953000" y="2794000"/>
              <a:ext cx="609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99101" y="2616200"/>
              <a:ext cx="340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로그인시 저장한 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nickname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H="1" flipV="1">
            <a:off x="4762500" y="3695700"/>
            <a:ext cx="889000" cy="4953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1500" y="4140200"/>
            <a:ext cx="600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사용하기 위해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방 번호를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저장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6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00" y="11049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4. chat.jsp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Bit\Desktop\K-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788" y="1712914"/>
            <a:ext cx="7985728" cy="2147886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7378700" y="2819400"/>
            <a:ext cx="9652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80401" y="30988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웹소켓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생성시 방 번호를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6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176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HandShakeInterceptor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Bit\Desktop\K-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00" y="1749424"/>
            <a:ext cx="9348576" cy="4651375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7886699" y="4216400"/>
            <a:ext cx="9652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88400" y="44958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웹소켓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생성시 방 번호를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9400" y="3162300"/>
            <a:ext cx="3505200" cy="29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it\Desktop\K-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51" y="2336800"/>
            <a:ext cx="8808070" cy="4521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86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100" y="8001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6. Chat.java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 descr="C:\Users\Bit\Desktop\K-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475" y="1350963"/>
            <a:ext cx="5813425" cy="82949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71500" y="5791200"/>
            <a:ext cx="8140700" cy="72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5000" y="3136900"/>
            <a:ext cx="3238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6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100" y="8001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6. Chat.java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9" name="Picture 5" descr="C:\Users\Bit\Desktop\K-0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877" y="4221163"/>
            <a:ext cx="8673023" cy="1785937"/>
          </a:xfrm>
          <a:prstGeom prst="rect">
            <a:avLst/>
          </a:prstGeom>
          <a:noFill/>
        </p:spPr>
      </p:pic>
      <p:pic>
        <p:nvPicPr>
          <p:cNvPr id="6150" name="Picture 6" descr="C:\Users\Bit\Desktop\K-0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763" y="1833563"/>
            <a:ext cx="7991475" cy="1514475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803400" y="2971800"/>
            <a:ext cx="3149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902199" y="3340100"/>
            <a:ext cx="9652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03900" y="3619500"/>
            <a:ext cx="51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HandshakeInterceptor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사용했던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map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5219699" y="5143500"/>
            <a:ext cx="9652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54483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Chat.java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그대로 가져옴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6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100" y="8001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6. Chat.java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C:\Users\Bit\Desktop\K-0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1435100"/>
            <a:ext cx="11858625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6320" y="1943254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1) </a:t>
            </a:r>
            <a:r>
              <a:rPr lang="ko-KR" altLang="en-US" sz="1100" smtClean="0"/>
              <a:t>클라이언트 웹소켓 생성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76320" y="2375302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2</a:t>
            </a:r>
            <a:r>
              <a:rPr lang="en-US" altLang="ko-KR" sz="1100" smtClean="0"/>
              <a:t>) </a:t>
            </a:r>
            <a:r>
              <a:rPr lang="en-US" altLang="ko-KR" sz="1100"/>
              <a:t>HandShakeInterceptor</a:t>
            </a:r>
            <a:endParaRPr lang="en-US" altLang="ko-KR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8976320" y="2833772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3) </a:t>
            </a:r>
            <a:r>
              <a:rPr lang="en-US" altLang="ko-KR" sz="1100"/>
              <a:t>afterConnectionEstablished</a:t>
            </a:r>
            <a:endParaRPr lang="en-US" altLang="ko-KR" sz="1100" smtClean="0"/>
          </a:p>
        </p:txBody>
      </p:sp>
      <p:sp>
        <p:nvSpPr>
          <p:cNvPr id="7" name="TextBox 6"/>
          <p:cNvSpPr txBox="1"/>
          <p:nvPr/>
        </p:nvSpPr>
        <p:spPr>
          <a:xfrm>
            <a:off x="8976320" y="3239398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4) </a:t>
            </a:r>
            <a:r>
              <a:rPr lang="ko-KR" altLang="en-US" sz="1100" smtClean="0"/>
              <a:t>클라이언트 </a:t>
            </a:r>
            <a:r>
              <a:rPr lang="en-US" altLang="ko-KR" sz="1100" smtClean="0"/>
              <a:t>wsocket.onopen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6320" y="3697868"/>
            <a:ext cx="326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5) </a:t>
            </a:r>
            <a:r>
              <a:rPr lang="ko-KR" altLang="en-US" sz="1100" smtClean="0"/>
              <a:t>클라이언트 </a:t>
            </a:r>
            <a:r>
              <a:rPr lang="en-US" altLang="ko-KR" sz="1100" smtClean="0"/>
              <a:t>wsocket.send(msg)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6320" y="4129916"/>
            <a:ext cx="326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6) handleTextMessage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76320" y="4561964"/>
            <a:ext cx="326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7) wsocket.onmessage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6320" y="4994012"/>
            <a:ext cx="326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8) wsocket.close()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6320" y="5399638"/>
            <a:ext cx="326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9) </a:t>
            </a:r>
            <a:r>
              <a:rPr lang="en-US" altLang="ko-KR" sz="1100"/>
              <a:t>afterConnectionClosed</a:t>
            </a:r>
            <a:r>
              <a:rPr lang="en-US" altLang="ko-KR" sz="1100" smtClean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76320" y="5831686"/>
            <a:ext cx="326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10) wsocket.onclose()</a:t>
            </a:r>
          </a:p>
        </p:txBody>
      </p:sp>
      <p:sp>
        <p:nvSpPr>
          <p:cNvPr id="15" name="한쪽 모서리는 잘리고 다른 쪽 모서리는 둥근 사각형 14"/>
          <p:cNvSpPr/>
          <p:nvPr/>
        </p:nvSpPr>
        <p:spPr>
          <a:xfrm flipH="1">
            <a:off x="2351584" y="4317341"/>
            <a:ext cx="672075" cy="634861"/>
          </a:xfrm>
          <a:prstGeom prst="snipRoundRect">
            <a:avLst>
              <a:gd name="adj1" fmla="val 16667"/>
              <a:gd name="adj2" fmla="val 33674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는 잘리고 다른 쪽 모서리는 둥근 사각형 15"/>
          <p:cNvSpPr/>
          <p:nvPr/>
        </p:nvSpPr>
        <p:spPr>
          <a:xfrm flipH="1">
            <a:off x="5135893" y="4304130"/>
            <a:ext cx="672075" cy="634861"/>
          </a:xfrm>
          <a:prstGeom prst="snipRoundRect">
            <a:avLst>
              <a:gd name="adj1" fmla="val 16667"/>
              <a:gd name="adj2" fmla="val 33674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11691" y="4592161"/>
            <a:ext cx="163218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51584" y="495220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client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2447595" y="453118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.jsp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4367808" y="4952202"/>
            <a:ext cx="240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HandShakeInterceptor</a:t>
            </a:r>
            <a:endParaRPr lang="ko-KR" altLang="en-US" sz="1200"/>
          </a:p>
        </p:txBody>
      </p:sp>
      <p:sp>
        <p:nvSpPr>
          <p:cNvPr id="22" name="한쪽 모서리는 잘리고 다른 쪽 모서리는 둥근 사각형 21"/>
          <p:cNvSpPr/>
          <p:nvPr/>
        </p:nvSpPr>
        <p:spPr>
          <a:xfrm flipH="1">
            <a:off x="5135893" y="2132857"/>
            <a:ext cx="672075" cy="634861"/>
          </a:xfrm>
          <a:prstGeom prst="snipRoundRect">
            <a:avLst>
              <a:gd name="adj1" fmla="val 16667"/>
              <a:gd name="adj2" fmla="val 33674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19936" y="3140968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9830" y="2778751"/>
            <a:ext cx="192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websockethandler</a:t>
            </a:r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5135893" y="452567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.java</a:t>
            </a:r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5135893" y="234670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.java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8928992" y="1810901"/>
            <a:ext cx="3023659" cy="420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784299" y="1218238"/>
            <a:ext cx="369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&lt;WebSocket Flow&gt;</a:t>
            </a:r>
          </a:p>
        </p:txBody>
      </p:sp>
      <p:sp>
        <p:nvSpPr>
          <p:cNvPr id="42" name="웃는 얼굴 41"/>
          <p:cNvSpPr/>
          <p:nvPr/>
        </p:nvSpPr>
        <p:spPr>
          <a:xfrm>
            <a:off x="2063552" y="4044698"/>
            <a:ext cx="432048" cy="32040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59968" y="5661248"/>
            <a:ext cx="465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스마일의 위치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호출되는 함수가 있는 파일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152400"/>
            <a:ext cx="862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예제코드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100" y="800100"/>
            <a:ext cx="862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전체적인 흐름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300" y="2082800"/>
            <a:ext cx="8620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발표자께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이 페이지는 애니메이션과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같이 연습을 한 번 정도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복기 해보고 발표 진행요망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~!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768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6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22639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875 L 0 0.131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0.00232 L 0.22639 -0.323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3171 L 0 0.1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-0.32314 L 8.33333E-7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9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949 L 0 0.2682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22639 -0.3231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-1615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828 L 0 0.33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-0.32314 L -0.00191 0.002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1627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125 L 0 0.3942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9444 L -0.02257 0.36018 C -0.03299 0.34513 -0.03368 0.31134 -0.02292 0.29814 L -0.00104 0.27083 " pathEditMode="relative" rAng="13639596" ptsTypes="FfFF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2283 -0.3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1627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828 L 0 0.33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-0.32314 L 8.33333E-7 -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9" y="161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125 L 0 0.3942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9444 L 0 0.457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22639 -0.3231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-1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74 L 0 0.5203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-0.32314 L -0.00191 0.00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1627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2037 L 0 0.5833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3" grpId="11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9416" y="2512097"/>
            <a:ext cx="7613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spc="600" dirty="0" smtClean="0">
                <a:ln w="104775" cmpd="tri">
                  <a:solidFill>
                    <a:srgbClr val="94C3BB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800" spc="600" dirty="0">
              <a:ln w="104775" cmpd="tri">
                <a:solidFill>
                  <a:srgbClr val="94C3BB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5"/>
          <p:cNvGrpSpPr/>
          <p:nvPr/>
        </p:nvGrpSpPr>
        <p:grpSpPr>
          <a:xfrm>
            <a:off x="4704616" y="509982"/>
            <a:ext cx="7620011" cy="571504"/>
            <a:chOff x="3929058" y="5643578"/>
            <a:chExt cx="5214942" cy="571504"/>
          </a:xfrm>
          <a:solidFill>
            <a:schemeClr val="tx1"/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3863" y="509981"/>
            <a:ext cx="415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5"/>
          <p:cNvGrpSpPr/>
          <p:nvPr/>
        </p:nvGrpSpPr>
        <p:grpSpPr>
          <a:xfrm rot="10800000">
            <a:off x="-51012" y="509982"/>
            <a:ext cx="2476432" cy="571504"/>
            <a:chOff x="3929058" y="5643578"/>
            <a:chExt cx="2118512" cy="571504"/>
          </a:xfrm>
          <a:solidFill>
            <a:schemeClr val="tx1"/>
          </a:solidFill>
        </p:grpSpPr>
        <p:sp>
          <p:nvSpPr>
            <p:cNvPr id="21" name="갈매기형 수장 2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5300" y="1906012"/>
            <a:ext cx="435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4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2943297"/>
            <a:ext cx="579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Methods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00" y="4060897"/>
            <a:ext cx="58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HandlerInterceptorAdapter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" y="5026097"/>
            <a:ext cx="58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600" y="5902397"/>
            <a:ext cx="582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05. View Resolver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6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9310059" y="3000372"/>
            <a:ext cx="4331139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80157" y="2602420"/>
            <a:ext cx="6171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/>
            <a:r>
              <a:rPr lang="en-US" altLang="ko-KR" sz="4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?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692902" y="3000372"/>
            <a:ext cx="5524539" cy="571504"/>
            <a:chOff x="3929058" y="5643578"/>
            <a:chExt cx="4963937" cy="571504"/>
          </a:xfrm>
          <a:solidFill>
            <a:schemeClr val="tx1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85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5900" y="965200"/>
            <a:ext cx="115793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Polling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000" dirty="0" smtClean="0"/>
              <a:t>클라이언트가 평범한 </a:t>
            </a:r>
            <a:r>
              <a:rPr lang="en-US" altLang="ko-KR" sz="2000" dirty="0" smtClean="0"/>
              <a:t>http request</a:t>
            </a:r>
            <a:r>
              <a:rPr lang="ko-KR" altLang="en-US" sz="2000" dirty="0" smtClean="0"/>
              <a:t>를 서버로 계속 날려서 이벤트 내용을 전달받는 방식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17700" y="2921000"/>
            <a:ext cx="1397000" cy="353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72200" y="2921000"/>
            <a:ext cx="1511300" cy="353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Server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314700" y="5118100"/>
            <a:ext cx="2844800" cy="40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flipH="1">
            <a:off x="3327400" y="5486400"/>
            <a:ext cx="2844800" cy="40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327400" y="3403600"/>
            <a:ext cx="2844800" cy="40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flipH="1">
            <a:off x="3340100" y="3771900"/>
            <a:ext cx="2844800" cy="40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7696200" y="4114800"/>
            <a:ext cx="2844800" cy="406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7696200" y="4787900"/>
            <a:ext cx="2844800" cy="406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Event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5900" y="965200"/>
            <a:ext cx="1157934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Long Polling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클라이언트에서 서버로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Request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보내고 기다린 다음 서버에서 해당 클라이언트로 전달할 이벤트가 있으면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response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메시지를 전달하고 연결을 종료한 다음 다시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request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날려 서버의 다음 이벤트를 기다리는 방식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7700" y="2921000"/>
            <a:ext cx="1397000" cy="353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72200" y="2921000"/>
            <a:ext cx="1511300" cy="353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Server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314700" y="4775200"/>
            <a:ext cx="2844800" cy="40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flipH="1">
            <a:off x="3327400" y="5486400"/>
            <a:ext cx="2844800" cy="40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327400" y="3403600"/>
            <a:ext cx="2844800" cy="40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3340100" y="4102100"/>
            <a:ext cx="2844800" cy="40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flipH="1">
            <a:off x="7696200" y="3771900"/>
            <a:ext cx="2844800" cy="406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7696200" y="5143500"/>
            <a:ext cx="2844800" cy="406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Event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9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5900" y="965200"/>
            <a:ext cx="115793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Streaming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000" dirty="0" smtClean="0"/>
              <a:t>클라이언트에서 서버로 일단 </a:t>
            </a:r>
            <a:r>
              <a:rPr lang="en-US" altLang="ko-KR" sz="2000" dirty="0" smtClean="0"/>
              <a:t>http request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보내</a:t>
            </a:r>
            <a:r>
              <a:rPr lang="ko-KR" altLang="en-US" sz="2000" dirty="0" smtClean="0"/>
              <a:t>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서버에서 클라이언트로 이벤트를 </a:t>
            </a:r>
            <a:r>
              <a:rPr lang="ko-KR" altLang="en-US" sz="2000" dirty="0" smtClean="0"/>
              <a:t>전달할 때 </a:t>
            </a:r>
            <a:r>
              <a:rPr lang="ko-KR" altLang="en-US" sz="2000" dirty="0" smtClean="0"/>
              <a:t>해당 요청을 끊지 않고 필요한 메시지만 보내기를</a:t>
            </a:r>
            <a:r>
              <a:rPr lang="en-US" altLang="ko-KR" sz="2000" dirty="0" smtClean="0"/>
              <a:t>(flush) </a:t>
            </a:r>
            <a:r>
              <a:rPr lang="ko-KR" altLang="en-US" sz="2000" dirty="0" smtClean="0"/>
              <a:t>반복하는 방식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7700" y="2921000"/>
            <a:ext cx="1397000" cy="353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72200" y="2921000"/>
            <a:ext cx="1511300" cy="353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Server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flipH="1">
            <a:off x="3327400" y="5486400"/>
            <a:ext cx="2844800" cy="40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327400" y="3403600"/>
            <a:ext cx="2844800" cy="40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3340100" y="4419600"/>
            <a:ext cx="2844800" cy="406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flipH="1">
            <a:off x="7696200" y="4051300"/>
            <a:ext cx="2844800" cy="406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7696200" y="5219700"/>
            <a:ext cx="2844800" cy="406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Event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9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5900" y="965200"/>
            <a:ext cx="11579341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기존 양방향 통신 방법의 단점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Polling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가장 쉬운 방법이지만 클라이언트가 계속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Request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보내기 때문에 서버의 부담 급증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실시간 정도의 응답을 기대하기 어려움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Long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polling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streaming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서버에서 클라이언트로 보내기 쉽지만 클라이언트에서 서버로 보내기 쉽지 않다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5900" y="965200"/>
            <a:ext cx="1157934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방식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웹페이지와</a:t>
            </a:r>
            <a:r>
              <a:rPr lang="ko-KR" altLang="en-US" sz="2000" dirty="0" smtClean="0"/>
              <a:t> 서버간에 양방향 통신을 위해 만들어진 </a:t>
            </a:r>
            <a:r>
              <a:rPr lang="ko-KR" altLang="en-US" sz="2000" dirty="0" err="1" smtClean="0"/>
              <a:t>스팩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862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WebSocket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8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050" y="2268422"/>
            <a:ext cx="6267450" cy="4356642"/>
          </a:xfrm>
          <a:prstGeom prst="rect">
            <a:avLst/>
          </a:prstGeom>
          <a:solidFill>
            <a:srgbClr val="94C3BB"/>
          </a:solidFill>
          <a:ln w="38100">
            <a:solidFill>
              <a:srgbClr val="94C3BB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302500" y="2247900"/>
            <a:ext cx="3886200" cy="4419600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sz="2800" b="1" dirty="0" smtClean="0">
                <a:solidFill>
                  <a:sysClr val="windowText" lastClr="000000"/>
                </a:solidFill>
              </a:rPr>
              <a:t>Handshake</a:t>
            </a: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채널에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대한 정상적인 통신이 시작되기 전에 두 개의 실체 간에 확립된 통신 채널의 변수를 동적으로 설정하는 자동화된 협상 과정이다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9310059" y="3000372"/>
            <a:ext cx="4331139" cy="571504"/>
            <a:chOff x="3929058" y="5643578"/>
            <a:chExt cx="5214942" cy="571504"/>
          </a:xfrm>
          <a:solidFill>
            <a:srgbClr val="FFC000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91257" y="2284920"/>
            <a:ext cx="6171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예제 코드</a:t>
            </a:r>
          </a:p>
          <a:p>
            <a:pPr algn="ctr"/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2692902" y="3000372"/>
            <a:ext cx="5524539" cy="571504"/>
            <a:chOff x="3929058" y="5643578"/>
            <a:chExt cx="4963937" cy="571504"/>
          </a:xfrm>
          <a:solidFill>
            <a:schemeClr val="tx1"/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5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789</Words>
  <Application>Microsoft Office PowerPoint</Application>
  <PresentationFormat>사용자 지정</PresentationFormat>
  <Paragraphs>187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Arial Unicode MS</vt:lpstr>
      <vt:lpstr>맑은 고딕</vt:lpstr>
      <vt:lpstr>Wingdings</vt:lpstr>
      <vt:lpstr>나눔스퀘어 ExtraBold</vt:lpstr>
      <vt:lpstr>메인 레이아웃_1</vt:lpstr>
      <vt:lpstr>목차 레이아웃</vt:lpstr>
      <vt:lpstr>내용 레이아웃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Bit</cp:lastModifiedBy>
  <cp:revision>291</cp:revision>
  <dcterms:created xsi:type="dcterms:W3CDTF">2017-10-13T13:12:51Z</dcterms:created>
  <dcterms:modified xsi:type="dcterms:W3CDTF">2018-05-16T03:19:37Z</dcterms:modified>
</cp:coreProperties>
</file>