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8" r:id="rId1"/>
    <p:sldMasterId id="2147483656" r:id="rId2"/>
    <p:sldMasterId id="2147483660" r:id="rId3"/>
  </p:sldMasterIdLst>
  <p:notesMasterIdLst>
    <p:notesMasterId r:id="rId32"/>
  </p:notesMasterIdLst>
  <p:sldIdLst>
    <p:sldId id="257" r:id="rId4"/>
    <p:sldId id="259" r:id="rId5"/>
    <p:sldId id="282" r:id="rId6"/>
    <p:sldId id="334" r:id="rId7"/>
    <p:sldId id="347" r:id="rId8"/>
    <p:sldId id="351" r:id="rId9"/>
    <p:sldId id="352" r:id="rId10"/>
    <p:sldId id="345" r:id="rId11"/>
    <p:sldId id="349" r:id="rId12"/>
    <p:sldId id="348" r:id="rId13"/>
    <p:sldId id="354" r:id="rId14"/>
    <p:sldId id="346" r:id="rId15"/>
    <p:sldId id="388" r:id="rId16"/>
    <p:sldId id="387" r:id="rId17"/>
    <p:sldId id="371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3" r:id="rId28"/>
    <p:sldId id="384" r:id="rId29"/>
    <p:sldId id="382" r:id="rId30"/>
    <p:sldId id="385" r:id="rId31"/>
  </p:sldIdLst>
  <p:sldSz cx="12192000" cy="6858000"/>
  <p:notesSz cx="6858000" cy="9144000"/>
  <p:embeddedFontLst>
    <p:embeddedFont>
      <p:font typeface="Arial Unicode MS" pitchFamily="50" charset="-127"/>
      <p:regular r:id="rId33"/>
    </p:embeddedFont>
    <p:embeddedFont>
      <p:font typeface="맑은 고딕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4C3B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23" autoAdjust="0"/>
    <p:restoredTop sz="81944" autoAdjust="0"/>
  </p:normalViewPr>
  <p:slideViewPr>
    <p:cSldViewPr snapToGrid="0">
      <p:cViewPr>
        <p:scale>
          <a:sx n="75" d="100"/>
          <a:sy n="75" d="100"/>
        </p:scale>
        <p:origin x="-2112" y="-5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2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1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 Unicode MS" pitchFamily="50" charset="-127"/>
                <a:ea typeface="Arial Unicode MS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 Unicode MS" pitchFamily="50" charset="-127"/>
                <a:ea typeface="Arial Unicode MS" pitchFamily="50" charset="-127"/>
              </a:defRPr>
            </a:lvl1pPr>
          </a:lstStyle>
          <a:p>
            <a:fld id="{65D23535-CF18-473F-8142-07227A8BCF11}" type="datetimeFigureOut">
              <a:rPr lang="ko-KR" altLang="en-US" smtClean="0"/>
              <a:pPr/>
              <a:t>2018-05-09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 Unicode MS" pitchFamily="50" charset="-127"/>
                <a:ea typeface="Arial Unicode MS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 Unicode MS" pitchFamily="50" charset="-127"/>
                <a:ea typeface="Arial Unicode MS" pitchFamily="50" charset="-127"/>
              </a:defRPr>
            </a:lvl1pPr>
          </a:lstStyle>
          <a:p>
            <a:fld id="{844CA260-A431-4C7C-BE37-9568EA670A3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935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Arial Unicode MS" pitchFamily="50" charset="-127"/>
        <a:ea typeface="Arial Unicode MS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Arial Unicode MS" pitchFamily="50" charset="-127"/>
        <a:ea typeface="Arial Unicode MS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Arial Unicode MS" pitchFamily="50" charset="-127"/>
        <a:ea typeface="Arial Unicode MS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Arial Unicode MS" pitchFamily="50" charset="-127"/>
        <a:ea typeface="Arial Unicode MS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Arial Unicode MS" pitchFamily="50" charset="-127"/>
        <a:ea typeface="Arial Unicode MS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사진에 나타난 것은 </a:t>
            </a:r>
            <a:r>
              <a:rPr lang="en-US" altLang="ko-KR" dirty="0" smtClean="0"/>
              <a:t>Spring MVC </a:t>
            </a:r>
            <a:r>
              <a:rPr lang="ko-KR" altLang="en-US" dirty="0" smtClean="0"/>
              <a:t>패턴의 기본적인 흐름이다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Controller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ModelAndView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</a:t>
            </a:r>
            <a:r>
              <a:rPr lang="en-US" altLang="ko-KR" dirty="0" smtClean="0"/>
              <a:t>Dispatcher</a:t>
            </a:r>
            <a:r>
              <a:rPr lang="ko-KR" altLang="en-US" dirty="0" smtClean="0"/>
              <a:t>에게 넘기면 </a:t>
            </a:r>
            <a:r>
              <a:rPr lang="en-US" altLang="ko-KR" dirty="0" smtClean="0"/>
              <a:t>Dispatcher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view</a:t>
            </a:r>
            <a:r>
              <a:rPr lang="en-US" altLang="ko-KR" baseline="0" dirty="0" smtClean="0"/>
              <a:t> Name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View resolver</a:t>
            </a:r>
            <a:r>
              <a:rPr lang="ko-KR" altLang="en-US" baseline="0" dirty="0" smtClean="0"/>
              <a:t>에 넘기고 </a:t>
            </a:r>
            <a:r>
              <a:rPr lang="en-US" altLang="ko-KR" baseline="0" dirty="0" smtClean="0"/>
              <a:t>View resolver</a:t>
            </a:r>
            <a:r>
              <a:rPr lang="ko-KR" altLang="en-US" baseline="0" dirty="0" smtClean="0"/>
              <a:t>는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이를 바탕으로 어떤 </a:t>
            </a:r>
            <a:r>
              <a:rPr lang="en-US" altLang="ko-KR" baseline="0" dirty="0" smtClean="0"/>
              <a:t>View</a:t>
            </a:r>
            <a:r>
              <a:rPr lang="ko-KR" altLang="en-US" baseline="0" dirty="0" smtClean="0"/>
              <a:t>를 클라이언트에게 보내주어야 할지를 골라 </a:t>
            </a:r>
            <a:r>
              <a:rPr lang="en-US" altLang="ko-KR" baseline="0" dirty="0" smtClean="0"/>
              <a:t>Dispatcher</a:t>
            </a:r>
            <a:r>
              <a:rPr lang="ko-KR" altLang="en-US" baseline="0" dirty="0" smtClean="0"/>
              <a:t>에게 알려주게 되고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Dispatcher</a:t>
            </a:r>
            <a:r>
              <a:rPr lang="ko-KR" altLang="en-US" baseline="0" dirty="0" smtClean="0"/>
              <a:t>는 이를 바탕으로 </a:t>
            </a:r>
            <a:r>
              <a:rPr lang="en-US" altLang="ko-KR" baseline="0" dirty="0" smtClean="0"/>
              <a:t>View</a:t>
            </a:r>
            <a:r>
              <a:rPr lang="ko-KR" altLang="en-US" baseline="0" dirty="0" smtClean="0"/>
              <a:t>를 골라서 클라이언트에게 넘기게 된다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CA260-A431-4C7C-BE37-9568EA670A35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보시다시피 수많은 </a:t>
            </a:r>
            <a:r>
              <a:rPr lang="ko-KR" altLang="en-US" baseline="0" dirty="0" err="1" smtClean="0"/>
              <a:t>리졸버</a:t>
            </a:r>
            <a:r>
              <a:rPr lang="ko-KR" altLang="en-US" baseline="0" dirty="0" smtClean="0"/>
              <a:t> 중 우리가 조사한 것은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우리가 사용한 </a:t>
            </a:r>
            <a:r>
              <a:rPr lang="en-US" altLang="ko-KR" baseline="0" dirty="0" err="1" smtClean="0"/>
              <a:t>InternalResourceViewResolver</a:t>
            </a:r>
            <a:r>
              <a:rPr lang="ko-KR" altLang="en-US" baseline="0" dirty="0" smtClean="0"/>
              <a:t>과 </a:t>
            </a:r>
            <a:r>
              <a:rPr lang="en-US" altLang="ko-KR" baseline="0" dirty="0" err="1" smtClean="0"/>
              <a:t>UrlBasedViewResolver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그리고 책에서 소개하고 있는 </a:t>
            </a:r>
            <a:r>
              <a:rPr lang="en-US" altLang="ko-KR" baseline="0" dirty="0" err="1" smtClean="0"/>
              <a:t>BeanNameViewResolver</a:t>
            </a:r>
            <a:r>
              <a:rPr lang="ko-KR" altLang="en-US" baseline="0" dirty="0" smtClean="0"/>
              <a:t>이다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그리고 추가적으로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UrlBasedViewResolver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InternalResourceViewResolver</a:t>
            </a:r>
            <a:r>
              <a:rPr lang="ko-KR" altLang="en-US" baseline="0" dirty="0" smtClean="0"/>
              <a:t>이 사용법이 매우 유사한데 기능은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어떻게 다른지 궁금해서 두 클래스의 차이점도 조사를 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다음 장부터 차례로 깊이 들어가 보겠다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CA260-A431-4C7C-BE37-9568EA670A35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Xml</a:t>
            </a:r>
            <a:r>
              <a:rPr lang="ko-KR" altLang="en-US" dirty="0" smtClean="0"/>
              <a:t>에서 선언한 빈의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일치하는 뷰네임을 컨트롤러에서 던져주면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에서 선언한 클래스의 경로를 뷰로 선택하게 된다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CA260-A431-4C7C-BE37-9568EA670A35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CA260-A431-4C7C-BE37-9568EA670A35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보시는 것은 </a:t>
            </a:r>
            <a:r>
              <a:rPr lang="en-US" altLang="ko-KR" dirty="0" smtClean="0"/>
              <a:t>spring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에서 따온 </a:t>
            </a:r>
            <a:r>
              <a:rPr lang="en-US" altLang="ko-KR" dirty="0" err="1" smtClean="0"/>
              <a:t>ModelAndView</a:t>
            </a:r>
            <a:r>
              <a:rPr lang="ko-KR" altLang="en-US" dirty="0" smtClean="0"/>
              <a:t>의 정의이다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뷰리졸버에</a:t>
            </a:r>
            <a:r>
              <a:rPr lang="ko-KR" altLang="en-US" dirty="0" smtClean="0"/>
              <a:t> 관한 정보들은 </a:t>
            </a:r>
            <a:r>
              <a:rPr lang="ko-KR" altLang="en-US" dirty="0" err="1" smtClean="0"/>
              <a:t>블로그를</a:t>
            </a:r>
            <a:r>
              <a:rPr lang="ko-KR" altLang="en-US" dirty="0" smtClean="0"/>
              <a:t> 비롯한 </a:t>
            </a:r>
            <a:r>
              <a:rPr lang="ko-KR" altLang="en-US" dirty="0" err="1" smtClean="0"/>
              <a:t>여러곳에</a:t>
            </a:r>
            <a:r>
              <a:rPr lang="ko-KR" altLang="en-US" dirty="0" smtClean="0"/>
              <a:t> 많지만 제일 확실한 것은 </a:t>
            </a:r>
            <a:r>
              <a:rPr lang="en-US" altLang="ko-KR" dirty="0" err="1" smtClean="0"/>
              <a:t>api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직접 확인해 보는 것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핵심적이라 생각되는 부분을 </a:t>
            </a:r>
            <a:r>
              <a:rPr lang="ko-KR" altLang="en-US" dirty="0" err="1" smtClean="0"/>
              <a:t>빨간줄을</a:t>
            </a:r>
            <a:r>
              <a:rPr lang="ko-KR" altLang="en-US" dirty="0" smtClean="0"/>
              <a:t> 쳐놨으니 함께 보자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보시다시피 </a:t>
            </a:r>
            <a:r>
              <a:rPr lang="en-US" altLang="ko-KR" dirty="0" err="1" smtClean="0"/>
              <a:t>ModelAndView</a:t>
            </a:r>
            <a:r>
              <a:rPr lang="ko-KR" altLang="en-US" dirty="0" smtClean="0"/>
              <a:t>는 특별한 기능이 아니고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한번에 돌려주기 위해서 만들어진 바인더와 같은 기능을 하는 클래스다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정리하자면 </a:t>
            </a:r>
            <a:r>
              <a:rPr lang="en-US" altLang="ko-KR" dirty="0" err="1" smtClean="0"/>
              <a:t>ModelAndView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에는 뿌려주고 싶은 데이터를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으로 담으면 되고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에서 어느 페이지에 뿌려줘야 할지를 정해서 디스팻쳐에서 알려 주는 것이다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CA260-A431-4C7C-BE37-9568EA670A35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다시 전체적인 흐름을 보겠다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이전 슬라이드에서 알아본 </a:t>
            </a:r>
            <a:r>
              <a:rPr lang="en-US" altLang="ko-KR" dirty="0" err="1" smtClean="0"/>
              <a:t>ModelAndView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디스팻쳐에게</a:t>
            </a:r>
            <a:r>
              <a:rPr lang="ko-KR" altLang="en-US" dirty="0" smtClean="0"/>
              <a:t> 던져주면 </a:t>
            </a:r>
            <a:r>
              <a:rPr lang="ko-KR" altLang="en-US" dirty="0" err="1" smtClean="0"/>
              <a:t>디스팻쳐와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뷰리졸버의</a:t>
            </a:r>
            <a:r>
              <a:rPr lang="ko-KR" altLang="en-US" dirty="0" smtClean="0"/>
              <a:t> 상호 작용에 의해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적절한 데이터가 적절한 페이지에 담겨 클라이언트에게 전달되게 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하지만 그림에도 나뉘어져 있듯이 우리가 코드로 작업해야 할 부분은 컨트롤러에서 </a:t>
            </a:r>
            <a:r>
              <a:rPr lang="ko-KR" altLang="en-US" dirty="0" err="1" smtClean="0"/>
              <a:t>디스팻쳐로</a:t>
            </a:r>
            <a:r>
              <a:rPr lang="ko-KR" altLang="en-US" dirty="0" smtClean="0"/>
              <a:t> 넘어가는 부분이다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디스팻쳐와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뷰리졸버가</a:t>
            </a:r>
            <a:r>
              <a:rPr lang="ko-KR" altLang="en-US" baseline="0" dirty="0" smtClean="0"/>
              <a:t> 처리하는 부분은 </a:t>
            </a:r>
            <a:r>
              <a:rPr lang="ko-KR" altLang="en-US" baseline="0" dirty="0" err="1" smtClean="0"/>
              <a:t>뷰리졸버인터페이스와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뷰객체가</a:t>
            </a:r>
            <a:r>
              <a:rPr lang="ko-KR" altLang="en-US" baseline="0" dirty="0" smtClean="0"/>
              <a:t> 어떻게 만들어져 있는지 살펴보면서 알아보아야 할 부분이고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dirty="0" smtClean="0"/>
              <a:t>이는 최범균씨 책 </a:t>
            </a:r>
            <a:r>
              <a:rPr lang="en-US" altLang="ko-KR" dirty="0" smtClean="0"/>
              <a:t>382, 383</a:t>
            </a:r>
            <a:r>
              <a:rPr lang="ko-KR" altLang="en-US" dirty="0" smtClean="0"/>
              <a:t>페이지에 잘 나와있으니 참고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둘 다</a:t>
            </a:r>
            <a:r>
              <a:rPr lang="ko-KR" altLang="en-US" baseline="0" dirty="0" smtClean="0"/>
              <a:t> 중요하겠지만 우리 조는 조금 더 실용적인 부분에 대해 집중했습니다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그래서 이제부터 컨트롤러에서 </a:t>
            </a:r>
            <a:r>
              <a:rPr lang="ko-KR" altLang="en-US" dirty="0" err="1" smtClean="0"/>
              <a:t>디스팻쳐로</a:t>
            </a:r>
            <a:r>
              <a:rPr lang="ko-KR" altLang="en-US" dirty="0" smtClean="0"/>
              <a:t> 넘기는 방법들에 대해 소개하겠습니다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CA260-A431-4C7C-BE37-9568EA670A35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방법으로 </a:t>
            </a:r>
            <a:r>
              <a:rPr lang="en-US" altLang="ko-KR" dirty="0" err="1" smtClean="0"/>
              <a:t>ModelAndView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넘기는 방법이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보시는 바와 같이 </a:t>
            </a:r>
            <a:r>
              <a:rPr lang="en-US" altLang="ko-KR" dirty="0" err="1" smtClean="0"/>
              <a:t>ModelAndView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만들어서 원하는 데이터를 담고 원하는 페이지를 설정해서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ModelAndView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객체 자체를 넘기는 방법이 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하지만 이것보다 편한 방법이 더 많아서 잘 사용되지는 않는다고 한다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실제로 우리도 </a:t>
            </a:r>
            <a:r>
              <a:rPr lang="ko-KR" altLang="en-US" baseline="0" dirty="0" err="1" smtClean="0"/>
              <a:t>수업때</a:t>
            </a:r>
            <a:r>
              <a:rPr lang="ko-KR" altLang="en-US" baseline="0" dirty="0" smtClean="0"/>
              <a:t> 다른 방식으로 배웠고 또 사용했다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CA260-A431-4C7C-BE37-9568EA670A35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2. String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String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방식은 </a:t>
            </a:r>
            <a:r>
              <a:rPr lang="ko-KR" altLang="en-US" dirty="0" smtClean="0"/>
              <a:t>우리가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수업때</a:t>
            </a:r>
            <a:r>
              <a:rPr lang="ko-KR" altLang="en-US" baseline="0" dirty="0" smtClean="0"/>
              <a:t> 사용했던 방법이다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메소드의</a:t>
            </a:r>
            <a:r>
              <a:rPr lang="ko-KR" altLang="en-US" baseline="0" dirty="0" smtClean="0"/>
              <a:t> 타입이 </a:t>
            </a:r>
            <a:r>
              <a:rPr lang="ko-KR" altLang="en-US" baseline="0" dirty="0" err="1" smtClean="0"/>
              <a:t>스트링이면</a:t>
            </a:r>
            <a:r>
              <a:rPr lang="ko-KR" altLang="en-US" baseline="0" dirty="0" smtClean="0"/>
              <a:t> 이 리턴 값은 </a:t>
            </a:r>
            <a:r>
              <a:rPr lang="ko-KR" altLang="en-US" baseline="0" dirty="0" err="1" smtClean="0"/>
              <a:t>뷰</a:t>
            </a:r>
            <a:r>
              <a:rPr lang="ko-KR" altLang="en-US" baseline="0" dirty="0" smtClean="0"/>
              <a:t> 이름으로 사용된다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모델에 데이터를 담는 방식은 </a:t>
            </a:r>
            <a:r>
              <a:rPr lang="en-US" altLang="ko-KR" baseline="0" dirty="0" smtClean="0"/>
              <a:t>.</a:t>
            </a:r>
            <a:r>
              <a:rPr lang="en-US" altLang="ko-KR" baseline="0" dirty="0" err="1" smtClean="0"/>
              <a:t>addAttribute</a:t>
            </a:r>
            <a:r>
              <a:rPr lang="en-US" altLang="ko-KR" baseline="0" dirty="0" smtClean="0"/>
              <a:t>() </a:t>
            </a:r>
            <a:r>
              <a:rPr lang="ko-KR" altLang="en-US" baseline="0" dirty="0" err="1" smtClean="0"/>
              <a:t>메소드를</a:t>
            </a:r>
            <a:r>
              <a:rPr lang="ko-KR" altLang="en-US" baseline="0" dirty="0" smtClean="0"/>
              <a:t> 이용해서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아까와 같은 방식으로 실어 보낸다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3. void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세번째는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메소드의</a:t>
            </a:r>
            <a:r>
              <a:rPr lang="ko-KR" altLang="en-US" baseline="0" dirty="0" smtClean="0"/>
              <a:t> 리턴 타입을 설정하지 않는 방식이다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URL</a:t>
            </a:r>
            <a:r>
              <a:rPr lang="ko-KR" altLang="en-US" baseline="0" dirty="0" smtClean="0"/>
              <a:t>과 뷰 이름을 일관되게 통일할 수 있다면 코드를 더 단순하게 짤 수 있는 방식이기도 하다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리턴 타입이 없기 때문에 </a:t>
            </a:r>
            <a:r>
              <a:rPr lang="ko-KR" altLang="en-US" baseline="0" dirty="0" err="1" smtClean="0"/>
              <a:t>뷰페이지</a:t>
            </a:r>
            <a:r>
              <a:rPr lang="ko-KR" altLang="en-US" baseline="0" dirty="0" smtClean="0"/>
              <a:t> 결정은 누가 해줄까 궁금하신 분도 </a:t>
            </a:r>
            <a:r>
              <a:rPr lang="ko-KR" altLang="en-US" baseline="0" dirty="0" err="1" smtClean="0"/>
              <a:t>계실거라</a:t>
            </a:r>
            <a:r>
              <a:rPr lang="ko-KR" altLang="en-US" baseline="0" dirty="0" smtClean="0"/>
              <a:t> 생각한다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하지만 내부적으로 </a:t>
            </a:r>
            <a:r>
              <a:rPr lang="en-US" altLang="ko-KR" baseline="0" dirty="0" err="1" smtClean="0"/>
              <a:t>RequestToViewNameResolver</a:t>
            </a:r>
            <a:r>
              <a:rPr lang="ko-KR" altLang="en-US" baseline="0" dirty="0" smtClean="0"/>
              <a:t>라는 객체에 의해 자동으로 </a:t>
            </a:r>
            <a:r>
              <a:rPr lang="en-US" altLang="ko-KR" baseline="0" dirty="0" err="1" smtClean="0"/>
              <a:t>RequestMapping</a:t>
            </a:r>
            <a:r>
              <a:rPr lang="en-US" altLang="ko-KR" baseline="0" dirty="0" smtClean="0"/>
              <a:t> value</a:t>
            </a:r>
            <a:r>
              <a:rPr lang="ko-KR" altLang="en-US" baseline="0" dirty="0" smtClean="0"/>
              <a:t>값인 </a:t>
            </a:r>
            <a:r>
              <a:rPr lang="en-US" altLang="ko-KR" baseline="0" dirty="0" smtClean="0"/>
              <a:t>hello</a:t>
            </a:r>
            <a:r>
              <a:rPr lang="ko-KR" altLang="en-US" baseline="0" dirty="0" smtClean="0"/>
              <a:t>가 뷰 이름으로 결정된다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다음 페이지에서 이 부분에 필요한 </a:t>
            </a:r>
            <a:r>
              <a:rPr lang="en-US" altLang="ko-KR" baseline="0" dirty="0" err="1" smtClean="0"/>
              <a:t>api</a:t>
            </a:r>
            <a:r>
              <a:rPr lang="ko-KR" altLang="en-US" baseline="0" dirty="0" err="1" smtClean="0"/>
              <a:t>를</a:t>
            </a:r>
            <a:r>
              <a:rPr lang="ko-KR" altLang="en-US" baseline="0" dirty="0" smtClean="0"/>
              <a:t> 짚고 넘어간다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CA260-A431-4C7C-BE37-9568EA670A35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 smtClean="0"/>
              <a:t>https://stackoverflow.com/questions/6875255/what-does-it-mean-when-spring-mvc-controller-returns-null-view-name</a:t>
            </a:r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스택</a:t>
            </a:r>
            <a:r>
              <a:rPr lang="ko-KR" altLang="en-US" sz="1200" dirty="0" smtClean="0"/>
              <a:t> 오버 </a:t>
            </a:r>
            <a:r>
              <a:rPr lang="ko-KR" altLang="en-US" sz="1200" dirty="0" err="1" smtClean="0"/>
              <a:t>플로우에</a:t>
            </a:r>
            <a:r>
              <a:rPr lang="ko-KR" altLang="en-US" sz="1200" dirty="0" smtClean="0"/>
              <a:t> 비슷한 질문이 있었고 </a:t>
            </a:r>
            <a:r>
              <a:rPr lang="en-US" altLang="ko-KR" sz="1200" dirty="0" err="1" smtClean="0"/>
              <a:t>api</a:t>
            </a:r>
            <a:r>
              <a:rPr lang="ko-KR" altLang="en-US" sz="1200" dirty="0" smtClean="0"/>
              <a:t>에서 직접 답을 확인할 수 있었다</a:t>
            </a:r>
            <a:r>
              <a:rPr lang="en-US" altLang="ko-KR" sz="1200" dirty="0" smtClean="0"/>
              <a:t>.</a:t>
            </a:r>
            <a:r>
              <a:rPr lang="ko-KR" altLang="en-US" sz="1200" baseline="0" dirty="0" smtClean="0"/>
              <a:t> </a:t>
            </a:r>
            <a:r>
              <a:rPr lang="en-US" altLang="ko-KR" sz="1200" baseline="0" dirty="0" smtClean="0"/>
              <a:t>(</a:t>
            </a:r>
            <a:r>
              <a:rPr lang="ko-KR" altLang="en-US" sz="1200" baseline="0" dirty="0" smtClean="0"/>
              <a:t>위 링크 필요하다면 보여준다</a:t>
            </a:r>
            <a:r>
              <a:rPr lang="en-US" altLang="ko-KR" sz="1200" baseline="0" dirty="0" smtClean="0"/>
              <a:t>)</a:t>
            </a:r>
          </a:p>
          <a:p>
            <a:endParaRPr lang="en-US" altLang="ko-KR" sz="1200" baseline="0" dirty="0" smtClean="0"/>
          </a:p>
          <a:p>
            <a:r>
              <a:rPr lang="ko-KR" altLang="en-US" sz="1200" dirty="0" smtClean="0"/>
              <a:t>간단히 정리하자면 </a:t>
            </a:r>
            <a:r>
              <a:rPr lang="en-US" altLang="ko-KR" sz="1200" dirty="0" err="1" smtClean="0"/>
              <a:t>RequestToViewNameTranslator</a:t>
            </a:r>
            <a:r>
              <a:rPr lang="ko-KR" altLang="en-US" sz="1200" dirty="0" smtClean="0"/>
              <a:t>에 의해서 컨트롤러의 리턴이 </a:t>
            </a:r>
            <a:r>
              <a:rPr lang="en-US" altLang="ko-KR" sz="1200" dirty="0" smtClean="0"/>
              <a:t>void</a:t>
            </a:r>
            <a:r>
              <a:rPr lang="ko-KR" altLang="en-US" sz="1200" dirty="0" smtClean="0"/>
              <a:t>거나 </a:t>
            </a:r>
            <a:r>
              <a:rPr lang="en-US" altLang="ko-KR" sz="1200" dirty="0" smtClean="0"/>
              <a:t>view</a:t>
            </a:r>
            <a:r>
              <a:rPr lang="ko-KR" altLang="en-US" sz="1200" dirty="0" smtClean="0"/>
              <a:t>의 이름이 </a:t>
            </a:r>
            <a:r>
              <a:rPr lang="en-US" altLang="ko-KR" sz="1200" dirty="0" smtClean="0"/>
              <a:t>explicitly</a:t>
            </a:r>
            <a:r>
              <a:rPr lang="ko-KR" altLang="en-US" sz="1200" dirty="0" smtClean="0"/>
              <a:t>하게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명확하게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나와있지 않으면 요청 주소</a:t>
            </a:r>
            <a:r>
              <a:rPr lang="en-US" altLang="ko-KR" sz="1200" dirty="0" smtClean="0"/>
              <a:t>(incoming</a:t>
            </a:r>
            <a:r>
              <a:rPr lang="en-US" altLang="ko-KR" sz="1200" baseline="0" dirty="0" smtClean="0"/>
              <a:t> </a:t>
            </a:r>
            <a:r>
              <a:rPr lang="en-US" altLang="ko-KR" sz="1200" baseline="0" dirty="0" err="1" smtClean="0"/>
              <a:t>HttpServletRequest</a:t>
            </a:r>
            <a:r>
              <a:rPr lang="en-US" altLang="ko-KR" sz="1200" baseline="0" dirty="0" smtClean="0"/>
              <a:t>)</a:t>
            </a:r>
            <a:r>
              <a:rPr lang="ko-KR" altLang="en-US" sz="1200" baseline="0" dirty="0" smtClean="0"/>
              <a:t>를 </a:t>
            </a:r>
            <a:r>
              <a:rPr lang="en-US" altLang="ko-KR" sz="1200" baseline="0" dirty="0" smtClean="0"/>
              <a:t>logical view name</a:t>
            </a:r>
            <a:r>
              <a:rPr lang="ko-KR" altLang="en-US" sz="1200" baseline="0" dirty="0" smtClean="0"/>
              <a:t>으로 해석된다</a:t>
            </a:r>
            <a:endParaRPr lang="en-US" altLang="ko-KR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CA260-A431-4C7C-BE37-9568EA670A35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네번째</a:t>
            </a:r>
            <a:r>
              <a:rPr lang="ko-KR" altLang="en-US" dirty="0" smtClean="0"/>
              <a:t> 방법으로 </a:t>
            </a:r>
            <a:r>
              <a:rPr lang="en-US" altLang="ko-KR" dirty="0" smtClean="0"/>
              <a:t>View </a:t>
            </a:r>
            <a:r>
              <a:rPr lang="ko-KR" altLang="en-US" dirty="0" smtClean="0"/>
              <a:t>객체를 </a:t>
            </a:r>
            <a:r>
              <a:rPr lang="ko-KR" altLang="en-US" dirty="0" err="1" smtClean="0"/>
              <a:t>더녖주는</a:t>
            </a:r>
            <a:r>
              <a:rPr lang="ko-KR" altLang="en-US" dirty="0" smtClean="0"/>
              <a:t> 방법이 있다</a:t>
            </a:r>
            <a:endParaRPr lang="en-US" altLang="ko-KR" dirty="0" smtClean="0"/>
          </a:p>
          <a:p>
            <a:r>
              <a:rPr lang="ko-KR" altLang="en-US" dirty="0" err="1" smtClean="0"/>
              <a:t>메소드의</a:t>
            </a:r>
            <a:r>
              <a:rPr lang="ko-KR" altLang="en-US" dirty="0" smtClean="0"/>
              <a:t> 리턴 타입으로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선언하고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객체를 만들어 </a:t>
            </a:r>
            <a:r>
              <a:rPr lang="ko-KR" altLang="en-US" dirty="0" err="1" smtClean="0"/>
              <a:t>파라미터에</a:t>
            </a:r>
            <a:r>
              <a:rPr lang="ko-KR" altLang="en-US" dirty="0" smtClean="0"/>
              <a:t> 경로를 설정해서 던져주면 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마지막 방법으로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ResponseBody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사용하는 방법이 있다</a:t>
            </a:r>
            <a:endParaRPr lang="en-US" altLang="ko-KR" dirty="0" smtClean="0"/>
          </a:p>
          <a:p>
            <a:r>
              <a:rPr lang="ko-KR" altLang="en-US" dirty="0" smtClean="0"/>
              <a:t>코드를 보시면 아시겠지만 직접 </a:t>
            </a:r>
            <a:r>
              <a:rPr lang="en-US" altLang="ko-KR" dirty="0" smtClean="0"/>
              <a:t>&lt;html&gt;</a:t>
            </a:r>
            <a:r>
              <a:rPr lang="ko-KR" altLang="en-US" dirty="0" smtClean="0"/>
              <a:t>을 만들어서 보내주는 방법이다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예전에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servlet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배울때 </a:t>
            </a:r>
            <a:r>
              <a:rPr lang="en-US" altLang="ko-KR" baseline="0" dirty="0" err="1" smtClean="0"/>
              <a:t>printWriter</a:t>
            </a:r>
            <a:r>
              <a:rPr lang="ko-KR" altLang="en-US" baseline="0" dirty="0" smtClean="0"/>
              <a:t>로 일일이 </a:t>
            </a:r>
            <a:r>
              <a:rPr lang="en-US" altLang="ko-KR" baseline="0" dirty="0" smtClean="0"/>
              <a:t>html </a:t>
            </a:r>
            <a:r>
              <a:rPr lang="ko-KR" altLang="en-US" baseline="0" dirty="0" smtClean="0"/>
              <a:t>태그를 만들어 보내던 방식을</a:t>
            </a:r>
            <a:endParaRPr lang="en-US" altLang="ko-KR" baseline="0" dirty="0" smtClean="0"/>
          </a:p>
          <a:p>
            <a:r>
              <a:rPr lang="ko-KR" altLang="en-US" baseline="0" dirty="0" smtClean="0"/>
              <a:t>떠올리시면 이해하기 쉬울 것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CA260-A431-4C7C-BE37-9568EA670A35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다시 전체적인 흐름을 보겠다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지금까지 컨트롤러가 </a:t>
            </a:r>
            <a:r>
              <a:rPr lang="ko-KR" altLang="en-US" dirty="0" err="1" smtClean="0"/>
              <a:t>디스팻쳐에게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ModelAndView</a:t>
            </a:r>
            <a:r>
              <a:rPr lang="ko-KR" altLang="en-US" dirty="0" smtClean="0"/>
              <a:t>를 넘기는 방법들에 대해 알아보았다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그렇다면 지금부터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리졸버에</a:t>
            </a:r>
            <a:r>
              <a:rPr lang="ko-KR" altLang="en-US" dirty="0" smtClean="0"/>
              <a:t> 대해서 알아보겠다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어떻게 쓰는지는 이미 다 같이 써보았기 때문에 소개할 필요가 없다고 판단했고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어떤 </a:t>
            </a:r>
            <a:r>
              <a:rPr lang="ko-KR" altLang="en-US" dirty="0" err="1" smtClean="0"/>
              <a:t>뷰리졸버들이</a:t>
            </a:r>
            <a:r>
              <a:rPr lang="ko-KR" altLang="en-US" dirty="0" smtClean="0"/>
              <a:t> 있는지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뷰리졸버들</a:t>
            </a:r>
            <a:r>
              <a:rPr lang="ko-KR" altLang="en-US" dirty="0" smtClean="0"/>
              <a:t> 간의 차이는 무엇인지에 대해 알아보았다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CA260-A431-4C7C-BE37-9568EA670A35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보시는 바와 같이 </a:t>
            </a:r>
            <a:r>
              <a:rPr lang="ko-KR" altLang="en-US" dirty="0" err="1" smtClean="0"/>
              <a:t>뷰리졸버의</a:t>
            </a:r>
            <a:r>
              <a:rPr lang="ko-KR" altLang="en-US" dirty="0" smtClean="0"/>
              <a:t> 종류는 많다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우리 조도 찾아보니 생각보다 </a:t>
            </a:r>
            <a:r>
              <a:rPr lang="ko-KR" altLang="en-US" dirty="0" err="1" smtClean="0"/>
              <a:t>뷰리졸버의</a:t>
            </a:r>
            <a:r>
              <a:rPr lang="ko-KR" altLang="en-US" dirty="0" smtClean="0"/>
              <a:t> 종류가 너무 많아서 놀랐다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보시는 것은 </a:t>
            </a:r>
            <a:r>
              <a:rPr lang="ko-KR" altLang="en-US" dirty="0" err="1" smtClean="0"/>
              <a:t>뷰리졸버의</a:t>
            </a:r>
            <a:r>
              <a:rPr lang="ko-KR" altLang="en-US" dirty="0" smtClean="0"/>
              <a:t> 관계도 인데 존재하는 모든 </a:t>
            </a:r>
            <a:r>
              <a:rPr lang="ko-KR" altLang="en-US" dirty="0" err="1" smtClean="0"/>
              <a:t>뷰리졸버가</a:t>
            </a:r>
            <a:r>
              <a:rPr lang="ko-KR" altLang="en-US" dirty="0" smtClean="0"/>
              <a:t> 다 담긴 </a:t>
            </a:r>
            <a:r>
              <a:rPr lang="ko-KR" altLang="en-US" dirty="0" err="1" smtClean="0"/>
              <a:t>관계도를</a:t>
            </a:r>
            <a:r>
              <a:rPr lang="ko-KR" altLang="en-US" dirty="0" smtClean="0"/>
              <a:t> 찾기 힘들었다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CA260-A431-4C7C-BE37-9568EA670A35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04036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5356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 Unicode MS" pitchFamily="50" charset="-127"/>
                <a:ea typeface="Arial Unicode MS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 Unicode MS" pitchFamily="50" charset="-127"/>
                <a:ea typeface="Arial Unicode MS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 Unicode MS" pitchFamily="50" charset="-127"/>
                <a:ea typeface="Arial Unicode MS" pitchFamily="50" charset="-127"/>
              </a:defRPr>
            </a:lvl1pPr>
          </a:lstStyle>
          <a:p>
            <a:fld id="{B4121BED-F03B-4D52-9E61-3916D581C43E}" type="datetimeFigureOut">
              <a:rPr lang="ko-KR" altLang="en-US" smtClean="0"/>
              <a:pPr/>
              <a:t>2018-05-09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 Unicode MS" pitchFamily="50" charset="-127"/>
                <a:ea typeface="Arial Unicode MS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 Unicode MS" pitchFamily="50" charset="-127"/>
                <a:ea typeface="Arial Unicode MS" pitchFamily="50" charset="-127"/>
              </a:defRPr>
            </a:lvl1pPr>
          </a:lstStyle>
          <a:p>
            <a:fld id="{4CD30FF3-224F-451D-B1D6-DA76DF1AEF9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1633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5946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1"/>
            <a:ext cx="12192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Unicode MS" pitchFamily="50" charset="-127"/>
              <a:ea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798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3639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762001"/>
            <a:ext cx="121920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Unicode MS" pitchFamily="50" charset="-127"/>
              <a:ea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52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5409642" y="2909855"/>
            <a:ext cx="1193530" cy="535216"/>
            <a:chOff x="5409642" y="2909855"/>
            <a:chExt cx="1193530" cy="535216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35898" y="2909855"/>
              <a:ext cx="367274" cy="529445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07219" y="2969632"/>
              <a:ext cx="435605" cy="469669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8300" y="2917079"/>
              <a:ext cx="330065" cy="527992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5664856" y="3393886"/>
              <a:ext cx="210693" cy="45414"/>
            </a:xfrm>
            <a:prstGeom prst="rect">
              <a:avLst/>
            </a:prstGeom>
            <a:solidFill>
              <a:srgbClr val="22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Unicode MS" pitchFamily="50" charset="-127"/>
                <a:ea typeface="Arial Unicode MS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409642" y="3393109"/>
              <a:ext cx="108000" cy="45719"/>
            </a:xfrm>
            <a:prstGeom prst="rect">
              <a:avLst/>
            </a:prstGeom>
            <a:solidFill>
              <a:srgbClr val="22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Unicode MS" pitchFamily="50" charset="-127"/>
                <a:ea typeface="Arial Unicode MS" pitchFamily="50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80764" y="3873105"/>
            <a:ext cx="59170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err="1" smtClean="0">
                <a:latin typeface="Arial Unicode MS" pitchFamily="50" charset="-127"/>
                <a:ea typeface="Arial Unicode MS" pitchFamily="50" charset="-127"/>
              </a:rPr>
              <a:t>HandlerInterceptor</a:t>
            </a:r>
            <a:r>
              <a:rPr lang="en-US" altLang="ko-KR" sz="5400" b="1" dirty="0" smtClean="0">
                <a:latin typeface="Arial Unicode MS" pitchFamily="50" charset="-127"/>
                <a:ea typeface="Arial Unicode MS" pitchFamily="50" charset="-127"/>
              </a:rPr>
              <a:t/>
            </a:r>
            <a:br>
              <a:rPr lang="en-US" altLang="ko-KR" sz="5400" b="1" dirty="0" smtClean="0">
                <a:latin typeface="Arial Unicode MS" pitchFamily="50" charset="-127"/>
                <a:ea typeface="Arial Unicode MS" pitchFamily="50" charset="-127"/>
              </a:rPr>
            </a:br>
            <a:r>
              <a:rPr lang="en-US" altLang="ko-KR" sz="5400" b="1" dirty="0" smtClean="0">
                <a:latin typeface="Arial Unicode MS" pitchFamily="50" charset="-127"/>
                <a:ea typeface="Arial Unicode MS" pitchFamily="50" charset="-127"/>
              </a:rPr>
              <a:t>&amp; View Resolver</a:t>
            </a:r>
            <a:endParaRPr lang="ko-KR" altLang="en-US" sz="5400" b="1" spc="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83750" y="5827574"/>
            <a:ext cx="353995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김래영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박민식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황진국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김정권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이창훈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이진우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신호용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699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152400"/>
            <a:ext cx="8620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02. </a:t>
            </a:r>
            <a:r>
              <a:rPr lang="en-US" altLang="ko-KR" sz="28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HandlerInterceptor</a:t>
            </a:r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구현 </a:t>
            </a:r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Methods</a:t>
            </a:r>
            <a:endParaRPr lang="ko-KR" altLang="en-US" sz="2800" b="1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100" y="1054100"/>
            <a:ext cx="11722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400" b="1" dirty="0" smtClean="0"/>
              <a:t> View </a:t>
            </a:r>
            <a:r>
              <a:rPr lang="ko-KR" altLang="en-US" sz="2400" b="1" dirty="0" smtClean="0"/>
              <a:t>실행한 후</a:t>
            </a:r>
            <a:endParaRPr lang="en-US" altLang="ko-KR" sz="2400" b="1" dirty="0" smtClean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  - </a:t>
            </a:r>
            <a:r>
              <a:rPr lang="en-US" altLang="ko-KR" sz="2000" dirty="0" err="1" smtClean="0"/>
              <a:t>afterCompletion</a:t>
            </a:r>
            <a:r>
              <a:rPr lang="en-US" altLang="ko-KR" sz="2000" dirty="0" smtClean="0"/>
              <a:t>() : Client 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View</a:t>
            </a:r>
            <a:r>
              <a:rPr lang="ko-KR" altLang="en-US" sz="2000" dirty="0" smtClean="0"/>
              <a:t>를 전송한 뒤에 실행 </a:t>
            </a:r>
            <a:r>
              <a:rPr lang="en-US" altLang="ko-KR" sz="2000" dirty="0" smtClean="0"/>
              <a:t>(Controller</a:t>
            </a:r>
            <a:r>
              <a:rPr lang="ko-KR" altLang="en-US" sz="2000" dirty="0" smtClean="0"/>
              <a:t>만 실행되면 무조건 동작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200000"/>
              </a:lnSpc>
            </a:pPr>
            <a:endParaRPr lang="ko-KR" altLang="en-US" sz="2000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t="5484" r="10987" b="87025"/>
          <a:stretch>
            <a:fillRect/>
          </a:stretch>
        </p:blipFill>
        <p:spPr bwMode="auto">
          <a:xfrm>
            <a:off x="0" y="2501900"/>
            <a:ext cx="11950700" cy="702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4296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9310059" y="3000372"/>
            <a:ext cx="4331139" cy="571504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Unicode MS" pitchFamily="50" charset="-127"/>
                <a:ea typeface="Arial Unicode MS" pitchFamily="50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991257" y="2284920"/>
            <a:ext cx="61715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03</a:t>
            </a:r>
            <a:r>
              <a:rPr lang="en-US" altLang="ko-KR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ctr"/>
            <a:r>
              <a:rPr lang="en-US" altLang="ko-KR" sz="40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HandlerInterceptorAdapter</a:t>
            </a:r>
            <a:endParaRPr lang="ko-KR" altLang="en-US" sz="4000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6"/>
          <p:cNvGrpSpPr/>
          <p:nvPr/>
        </p:nvGrpSpPr>
        <p:grpSpPr>
          <a:xfrm rot="10800000">
            <a:off x="-2692902" y="3000372"/>
            <a:ext cx="5524539" cy="571504"/>
            <a:chOff x="3929058" y="5643578"/>
            <a:chExt cx="4963937" cy="571504"/>
          </a:xfrm>
          <a:solidFill>
            <a:schemeClr val="tx1"/>
          </a:solidFill>
        </p:grpSpPr>
        <p:sp>
          <p:nvSpPr>
            <p:cNvPr id="31" name="갈매기형 수장 30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Unicode MS" pitchFamily="50" charset="-127"/>
                <a:ea typeface="Arial Unicode MS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38535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2400"/>
            <a:ext cx="8620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03. </a:t>
            </a:r>
            <a:r>
              <a:rPr lang="en-US" altLang="ko-KR" sz="28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HandlerInterceptorAdapter</a:t>
            </a:r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800" b="1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200" y="914400"/>
            <a:ext cx="980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HandlerInterceptor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인터페이스를 구현하는 추상클래스</a:t>
            </a:r>
            <a:endParaRPr lang="en-US" altLang="ko-KR" sz="2000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HandlerInterceptor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클래스를 상속받은 후 필요한 </a:t>
            </a:r>
            <a:r>
              <a:rPr lang="en-US" altLang="ko-KR" sz="2000" dirty="0" smtClean="0"/>
              <a:t>Method</a:t>
            </a:r>
            <a:r>
              <a:rPr lang="ko-KR" altLang="en-US" sz="2000" dirty="0" smtClean="0"/>
              <a:t>만 재정의하여 구현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 t="32942" r="18176"/>
          <a:stretch>
            <a:fillRect/>
          </a:stretch>
        </p:blipFill>
        <p:spPr bwMode="auto">
          <a:xfrm>
            <a:off x="490537" y="2349500"/>
            <a:ext cx="11073845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9310059" y="3000372"/>
            <a:ext cx="4331139" cy="571504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Unicode MS" pitchFamily="50" charset="-127"/>
                <a:ea typeface="Arial Unicode MS" pitchFamily="50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991257" y="2284920"/>
            <a:ext cx="6171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04</a:t>
            </a:r>
            <a:r>
              <a:rPr lang="en-US" altLang="ko-KR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ctr"/>
            <a:r>
              <a:rPr lang="ko-KR" altLang="en-US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예제 코드</a:t>
            </a:r>
          </a:p>
          <a:p>
            <a:pPr algn="ctr"/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6"/>
          <p:cNvGrpSpPr/>
          <p:nvPr/>
        </p:nvGrpSpPr>
        <p:grpSpPr>
          <a:xfrm rot="10800000">
            <a:off x="-2692902" y="3000372"/>
            <a:ext cx="5524539" cy="571504"/>
            <a:chOff x="3929058" y="5643578"/>
            <a:chExt cx="4963937" cy="571504"/>
          </a:xfrm>
          <a:solidFill>
            <a:schemeClr val="tx1"/>
          </a:solidFill>
        </p:grpSpPr>
        <p:sp>
          <p:nvSpPr>
            <p:cNvPr id="31" name="갈매기형 수장 30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Unicode MS" pitchFamily="50" charset="-127"/>
                <a:ea typeface="Arial Unicode MS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38535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9310059" y="3000372"/>
            <a:ext cx="4331139" cy="571504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Unicode MS" pitchFamily="50" charset="-127"/>
                <a:ea typeface="Arial Unicode MS" pitchFamily="50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991257" y="2284920"/>
            <a:ext cx="6171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05</a:t>
            </a:r>
            <a:r>
              <a:rPr lang="en-US" altLang="ko-KR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ctr"/>
            <a:r>
              <a:rPr lang="en-US" altLang="ko-KR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View Resolver</a:t>
            </a:r>
            <a:endParaRPr lang="ko-KR" altLang="en-US" sz="4000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6"/>
          <p:cNvGrpSpPr/>
          <p:nvPr/>
        </p:nvGrpSpPr>
        <p:grpSpPr>
          <a:xfrm rot="10800000">
            <a:off x="-2692902" y="3000372"/>
            <a:ext cx="5524539" cy="571504"/>
            <a:chOff x="3929058" y="5643578"/>
            <a:chExt cx="4963937" cy="571504"/>
          </a:xfrm>
          <a:solidFill>
            <a:schemeClr val="tx1"/>
          </a:solidFill>
        </p:grpSpPr>
        <p:sp>
          <p:nvSpPr>
            <p:cNvPr id="31" name="갈매기형 수장 30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Unicode MS" pitchFamily="50" charset="-127"/>
                <a:ea typeface="Arial Unicode MS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38535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surho\Desktop\spring-web-views-3-63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531" y="1196752"/>
            <a:ext cx="8160907" cy="45953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9350" y="188640"/>
            <a:ext cx="322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Basic flow of View Resolver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999989" y="6453337"/>
            <a:ext cx="6144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출처 </a:t>
            </a:r>
            <a:r>
              <a:rPr lang="en-US" altLang="ko-KR" sz="1600" smtClean="0"/>
              <a:t>: https://www.slideshare.net/emprovise/13-spring-mvcview</a:t>
            </a:r>
            <a:endParaRPr lang="ko-KR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350" y="188640"/>
            <a:ext cx="334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Definition of </a:t>
            </a:r>
            <a:r>
              <a:rPr lang="en-US" altLang="ko-KR" b="1" dirty="0" err="1" smtClean="0"/>
              <a:t>ModelAndView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7328" y="6536378"/>
            <a:ext cx="12481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출처 </a:t>
            </a:r>
            <a:r>
              <a:rPr lang="en-US" altLang="ko-KR" sz="1200" smtClean="0"/>
              <a:t>: https://docs.spring.io/spring-framework/docs/current/javadoc-api/org/springframework/web/servlet/ModelAndView.html</a:t>
            </a:r>
            <a:endParaRPr lang="ko-KR" altLang="en-US" sz="1200"/>
          </a:p>
        </p:txBody>
      </p:sp>
      <p:sp>
        <p:nvSpPr>
          <p:cNvPr id="4" name="TextBox 3"/>
          <p:cNvSpPr txBox="1"/>
          <p:nvPr/>
        </p:nvSpPr>
        <p:spPr>
          <a:xfrm>
            <a:off x="239350" y="980729"/>
            <a:ext cx="11539343" cy="4978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mtClean="0"/>
              <a:t>org.springframework.web.servlet</a:t>
            </a:r>
          </a:p>
          <a:p>
            <a:r>
              <a:rPr lang="en-US" altLang="ko-KR" sz="2200" b="1" smtClean="0">
                <a:solidFill>
                  <a:schemeClr val="accent1">
                    <a:lumMod val="75000"/>
                  </a:schemeClr>
                </a:solidFill>
              </a:rPr>
              <a:t>Class ModelAndView</a:t>
            </a:r>
          </a:p>
          <a:p>
            <a:endParaRPr lang="en-US" altLang="ko-KR" sz="1100" smtClean="0"/>
          </a:p>
          <a:p>
            <a:r>
              <a:rPr lang="en-US" altLang="ko-KR" sz="1100" smtClean="0"/>
              <a:t>java.lang.Object</a:t>
            </a:r>
          </a:p>
          <a:p>
            <a:r>
              <a:rPr lang="en-US" altLang="ko-KR" sz="1100" smtClean="0"/>
              <a:t>org.springframework.web.servlet.ModelAndView</a:t>
            </a:r>
          </a:p>
          <a:p>
            <a:endParaRPr lang="en-US" altLang="ko-KR" sz="1400" smtClean="0"/>
          </a:p>
          <a:p>
            <a:r>
              <a:rPr lang="en-US" altLang="ko-KR" sz="1100" smtClean="0"/>
              <a:t>public class ModelAndView</a:t>
            </a:r>
          </a:p>
          <a:p>
            <a:r>
              <a:rPr lang="en-US" altLang="ko-KR" sz="1100" smtClean="0"/>
              <a:t>extends java.lang.Object</a:t>
            </a:r>
          </a:p>
          <a:p>
            <a:endParaRPr lang="en-US" altLang="ko-KR" sz="1400" smtClean="0"/>
          </a:p>
          <a:p>
            <a:r>
              <a:rPr lang="en-US" altLang="ko-KR" sz="1400" smtClean="0"/>
              <a:t>Holder for both Model and View in the web MVC framework. Note that these are entirely distinct. </a:t>
            </a:r>
            <a:r>
              <a:rPr lang="en-US" altLang="ko-KR" sz="1400" b="1" u="sng" smtClean="0">
                <a:solidFill>
                  <a:srgbClr val="FF0000"/>
                </a:solidFill>
              </a:rPr>
              <a:t>This class merely holds both to make it possible for a controller to return both model and view in a single return value.</a:t>
            </a:r>
          </a:p>
          <a:p>
            <a:endParaRPr lang="en-US" altLang="ko-KR" sz="1400" smtClean="0"/>
          </a:p>
          <a:p>
            <a:pPr>
              <a:lnSpc>
                <a:spcPct val="150000"/>
              </a:lnSpc>
            </a:pPr>
            <a:r>
              <a:rPr lang="en-US" altLang="ko-KR" sz="1400" b="1" smtClean="0"/>
              <a:t>&gt;&gt; </a:t>
            </a:r>
            <a:r>
              <a:rPr lang="en-US" altLang="ko-KR" sz="1400" b="1" smtClean="0">
                <a:solidFill>
                  <a:srgbClr val="FF0000"/>
                </a:solidFill>
              </a:rPr>
              <a:t>ModelAndView</a:t>
            </a:r>
            <a:r>
              <a:rPr lang="ko-KR" altLang="en-US" sz="1400" b="1" smtClean="0">
                <a:solidFill>
                  <a:srgbClr val="FF0000"/>
                </a:solidFill>
              </a:rPr>
              <a:t>는 단지 </a:t>
            </a:r>
            <a:r>
              <a:rPr lang="en-US" altLang="ko-KR" sz="1400" b="1" smtClean="0">
                <a:solidFill>
                  <a:srgbClr val="FF0000"/>
                </a:solidFill>
              </a:rPr>
              <a:t>controller</a:t>
            </a:r>
            <a:r>
              <a:rPr lang="ko-KR" altLang="en-US" sz="1400" b="1" smtClean="0">
                <a:solidFill>
                  <a:srgbClr val="FF0000"/>
                </a:solidFill>
              </a:rPr>
              <a:t>가 </a:t>
            </a:r>
            <a:r>
              <a:rPr lang="en-US" altLang="ko-KR" sz="1400" b="1" smtClean="0">
                <a:solidFill>
                  <a:srgbClr val="FF0000"/>
                </a:solidFill>
              </a:rPr>
              <a:t>model</a:t>
            </a:r>
            <a:r>
              <a:rPr lang="ko-KR" altLang="en-US" sz="1400" b="1" smtClean="0">
                <a:solidFill>
                  <a:srgbClr val="FF0000"/>
                </a:solidFill>
              </a:rPr>
              <a:t>과 </a:t>
            </a:r>
            <a:r>
              <a:rPr lang="en-US" altLang="ko-KR" sz="1400" b="1" smtClean="0">
                <a:solidFill>
                  <a:srgbClr val="FF0000"/>
                </a:solidFill>
              </a:rPr>
              <a:t>view</a:t>
            </a:r>
            <a:r>
              <a:rPr lang="ko-KR" altLang="en-US" sz="1400" b="1" smtClean="0">
                <a:solidFill>
                  <a:srgbClr val="FF0000"/>
                </a:solidFill>
              </a:rPr>
              <a:t>를 묶어서 하나로 </a:t>
            </a:r>
            <a:r>
              <a:rPr lang="en-US" altLang="ko-KR" sz="1400" b="1" smtClean="0">
                <a:solidFill>
                  <a:srgbClr val="FF0000"/>
                </a:solidFill>
              </a:rPr>
              <a:t>return</a:t>
            </a:r>
            <a:r>
              <a:rPr lang="ko-KR" altLang="en-US" sz="1400" b="1" smtClean="0">
                <a:solidFill>
                  <a:srgbClr val="FF0000"/>
                </a:solidFill>
              </a:rPr>
              <a:t>하는 역할</a:t>
            </a:r>
            <a:endParaRPr lang="en-US" altLang="ko-KR" sz="1400" b="1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smtClean="0"/>
              <a:t>&gt;&gt; ModelAndView</a:t>
            </a:r>
            <a:r>
              <a:rPr lang="ko-KR" altLang="en-US" sz="1400" b="1" smtClean="0"/>
              <a:t>는 특별한 기능이 아니고 단지 </a:t>
            </a:r>
            <a:r>
              <a:rPr lang="en-US" altLang="ko-KR" sz="1400" b="1" smtClean="0"/>
              <a:t>Model + View</a:t>
            </a:r>
            <a:r>
              <a:rPr lang="ko-KR" altLang="en-US" sz="1400" b="1" smtClean="0"/>
              <a:t>인 세트</a:t>
            </a:r>
            <a:endParaRPr lang="en-US" altLang="ko-KR" sz="1400" b="1" smtClean="0"/>
          </a:p>
          <a:p>
            <a:endParaRPr lang="en-US" altLang="ko-KR" sz="1400" smtClean="0"/>
          </a:p>
          <a:p>
            <a:r>
              <a:rPr lang="en-US" altLang="ko-KR" sz="1400" smtClean="0"/>
              <a:t>Represents a model and view returned by a handler, to be resolved by a DispatcherServlet. The view can take the form of a String view name which will need to be resolved by a ViewResolver object; alternatively a View object can be specified directly. The model is a Map, allowing the use of multiple objects keyed by name.</a:t>
            </a:r>
          </a:p>
          <a:p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 b="1" smtClean="0"/>
              <a:t>&gt;&gt; View</a:t>
            </a:r>
            <a:r>
              <a:rPr lang="ko-KR" altLang="en-US" sz="1400" b="1" smtClean="0"/>
              <a:t>는 </a:t>
            </a:r>
            <a:r>
              <a:rPr lang="en-US" altLang="ko-KR" sz="1400" b="1" smtClean="0"/>
              <a:t>String </a:t>
            </a:r>
            <a:r>
              <a:rPr lang="ko-KR" altLang="en-US" sz="1400" b="1" smtClean="0"/>
              <a:t>형태의 </a:t>
            </a:r>
            <a:r>
              <a:rPr lang="en-US" altLang="ko-KR" sz="1400" b="1" smtClean="0"/>
              <a:t>view name</a:t>
            </a:r>
            <a:r>
              <a:rPr lang="ko-KR" altLang="en-US" sz="1400" b="1" smtClean="0"/>
              <a:t>을 갖거나 </a:t>
            </a:r>
            <a:r>
              <a:rPr lang="en-US" altLang="ko-KR" sz="1400" b="1" smtClean="0"/>
              <a:t>view </a:t>
            </a:r>
            <a:r>
              <a:rPr lang="ko-KR" altLang="en-US" sz="1400" b="1" smtClean="0"/>
              <a:t>객체를 바로 지칭할 수 있음</a:t>
            </a:r>
            <a:endParaRPr lang="en-US" altLang="ko-KR" sz="1400" b="1" smtClean="0"/>
          </a:p>
          <a:p>
            <a:pPr>
              <a:lnSpc>
                <a:spcPct val="150000"/>
              </a:lnSpc>
            </a:pPr>
            <a:r>
              <a:rPr lang="en-US" altLang="ko-KR" sz="1400" b="1" smtClean="0"/>
              <a:t>&gt;&gt; model</a:t>
            </a:r>
            <a:r>
              <a:rPr lang="ko-KR" altLang="en-US" sz="1400" b="1" smtClean="0"/>
              <a:t>은 다수의</a:t>
            </a:r>
            <a:r>
              <a:rPr lang="en-US" altLang="ko-KR" sz="1400" b="1" smtClean="0"/>
              <a:t> </a:t>
            </a:r>
            <a:r>
              <a:rPr lang="ko-KR" altLang="en-US" sz="1400" b="1" smtClean="0"/>
              <a:t>객체를 가질 수 있는 </a:t>
            </a:r>
            <a:r>
              <a:rPr lang="en-US" altLang="ko-KR" sz="1400" b="1" smtClean="0"/>
              <a:t>Map</a:t>
            </a:r>
            <a:endParaRPr lang="ko-KR" altLang="en-US" sz="1400" b="1"/>
          </a:p>
        </p:txBody>
      </p:sp>
      <p:cxnSp>
        <p:nvCxnSpPr>
          <p:cNvPr id="5" name="직선 연결선 4"/>
          <p:cNvCxnSpPr/>
          <p:nvPr/>
        </p:nvCxnSpPr>
        <p:spPr>
          <a:xfrm>
            <a:off x="239350" y="2204864"/>
            <a:ext cx="11539343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surho\Desktop\spring-web-views-3-63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531" y="1196752"/>
            <a:ext cx="8160907" cy="45953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99989" y="6453337"/>
            <a:ext cx="6144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출처 </a:t>
            </a:r>
            <a:r>
              <a:rPr lang="en-US" altLang="ko-KR" sz="1200" smtClean="0"/>
              <a:t>: https://www.slideshare.net/emprovise/13-spring-mvcview</a:t>
            </a:r>
            <a:endParaRPr lang="ko-KR" altLang="en-US" sz="1200"/>
          </a:p>
        </p:txBody>
      </p:sp>
      <p:sp>
        <p:nvSpPr>
          <p:cNvPr id="4" name="TextBox 3"/>
          <p:cNvSpPr txBox="1"/>
          <p:nvPr/>
        </p:nvSpPr>
        <p:spPr>
          <a:xfrm>
            <a:off x="239350" y="188640"/>
            <a:ext cx="322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Basic flow of View Resolver</a:t>
            </a:r>
            <a:endParaRPr lang="ko-KR" altLang="en-US" b="1" dirty="0"/>
          </a:p>
        </p:txBody>
      </p:sp>
      <p:sp>
        <p:nvSpPr>
          <p:cNvPr id="5" name="타원 4"/>
          <p:cNvSpPr/>
          <p:nvPr/>
        </p:nvSpPr>
        <p:spPr>
          <a:xfrm>
            <a:off x="4772648" y="3476433"/>
            <a:ext cx="1152128" cy="115873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711957" y="2470101"/>
            <a:ext cx="2400267" cy="115873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35627" y="406778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알아서 처리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60096" y="2123564"/>
            <a:ext cx="384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여러가지 방법이 존재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350" y="188640"/>
            <a:ext cx="371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Controller -&gt; Dispatcher </a:t>
            </a:r>
            <a:r>
              <a:rPr lang="en-US" altLang="ko-KR" b="1" dirty="0" err="1" smtClean="0"/>
              <a:t>Servlet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01165" y="1115452"/>
            <a:ext cx="29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1. ModelAndView</a:t>
            </a:r>
            <a:r>
              <a:rPr lang="ko-KR" altLang="en-US" smtClean="0"/>
              <a:t>를 </a:t>
            </a:r>
            <a:r>
              <a:rPr lang="en-US" altLang="ko-KR" smtClean="0"/>
              <a:t>return</a:t>
            </a:r>
            <a:endParaRPr lang="ko-KR" altLang="en-US"/>
          </a:p>
        </p:txBody>
      </p:sp>
      <p:pic>
        <p:nvPicPr>
          <p:cNvPr id="4" name="Picture 3" descr="C:\Users\surho\Desktop\K-0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3" y="1793926"/>
            <a:ext cx="10640301" cy="26431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surho\Desktop\K-00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2" y="4708525"/>
            <a:ext cx="10605644" cy="15287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9350" y="188640"/>
            <a:ext cx="371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Controller -&gt; Dispatcher </a:t>
            </a:r>
            <a:r>
              <a:rPr lang="en-US" altLang="ko-KR" b="1" dirty="0" err="1" smtClean="0"/>
              <a:t>Servlet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1165" y="1469341"/>
            <a:ext cx="19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2. String</a:t>
            </a:r>
            <a:r>
              <a:rPr lang="ko-KR" altLang="en-US" smtClean="0"/>
              <a:t>을 </a:t>
            </a:r>
            <a:r>
              <a:rPr lang="en-US" altLang="ko-KR" smtClean="0"/>
              <a:t>return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13213" y="3996933"/>
            <a:ext cx="88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3. void</a:t>
            </a:r>
            <a:endParaRPr lang="ko-KR" altLang="en-US"/>
          </a:p>
        </p:txBody>
      </p:sp>
      <p:pic>
        <p:nvPicPr>
          <p:cNvPr id="10" name="Picture 4" descr="C:\Users\surho\Desktop\K-0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3" y="4581128"/>
            <a:ext cx="11211912" cy="12241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:\Users\surho\Desktop\K-01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47" y="2060848"/>
            <a:ext cx="11211912" cy="12241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5"/>
          <p:cNvGrpSpPr/>
          <p:nvPr/>
        </p:nvGrpSpPr>
        <p:grpSpPr>
          <a:xfrm>
            <a:off x="4704616" y="509982"/>
            <a:ext cx="7620011" cy="571504"/>
            <a:chOff x="3929058" y="5643578"/>
            <a:chExt cx="5214942" cy="571504"/>
          </a:xfrm>
          <a:solidFill>
            <a:schemeClr val="tx1"/>
          </a:solidFill>
        </p:grpSpPr>
        <p:sp>
          <p:nvSpPr>
            <p:cNvPr id="17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Unicode MS" pitchFamily="50" charset="-127"/>
                <a:ea typeface="Arial Unicode MS" pitchFamily="50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453863" y="509981"/>
            <a:ext cx="415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CONTENTS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5"/>
          <p:cNvGrpSpPr/>
          <p:nvPr/>
        </p:nvGrpSpPr>
        <p:grpSpPr>
          <a:xfrm rot="10800000">
            <a:off x="-51012" y="509982"/>
            <a:ext cx="2476432" cy="571504"/>
            <a:chOff x="3929058" y="5643578"/>
            <a:chExt cx="2118512" cy="571504"/>
          </a:xfrm>
          <a:solidFill>
            <a:schemeClr val="tx1"/>
          </a:solidFill>
        </p:grpSpPr>
        <p:sp>
          <p:nvSpPr>
            <p:cNvPr id="21" name="갈매기형 수장 20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714876" y="5643578"/>
              <a:ext cx="133269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Unicode MS" pitchFamily="50" charset="-127"/>
                <a:ea typeface="Arial Unicode MS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95300" y="1906012"/>
            <a:ext cx="4352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01. </a:t>
            </a:r>
            <a:r>
              <a:rPr lang="en-US" altLang="ko-KR" sz="2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HandlerInterceptor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란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2400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" y="2943297"/>
            <a:ext cx="5799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02. </a:t>
            </a:r>
            <a:r>
              <a:rPr lang="en-US" altLang="ko-KR" sz="2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HandlerInterceptor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구현 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Methods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5300" y="4060897"/>
            <a:ext cx="5825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03. </a:t>
            </a:r>
            <a:r>
              <a:rPr lang="en-US" altLang="ko-KR" sz="2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HandlerInterceptorAdapter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300" y="5026097"/>
            <a:ext cx="5825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04.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예시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2600" y="5902397"/>
            <a:ext cx="5825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05. View Resolver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462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309" y="1556792"/>
            <a:ext cx="1153934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err="1" smtClean="0"/>
              <a:t>org.springframework.web.servlet</a:t>
            </a:r>
            <a:endParaRPr lang="en-US" altLang="ko-KR" sz="1200" dirty="0"/>
          </a:p>
          <a:p>
            <a:r>
              <a:rPr lang="en-US" altLang="ko-KR" sz="2200" b="1" dirty="0">
                <a:solidFill>
                  <a:schemeClr val="accent1">
                    <a:lumMod val="75000"/>
                  </a:schemeClr>
                </a:solidFill>
              </a:rPr>
              <a:t>Interface </a:t>
            </a:r>
            <a:r>
              <a:rPr lang="en-US" altLang="ko-KR" sz="2200" b="1" dirty="0" err="1">
                <a:solidFill>
                  <a:schemeClr val="accent1">
                    <a:lumMod val="75000"/>
                  </a:schemeClr>
                </a:solidFill>
              </a:rPr>
              <a:t>RequestToViewNameTranslator</a:t>
            </a:r>
            <a:endParaRPr lang="en-US" altLang="ko-KR" sz="2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dirty="0"/>
              <a:t>All Known Implementing Classes:</a:t>
            </a:r>
          </a:p>
          <a:p>
            <a:r>
              <a:rPr lang="en-US" altLang="ko-KR" sz="1200" dirty="0" err="1"/>
              <a:t>DefaultRequestToViewNameTranslator</a:t>
            </a:r>
            <a:endParaRPr lang="en-US" altLang="ko-KR" sz="1200" dirty="0"/>
          </a:p>
          <a:p>
            <a:endParaRPr lang="en-US" altLang="ko-KR" sz="1400" dirty="0"/>
          </a:p>
          <a:p>
            <a:r>
              <a:rPr lang="en-US" altLang="ko-KR" sz="1400" dirty="0"/>
              <a:t>public interface </a:t>
            </a:r>
            <a:r>
              <a:rPr lang="en-US" altLang="ko-KR" sz="1400" dirty="0" err="1" smtClean="0"/>
              <a:t>RequestToViewNameTranslator</a:t>
            </a:r>
            <a:endParaRPr lang="en-US" altLang="ko-KR" sz="1400" dirty="0" smtClean="0"/>
          </a:p>
          <a:p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Strategy interface for translating an incoming </a:t>
            </a:r>
            <a:r>
              <a:rPr lang="en-US" altLang="ko-KR" sz="1600" dirty="0" err="1"/>
              <a:t>HttpServletRequest</a:t>
            </a:r>
            <a:r>
              <a:rPr lang="en-US" altLang="ko-KR" sz="1600" dirty="0"/>
              <a:t> into a logical view name when no view name is explicitly supplied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&gt;&gt; </a:t>
            </a:r>
            <a:r>
              <a:rPr lang="ko-KR" altLang="en-US" sz="1600" dirty="0" smtClean="0"/>
              <a:t>컨트롤러의 리턴 타입이 </a:t>
            </a:r>
            <a:r>
              <a:rPr lang="en-US" altLang="ko-KR" sz="1600" dirty="0" smtClean="0"/>
              <a:t>void</a:t>
            </a:r>
            <a:r>
              <a:rPr lang="ko-KR" altLang="en-US" sz="1600" dirty="0" smtClean="0"/>
              <a:t>인 경우 </a:t>
            </a:r>
            <a:r>
              <a:rPr lang="en-US" altLang="ko-KR" sz="1600" dirty="0" err="1" smtClean="0"/>
              <a:t>RequestToViewNameTranslator</a:t>
            </a:r>
            <a:r>
              <a:rPr lang="ko-KR" altLang="en-US" sz="1600" dirty="0" smtClean="0"/>
              <a:t>에 의해서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요청 주소가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view name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으로 해석</a:t>
            </a:r>
            <a:r>
              <a:rPr lang="ko-KR" altLang="en-US" sz="1600" dirty="0" smtClean="0"/>
              <a:t>된다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39350" y="188640"/>
            <a:ext cx="371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Controller -&gt; Dispatcher </a:t>
            </a:r>
            <a:r>
              <a:rPr lang="en-US" altLang="ko-KR" b="1" dirty="0" err="1" smtClean="0"/>
              <a:t>Servlet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39350" y="1043444"/>
            <a:ext cx="88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3. void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48683" y="6551766"/>
            <a:ext cx="12367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출처 </a:t>
            </a:r>
            <a:r>
              <a:rPr lang="en-US" altLang="ko-KR" sz="1100" smtClean="0"/>
              <a:t>: https://docs.spring.io/spring-framework/docs/current/javadoc-api/org/springframework/web/servlet/RequestToViewNameTranslator.html</a:t>
            </a:r>
            <a:endParaRPr lang="ko-KR" alt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-48683" y="6309320"/>
            <a:ext cx="12367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출처 </a:t>
            </a:r>
            <a:r>
              <a:rPr lang="en-US" altLang="ko-KR" sz="1100" smtClean="0"/>
              <a:t>: https://stackoverflow.com/questions/6875255/what-does-it-mean-when-spring-mvc-controller-returns-null-view-name</a:t>
            </a:r>
            <a:endParaRPr lang="ko-KR" alt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350" y="188640"/>
            <a:ext cx="371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Controller -&gt; Dispatcher </a:t>
            </a:r>
            <a:r>
              <a:rPr lang="en-US" altLang="ko-KR" b="1" dirty="0" err="1" smtClean="0"/>
              <a:t>Servlet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01166" y="1397334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4. View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3213" y="4140950"/>
            <a:ext cx="2184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5. @ResponseBody</a:t>
            </a:r>
            <a:endParaRPr lang="ko-KR" altLang="en-US"/>
          </a:p>
        </p:txBody>
      </p:sp>
      <p:pic>
        <p:nvPicPr>
          <p:cNvPr id="5" name="Picture 2" descr="C:\Users\surho\Desktop\K-01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58" y="4720184"/>
            <a:ext cx="11066100" cy="14451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surho\Desktop\K-01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59" y="1988841"/>
            <a:ext cx="11028111" cy="14401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surho\Desktop\spring-web-views-3-63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531" y="1196752"/>
            <a:ext cx="8160907" cy="45953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901689" y="6453337"/>
            <a:ext cx="6144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출처 </a:t>
            </a:r>
            <a:r>
              <a:rPr lang="en-US" altLang="ko-KR" sz="1400" dirty="0" smtClean="0"/>
              <a:t>: https://www.slideshare.net/emprovise/13-spring-mvcview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39350" y="188640"/>
            <a:ext cx="322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Basic flow of View Resolver</a:t>
            </a:r>
            <a:endParaRPr lang="ko-KR" altLang="en-US" b="1" dirty="0"/>
          </a:p>
        </p:txBody>
      </p:sp>
      <p:sp>
        <p:nvSpPr>
          <p:cNvPr id="5" name="타원 4"/>
          <p:cNvSpPr/>
          <p:nvPr/>
        </p:nvSpPr>
        <p:spPr>
          <a:xfrm>
            <a:off x="4772648" y="3476433"/>
            <a:ext cx="1152128" cy="115873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711957" y="2470101"/>
            <a:ext cx="2400267" cy="115873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35627" y="406778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알아서 처리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60096" y="2123564"/>
            <a:ext cx="384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여러가지 방법이 존재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350" y="188640"/>
            <a:ext cx="17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View Resolver</a:t>
            </a:r>
            <a:endParaRPr lang="ko-KR" altLang="en-US" b="1" dirty="0"/>
          </a:p>
        </p:txBody>
      </p:sp>
      <p:pic>
        <p:nvPicPr>
          <p:cNvPr id="3" name="Picture 2" descr="C:\Users\surho\Desktop\17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97" y="1141964"/>
            <a:ext cx="10241137" cy="49685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350" y="188640"/>
            <a:ext cx="17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View Resolver</a:t>
            </a:r>
            <a:endParaRPr lang="ko-KR" altLang="en-US" b="1" dirty="0"/>
          </a:p>
        </p:txBody>
      </p:sp>
      <p:pic>
        <p:nvPicPr>
          <p:cNvPr id="3" name="Picture 2" descr="C:\Users\surho\Desktop\ViewResolver-Hierarch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14" y="1268760"/>
            <a:ext cx="8995439" cy="50485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298237" y="5105648"/>
            <a:ext cx="2857963" cy="241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75520" y="5445224"/>
            <a:ext cx="3840427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165" y="1115452"/>
            <a:ext cx="268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BeanNameViewResolver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9350" y="188640"/>
            <a:ext cx="17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View Resolver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31371" y="1710238"/>
            <a:ext cx="11539343" cy="3716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100" dirty="0" err="1" smtClean="0"/>
              <a:t>org.springframework.web.servlet.view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en-US" altLang="ko-KR" sz="2200" b="1" dirty="0" smtClean="0">
                <a:solidFill>
                  <a:schemeClr val="accent1">
                    <a:lumMod val="75000"/>
                  </a:schemeClr>
                </a:solidFill>
              </a:rPr>
              <a:t>Class </a:t>
            </a:r>
            <a:r>
              <a:rPr lang="en-US" altLang="ko-KR" sz="2200" b="1" dirty="0" err="1" smtClean="0">
                <a:solidFill>
                  <a:schemeClr val="accent1">
                    <a:lumMod val="75000"/>
                  </a:schemeClr>
                </a:solidFill>
              </a:rPr>
              <a:t>BeanNameViewResolver</a:t>
            </a:r>
            <a:endParaRPr lang="en-US" altLang="ko-KR" sz="2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err="1" smtClean="0"/>
              <a:t>java.lang.Object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en-US" altLang="ko-KR" sz="1100" dirty="0" err="1" smtClean="0"/>
              <a:t>org.springframework.context.support.ApplicationObjectSupport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org.springframework.web.context.support.WebApplicationObjectSupport</a:t>
            </a:r>
          </a:p>
          <a:p>
            <a:pPr>
              <a:lnSpc>
                <a:spcPct val="150000"/>
              </a:lnSpc>
            </a:pPr>
            <a:r>
              <a:rPr lang="en-US" altLang="ko-KR" sz="1100" dirty="0" err="1" smtClean="0"/>
              <a:t>org.springframework.web.servlet.view.BeanNameViewResolver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A simple implementation of </a:t>
            </a:r>
            <a:r>
              <a:rPr lang="en-US" altLang="ko-KR" sz="1600" dirty="0" err="1" smtClean="0"/>
              <a:t>ViewResolver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that interprets a view name as a bean name in the current application context</a:t>
            </a:r>
            <a:r>
              <a:rPr lang="en-US" altLang="ko-KR" sz="1600" dirty="0" smtClean="0"/>
              <a:t>, i.e. typically in the XML file of the executing </a:t>
            </a:r>
            <a:r>
              <a:rPr lang="en-US" altLang="ko-KR" sz="1600" dirty="0" err="1" smtClean="0"/>
              <a:t>DispatcherServlet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&gt;&gt;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view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이름을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bean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의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name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으로 해석한다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165" y="1133658"/>
            <a:ext cx="268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BeanNameViewResolver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9350" y="188640"/>
            <a:ext cx="1628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View Resolver</a:t>
            </a:r>
            <a:endParaRPr lang="ko-KR" altLang="en-US" dirty="0"/>
          </a:p>
        </p:txBody>
      </p:sp>
      <p:pic>
        <p:nvPicPr>
          <p:cNvPr id="4" name="Picture 2" descr="C:\Users\Bit\Desktop\K-0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360" y="3414634"/>
            <a:ext cx="11425269" cy="2286050"/>
          </a:xfrm>
          <a:prstGeom prst="rect">
            <a:avLst/>
          </a:prstGeom>
          <a:noFill/>
        </p:spPr>
      </p:pic>
      <p:pic>
        <p:nvPicPr>
          <p:cNvPr id="5" name="Picture 3" descr="C:\Users\Bit\Desktop\K-00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360" y="1988840"/>
            <a:ext cx="11416208" cy="1065754"/>
          </a:xfrm>
          <a:prstGeom prst="rect">
            <a:avLst/>
          </a:prstGeom>
          <a:noFill/>
        </p:spPr>
      </p:pic>
      <p:sp>
        <p:nvSpPr>
          <p:cNvPr id="6" name="타원 5"/>
          <p:cNvSpPr/>
          <p:nvPr/>
        </p:nvSpPr>
        <p:spPr>
          <a:xfrm>
            <a:off x="1391477" y="2420888"/>
            <a:ext cx="1344149" cy="64889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887755" y="4941168"/>
            <a:ext cx="1344149" cy="64889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endCxn id="7" idx="1"/>
          </p:cNvCxnSpPr>
          <p:nvPr/>
        </p:nvCxnSpPr>
        <p:spPr>
          <a:xfrm>
            <a:off x="2351585" y="3068960"/>
            <a:ext cx="1733017" cy="19672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447596" y="2996952"/>
            <a:ext cx="1733017" cy="19672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407701" y="2780928"/>
            <a:ext cx="31683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407701" y="2852936"/>
            <a:ext cx="31683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350" y="188640"/>
            <a:ext cx="17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View Resolver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401165" y="1115452"/>
            <a:ext cx="194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Xml</a:t>
            </a:r>
            <a:r>
              <a:rPr lang="en-US" altLang="ko-KR" dirty="0" err="1" smtClean="0"/>
              <a:t>ViewResolver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1371" y="1710238"/>
            <a:ext cx="115393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</a:rPr>
              <a:t>Class </a:t>
            </a:r>
            <a:r>
              <a:rPr lang="en-US" altLang="ko-KR" sz="2400" b="1" dirty="0" err="1" smtClean="0">
                <a:solidFill>
                  <a:schemeClr val="accent1">
                    <a:lumMod val="75000"/>
                  </a:schemeClr>
                </a:solidFill>
              </a:rPr>
              <a:t>XmlViewResolver</a:t>
            </a:r>
            <a:endParaRPr lang="en-US" altLang="ko-K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XmlViewResolver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extends </a:t>
            </a:r>
            <a:r>
              <a:rPr lang="en-US" altLang="ko-KR" sz="1200" dirty="0" err="1" smtClean="0"/>
              <a:t>AbstractCachingViewResolver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implements Ordered, </a:t>
            </a:r>
            <a:r>
              <a:rPr lang="en-US" altLang="ko-KR" sz="1200" dirty="0" err="1" smtClean="0"/>
              <a:t>InitializingBean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DisposableBean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A </a:t>
            </a:r>
            <a:r>
              <a:rPr lang="en-US" altLang="ko-KR" sz="1600" dirty="0" err="1" smtClean="0"/>
              <a:t>ViewResolver</a:t>
            </a:r>
            <a:r>
              <a:rPr lang="en-US" altLang="ko-KR" sz="1600" dirty="0" smtClean="0"/>
              <a:t> implementation that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uses bean definitions in a dedicated XML file for view definitions</a:t>
            </a:r>
            <a:r>
              <a:rPr lang="en-US" altLang="ko-KR" sz="1600" dirty="0" smtClean="0"/>
              <a:t>, specified by resource location. The file will typically be located in the WEB-INF directory; the default is "/WEB-INF/views.xml</a:t>
            </a:r>
            <a:r>
              <a:rPr lang="en-US" altLang="ko-KR" sz="1600" dirty="0" smtClean="0"/>
              <a:t>".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&gt;&gt;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특정한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xml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파일에서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bean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의 정의를 찾아서 사용</a:t>
            </a:r>
            <a:endParaRPr lang="en-US" altLang="ko-KR" sz="16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89416" y="2512097"/>
            <a:ext cx="76131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spc="600" dirty="0" smtClean="0">
                <a:ln w="104775" cmpd="tri">
                  <a:solidFill>
                    <a:srgbClr val="94C3BB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8800" spc="600" dirty="0">
              <a:ln w="104775" cmpd="tri">
                <a:solidFill>
                  <a:srgbClr val="94C3BB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9310059" y="3000372"/>
            <a:ext cx="4331139" cy="571504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Unicode MS" pitchFamily="50" charset="-127"/>
                <a:ea typeface="Arial Unicode MS" pitchFamily="50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080157" y="2602420"/>
            <a:ext cx="6171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01</a:t>
            </a:r>
            <a:r>
              <a:rPr lang="en-US" altLang="ko-KR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ctr"/>
            <a:r>
              <a:rPr lang="en-US" altLang="ko-KR" sz="40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HandlerInterceptor</a:t>
            </a:r>
            <a:r>
              <a:rPr lang="en-US" altLang="ko-KR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란</a:t>
            </a:r>
            <a:r>
              <a:rPr lang="en-US" altLang="ko-KR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?</a:t>
            </a:r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6"/>
          <p:cNvGrpSpPr/>
          <p:nvPr/>
        </p:nvGrpSpPr>
        <p:grpSpPr>
          <a:xfrm rot="10800000">
            <a:off x="-2692902" y="3000372"/>
            <a:ext cx="5524539" cy="571504"/>
            <a:chOff x="3929058" y="5643578"/>
            <a:chExt cx="4963937" cy="571504"/>
          </a:xfrm>
          <a:solidFill>
            <a:schemeClr val="tx1"/>
          </a:solidFill>
        </p:grpSpPr>
        <p:sp>
          <p:nvSpPr>
            <p:cNvPr id="31" name="갈매기형 수장 30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Unicode MS" pitchFamily="50" charset="-127"/>
                <a:ea typeface="Arial Unicode MS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38535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15900" y="965200"/>
            <a:ext cx="11579341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HandlerInterceptor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란 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?</a:t>
            </a:r>
            <a:b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DispatcherServlet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Controller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를 호출하기 전과 후에 요청과 응답을 참조하거나 가공할 수 있는     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일종의 필터역할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을 제공하는 인터페이스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b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0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HandlerInterceptor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Filter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AOP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의 차이점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? </a:t>
            </a:r>
            <a:b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</a:b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4" name="Picture 2" descr="http://cfile30.uf.tistory.com/image/2155894358C60912091EF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1401" y="2895600"/>
            <a:ext cx="5950399" cy="3962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152400"/>
            <a:ext cx="8620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01. </a:t>
            </a:r>
            <a:r>
              <a:rPr lang="en-US" altLang="ko-KR" sz="28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HandlerInterceptor</a:t>
            </a:r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란</a:t>
            </a:r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2800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296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2400"/>
            <a:ext cx="8620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01. </a:t>
            </a:r>
            <a:r>
              <a:rPr lang="en-US" altLang="ko-KR" sz="28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HandlerInterceptor</a:t>
            </a:r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란</a:t>
            </a:r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2800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" y="1168400"/>
            <a:ext cx="5105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HandlerInterceptor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사용을 위한 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xml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설정</a:t>
            </a:r>
            <a:endParaRPr lang="ko-KR" alt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b="52830"/>
          <a:stretch>
            <a:fillRect/>
          </a:stretch>
        </p:blipFill>
        <p:spPr bwMode="auto">
          <a:xfrm>
            <a:off x="449263" y="2070100"/>
            <a:ext cx="11004402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1054100" y="3911600"/>
            <a:ext cx="8089900" cy="850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2400"/>
            <a:ext cx="8620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01. </a:t>
            </a:r>
            <a:r>
              <a:rPr lang="en-US" altLang="ko-KR" sz="28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HandlerInterceptor</a:t>
            </a:r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란</a:t>
            </a:r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2800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" y="1168400"/>
            <a:ext cx="6691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HandlerInterceptor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사용을 위한 </a:t>
            </a:r>
            <a:r>
              <a:rPr lang="en-US" altLang="ko-KR" sz="20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mvc:interceptors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설정</a:t>
            </a:r>
            <a:endParaRPr lang="ko-KR" altLang="en-US" sz="20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 t="49528" b="4717"/>
          <a:stretch>
            <a:fillRect/>
          </a:stretch>
        </p:blipFill>
        <p:spPr bwMode="auto">
          <a:xfrm>
            <a:off x="411163" y="1841500"/>
            <a:ext cx="11004402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9310059" y="3000372"/>
            <a:ext cx="4331139" cy="571504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Unicode MS" pitchFamily="50" charset="-127"/>
                <a:ea typeface="Arial Unicode MS" pitchFamily="50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991257" y="2284920"/>
            <a:ext cx="61715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02</a:t>
            </a:r>
            <a:r>
              <a:rPr lang="en-US" altLang="ko-KR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ctr"/>
            <a:r>
              <a:rPr lang="en-US" altLang="ko-KR" sz="40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HandlerInterceptor</a:t>
            </a:r>
            <a:r>
              <a:rPr lang="en-US" altLang="ko-KR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ctr"/>
            <a:r>
              <a:rPr lang="ko-KR" altLang="en-US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구현 </a:t>
            </a:r>
            <a:r>
              <a:rPr lang="en-US" altLang="ko-KR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Methods</a:t>
            </a:r>
            <a:endParaRPr lang="ko-KR" altLang="en-US" sz="4000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6"/>
          <p:cNvGrpSpPr/>
          <p:nvPr/>
        </p:nvGrpSpPr>
        <p:grpSpPr>
          <a:xfrm rot="10800000">
            <a:off x="-2692902" y="3000372"/>
            <a:ext cx="5524539" cy="571504"/>
            <a:chOff x="3929058" y="5643578"/>
            <a:chExt cx="4963937" cy="571504"/>
          </a:xfrm>
          <a:solidFill>
            <a:schemeClr val="tx1"/>
          </a:solidFill>
        </p:grpSpPr>
        <p:sp>
          <p:nvSpPr>
            <p:cNvPr id="31" name="갈매기형 수장 30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Unicode MS" pitchFamily="50" charset="-127"/>
                <a:ea typeface="Arial Unicode MS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38535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152400"/>
            <a:ext cx="8620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02. </a:t>
            </a:r>
            <a:r>
              <a:rPr lang="en-US" altLang="ko-KR" sz="28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HandlerInterceptor</a:t>
            </a:r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구현 </a:t>
            </a:r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Methods</a:t>
            </a:r>
            <a:endParaRPr lang="ko-KR" altLang="en-US" sz="2800" b="1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800" y="1066800"/>
            <a:ext cx="11722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400" b="1" dirty="0" smtClean="0"/>
              <a:t> Controller (Handler) </a:t>
            </a:r>
            <a:r>
              <a:rPr lang="ko-KR" altLang="en-US" sz="2400" b="1" dirty="0" smtClean="0"/>
              <a:t>실행 전</a:t>
            </a:r>
            <a:endParaRPr lang="en-US" altLang="ko-KR" sz="2400" b="1" dirty="0" smtClean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  - </a:t>
            </a:r>
            <a:r>
              <a:rPr lang="en-US" altLang="ko-KR" sz="2000" dirty="0" err="1" smtClean="0"/>
              <a:t>preHandle</a:t>
            </a:r>
            <a:r>
              <a:rPr lang="en-US" altLang="ko-KR" sz="2000" dirty="0" smtClean="0"/>
              <a:t>() : </a:t>
            </a:r>
            <a:r>
              <a:rPr lang="ko-KR" altLang="en-US" sz="2000" dirty="0" smtClean="0"/>
              <a:t>접근권한이 없는 경우 </a:t>
            </a:r>
            <a:r>
              <a:rPr lang="en-US" altLang="ko-KR" sz="2000" dirty="0" smtClean="0"/>
              <a:t>Controller </a:t>
            </a:r>
            <a:r>
              <a:rPr lang="ko-KR" altLang="en-US" sz="2000" dirty="0" smtClean="0"/>
              <a:t>실행하지 않거나 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	            Controller </a:t>
            </a:r>
            <a:r>
              <a:rPr lang="ko-KR" altLang="en-US" sz="2000" dirty="0" smtClean="0"/>
              <a:t>실행 전 정보 생성하는 등의 작업이 가능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리턴 타입 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boolean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200000"/>
              </a:lnSpc>
            </a:pPr>
            <a:endParaRPr lang="ko-KR" altLang="en-US" sz="20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l="2320" t="38230" r="22939" b="53373"/>
          <a:stretch>
            <a:fillRect/>
          </a:stretch>
        </p:blipFill>
        <p:spPr bwMode="auto">
          <a:xfrm>
            <a:off x="419100" y="3136900"/>
            <a:ext cx="1084333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4296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152400"/>
            <a:ext cx="8620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02. </a:t>
            </a:r>
            <a:r>
              <a:rPr lang="en-US" altLang="ko-KR" sz="28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HandlerInterceptor</a:t>
            </a:r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구현 </a:t>
            </a:r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Methods</a:t>
            </a:r>
            <a:endParaRPr lang="ko-KR" altLang="en-US" sz="2800" b="1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100" y="1054100"/>
            <a:ext cx="11722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400" b="1" dirty="0" smtClean="0"/>
              <a:t> Controller (Handler) </a:t>
            </a:r>
            <a:r>
              <a:rPr lang="ko-KR" altLang="en-US" sz="2400" b="1" dirty="0" smtClean="0"/>
              <a:t>실행 후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아직 </a:t>
            </a:r>
            <a:r>
              <a:rPr lang="en-US" altLang="ko-KR" sz="2400" b="1" dirty="0" smtClean="0"/>
              <a:t>View </a:t>
            </a:r>
            <a:r>
              <a:rPr lang="ko-KR" altLang="en-US" sz="2400" b="1" dirty="0" smtClean="0"/>
              <a:t>실행하기 전</a:t>
            </a:r>
            <a:endParaRPr lang="en-US" altLang="ko-KR" sz="2400" b="1" dirty="0" smtClean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  - </a:t>
            </a:r>
            <a:r>
              <a:rPr lang="en-US" altLang="ko-KR" sz="2000" dirty="0" err="1" smtClean="0"/>
              <a:t>postHandle</a:t>
            </a:r>
            <a:r>
              <a:rPr lang="en-US" altLang="ko-KR" sz="2000" dirty="0" smtClean="0"/>
              <a:t>() : Controller/Handler </a:t>
            </a:r>
            <a:r>
              <a:rPr lang="ko-KR" altLang="en-US" sz="2000" dirty="0" smtClean="0"/>
              <a:t>가 정상적으로 실행된 이후 추가 기능 구현시 사용 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endParaRPr lang="ko-KR" altLang="en-US" sz="2000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t="25727" r="12118" b="66792"/>
          <a:stretch>
            <a:fillRect/>
          </a:stretch>
        </p:blipFill>
        <p:spPr bwMode="auto">
          <a:xfrm>
            <a:off x="323849" y="2616200"/>
            <a:ext cx="1076948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4296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용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1207</Words>
  <Application>Microsoft Office PowerPoint</Application>
  <PresentationFormat>사용자 지정</PresentationFormat>
  <Paragraphs>248</Paragraphs>
  <Slides>28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굴림</vt:lpstr>
      <vt:lpstr>Arial</vt:lpstr>
      <vt:lpstr>Arial Unicode MS</vt:lpstr>
      <vt:lpstr>맑은 고딕</vt:lpstr>
      <vt:lpstr>나눔스퀘어 ExtraBold</vt:lpstr>
      <vt:lpstr>메인 레이아웃_1</vt:lpstr>
      <vt:lpstr>목차 레이아웃</vt:lpstr>
      <vt:lpstr>내용 레이아웃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Bit</cp:lastModifiedBy>
  <cp:revision>184</cp:revision>
  <dcterms:created xsi:type="dcterms:W3CDTF">2017-10-13T13:12:51Z</dcterms:created>
  <dcterms:modified xsi:type="dcterms:W3CDTF">2018-05-09T01:33:04Z</dcterms:modified>
</cp:coreProperties>
</file>