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77" r:id="rId4"/>
    <p:sldId id="260" r:id="rId5"/>
    <p:sldId id="258" r:id="rId6"/>
    <p:sldId id="259" r:id="rId7"/>
    <p:sldId id="267" r:id="rId8"/>
    <p:sldId id="266" r:id="rId9"/>
    <p:sldId id="263" r:id="rId10"/>
    <p:sldId id="262" r:id="rId11"/>
    <p:sldId id="276" r:id="rId12"/>
    <p:sldId id="265" r:id="rId13"/>
    <p:sldId id="273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2FF"/>
    <a:srgbClr val="5C7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3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171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9867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326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79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111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01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30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377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592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7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2820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93F2-2290-43A5-8310-A72FD0D89B66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19BC-2731-44A9-AD29-5F04898AD7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852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- 2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제목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ViewResolver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675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258" y="742043"/>
            <a:ext cx="367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/>
              <a:t>ResourceBundleViewResolver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2258" y="1111375"/>
            <a:ext cx="10916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 smtClean="0"/>
              <a:t>리소스 </a:t>
            </a:r>
            <a:r>
              <a:rPr lang="ko-KR" altLang="en-US" sz="1600" dirty="0"/>
              <a:t>파일을 연동하는 기능을 제공하며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chemeClr val="accent5"/>
                </a:solidFill>
              </a:rPr>
              <a:t>“</a:t>
            </a:r>
            <a:r>
              <a:rPr lang="en-US" altLang="ko-KR" sz="1600" b="1" dirty="0" err="1">
                <a:solidFill>
                  <a:schemeClr val="accent5"/>
                </a:solidFill>
              </a:rPr>
              <a:t>views.properties</a:t>
            </a:r>
            <a:r>
              <a:rPr lang="en-US" altLang="ko-KR" sz="1600" b="1" dirty="0">
                <a:solidFill>
                  <a:schemeClr val="accent5"/>
                </a:solidFill>
              </a:rPr>
              <a:t>”</a:t>
            </a:r>
            <a:r>
              <a:rPr lang="en-US" altLang="ko-KR" sz="1600" dirty="0"/>
              <a:t> </a:t>
            </a:r>
            <a:r>
              <a:rPr lang="ko-KR" altLang="en-US" sz="1600" dirty="0"/>
              <a:t>를 기본 리소스 파일로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파일으로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이름에 </a:t>
            </a:r>
            <a:r>
              <a:rPr lang="en-US" altLang="ko-KR" sz="1600" dirty="0"/>
              <a:t>View </a:t>
            </a:r>
            <a:r>
              <a:rPr lang="ko-KR" altLang="en-US" sz="1600" dirty="0"/>
              <a:t>클래스를 </a:t>
            </a:r>
            <a:r>
              <a:rPr lang="ko-KR" altLang="en-US" sz="1600" dirty="0" err="1"/>
              <a:t>매핑</a:t>
            </a:r>
            <a:endParaRPr lang="ko-KR" altLang="en-US" sz="1600" dirty="0"/>
          </a:p>
          <a:p>
            <a:r>
              <a:rPr lang="ko-KR" altLang="en-US" sz="1600" dirty="0" smtClean="0"/>
              <a:t>  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프로퍼티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파일을 사용할 경우 </a:t>
            </a:r>
            <a:r>
              <a:rPr lang="en-US" altLang="ko-KR" sz="1600" dirty="0"/>
              <a:t>Spring DI, AOP </a:t>
            </a:r>
            <a:r>
              <a:rPr lang="ko-KR" altLang="en-US" sz="1600" dirty="0"/>
              <a:t>사용 </a:t>
            </a:r>
            <a:r>
              <a:rPr lang="ko-KR" altLang="en-US" sz="1600" dirty="0" smtClean="0"/>
              <a:t>불가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302258" y="2169183"/>
            <a:ext cx="10916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smtClean="0"/>
              <a:t>&lt;Bean&gt; </a:t>
            </a:r>
            <a:r>
              <a:rPr lang="ko-KR" altLang="en-US" sz="1600" dirty="0" smtClean="0"/>
              <a:t>객체 생성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02258" y="3905100"/>
            <a:ext cx="1091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 smtClean="0"/>
              <a:t>views.properties</a:t>
            </a:r>
            <a:r>
              <a:rPr lang="en-US" altLang="ko-KR" dirty="0" smtClean="0"/>
              <a:t> (default </a:t>
            </a:r>
            <a:r>
              <a:rPr lang="ko-KR" altLang="en-US" dirty="0" smtClean="0"/>
              <a:t>경로는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 폴더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175" y="4092575"/>
            <a:ext cx="8963025" cy="88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/>
          <p:nvPr/>
        </p:nvCxnSpPr>
        <p:spPr>
          <a:xfrm>
            <a:off x="567635" y="4483099"/>
            <a:ext cx="936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8435" y="4749799"/>
            <a:ext cx="936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345635" y="4775199"/>
            <a:ext cx="498226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4264" y="4761743"/>
            <a:ext cx="16027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&lt;View </a:t>
            </a:r>
            <a:r>
              <a:rPr lang="ko-KR" altLang="en-US" sz="1400" b="1" dirty="0" smtClean="0"/>
              <a:t>이름</a:t>
            </a:r>
            <a:r>
              <a:rPr lang="en-US" altLang="ko-KR" sz="1400" b="1" dirty="0" smtClean="0"/>
              <a:t>&gt;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3987800" y="4781400"/>
            <a:ext cx="16027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&lt;View </a:t>
            </a:r>
            <a:r>
              <a:rPr lang="ko-KR" altLang="en-US" sz="1400" b="1" dirty="0" smtClean="0"/>
              <a:t>경로</a:t>
            </a:r>
            <a:r>
              <a:rPr lang="en-US" altLang="ko-KR" sz="1400" b="1" dirty="0" smtClean="0"/>
              <a:t>&gt;</a:t>
            </a:r>
            <a:endParaRPr lang="ko-KR" altLang="en-US" sz="1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474913"/>
            <a:ext cx="11740598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직선 연결선 25"/>
          <p:cNvCxnSpPr/>
          <p:nvPr/>
        </p:nvCxnSpPr>
        <p:spPr>
          <a:xfrm>
            <a:off x="1079500" y="2984500"/>
            <a:ext cx="4876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425700" y="2952600"/>
            <a:ext cx="248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&lt;properties </a:t>
            </a:r>
            <a:r>
              <a:rPr lang="ko-KR" altLang="en-US" sz="1400" b="1" dirty="0" smtClean="0"/>
              <a:t>이름</a:t>
            </a:r>
            <a:r>
              <a:rPr lang="en-US" altLang="ko-KR" sz="1400" b="1" dirty="0" smtClean="0"/>
              <a:t>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3799835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02" y="926298"/>
            <a:ext cx="8265559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64746" y="622913"/>
            <a:ext cx="8768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 smtClean="0"/>
              <a:t>다수의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객체도 </a:t>
            </a:r>
            <a:r>
              <a:rPr lang="en-US" altLang="ko-KR" sz="1600" b="1" dirty="0" err="1" smtClean="0"/>
              <a:t>ResourceBundleViewResolver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‘</a:t>
            </a:r>
            <a:r>
              <a:rPr lang="en-US" altLang="ko-KR" sz="1600" b="1" dirty="0" err="1" smtClean="0"/>
              <a:t>views.properties</a:t>
            </a:r>
            <a:r>
              <a:rPr lang="en-US" altLang="ko-KR" sz="1600" b="1" dirty="0" smtClean="0"/>
              <a:t>’</a:t>
            </a:r>
            <a:r>
              <a:rPr lang="en-US" altLang="ko-KR" sz="1600" dirty="0"/>
              <a:t> </a:t>
            </a:r>
            <a:r>
              <a:rPr lang="ko-KR" altLang="en-US" sz="1600" dirty="0" smtClean="0"/>
              <a:t>를 사용하여 </a:t>
            </a:r>
            <a:r>
              <a:rPr lang="ko-KR" altLang="en-US" sz="1600" dirty="0" err="1" smtClean="0"/>
              <a:t>맵핑</a:t>
            </a:r>
            <a:r>
              <a:rPr lang="ko-KR" altLang="en-US" sz="1600" dirty="0" smtClean="0"/>
              <a:t> 가능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87248" y="4607639"/>
            <a:ext cx="11336758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-JSP(JSTL)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HTML, Tiles</a:t>
            </a:r>
            <a:r>
              <a:rPr lang="ko-KR" altLang="en-US" sz="1600" dirty="0" smtClean="0"/>
              <a:t>와 같은 내부자원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객체의 </a:t>
            </a:r>
            <a:r>
              <a:rPr lang="ko-KR" altLang="en-US" sz="1600" dirty="0" err="1" smtClean="0"/>
              <a:t>맵핑인</a:t>
            </a:r>
            <a:r>
              <a:rPr lang="ko-KR" altLang="en-US" sz="1600" dirty="0" smtClean="0"/>
              <a:t> 경우</a:t>
            </a:r>
            <a:r>
              <a:rPr lang="en-US" altLang="ko-KR" sz="1600" dirty="0" smtClean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 smtClean="0">
                <a:sym typeface="Wingdings" panose="05000000000000000000" pitchFamily="2" charset="2"/>
              </a:rPr>
              <a:t> 	</a:t>
            </a:r>
            <a:r>
              <a:rPr lang="en-US" altLang="ko-KR" sz="1600" b="1" dirty="0" err="1" smtClean="0"/>
              <a:t>InternalResourceViewResolver</a:t>
            </a:r>
            <a:r>
              <a:rPr lang="en-US" altLang="ko-KR" sz="1600" b="1" dirty="0" smtClean="0"/>
              <a:t> / </a:t>
            </a:r>
          </a:p>
          <a:p>
            <a:r>
              <a:rPr lang="en-US" altLang="ko-KR" sz="1600" b="1" dirty="0" smtClean="0"/>
              <a:t>							</a:t>
            </a:r>
            <a:r>
              <a:rPr lang="en-US" altLang="ko-KR" sz="1600" b="1" dirty="0" err="1" smtClean="0"/>
              <a:t>ResourceBundleViewResolver</a:t>
            </a:r>
            <a:endParaRPr lang="en-US" altLang="ko-KR" sz="1600" b="1" dirty="0" smtClean="0"/>
          </a:p>
          <a:p>
            <a:endParaRPr lang="en-US" altLang="ko-KR" sz="1050" b="1" dirty="0"/>
          </a:p>
          <a:p>
            <a:r>
              <a:rPr lang="en-US" altLang="ko-KR" sz="1600" dirty="0" smtClean="0"/>
              <a:t>-Download(PDF, Excel </a:t>
            </a:r>
            <a:r>
              <a:rPr lang="en-US" altLang="ko-KR" sz="1600" dirty="0"/>
              <a:t>View)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같은</a:t>
            </a:r>
            <a:r>
              <a:rPr lang="en-US" altLang="ko-KR" sz="1600" dirty="0"/>
              <a:t> </a:t>
            </a:r>
            <a:r>
              <a:rPr lang="ko-KR" altLang="en-US" sz="1600" dirty="0"/>
              <a:t>특수한 </a:t>
            </a:r>
            <a:r>
              <a:rPr lang="ko-KR" altLang="en-US" sz="1600" dirty="0" smtClean="0"/>
              <a:t>목적의 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객체와 </a:t>
            </a:r>
            <a:r>
              <a:rPr lang="ko-KR" altLang="en-US" sz="1600" dirty="0" err="1"/>
              <a:t>맵핑인</a:t>
            </a:r>
            <a:r>
              <a:rPr lang="ko-KR" altLang="en-US" sz="1600" dirty="0"/>
              <a:t> 경우 </a:t>
            </a:r>
            <a:r>
              <a:rPr lang="en-US" altLang="ko-KR" sz="1600" dirty="0" smtClean="0">
                <a:sym typeface="Wingdings" panose="05000000000000000000" pitchFamily="2" charset="2"/>
              </a:rPr>
              <a:t>  	</a:t>
            </a:r>
            <a:r>
              <a:rPr lang="en-US" altLang="ko-KR" sz="1600" b="1" dirty="0" err="1" smtClean="0"/>
              <a:t>BeanNameViewResolver</a:t>
            </a:r>
            <a:r>
              <a:rPr lang="en-US" altLang="ko-KR" sz="1600" b="1" dirty="0" smtClean="0"/>
              <a:t> /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					        	</a:t>
            </a:r>
            <a:r>
              <a:rPr lang="en-US" altLang="ko-KR" sz="1600" b="1" dirty="0" err="1" smtClean="0"/>
              <a:t>XmlViewResolver</a:t>
            </a:r>
            <a:r>
              <a:rPr lang="en-US" altLang="ko-KR" sz="1600" b="1" dirty="0" smtClean="0"/>
              <a:t> /</a:t>
            </a:r>
          </a:p>
          <a:p>
            <a:r>
              <a:rPr lang="en-US" altLang="ko-KR" sz="1600" b="1" dirty="0" smtClean="0"/>
              <a:t>								 </a:t>
            </a:r>
            <a:r>
              <a:rPr lang="en-US" altLang="ko-KR" sz="1600" b="1" dirty="0" err="1" smtClean="0"/>
              <a:t>ResourceBundleViewResolver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						 				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3" name="포인트가 5개인 별 2"/>
          <p:cNvSpPr/>
          <p:nvPr/>
        </p:nvSpPr>
        <p:spPr>
          <a:xfrm>
            <a:off x="469895" y="4525693"/>
            <a:ext cx="45720" cy="4572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575403" y="4525694"/>
            <a:ext cx="45720" cy="4572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680910" y="4525694"/>
            <a:ext cx="45720" cy="4572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962" y="348343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Multiple Resolver Mapping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3" y="814388"/>
            <a:ext cx="11578153" cy="4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>
          <a:xfrm>
            <a:off x="939800" y="1460500"/>
            <a:ext cx="3886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50900" y="2286000"/>
            <a:ext cx="3886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39800" y="4152900"/>
            <a:ext cx="3886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50900" y="5397500"/>
            <a:ext cx="3886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858" y="5734175"/>
            <a:ext cx="11457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주의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InternalResourceViewResolver</a:t>
            </a:r>
            <a:r>
              <a:rPr lang="ko-KR" altLang="en-US" sz="1600" b="1" dirty="0" smtClean="0"/>
              <a:t>는 항상 </a:t>
            </a:r>
            <a:r>
              <a:rPr lang="en-US" altLang="ko-KR" sz="1600" b="1" dirty="0" smtClean="0"/>
              <a:t>Mapping </a:t>
            </a:r>
            <a:r>
              <a:rPr lang="ko-KR" altLang="en-US" sz="1600" b="1" dirty="0" smtClean="0"/>
              <a:t>되는 </a:t>
            </a:r>
            <a:r>
              <a:rPr lang="en-US" altLang="ko-KR" sz="1600" b="1" dirty="0" smtClean="0"/>
              <a:t>View </a:t>
            </a:r>
            <a:r>
              <a:rPr lang="ko-KR" altLang="en-US" sz="1600" b="1" dirty="0" smtClean="0"/>
              <a:t>객체를 </a:t>
            </a:r>
            <a:r>
              <a:rPr lang="en-US" altLang="ko-KR" sz="1600" b="1" dirty="0" smtClean="0"/>
              <a:t>return</a:t>
            </a:r>
            <a:r>
              <a:rPr lang="ko-KR" altLang="en-US" sz="1600" b="1" dirty="0" smtClean="0"/>
              <a:t>하기 때문에 가장 마지막에 수행해야 함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594358" y="6077075"/>
            <a:ext cx="10916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ex) /WEB-INF/Views/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(View Name)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jsp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ym typeface="Wingdings" pitchFamily="2" charset="2"/>
              </a:rPr>
              <a:t></a:t>
            </a:r>
            <a:r>
              <a:rPr lang="en-US" altLang="ko-KR" sz="1600" b="1" dirty="0" smtClean="0"/>
              <a:t> prefix, suffix</a:t>
            </a:r>
            <a:r>
              <a:rPr lang="ko-KR" altLang="en-US" sz="1600" b="1" dirty="0" smtClean="0"/>
              <a:t> 방식 </a:t>
            </a:r>
            <a:r>
              <a:rPr lang="en-US" altLang="ko-KR" sz="1600" b="1" dirty="0" smtClean="0">
                <a:sym typeface="Wingdings" pitchFamily="2" charset="2"/>
              </a:rPr>
              <a:t> </a:t>
            </a:r>
            <a:r>
              <a:rPr lang="en-US" altLang="ko-KR" sz="1600" b="1" dirty="0" smtClean="0"/>
              <a:t>null</a:t>
            </a:r>
            <a:r>
              <a:rPr lang="ko-KR" altLang="en-US" sz="1600" b="1" dirty="0" smtClean="0"/>
              <a:t>을 리턴하지 않는다</a:t>
            </a:r>
            <a:r>
              <a:rPr lang="en-US" altLang="ko-KR" sz="1600" b="1" dirty="0" smtClean="0"/>
              <a:t>!!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2265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067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Q&amp;A </a:t>
            </a:r>
            <a:endParaRPr lang="ko-KR" altLang="en-US" sz="5400" b="1" dirty="0"/>
          </a:p>
        </p:txBody>
      </p:sp>
    </p:spTree>
    <p:extLst>
      <p:ext uri="{BB962C8B-B14F-4D97-AF65-F5344CB8AC3E}">
        <p14:creationId xmlns="" xmlns:p14="http://schemas.microsoft.com/office/powerpoint/2010/main" val="2265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067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Thank you</a:t>
            </a:r>
            <a:endParaRPr lang="ko-KR" altLang="en-US" sz="5400" b="1" dirty="0"/>
          </a:p>
        </p:txBody>
      </p:sp>
    </p:spTree>
    <p:extLst>
      <p:ext uri="{BB962C8B-B14F-4D97-AF65-F5344CB8AC3E}">
        <p14:creationId xmlns="" xmlns:p14="http://schemas.microsoft.com/office/powerpoint/2010/main" val="2265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448" y="524176"/>
            <a:ext cx="230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&gt;&gt;</a:t>
            </a:r>
            <a:r>
              <a:rPr lang="en-US" altLang="ko-KR" b="1" dirty="0" err="1" smtClean="0"/>
              <a:t>ViewResolver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84"/>
          <a:stretch/>
        </p:blipFill>
        <p:spPr>
          <a:xfrm>
            <a:off x="398835" y="1648838"/>
            <a:ext cx="9381414" cy="38958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3447" y="957008"/>
            <a:ext cx="11336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웹 어플리케이션에 대해 </a:t>
            </a:r>
            <a:r>
              <a:rPr lang="en-US" altLang="ko-KR" sz="1400" dirty="0" smtClean="0"/>
              <a:t>MVC Spring Framework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View</a:t>
            </a:r>
            <a:r>
              <a:rPr lang="ko-KR" altLang="en-US" sz="1400" dirty="0" smtClean="0"/>
              <a:t>를 처리하는 방법으로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ko-KR" altLang="en-US" sz="1400" b="1" dirty="0" err="1">
                <a:solidFill>
                  <a:schemeClr val="accent2">
                    <a:lumMod val="75000"/>
                  </a:schemeClr>
                </a:solidFill>
              </a:rPr>
              <a:t>뷰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accent2">
                    <a:lumMod val="75000"/>
                  </a:schemeClr>
                </a:solidFill>
              </a:rPr>
              <a:t>리졸버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(view resolver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)’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53447" y="5795302"/>
            <a:ext cx="1056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 View</a:t>
            </a:r>
            <a:r>
              <a:rPr lang="ko-KR" altLang="en-US" sz="1400" dirty="0" smtClean="0"/>
              <a:t> 처리를 위한 </a:t>
            </a:r>
            <a:r>
              <a:rPr lang="ko-KR" altLang="en-US" sz="1400" dirty="0"/>
              <a:t>중요한 </a:t>
            </a:r>
            <a:r>
              <a:rPr lang="ko-KR" altLang="en-US" sz="1400" dirty="0" smtClean="0"/>
              <a:t>인터페이스는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ViewResolver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ko-KR" altLang="en-US" sz="1400" dirty="0" smtClean="0"/>
              <a:t>와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“View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ko-KR" altLang="en-US" sz="1400" dirty="0" smtClean="0"/>
              <a:t>인데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 smtClean="0"/>
              <a:t>ViewResolver</a:t>
            </a:r>
            <a:r>
              <a:rPr lang="ko-KR" altLang="en-US" sz="1400" dirty="0"/>
              <a:t>는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에서 </a:t>
            </a:r>
            <a:r>
              <a:rPr lang="en-US" altLang="ko-KR" sz="1400" dirty="0"/>
              <a:t>return</a:t>
            </a:r>
            <a:r>
              <a:rPr lang="ko-KR" altLang="en-US" sz="1400" dirty="0"/>
              <a:t>된 </a:t>
            </a:r>
            <a:r>
              <a:rPr lang="en-US" altLang="ko-KR" sz="1400" dirty="0" smtClean="0"/>
              <a:t>View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이름과 실제 </a:t>
            </a:r>
            <a:r>
              <a:rPr lang="en-US" altLang="ko-KR" sz="1400" dirty="0"/>
              <a:t>View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사이에 </a:t>
            </a:r>
            <a:r>
              <a:rPr lang="ko-KR" altLang="en-US" sz="1400" dirty="0" err="1"/>
              <a:t>맵</a:t>
            </a:r>
            <a:r>
              <a:rPr lang="ko-KR" altLang="en-US" sz="1400" dirty="0" err="1" smtClean="0"/>
              <a:t>핑을</a:t>
            </a:r>
            <a:r>
              <a:rPr lang="ko-KR" altLang="en-US" sz="1400" dirty="0" smtClean="0"/>
              <a:t> 담당하고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View</a:t>
            </a:r>
            <a:r>
              <a:rPr lang="ko-KR" altLang="en-US" sz="1400" dirty="0" smtClean="0"/>
              <a:t>를 클라이언트에게 응답한다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3450" y="1311519"/>
            <a:ext cx="9167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 Controller</a:t>
            </a:r>
            <a:r>
              <a:rPr lang="ko-KR" altLang="en-US" sz="1400" dirty="0"/>
              <a:t>가 지정한 </a:t>
            </a:r>
            <a:r>
              <a:rPr lang="en-US" altLang="ko-KR" sz="1400" dirty="0" smtClean="0"/>
              <a:t>View </a:t>
            </a:r>
            <a:r>
              <a:rPr lang="ko-KR" altLang="en-US" sz="1400" dirty="0"/>
              <a:t>이름으로부터 </a:t>
            </a:r>
            <a:r>
              <a:rPr lang="ko-KR" altLang="en-US" sz="1400" dirty="0" smtClean="0"/>
              <a:t>응답 </a:t>
            </a:r>
            <a:r>
              <a:rPr lang="ko-KR" altLang="en-US" sz="1400" dirty="0"/>
              <a:t>결과 화면을 </a:t>
            </a:r>
            <a:r>
              <a:rPr lang="ko-KR" altLang="en-US" sz="1400" dirty="0" smtClean="0"/>
              <a:t>생성하는 실제 </a:t>
            </a:r>
            <a:r>
              <a:rPr lang="en-US" altLang="ko-KR" sz="1400" dirty="0" smtClean="0"/>
              <a:t>View </a:t>
            </a:r>
            <a:r>
              <a:rPr lang="ko-KR" altLang="en-US" sz="1400" dirty="0"/>
              <a:t>객체를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할 때 </a:t>
            </a:r>
            <a:r>
              <a:rPr lang="ko-KR" altLang="en-US" sz="1400" dirty="0"/>
              <a:t>사용된다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29150" y="5200978"/>
            <a:ext cx="3625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(View</a:t>
            </a:r>
            <a:r>
              <a:rPr lang="ko-KR" altLang="en-US" sz="1100" dirty="0"/>
              <a:t>는 사용자에게 결과를 </a:t>
            </a:r>
            <a:r>
              <a:rPr lang="ko-KR" altLang="en-US" sz="1100" dirty="0" err="1"/>
              <a:t>랜더링하여</a:t>
            </a:r>
            <a:r>
              <a:rPr lang="ko-KR" altLang="en-US" sz="1100" dirty="0"/>
              <a:t> 보여주는 </a:t>
            </a:r>
            <a:r>
              <a:rPr lang="en-US" altLang="ko-KR" sz="1100" dirty="0"/>
              <a:t>Bean)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438798" y="2457548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6358" b="7694"/>
          <a:stretch/>
        </p:blipFill>
        <p:spPr>
          <a:xfrm>
            <a:off x="7574185" y="2767323"/>
            <a:ext cx="2590228" cy="1315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222805" y="313513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112FF"/>
                </a:solidFill>
              </a:rPr>
              <a:t>“home”</a:t>
            </a:r>
            <a:endParaRPr lang="ko-KR" altLang="en-US" sz="1600" b="1" dirty="0">
              <a:solidFill>
                <a:srgbClr val="4112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9691" y="3241495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home.do</a:t>
            </a:r>
            <a:endParaRPr lang="ko-KR" altLang="en-US" sz="1600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8179313" y="3738683"/>
            <a:ext cx="11405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934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ewresolver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854075"/>
            <a:ext cx="8670926" cy="56090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8548" y="474266"/>
            <a:ext cx="305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&gt;&gt;</a:t>
            </a:r>
            <a:r>
              <a:rPr lang="en-US" altLang="ko-KR" b="1" dirty="0" err="1" smtClean="0"/>
              <a:t>ViewResolver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상속관계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907506" y="1270000"/>
            <a:ext cx="10630916" cy="3537636"/>
            <a:chOff x="532954" y="1893547"/>
            <a:chExt cx="10630916" cy="3537636"/>
          </a:xfrm>
        </p:grpSpPr>
        <p:pic>
          <p:nvPicPr>
            <p:cNvPr id="1028" name="Picture 4" descr="http://wiki.gurubee.net/download/attachments/26740992/ViewResolverStrategy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141414"/>
                </a:clrFrom>
                <a:clrTo>
                  <a:srgbClr val="141414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7662"/>
            <a:stretch/>
          </p:blipFill>
          <p:spPr bwMode="auto">
            <a:xfrm>
              <a:off x="532954" y="1893547"/>
              <a:ext cx="10630916" cy="35376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화살표 연결선 3"/>
            <p:cNvCxnSpPr/>
            <p:nvPr/>
          </p:nvCxnSpPr>
          <p:spPr>
            <a:xfrm>
              <a:off x="3530600" y="25400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7607300" y="3009900"/>
              <a:ext cx="0" cy="647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25600" y="3657600"/>
              <a:ext cx="0" cy="8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4584700" y="3657600"/>
              <a:ext cx="0" cy="8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1625600" y="3657600"/>
              <a:ext cx="8407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7200900" y="3657600"/>
              <a:ext cx="0" cy="8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10033000" y="3657600"/>
              <a:ext cx="0" cy="8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74572" y="718854"/>
            <a:ext cx="1009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ViewResolver</a:t>
            </a:r>
            <a:r>
              <a:rPr lang="ko-KR" altLang="en-US" sz="1600" dirty="0"/>
              <a:t>구현 클래스들은 </a:t>
            </a:r>
            <a:r>
              <a:rPr lang="en-US" altLang="ko-KR" sz="1600" dirty="0" err="1"/>
              <a:t>org.springframework.web.servlet</a:t>
            </a:r>
            <a:r>
              <a:rPr lang="en-US" altLang="ko-KR" sz="1600" dirty="0" smtClean="0"/>
              <a:t>.(</a:t>
            </a:r>
            <a:r>
              <a:rPr lang="en-US" altLang="ko-KR" sz="1600" dirty="0" err="1" smtClean="0"/>
              <a:t>VeiwResolver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인터페이스를 구현하고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40587" y="5040860"/>
            <a:ext cx="841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InternalResourseViewResolver</a:t>
            </a:r>
            <a:r>
              <a:rPr lang="en-US" altLang="ko-KR" sz="1400" dirty="0" smtClean="0"/>
              <a:t>: JSP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Tiles </a:t>
            </a:r>
            <a:r>
              <a:rPr lang="ko-KR" altLang="en-US" sz="1400" dirty="0" smtClean="0"/>
              <a:t>연동을 위한 </a:t>
            </a:r>
            <a:r>
              <a:rPr lang="en-US" altLang="ko-KR" sz="1400" dirty="0" smtClean="0"/>
              <a:t>View </a:t>
            </a:r>
            <a:r>
              <a:rPr lang="ko-KR" altLang="en-US" sz="1400" dirty="0" smtClean="0"/>
              <a:t>객체를 리턴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0587" y="5426618"/>
            <a:ext cx="10334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ResourceBundleViewResolver</a:t>
            </a:r>
            <a:r>
              <a:rPr lang="en-US" altLang="ko-KR" sz="1400" dirty="0"/>
              <a:t>: </a:t>
            </a:r>
            <a:r>
              <a:rPr lang="ko-KR" altLang="en-US" sz="1400" dirty="0"/>
              <a:t>리소스 </a:t>
            </a:r>
            <a:r>
              <a:rPr lang="ko-KR" altLang="en-US" sz="1400" dirty="0" smtClean="0"/>
              <a:t>파일을 연동하는 기능을 제공하며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>
                <a:solidFill>
                  <a:schemeClr val="accent5"/>
                </a:solidFill>
              </a:rPr>
              <a:t>“</a:t>
            </a:r>
            <a:r>
              <a:rPr lang="en-US" altLang="ko-KR" sz="1400" b="1" dirty="0" err="1" smtClean="0">
                <a:solidFill>
                  <a:schemeClr val="accent5"/>
                </a:solidFill>
              </a:rPr>
              <a:t>views.properties</a:t>
            </a:r>
            <a:r>
              <a:rPr lang="en-US" altLang="ko-KR" sz="1400" b="1" dirty="0">
                <a:solidFill>
                  <a:schemeClr val="accent5"/>
                </a:solidFill>
              </a:rPr>
              <a:t>”</a:t>
            </a:r>
            <a:r>
              <a:rPr lang="en-US" altLang="ko-KR" sz="1400" dirty="0"/>
              <a:t> </a:t>
            </a:r>
            <a:r>
              <a:rPr lang="ko-KR" altLang="en-US" sz="1400" dirty="0"/>
              <a:t>를 기본 리소스 파일로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40588" y="5818117"/>
            <a:ext cx="1063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XmlViewResolver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XML</a:t>
            </a:r>
            <a:r>
              <a:rPr lang="ko-KR" altLang="en-US" sz="1400" dirty="0" smtClean="0"/>
              <a:t>파일을 연동하는</a:t>
            </a:r>
            <a:r>
              <a:rPr lang="ko-KR" altLang="en-US" sz="1400" dirty="0"/>
              <a:t> </a:t>
            </a:r>
            <a:r>
              <a:rPr lang="ko-KR" altLang="en-US" sz="1400" dirty="0" smtClean="0"/>
              <a:t>기능을 제공하며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 </a:t>
            </a:r>
            <a:r>
              <a:rPr lang="en-US" altLang="ko-KR" sz="1400" b="1" dirty="0">
                <a:solidFill>
                  <a:schemeClr val="accent5"/>
                </a:solidFill>
              </a:rPr>
              <a:t>”</a:t>
            </a:r>
            <a:r>
              <a:rPr lang="en-US" altLang="ko-KR" sz="1400" b="1" dirty="0" smtClean="0">
                <a:solidFill>
                  <a:schemeClr val="accent5"/>
                </a:solidFill>
              </a:rPr>
              <a:t>/WEB-INF/views.xml”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을 기본 설정파일로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0587" y="6203875"/>
            <a:ext cx="988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BeanNameViewResolver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b="1" dirty="0" err="1" smtClean="0">
                <a:solidFill>
                  <a:schemeClr val="accent5"/>
                </a:solidFill>
              </a:rPr>
              <a:t>뷰</a:t>
            </a:r>
            <a:r>
              <a:rPr lang="ko-KR" altLang="en-US" sz="1400" b="1" dirty="0" smtClean="0">
                <a:solidFill>
                  <a:schemeClr val="accent5"/>
                </a:solidFill>
              </a:rPr>
              <a:t> </a:t>
            </a:r>
            <a:r>
              <a:rPr lang="ko-KR" altLang="en-US" sz="1400" b="1" dirty="0">
                <a:solidFill>
                  <a:schemeClr val="accent5"/>
                </a:solidFill>
              </a:rPr>
              <a:t>이름과 동일한 </a:t>
            </a:r>
            <a:r>
              <a:rPr lang="ko-KR" altLang="en-US" sz="1400" b="1" dirty="0" smtClean="0">
                <a:solidFill>
                  <a:schemeClr val="accent5"/>
                </a:solidFill>
              </a:rPr>
              <a:t>이름</a:t>
            </a:r>
            <a:r>
              <a:rPr lang="en-US" altLang="ko-KR" sz="1400" b="1" dirty="0" smtClean="0">
                <a:solidFill>
                  <a:schemeClr val="accent5"/>
                </a:solidFill>
              </a:rPr>
              <a:t>”</a:t>
            </a:r>
            <a:r>
              <a:rPr lang="ko-KR" altLang="en-US" sz="1400" dirty="0" smtClean="0"/>
              <a:t>을 갖는 빈 객체를 </a:t>
            </a:r>
            <a:r>
              <a:rPr lang="en-US" altLang="ko-KR" sz="1400" dirty="0" smtClean="0"/>
              <a:t>View </a:t>
            </a:r>
            <a:r>
              <a:rPr lang="ko-KR" altLang="en-US" sz="1400" dirty="0" smtClean="0"/>
              <a:t>객체로 사용한다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5650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5814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 smtClean="0">
                <a:latin typeface="+mj-lt"/>
                <a:ea typeface="+mj-ea"/>
                <a:cs typeface="+mj-cs"/>
              </a:rPr>
              <a:t>ViewResolver</a:t>
            </a:r>
            <a:r>
              <a:rPr lang="ko-KR" altLang="en-US" sz="60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6000" dirty="0">
                <a:latin typeface="+mj-lt"/>
                <a:ea typeface="+mj-ea"/>
                <a:cs typeface="+mj-cs"/>
              </a:rPr>
              <a:t>구현체</a:t>
            </a:r>
          </a:p>
        </p:txBody>
      </p:sp>
    </p:spTree>
    <p:extLst>
      <p:ext uri="{BB962C8B-B14F-4D97-AF65-F5344CB8AC3E}">
        <p14:creationId xmlns="" xmlns:p14="http://schemas.microsoft.com/office/powerpoint/2010/main" val="24853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058" y="4143199"/>
            <a:ext cx="2603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1) </a:t>
            </a:r>
            <a:r>
              <a:rPr lang="en-US" altLang="ko-KR" sz="1600" b="1" dirty="0" err="1"/>
              <a:t>UrlBasedViewResolver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00658" y="658337"/>
            <a:ext cx="375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en-US" altLang="ko-KR" b="1" dirty="0"/>
              <a:t> </a:t>
            </a:r>
            <a:r>
              <a:rPr lang="en-US" altLang="ko-KR" b="1" dirty="0" err="1"/>
              <a:t>InternalResourceViewResolver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351" b="7007"/>
          <a:stretch/>
        </p:blipFill>
        <p:spPr>
          <a:xfrm>
            <a:off x="454659" y="4853562"/>
            <a:ext cx="10124442" cy="917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722"/>
          <a:stretch/>
        </p:blipFill>
        <p:spPr>
          <a:xfrm>
            <a:off x="264159" y="1718832"/>
            <a:ext cx="11978641" cy="9589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4159" y="2774641"/>
            <a:ext cx="116103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» controller</a:t>
            </a:r>
            <a:r>
              <a:rPr lang="ko-KR" altLang="en-US" sz="1500" dirty="0"/>
              <a:t>에서 넘겨준 </a:t>
            </a:r>
            <a:r>
              <a:rPr lang="en-US" altLang="ko-KR" sz="1500" dirty="0" smtClean="0"/>
              <a:t>View </a:t>
            </a:r>
            <a:r>
              <a:rPr lang="ko-KR" altLang="en-US" sz="1500" dirty="0"/>
              <a:t>값이 </a:t>
            </a:r>
            <a:r>
              <a:rPr lang="en-US" altLang="ko-KR" sz="1500" b="1" dirty="0">
                <a:solidFill>
                  <a:srgbClr val="0070C0"/>
                </a:solidFill>
              </a:rPr>
              <a:t>“index”</a:t>
            </a:r>
            <a:r>
              <a:rPr lang="ko-KR" altLang="en-US" sz="1500" dirty="0" smtClean="0"/>
              <a:t>이라면</a:t>
            </a:r>
            <a:r>
              <a:rPr lang="en-US" altLang="ko-KR" sz="1500" dirty="0"/>
              <a:t>, </a:t>
            </a:r>
            <a:r>
              <a:rPr lang="ko-KR" altLang="en-US" sz="1500" dirty="0"/>
              <a:t>위의 </a:t>
            </a:r>
            <a:r>
              <a:rPr lang="ko-KR" altLang="en-US" sz="1500" dirty="0" smtClean="0"/>
              <a:t>정의에  따라</a:t>
            </a:r>
            <a:r>
              <a:rPr lang="ko-KR" altLang="en-US" sz="1500" dirty="0"/>
              <a:t> </a:t>
            </a:r>
            <a:r>
              <a:rPr lang="en-US" altLang="ko-KR" sz="1500" dirty="0" err="1"/>
              <a:t>viewResolver</a:t>
            </a:r>
            <a:r>
              <a:rPr lang="ko-KR" altLang="en-US" sz="1500" dirty="0"/>
              <a:t>는 </a:t>
            </a:r>
            <a:r>
              <a:rPr lang="en-US" altLang="ko-KR" sz="1500" b="1" dirty="0">
                <a:solidFill>
                  <a:srgbClr val="0070C0"/>
                </a:solidFill>
              </a:rPr>
              <a:t>"/WEB-INF/</a:t>
            </a:r>
            <a:r>
              <a:rPr lang="en-US" altLang="ko-KR" sz="1500" b="1" dirty="0" err="1">
                <a:solidFill>
                  <a:srgbClr val="0070C0"/>
                </a:solidFill>
              </a:rPr>
              <a:t>index.jsp</a:t>
            </a:r>
            <a:r>
              <a:rPr lang="en-US" altLang="ko-KR" sz="1500" b="1" dirty="0">
                <a:solidFill>
                  <a:srgbClr val="0070C0"/>
                </a:solidFill>
              </a:rPr>
              <a:t>"</a:t>
            </a:r>
            <a:endParaRPr lang="ko-KR" altLang="en-US" sz="15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3058" y="3394287"/>
            <a:ext cx="3300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UrlBasedViewResolver</a:t>
            </a:r>
            <a:r>
              <a:rPr lang="ko-KR" altLang="en-US" sz="1500" dirty="0"/>
              <a:t>를 </a:t>
            </a:r>
            <a:r>
              <a:rPr lang="ko-KR" altLang="en-US" sz="1500" dirty="0" smtClean="0"/>
              <a:t>상속받음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264159" y="3093588"/>
            <a:ext cx="116103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» </a:t>
            </a:r>
            <a:r>
              <a:rPr lang="en-US" altLang="ko-KR" sz="1500" b="1" dirty="0">
                <a:solidFill>
                  <a:srgbClr val="0070C0"/>
                </a:solidFill>
              </a:rPr>
              <a:t>“JSTL, Tiles“ </a:t>
            </a:r>
            <a:r>
              <a:rPr lang="en-US" altLang="ko-KR" sz="1500" dirty="0" smtClean="0"/>
              <a:t>View</a:t>
            </a:r>
            <a:r>
              <a:rPr lang="ko-KR" altLang="en-US" sz="1500" dirty="0" smtClean="0"/>
              <a:t>를 편리하게 지원하기 위한 </a:t>
            </a:r>
            <a:r>
              <a:rPr lang="en-US" altLang="ko-KR" sz="1500" dirty="0" err="1" smtClean="0"/>
              <a:t>UrlBasedViewResolver</a:t>
            </a:r>
            <a:r>
              <a:rPr lang="ko-KR" altLang="en-US" sz="1500" dirty="0" smtClean="0"/>
              <a:t>의 하위 클래스이다</a:t>
            </a:r>
            <a:r>
              <a:rPr lang="en-US" altLang="ko-KR" sz="1500" dirty="0" smtClean="0"/>
              <a:t>.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958" y="1090867"/>
            <a:ext cx="109169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특별한 </a:t>
            </a:r>
            <a:r>
              <a:rPr lang="ko-KR" altLang="en-US" sz="1500" dirty="0" err="1"/>
              <a:t>맵핑</a:t>
            </a:r>
            <a:r>
              <a:rPr lang="ko-KR" altLang="en-US" sz="1500" dirty="0"/>
              <a:t> 정보 없이 </a:t>
            </a:r>
            <a:r>
              <a:rPr lang="en-US" altLang="ko-KR" sz="1500" dirty="0"/>
              <a:t>View </a:t>
            </a:r>
            <a:r>
              <a:rPr lang="ko-KR" altLang="en-US" sz="1500" dirty="0"/>
              <a:t>이름과 실제 </a:t>
            </a:r>
            <a:r>
              <a:rPr lang="en-US" altLang="ko-KR" sz="1500" dirty="0" smtClean="0"/>
              <a:t>View </a:t>
            </a:r>
            <a:r>
              <a:rPr lang="ko-KR" altLang="en-US" sz="1500" dirty="0" smtClean="0"/>
              <a:t>객체 자원과의 </a:t>
            </a:r>
            <a:r>
              <a:rPr lang="ko-KR" altLang="en-US" sz="1500" dirty="0"/>
              <a:t>이름이 같을 </a:t>
            </a:r>
            <a:r>
              <a:rPr lang="ko-KR" altLang="en-US" sz="1500" dirty="0" smtClean="0"/>
              <a:t>때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view </a:t>
            </a:r>
            <a:r>
              <a:rPr lang="ko-KR" altLang="en-US" sz="1500" dirty="0"/>
              <a:t>이름을 </a:t>
            </a:r>
            <a:r>
              <a:rPr lang="en-US" altLang="ko-KR" sz="1500" dirty="0"/>
              <a:t>URL</a:t>
            </a:r>
            <a:r>
              <a:rPr lang="ko-KR" altLang="en-US" sz="1500" dirty="0"/>
              <a:t>로 </a:t>
            </a:r>
            <a:r>
              <a:rPr lang="ko-KR" altLang="en-US" sz="1500" dirty="0" smtClean="0"/>
              <a:t>사용</a:t>
            </a:r>
            <a:r>
              <a:rPr lang="en-US" altLang="ko-KR" sz="1500" dirty="0" smtClean="0"/>
              <a:t>.</a:t>
            </a:r>
            <a:endParaRPr lang="ko-KR" altLang="en-US" sz="1500" b="0" i="0" dirty="0"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358" y="4481767"/>
            <a:ext cx="109169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- JSP</a:t>
            </a:r>
            <a:r>
              <a:rPr lang="ko-KR" altLang="en-US" sz="1500" dirty="0" smtClean="0"/>
              <a:t>는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지원을 하지만</a:t>
            </a:r>
            <a:r>
              <a:rPr lang="en-US" altLang="ko-KR" sz="1500" dirty="0" smtClean="0"/>
              <a:t> JSTL, Tiles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(X)</a:t>
            </a:r>
            <a:endParaRPr lang="ko-KR" altLang="en-US" sz="1500" b="0" i="0" dirty="0">
              <a:effectLst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4958" y="1382967"/>
            <a:ext cx="109169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주로 </a:t>
            </a:r>
            <a:r>
              <a:rPr lang="en-US" altLang="ko-KR" sz="1500" dirty="0" smtClean="0"/>
              <a:t>JSP</a:t>
            </a:r>
            <a:r>
              <a:rPr lang="ko-KR" altLang="en-US" sz="1500" dirty="0" smtClean="0"/>
              <a:t>나 </a:t>
            </a:r>
            <a:r>
              <a:rPr lang="en-US" altLang="ko-KR" sz="1500" dirty="0" smtClean="0"/>
              <a:t>HTML </a:t>
            </a:r>
            <a:r>
              <a:rPr lang="ko-KR" altLang="en-US" sz="1500" dirty="0" smtClean="0"/>
              <a:t>파일과 같은 </a:t>
            </a:r>
            <a:r>
              <a:rPr lang="en-US" altLang="ko-KR" sz="1500" dirty="0" smtClean="0"/>
              <a:t>‘</a:t>
            </a:r>
            <a:r>
              <a:rPr lang="ko-KR" altLang="en-US" sz="1500" b="1" dirty="0" smtClean="0">
                <a:solidFill>
                  <a:srgbClr val="0070C0"/>
                </a:solidFill>
              </a:rPr>
              <a:t>웹 </a:t>
            </a:r>
            <a:r>
              <a:rPr lang="ko-KR" altLang="en-US" sz="1500" b="1" dirty="0">
                <a:solidFill>
                  <a:srgbClr val="0070C0"/>
                </a:solidFill>
              </a:rPr>
              <a:t>어플리케이션의 내부 </a:t>
            </a:r>
            <a:r>
              <a:rPr lang="ko-KR" altLang="en-US" sz="1500" b="1" dirty="0" smtClean="0">
                <a:solidFill>
                  <a:srgbClr val="0070C0"/>
                </a:solidFill>
              </a:rPr>
              <a:t>자원</a:t>
            </a:r>
            <a:r>
              <a:rPr lang="en-US" altLang="ko-KR" sz="1500" b="1" dirty="0" smtClean="0">
                <a:solidFill>
                  <a:srgbClr val="0070C0"/>
                </a:solidFill>
              </a:rPr>
              <a:t>’</a:t>
            </a:r>
            <a:r>
              <a:rPr lang="ko-KR" altLang="en-US" sz="1500" dirty="0" smtClean="0"/>
              <a:t>을 이용한 </a:t>
            </a:r>
            <a:r>
              <a:rPr lang="ko-KR" altLang="en-US" sz="1500" dirty="0" err="1" smtClean="0"/>
              <a:t>뷰</a:t>
            </a:r>
            <a:r>
              <a:rPr lang="ko-KR" altLang="en-US" sz="1500" dirty="0" smtClean="0"/>
              <a:t> 객체를 </a:t>
            </a:r>
            <a:r>
              <a:rPr lang="ko-KR" altLang="en-US" sz="1500" dirty="0" err="1" smtClean="0"/>
              <a:t>맵핑할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때</a:t>
            </a:r>
            <a:r>
              <a:rPr lang="ko-KR" altLang="en-US" sz="1500" dirty="0" smtClean="0"/>
              <a:t> 사용</a:t>
            </a:r>
            <a:r>
              <a:rPr lang="en-US" altLang="ko-KR" sz="1500" dirty="0" smtClean="0"/>
              <a:t>.</a:t>
            </a:r>
            <a:endParaRPr lang="ko-KR" altLang="en-US" sz="1500" b="0" i="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19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659" b="2884"/>
          <a:stretch/>
        </p:blipFill>
        <p:spPr>
          <a:xfrm>
            <a:off x="207962" y="628775"/>
            <a:ext cx="9863138" cy="247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962" y="294612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2) Tiles</a:t>
            </a:r>
            <a:endParaRPr lang="ko-KR" altLang="en-US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755" b="3267"/>
          <a:stretch/>
        </p:blipFill>
        <p:spPr>
          <a:xfrm>
            <a:off x="515936" y="3569607"/>
            <a:ext cx="7192964" cy="319375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787900" y="1663699"/>
            <a:ext cx="9496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3537" y="3261830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2-1) Tiles.xml</a:t>
            </a:r>
            <a:endParaRPr lang="ko-KR" altLang="en-US" sz="1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721600" y="2489199"/>
            <a:ext cx="19939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318500" y="2705099"/>
            <a:ext cx="10033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283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58" y="646306"/>
            <a:ext cx="310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BeanNameViewResolver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13358" y="1015638"/>
            <a:ext cx="10916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이름과 동일한 이름을 갖는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객체로 사용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파일 다운로드를 위한 정보를 읽어와 </a:t>
            </a:r>
            <a:r>
              <a:rPr lang="ko-KR" altLang="en-US" sz="1600" dirty="0" err="1" smtClean="0"/>
              <a:t>뷰와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맵핑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다운로드 관련 정보를 </a:t>
            </a:r>
            <a:r>
              <a:rPr lang="ko-KR" altLang="en-US" sz="1600" dirty="0" err="1" smtClean="0"/>
              <a:t>뷰에</a:t>
            </a:r>
            <a:r>
              <a:rPr lang="ko-KR" altLang="en-US" sz="1600" dirty="0" smtClean="0"/>
              <a:t> 전달에 주로 사용되며</a:t>
            </a:r>
            <a:r>
              <a:rPr lang="en-US" altLang="ko-KR" sz="1600" dirty="0" smtClean="0"/>
              <a:t>, </a:t>
            </a:r>
            <a:r>
              <a:rPr lang="en-US" altLang="ko-KR" sz="1500" b="1" dirty="0" smtClean="0">
                <a:solidFill>
                  <a:srgbClr val="0070C0"/>
                </a:solidFill>
              </a:rPr>
              <a:t>‘PDF View</a:t>
            </a:r>
            <a:r>
              <a:rPr lang="ko-KR" altLang="en-US" sz="1500" b="1" dirty="0" smtClean="0">
                <a:solidFill>
                  <a:srgbClr val="0070C0"/>
                </a:solidFill>
              </a:rPr>
              <a:t>나</a:t>
            </a:r>
            <a:r>
              <a:rPr lang="ko-KR" altLang="en-US" sz="1600" dirty="0" smtClean="0"/>
              <a:t> </a:t>
            </a:r>
            <a:r>
              <a:rPr lang="en-US" altLang="ko-KR" sz="1500" b="1" dirty="0">
                <a:solidFill>
                  <a:srgbClr val="0070C0"/>
                </a:solidFill>
              </a:rPr>
              <a:t>Excel</a:t>
            </a:r>
            <a:r>
              <a:rPr lang="ko-KR" altLang="en-US" sz="1500" b="1" dirty="0">
                <a:solidFill>
                  <a:srgbClr val="0070C0"/>
                </a:solidFill>
              </a:rPr>
              <a:t> </a:t>
            </a:r>
            <a:r>
              <a:rPr lang="en-US" altLang="ko-KR" sz="1500" b="1" dirty="0" smtClean="0">
                <a:solidFill>
                  <a:srgbClr val="0070C0"/>
                </a:solidFill>
              </a:rPr>
              <a:t>View’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매핑할</a:t>
            </a:r>
            <a:r>
              <a:rPr lang="ko-KR" altLang="en-US" sz="1600" dirty="0" smtClean="0"/>
              <a:t> 때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5" y="1928696"/>
            <a:ext cx="11542779" cy="152961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446865" y="3138177"/>
            <a:ext cx="13666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20020" y="3396084"/>
            <a:ext cx="12176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87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58" y="586797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en-US" altLang="ko-KR" b="1" dirty="0"/>
              <a:t> </a:t>
            </a:r>
            <a:r>
              <a:rPr lang="en-US" altLang="ko-KR" b="1" dirty="0" err="1" smtClean="0"/>
              <a:t>XmlViewResolver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4958" y="918029"/>
            <a:ext cx="1091692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BeanNameViewResolver</a:t>
            </a:r>
            <a:r>
              <a:rPr lang="ko-KR" altLang="en-US" sz="1500" dirty="0" smtClean="0"/>
              <a:t>와 비슷한 용도로 사용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/>
              <a:t>다수의 </a:t>
            </a:r>
            <a:r>
              <a:rPr lang="en-US" altLang="ko-KR" sz="1500" dirty="0"/>
              <a:t>‘PDF View</a:t>
            </a:r>
            <a:r>
              <a:rPr lang="ko-KR" altLang="en-US" sz="1500" dirty="0"/>
              <a:t>나 </a:t>
            </a:r>
            <a:r>
              <a:rPr lang="en-US" altLang="ko-KR" sz="1500" dirty="0"/>
              <a:t>Excel</a:t>
            </a:r>
            <a:r>
              <a:rPr lang="ko-KR" altLang="en-US" sz="1500" dirty="0"/>
              <a:t> </a:t>
            </a:r>
            <a:r>
              <a:rPr lang="en-US" altLang="ko-KR" sz="1500" dirty="0"/>
              <a:t>View’</a:t>
            </a:r>
            <a:r>
              <a:rPr lang="ko-KR" altLang="en-US" sz="1500" dirty="0"/>
              <a:t>를 </a:t>
            </a:r>
            <a:r>
              <a:rPr lang="ko-KR" altLang="en-US" sz="1600" dirty="0" err="1" smtClean="0"/>
              <a:t>맵핑할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때 사용</a:t>
            </a:r>
            <a:endParaRPr lang="en-US" altLang="ko-KR" sz="1500" dirty="0" smtClean="0"/>
          </a:p>
          <a:p>
            <a:r>
              <a:rPr lang="en-US" altLang="ko-KR" sz="1500" dirty="0"/>
              <a:t>- XML</a:t>
            </a:r>
            <a:r>
              <a:rPr lang="ko-KR" altLang="en-US" sz="1500" dirty="0"/>
              <a:t>로 작성한 설정 </a:t>
            </a:r>
            <a:r>
              <a:rPr lang="ko-KR" altLang="en-US" sz="1500" dirty="0" smtClean="0"/>
              <a:t>파일을 기반으로 </a:t>
            </a:r>
            <a:r>
              <a:rPr lang="en-US" altLang="ko-KR" sz="1500" dirty="0" smtClean="0"/>
              <a:t>View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Mapping (/</a:t>
            </a:r>
            <a:r>
              <a:rPr lang="en-US" altLang="ko-KR" sz="1500" dirty="0"/>
              <a:t>WEB-INF/views.xml </a:t>
            </a:r>
            <a:r>
              <a:rPr lang="ko-KR" altLang="en-US" sz="1500" dirty="0"/>
              <a:t>을 기본 설정파일로 사용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8" y="1821735"/>
            <a:ext cx="10560659" cy="150301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142435" y="2545859"/>
            <a:ext cx="21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3689350"/>
            <a:ext cx="8974512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29258" y="3413783"/>
            <a:ext cx="10916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en-US" altLang="ko-KR" sz="1600" b="1" dirty="0" smtClean="0"/>
              <a:t>views.xml</a:t>
            </a:r>
            <a:endParaRPr lang="ko-KR" altLang="en-US" sz="16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367735" y="4025899"/>
            <a:ext cx="100716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80435" y="4940299"/>
            <a:ext cx="100716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367735" y="5626099"/>
            <a:ext cx="100716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91835" y="4254499"/>
            <a:ext cx="456316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29935" y="5194299"/>
            <a:ext cx="456316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79135" y="5867399"/>
            <a:ext cx="456316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712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422</Words>
  <Application>Microsoft Office PowerPoint</Application>
  <PresentationFormat>사용자 지정</PresentationFormat>
  <Paragraphs>57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ViewResolver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Bit</cp:lastModifiedBy>
  <cp:revision>125</cp:revision>
  <dcterms:created xsi:type="dcterms:W3CDTF">2018-05-07T01:14:42Z</dcterms:created>
  <dcterms:modified xsi:type="dcterms:W3CDTF">2018-05-09T03:46:50Z</dcterms:modified>
</cp:coreProperties>
</file>