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20" r:id="rId3"/>
    <p:sldId id="327" r:id="rId4"/>
    <p:sldId id="319" r:id="rId5"/>
    <p:sldId id="326" r:id="rId6"/>
    <p:sldId id="258" r:id="rId7"/>
    <p:sldId id="322" r:id="rId8"/>
    <p:sldId id="259" r:id="rId9"/>
    <p:sldId id="260" r:id="rId10"/>
    <p:sldId id="261" r:id="rId11"/>
    <p:sldId id="262" r:id="rId12"/>
    <p:sldId id="323" r:id="rId13"/>
    <p:sldId id="321" r:id="rId14"/>
    <p:sldId id="263" r:id="rId15"/>
    <p:sldId id="264" r:id="rId16"/>
    <p:sldId id="265" r:id="rId17"/>
    <p:sldId id="266" r:id="rId18"/>
    <p:sldId id="330" r:id="rId19"/>
    <p:sldId id="331" r:id="rId20"/>
    <p:sldId id="332" r:id="rId21"/>
    <p:sldId id="333" r:id="rId22"/>
    <p:sldId id="334" r:id="rId23"/>
    <p:sldId id="324" r:id="rId24"/>
    <p:sldId id="271" r:id="rId25"/>
    <p:sldId id="273" r:id="rId26"/>
    <p:sldId id="274" r:id="rId27"/>
    <p:sldId id="275" r:id="rId28"/>
    <p:sldId id="276" r:id="rId29"/>
    <p:sldId id="277" r:id="rId30"/>
    <p:sldId id="328" r:id="rId31"/>
    <p:sldId id="278" r:id="rId32"/>
    <p:sldId id="335" r:id="rId33"/>
    <p:sldId id="337" r:id="rId34"/>
    <p:sldId id="336" r:id="rId35"/>
    <p:sldId id="329" r:id="rId36"/>
    <p:sldId id="283" r:id="rId37"/>
    <p:sldId id="285" r:id="rId38"/>
    <p:sldId id="284" r:id="rId39"/>
    <p:sldId id="286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8" r:id="rId48"/>
    <p:sldId id="295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6" r:id="rId66"/>
    <p:sldId id="339" r:id="rId67"/>
    <p:sldId id="315" r:id="rId68"/>
    <p:sldId id="317" r:id="rId69"/>
    <p:sldId id="338" r:id="rId70"/>
    <p:sldId id="340" r:id="rId71"/>
    <p:sldId id="341" r:id="rId7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3" autoAdjust="0"/>
  </p:normalViewPr>
  <p:slideViewPr>
    <p:cSldViewPr>
      <p:cViewPr varScale="1">
        <p:scale>
          <a:sx n="83" d="100"/>
          <a:sy n="83" d="100"/>
        </p:scale>
        <p:origin x="-7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D1F14-E0F7-4417-9F0A-DF8DC98B8C27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3587B-1D91-41FA-8976-16D230DDC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3587B-1D91-41FA-8976-16D230DDCE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6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3587B-1D91-41FA-8976-16D230DDCE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6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3587B-1D91-41FA-8976-16D230DDCE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2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1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6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6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89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4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1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0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2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713A7-E6AA-4982-98A6-903BB755659B}" type="datetimeFigureOut">
              <a:rPr lang="ko-KR" altLang="en-US" smtClean="0"/>
              <a:t>2013-11-24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8DE7-CEA6-4CC8-8C6B-CD675B0F3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9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3861048"/>
            <a:ext cx="7560840" cy="1752600"/>
          </a:xfrm>
        </p:spPr>
        <p:txBody>
          <a:bodyPr/>
          <a:lstStyle/>
          <a:p>
            <a:r>
              <a:rPr lang="en-US" altLang="ko-KR" b="1" dirty="0" smtClean="0"/>
              <a:t>HTML5</a:t>
            </a:r>
            <a:r>
              <a:rPr lang="ko-KR" altLang="en-US" b="1" dirty="0" smtClean="0"/>
              <a:t>의 강력해진 기능 살피기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73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676456" cy="864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&lt;audio&gt; </a:t>
            </a:r>
            <a:r>
              <a:rPr lang="ko-KR" altLang="en-US" dirty="0" smtClean="0"/>
              <a:t>태그에서는 사용되지 못하는 고유 속성</a:t>
            </a: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04108"/>
              </p:ext>
            </p:extLst>
          </p:nvPr>
        </p:nvGraphicFramePr>
        <p:xfrm>
          <a:off x="395536" y="2060848"/>
          <a:ext cx="8280920" cy="3960897"/>
        </p:xfrm>
        <a:graphic>
          <a:graphicData uri="http://schemas.openxmlformats.org/drawingml/2006/table">
            <a:tbl>
              <a:tblPr/>
              <a:tblGrid>
                <a:gridCol w="936104"/>
                <a:gridCol w="7344816"/>
              </a:tblGrid>
              <a:tr h="4320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4276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동영상의 넓이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 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동영상의 높이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poster 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재생할 동영상이 로드 중이거나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버퍼링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중일 때 보여 질 이미지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6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preload 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 파일을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다운로드하여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재생하게끔 하는 방식으로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none, metadata, auto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설정할 수 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none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사용자가 컨트롤을 조작하기 전까지 내려 받지 않으며 일반적으로 불필요한 트래픽을 최소화하기 위해 비디오를 </a:t>
                      </a: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캐시하지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않는다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metadata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브라우저가 크기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 번째 프레임과 같은 리소스에 대한 정보를 조회하게 하는데 사용하면 좋다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auto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기본값이며 브라우저가 파일을 자동으로 내려 받게 한다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37299" y="6165304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02_video02.html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424936" cy="23042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&lt;source</a:t>
            </a:r>
            <a:r>
              <a:rPr lang="en-US" altLang="ko-KR" dirty="0"/>
              <a:t>&gt; </a:t>
            </a:r>
            <a:r>
              <a:rPr lang="ko-KR" altLang="en-US" dirty="0"/>
              <a:t>태그에서 자주 사용되는 속성</a:t>
            </a:r>
          </a:p>
          <a:p>
            <a:pPr lvl="1"/>
            <a:endParaRPr lang="ko-KR" altLang="en-US" sz="1800" dirty="0" smtClean="0"/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67313"/>
              </p:ext>
            </p:extLst>
          </p:nvPr>
        </p:nvGraphicFramePr>
        <p:xfrm>
          <a:off x="611560" y="2132856"/>
          <a:ext cx="7416824" cy="1514145"/>
        </p:xfrm>
        <a:graphic>
          <a:graphicData uri="http://schemas.openxmlformats.org/drawingml/2006/table">
            <a:tbl>
              <a:tblPr/>
              <a:tblGrid>
                <a:gridCol w="1584176"/>
                <a:gridCol w="5832648"/>
              </a:tblGrid>
              <a:tr h="24172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907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미디어 데이터의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5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미디어 데이터의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MIME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</a:t>
                      </a:r>
                    </a:p>
                  </a:txBody>
                  <a:tcPr marL="61615" marR="61615" marT="0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024" y="1484784"/>
            <a:ext cx="8389440" cy="1944216"/>
          </a:xfrm>
        </p:spPr>
        <p:txBody>
          <a:bodyPr>
            <a:noAutofit/>
          </a:bodyPr>
          <a:lstStyle/>
          <a:p>
            <a:r>
              <a:rPr lang="ko-KR" altLang="en-US" b="1" dirty="0"/>
              <a:t>비디오 </a:t>
            </a:r>
            <a:r>
              <a:rPr lang="ko-KR" altLang="en-US" b="1" dirty="0" err="1"/>
              <a:t>코덱</a:t>
            </a:r>
            <a:r>
              <a:rPr lang="ko-KR" altLang="en-US" b="1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멀티미디어 데이터 </a:t>
            </a:r>
            <a:r>
              <a:rPr lang="ko-KR" altLang="en-US" dirty="0" err="1"/>
              <a:t>스트림을</a:t>
            </a:r>
            <a:r>
              <a:rPr lang="ko-KR" altLang="en-US" dirty="0"/>
              <a:t> </a:t>
            </a:r>
            <a:r>
              <a:rPr lang="ko-KR" altLang="en-US" dirty="0" err="1"/>
              <a:t>인코딩</a:t>
            </a:r>
            <a:r>
              <a:rPr lang="en-US" altLang="ko-KR" dirty="0"/>
              <a:t>, </a:t>
            </a:r>
            <a:r>
              <a:rPr lang="ko-KR" altLang="en-US" dirty="0" err="1"/>
              <a:t>디코딩하는</a:t>
            </a:r>
            <a:r>
              <a:rPr lang="ko-KR" altLang="en-US" dirty="0"/>
              <a:t> 알고리즘을 정의한다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에 가장 적합한 비디오 </a:t>
            </a:r>
            <a:r>
              <a:rPr lang="ko-KR" altLang="en-US" dirty="0" err="1"/>
              <a:t>코덱은</a:t>
            </a:r>
            <a:r>
              <a:rPr lang="ko-KR" altLang="en-US" dirty="0"/>
              <a:t> </a:t>
            </a:r>
            <a:r>
              <a:rPr lang="en-US" altLang="ko-KR" dirty="0"/>
              <a:t>H.264, Theora,VP8</a:t>
            </a:r>
            <a:endParaRPr lang="ko-KR" altLang="en-US" dirty="0"/>
          </a:p>
          <a:p>
            <a:r>
              <a:rPr lang="ko-KR" altLang="en-US" b="1" dirty="0" smtClean="0"/>
              <a:t>오디오 </a:t>
            </a:r>
            <a:r>
              <a:rPr lang="ko-KR" altLang="en-US" b="1" dirty="0" err="1"/>
              <a:t>코덱</a:t>
            </a:r>
            <a:endParaRPr lang="ko-KR" altLang="en-US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에 가장 적합한 오디오 </a:t>
            </a:r>
            <a:r>
              <a:rPr lang="ko-KR" altLang="en-US" dirty="0" err="1"/>
              <a:t>코덱은</a:t>
            </a:r>
            <a:r>
              <a:rPr lang="ko-KR" altLang="en-US" dirty="0"/>
              <a:t> </a:t>
            </a:r>
            <a:r>
              <a:rPr lang="en-US" altLang="ko-KR" dirty="0"/>
              <a:t>ACC, </a:t>
            </a:r>
            <a:r>
              <a:rPr lang="en-US" altLang="ko-KR" dirty="0" err="1"/>
              <a:t>Vorbis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4149080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동영상의 원래 </a:t>
            </a:r>
            <a:r>
              <a:rPr lang="ko-KR" altLang="en-US" sz="1400" dirty="0" err="1"/>
              <a:t>데이타는</a:t>
            </a:r>
            <a:r>
              <a:rPr lang="ko-KR" altLang="en-US" sz="1400" dirty="0"/>
              <a:t> 그 크기가 매우 </a:t>
            </a:r>
            <a:r>
              <a:rPr lang="ko-KR" altLang="en-US" sz="1400" dirty="0" smtClean="0"/>
              <a:t>커서 압축을 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동영상을 제작하는 사람은 파일을 </a:t>
            </a:r>
            <a:r>
              <a:rPr lang="ko-KR" altLang="en-US" sz="1400" dirty="0" smtClean="0"/>
              <a:t>압축할 수 </a:t>
            </a:r>
            <a:r>
              <a:rPr lang="ko-KR" altLang="en-US" sz="1400" dirty="0"/>
              <a:t>있는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코덱이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필요하고 보는 </a:t>
            </a:r>
            <a:r>
              <a:rPr lang="ko-KR" altLang="en-US" sz="1400" dirty="0"/>
              <a:t>사람은 </a:t>
            </a:r>
            <a:r>
              <a:rPr lang="ko-KR" altLang="en-US" sz="1400" dirty="0" err="1"/>
              <a:t>디코딩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코덱이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필요하다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일반 </a:t>
            </a:r>
            <a:r>
              <a:rPr lang="ko-KR" altLang="en-US" sz="1400" dirty="0"/>
              <a:t>사람들이 </a:t>
            </a:r>
            <a:r>
              <a:rPr lang="ko-KR" altLang="en-US" sz="1400" dirty="0" err="1"/>
              <a:t>코덱이라고</a:t>
            </a:r>
            <a:r>
              <a:rPr lang="ko-KR" altLang="en-US" sz="1400" dirty="0"/>
              <a:t> 부르는 것은 주로 </a:t>
            </a:r>
            <a:r>
              <a:rPr lang="ko-KR" altLang="en-US" sz="1400" dirty="0" err="1"/>
              <a:t>디코딩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코덱을</a:t>
            </a:r>
            <a:r>
              <a:rPr lang="ko-KR" altLang="en-US" sz="1400" dirty="0"/>
              <a:t> 말하는 </a:t>
            </a:r>
            <a:r>
              <a:rPr lang="ko-KR" altLang="en-US" sz="1400" dirty="0" smtClean="0"/>
              <a:t>것이다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19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9024" y="1484784"/>
            <a:ext cx="8389440" cy="331236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video</a:t>
            </a:r>
            <a:r>
              <a:rPr lang="ko-KR" altLang="en-US" sz="2000" dirty="0" smtClean="0"/>
              <a:t>의 한 가지 문제는 현재까지는 웹에 지원되는 표준 비디오 포맷이 없기 때문에 브라우저별로 재생할 수 있는 미디어 형식이 다르다</a:t>
            </a:r>
            <a:r>
              <a:rPr lang="en-US" altLang="ko-KR" sz="2000" dirty="0" smtClean="0"/>
              <a:t>. </a:t>
            </a:r>
          </a:p>
          <a:p>
            <a:endParaRPr lang="en-US" altLang="ko-KR" sz="800" dirty="0" smtClean="0"/>
          </a:p>
          <a:p>
            <a:r>
              <a:rPr lang="en-US" altLang="ko-KR" sz="2000" dirty="0" smtClean="0"/>
              <a:t>HTML5</a:t>
            </a:r>
            <a:r>
              <a:rPr lang="ko-KR" altLang="en-US" sz="2000" dirty="0" smtClean="0"/>
              <a:t>와 관련이 있는 가장 일반적인 비디오 컨테이너 포맷으로는 </a:t>
            </a:r>
            <a:r>
              <a:rPr lang="en-US" altLang="ko-KR" sz="2000" dirty="0" err="1" smtClean="0"/>
              <a:t>ogg</a:t>
            </a:r>
            <a:r>
              <a:rPr lang="en-US" altLang="ko-KR" sz="2000" dirty="0" smtClean="0"/>
              <a:t>, </a:t>
            </a:r>
            <a:r>
              <a:rPr lang="en-US" altLang="ko-KR" dirty="0" smtClean="0"/>
              <a:t>mp4 </a:t>
            </a:r>
            <a:r>
              <a:rPr lang="ko-KR" altLang="en-US" sz="2000" dirty="0" smtClean="0"/>
              <a:t>등이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dirty="0" err="1"/>
              <a:t>ogg</a:t>
            </a:r>
            <a:r>
              <a:rPr lang="en-US" altLang="ko-KR" sz="2000" dirty="0"/>
              <a:t> </a:t>
            </a:r>
            <a:r>
              <a:rPr lang="ko-KR" altLang="en-US" sz="2000" dirty="0"/>
              <a:t>포맷 </a:t>
            </a:r>
            <a:r>
              <a:rPr lang="ko-KR" altLang="en-US" sz="2000" dirty="0" err="1"/>
              <a:t>테오라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Theora</a:t>
            </a:r>
            <a:r>
              <a:rPr lang="en-US" altLang="ko-KR" sz="2000" dirty="0"/>
              <a:t>) </a:t>
            </a:r>
            <a:r>
              <a:rPr lang="ko-KR" altLang="en-US" sz="2000" dirty="0"/>
              <a:t>비디오 </a:t>
            </a:r>
            <a:r>
              <a:rPr lang="ko-KR" altLang="en-US" sz="2000" dirty="0" err="1"/>
              <a:t>코덱과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보비스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Vorbis</a:t>
            </a:r>
            <a:r>
              <a:rPr lang="en-US" altLang="ko-KR" sz="2000" dirty="0"/>
              <a:t>) </a:t>
            </a:r>
            <a:r>
              <a:rPr lang="ko-KR" altLang="en-US" sz="2000" dirty="0"/>
              <a:t>오디오 </a:t>
            </a:r>
            <a:r>
              <a:rPr lang="ko-KR" altLang="en-US" sz="2000" dirty="0" err="1"/>
              <a:t>코덱을</a:t>
            </a:r>
            <a:r>
              <a:rPr lang="ko-KR" altLang="en-US" sz="2000" dirty="0"/>
              <a:t> 사용하며 </a:t>
            </a:r>
            <a:r>
              <a:rPr lang="en-US" altLang="ko-KR" sz="2000" dirty="0"/>
              <a:t>mp4 </a:t>
            </a:r>
            <a:r>
              <a:rPr lang="ko-KR" altLang="en-US" sz="2000" dirty="0"/>
              <a:t>포맷은 </a:t>
            </a:r>
            <a:r>
              <a:rPr lang="en-US" altLang="ko-KR" sz="2000" dirty="0"/>
              <a:t>H.264 </a:t>
            </a:r>
            <a:r>
              <a:rPr lang="ko-KR" altLang="en-US" sz="2000" dirty="0"/>
              <a:t>비디오 </a:t>
            </a:r>
            <a:r>
              <a:rPr lang="ko-KR" altLang="en-US" sz="2000" dirty="0" err="1"/>
              <a:t>코덱과</a:t>
            </a:r>
            <a:r>
              <a:rPr lang="ko-KR" altLang="en-US" sz="2000" dirty="0"/>
              <a:t> </a:t>
            </a:r>
            <a:r>
              <a:rPr lang="en-US" altLang="ko-KR" sz="2000" dirty="0"/>
              <a:t>ACC </a:t>
            </a:r>
            <a:r>
              <a:rPr lang="ko-KR" altLang="en-US" sz="2000" dirty="0"/>
              <a:t>오디오 </a:t>
            </a:r>
            <a:r>
              <a:rPr lang="ko-KR" altLang="en-US" sz="2000" dirty="0" err="1"/>
              <a:t>코덱을</a:t>
            </a:r>
            <a:r>
              <a:rPr lang="ko-KR" altLang="en-US" sz="2000" dirty="0"/>
              <a:t> 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280" y="1484784"/>
            <a:ext cx="8389440" cy="1512168"/>
          </a:xfrm>
        </p:spPr>
        <p:txBody>
          <a:bodyPr>
            <a:noAutofit/>
          </a:bodyPr>
          <a:lstStyle/>
          <a:p>
            <a:r>
              <a:rPr lang="en-US" altLang="ko-KR" sz="2000" dirty="0" err="1" smtClean="0"/>
              <a:t>ogg</a:t>
            </a:r>
            <a:r>
              <a:rPr lang="ko-KR" altLang="en-US" sz="2000" dirty="0" smtClean="0"/>
              <a:t>는 </a:t>
            </a:r>
            <a:r>
              <a:rPr lang="ko-KR" altLang="en-US" dirty="0" err="1" smtClean="0"/>
              <a:t>파이어폭스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구글</a:t>
            </a:r>
            <a:r>
              <a:rPr lang="en-US" altLang="ko-KR" sz="2000" dirty="0" smtClean="0"/>
              <a:t>, </a:t>
            </a:r>
            <a:r>
              <a:rPr lang="ko-KR" altLang="en-US" dirty="0" smtClean="0"/>
              <a:t>크롬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오페라가 지원하고 있으며</a:t>
            </a:r>
            <a:endParaRPr lang="en-US" altLang="ko-KR" dirty="0" smtClean="0"/>
          </a:p>
          <a:p>
            <a:r>
              <a:rPr lang="en-US" altLang="ko-KR" dirty="0" smtClean="0"/>
              <a:t>Mp4</a:t>
            </a:r>
            <a:r>
              <a:rPr lang="ko-KR" altLang="en-US" dirty="0" smtClean="0"/>
              <a:t>는 </a:t>
            </a:r>
            <a:r>
              <a:rPr lang="ko-KR" altLang="en-US" dirty="0"/>
              <a:t>사파리</a:t>
            </a:r>
            <a:r>
              <a:rPr lang="en-US" altLang="ko-KR" dirty="0"/>
              <a:t>. </a:t>
            </a:r>
            <a:r>
              <a:rPr lang="ko-KR" altLang="en-US" dirty="0"/>
              <a:t>인터넷 </a:t>
            </a:r>
            <a:r>
              <a:rPr lang="ko-KR" altLang="en-US" dirty="0" err="1"/>
              <a:t>익스플로러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크롬이 지원하고 있다</a:t>
            </a:r>
            <a:r>
              <a:rPr lang="en-US" altLang="ko-KR" dirty="0"/>
              <a:t>.</a:t>
            </a:r>
          </a:p>
          <a:p>
            <a:pPr lvl="1"/>
            <a:endParaRPr lang="ko-KR" altLang="en-US" sz="11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74508"/>
              </p:ext>
            </p:extLst>
          </p:nvPr>
        </p:nvGraphicFramePr>
        <p:xfrm>
          <a:off x="917340" y="2492896"/>
          <a:ext cx="7309320" cy="3065526"/>
        </p:xfrm>
        <a:graphic>
          <a:graphicData uri="http://schemas.openxmlformats.org/drawingml/2006/table">
            <a:tbl>
              <a:tblPr/>
              <a:tblGrid>
                <a:gridCol w="2844824"/>
                <a:gridCol w="2088232"/>
                <a:gridCol w="2376264"/>
              </a:tblGrid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브라우저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파일형식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코덱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파이어폭스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3.5+ 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ogg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Theora</a:t>
                      </a: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Vorbis</a:t>
                      </a: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오페라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10.5+ 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ogg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Theora</a:t>
                      </a: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Vorbis</a:t>
                      </a: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사파리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mp4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H.264, AAC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크롬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ogg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mp4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Theora</a:t>
                      </a: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Vorbis</a:t>
                      </a:r>
                      <a:endParaRPr lang="en-US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H.264, AAC 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아이폰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mp4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H.264, AAC 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익스플로러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mp4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H.264, AAC 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인터넷 익스플로러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 안함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지원 안 함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플래시 플레이어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mp4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H.264, AAC  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7970" y="1412776"/>
            <a:ext cx="8622502" cy="1224136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&lt;video&gt; </a:t>
            </a:r>
            <a:r>
              <a:rPr lang="ko-KR" altLang="en-US" sz="2000" dirty="0" smtClean="0"/>
              <a:t>요소에 사용되는 미디어의 포맷이 브라우저 별로 통일되어 있지 않기 때문에 </a:t>
            </a:r>
            <a:r>
              <a:rPr lang="en-US" altLang="ko-KR" sz="2000" dirty="0" smtClean="0"/>
              <a:t>mp4, </a:t>
            </a:r>
            <a:r>
              <a:rPr lang="en-US" altLang="ko-KR" sz="2000" dirty="0" err="1" smtClean="0"/>
              <a:t>ogg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두 가지 포맷을 모두 준비해야 하며 동영상이 제대로 작동되기 위해서는 </a:t>
            </a:r>
            <a:r>
              <a:rPr lang="en-US" altLang="ko-KR" dirty="0"/>
              <a:t>type</a:t>
            </a:r>
            <a:r>
              <a:rPr lang="ko-KR" altLang="en-US" dirty="0" smtClean="0"/>
              <a:t>속성에 </a:t>
            </a:r>
            <a:r>
              <a:rPr lang="en-US" altLang="ko-KR" sz="2000" dirty="0" smtClean="0"/>
              <a:t>MIME </a:t>
            </a:r>
            <a:r>
              <a:rPr lang="ko-KR" altLang="en-US" sz="2000" dirty="0" smtClean="0"/>
              <a:t>타입을 명확히 제시</a:t>
            </a:r>
            <a:endParaRPr lang="en-US" altLang="ko-KR" sz="2000" dirty="0" smtClean="0"/>
          </a:p>
          <a:p>
            <a:endParaRPr lang="en-US" altLang="ko-KR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dirty="0"/>
              <a:t>브라우저가 해당 파일을 재생할 수 있을지 판단할 수 있게 해서 지원하지 않는 포맷을 </a:t>
            </a:r>
            <a:r>
              <a:rPr lang="ko-KR" altLang="en-US" dirty="0" smtClean="0"/>
              <a:t>불필요하게 </a:t>
            </a:r>
            <a:r>
              <a:rPr lang="ko-KR" altLang="en-US" dirty="0"/>
              <a:t>다운로드 </a:t>
            </a:r>
            <a:r>
              <a:rPr lang="ko-KR" altLang="en-US" dirty="0" smtClean="0"/>
              <a:t>하는 것을 </a:t>
            </a:r>
            <a:r>
              <a:rPr lang="ko-KR" altLang="en-US" dirty="0"/>
              <a:t>막는다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sz="11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7970" y="2708920"/>
            <a:ext cx="8856984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/>
              <a:t>&lt;video id="media" width="600" height="400" </a:t>
            </a:r>
            <a:r>
              <a:rPr lang="en-US" altLang="ko-KR" sz="2000" dirty="0" err="1"/>
              <a:t>autoplay</a:t>
            </a:r>
            <a:r>
              <a:rPr lang="en-US" altLang="ko-KR" sz="2000" dirty="0"/>
              <a:t>&gt; </a:t>
            </a:r>
            <a:endParaRPr lang="en-US" altLang="ko-KR" sz="2000" dirty="0" smtClean="0"/>
          </a:p>
          <a:p>
            <a:pPr latinLnBrk="1"/>
            <a:r>
              <a:rPr lang="en-US" altLang="ko-KR" sz="2000" dirty="0" smtClean="0"/>
              <a:t> &lt;</a:t>
            </a:r>
            <a:r>
              <a:rPr lang="en-US" altLang="ko-KR" sz="2000" dirty="0"/>
              <a:t>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="my_video.mp4" type='video/mp4</a:t>
            </a:r>
            <a:r>
              <a:rPr lang="en-US" altLang="ko-KR" sz="2000" dirty="0" smtClean="0"/>
              <a:t>'&gt;</a:t>
            </a:r>
          </a:p>
          <a:p>
            <a:pPr latinLnBrk="1"/>
            <a:r>
              <a:rPr lang="en-US" altLang="ko-KR" sz="2000" dirty="0" smtClean="0"/>
              <a:t> &lt;</a:t>
            </a:r>
            <a:r>
              <a:rPr lang="en-US" altLang="ko-KR" sz="2000" dirty="0"/>
              <a:t>source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="my_video.ogv" type=</a:t>
            </a:r>
            <a:r>
              <a:rPr lang="en-US" altLang="ko-KR" sz="2000" dirty="0" smtClean="0"/>
              <a:t>'video/</a:t>
            </a:r>
            <a:r>
              <a:rPr lang="en-US" altLang="ko-KR" sz="2000" dirty="0" err="1" smtClean="0"/>
              <a:t>ogg</a:t>
            </a:r>
            <a:r>
              <a:rPr lang="en-US" altLang="ko-KR" sz="2000" dirty="0" smtClean="0"/>
              <a:t>; codecs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theora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vorbis</a:t>
            </a:r>
            <a:r>
              <a:rPr lang="en-US" altLang="ko-KR" sz="2000" dirty="0"/>
              <a:t>"'&gt;</a:t>
            </a:r>
          </a:p>
          <a:p>
            <a:pPr latinLnBrk="1"/>
            <a:r>
              <a:rPr lang="en-US" altLang="ko-KR" sz="2000" dirty="0"/>
              <a:t>&lt;/video&gt;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99" y="6165304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02_video03.html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미디어 </a:t>
            </a:r>
            <a:r>
              <a:rPr lang="ko-KR" altLang="en-US" sz="3200" b="1" dirty="0"/>
              <a:t>재생에 관한 자바 스크립트 </a:t>
            </a:r>
            <a:r>
              <a:rPr lang="en-US" altLang="ko-KR" sz="3200" b="1" dirty="0"/>
              <a:t>API</a:t>
            </a:r>
            <a:endParaRPr lang="ko-KR" altLang="en-US" sz="3200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34313"/>
              </p:ext>
            </p:extLst>
          </p:nvPr>
        </p:nvGraphicFramePr>
        <p:xfrm>
          <a:off x="512676" y="1346797"/>
          <a:ext cx="8118648" cy="4402836"/>
        </p:xfrm>
        <a:graphic>
          <a:graphicData uri="http://schemas.openxmlformats.org/drawingml/2006/table">
            <a:tbl>
              <a:tblPr/>
              <a:tblGrid>
                <a:gridCol w="2405665"/>
                <a:gridCol w="5712983"/>
              </a:tblGrid>
              <a:tr h="180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80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미디어 데이터의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currentTime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재생 위치를 초 단위로 나타냄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재생할 위치를 초 단위로 나타냄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미디어 데이터의 길이를 초 단위로 나타냄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paused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 정시인지 아닌지를 알려준다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정지시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5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defaultPlaybackRate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재생 속도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값은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1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playbackRate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 속도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값은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이며 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 앞으로 재생 마이너스이면 거꾸로 재생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muted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 소거인지 반환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음량을 표시함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0.0 ~ 1.0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 값을 가짐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timeupdate</a:t>
                      </a:r>
                      <a:endParaRPr lang="en-US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 위치가 변경되면 발생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load()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동영상을 다시 읽어 들임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재생하지 않음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play()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동영상을 재생함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pause()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 중인 동영상을 일시 정지함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5536" y="5877272"/>
            <a:ext cx="251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02_videoplayer01.html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audio </a:t>
            </a:r>
            <a:r>
              <a:rPr lang="ko-KR" altLang="en-US" b="1" dirty="0" smtClean="0"/>
              <a:t>태그로 음악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280920" cy="1080120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&lt;video&gt; </a:t>
            </a:r>
            <a:r>
              <a:rPr lang="ko-KR" altLang="en-US" sz="2000" dirty="0" smtClean="0"/>
              <a:t>요소에 사용되는 미디어의 포맷이 브라우저 별로 통일되어 있지 않기 때문에 </a:t>
            </a:r>
            <a:r>
              <a:rPr lang="en-US" altLang="ko-KR" sz="2000" dirty="0" smtClean="0"/>
              <a:t>mp4, </a:t>
            </a:r>
            <a:r>
              <a:rPr lang="en-US" altLang="ko-KR" sz="2000" dirty="0" err="1" smtClean="0"/>
              <a:t>ogg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두 가지 포맷을 모두 준비해야 하며 동영상이 제대로 작동되기 위해서는 </a:t>
            </a:r>
            <a:r>
              <a:rPr lang="en-US" altLang="ko-KR" sz="2000" dirty="0" smtClean="0"/>
              <a:t>MIME </a:t>
            </a:r>
            <a:r>
              <a:rPr lang="ko-KR" altLang="en-US" sz="2000" dirty="0" smtClean="0"/>
              <a:t>타입을 명확히 제시</a:t>
            </a:r>
            <a:endParaRPr lang="ko-KR" altLang="en-US" sz="11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5536" y="2420888"/>
            <a:ext cx="8532440" cy="16004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smtClean="0"/>
              <a:t>&lt;</a:t>
            </a:r>
            <a:r>
              <a:rPr lang="en-US" altLang="ko-KR" dirty="0"/>
              <a:t>audio preload="auto" loop="</a:t>
            </a:r>
            <a:r>
              <a:rPr lang="en-US" altLang="ko-KR" dirty="0" smtClean="0"/>
              <a:t>loop“ </a:t>
            </a:r>
            <a:r>
              <a:rPr lang="en-US" altLang="ko-KR" dirty="0" err="1" smtClean="0"/>
              <a:t>autoplay</a:t>
            </a:r>
            <a:r>
              <a:rPr lang="en-US" altLang="ko-KR" dirty="0"/>
              <a:t>="</a:t>
            </a:r>
            <a:r>
              <a:rPr lang="en-US" altLang="ko-KR" dirty="0" err="1"/>
              <a:t>autoplay</a:t>
            </a:r>
            <a:r>
              <a:rPr lang="en-US" altLang="ko-KR" dirty="0"/>
              <a:t>" </a:t>
            </a:r>
            <a:r>
              <a:rPr lang="en-US" altLang="ko-KR" dirty="0" smtClean="0"/>
              <a:t>controls</a:t>
            </a:r>
            <a:r>
              <a:rPr lang="en-US" altLang="ko-KR" dirty="0"/>
              <a:t>="controls"&gt;</a:t>
            </a:r>
          </a:p>
          <a:p>
            <a:pPr latinLnBrk="1"/>
            <a:r>
              <a:rPr lang="en-US" altLang="ko-KR" sz="2000" dirty="0"/>
              <a:t>&lt;source type="audio/mp3"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="media/big_buck_bunny_32s.mp3" /&gt;</a:t>
            </a:r>
          </a:p>
          <a:p>
            <a:pPr latinLnBrk="1"/>
            <a:r>
              <a:rPr lang="en-US" altLang="ko-KR" sz="2000" dirty="0"/>
              <a:t>&lt;source type="audio/</a:t>
            </a:r>
            <a:r>
              <a:rPr lang="en-US" altLang="ko-KR" sz="2000" dirty="0" err="1"/>
              <a:t>ogg</a:t>
            </a:r>
            <a:r>
              <a:rPr lang="en-US" altLang="ko-KR" sz="2000" dirty="0"/>
              <a:t>"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="media/big_buck_bunny_32s.oga " /&gt; </a:t>
            </a:r>
          </a:p>
          <a:p>
            <a:pPr latinLnBrk="1"/>
            <a:r>
              <a:rPr lang="ko-KR" altLang="en-US" sz="2000" dirty="0"/>
              <a:t>재생할 수 없는 브라우저 입니다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atinLnBrk="1"/>
            <a:r>
              <a:rPr lang="en-US" altLang="ko-KR" sz="2000" dirty="0"/>
              <a:t>&lt;/audio&gt;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5877272"/>
            <a:ext cx="391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03_audio01.html/ </a:t>
            </a:r>
            <a:r>
              <a:rPr lang="en-US" altLang="ko-KR" dirty="0" smtClean="0">
                <a:solidFill>
                  <a:srgbClr val="FF0000"/>
                </a:solidFill>
              </a:rPr>
              <a:t>03_audio02.html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3. canvas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태그로 다양한 이미지 그리기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353" y="1566104"/>
            <a:ext cx="8280920" cy="1728192"/>
          </a:xfrm>
        </p:spPr>
        <p:txBody>
          <a:bodyPr>
            <a:noAutofit/>
          </a:bodyPr>
          <a:lstStyle/>
          <a:p>
            <a:r>
              <a:rPr lang="en-US" altLang="ko-KR" dirty="0"/>
              <a:t>canvas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sz="2000" dirty="0"/>
              <a:t>그래픽 </a:t>
            </a:r>
            <a:r>
              <a:rPr lang="ko-KR" altLang="en-US" sz="2000" dirty="0" err="1"/>
              <a:t>랜더링</a:t>
            </a:r>
            <a:r>
              <a:rPr lang="ko-KR" altLang="en-US" sz="2000" dirty="0"/>
              <a:t> 및 애니메이션 작업이 가능</a:t>
            </a:r>
          </a:p>
          <a:p>
            <a:r>
              <a:rPr lang="ko-KR" altLang="en-US" dirty="0"/>
              <a:t>캔버스 사용방법</a:t>
            </a:r>
            <a:endParaRPr lang="en-US" altLang="ko-KR" dirty="0"/>
          </a:p>
          <a:p>
            <a:pPr lvl="1"/>
            <a:r>
              <a:rPr lang="en-US" altLang="ko-KR" sz="2000" dirty="0"/>
              <a:t>canvas </a:t>
            </a:r>
            <a:r>
              <a:rPr lang="ko-KR" altLang="en-US" sz="2000" dirty="0"/>
              <a:t>태그에 너비와 높이를 지정하여 영역을 설정</a:t>
            </a:r>
            <a:endParaRPr lang="en-US" altLang="ko-KR" sz="2000" dirty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 smtClean="0"/>
          </a:p>
          <a:p>
            <a:pPr lvl="1"/>
            <a:endParaRPr lang="ko-KR" altLang="en-US" sz="16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9552" y="3316922"/>
            <a:ext cx="7488832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2000" dirty="0"/>
              <a:t>canvas id="</a:t>
            </a:r>
            <a:r>
              <a:rPr lang="en-US" altLang="ko-KR" sz="2000" dirty="0" err="1"/>
              <a:t>myCanvas</a:t>
            </a:r>
            <a:r>
              <a:rPr lang="en-US" altLang="ko-KR" sz="2000" dirty="0"/>
              <a:t>" width="800" height="300"&gt;&lt;/canvas&gt;</a:t>
            </a:r>
          </a:p>
        </p:txBody>
      </p:sp>
    </p:spTree>
    <p:extLst>
      <p:ext uri="{BB962C8B-B14F-4D97-AF65-F5344CB8AC3E}">
        <p14:creationId xmlns:p14="http://schemas.microsoft.com/office/powerpoint/2010/main" val="36268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canvas </a:t>
            </a:r>
            <a:r>
              <a:rPr lang="ko-KR" altLang="en-US" b="1" dirty="0" smtClean="0"/>
              <a:t>태그로 다양한 이미지 그리기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548" y="1556792"/>
            <a:ext cx="8100900" cy="3888432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canvas DOM </a:t>
            </a:r>
            <a:r>
              <a:rPr lang="ko-KR" altLang="en-US" sz="2000" dirty="0" smtClean="0"/>
              <a:t>객체를 생성하여 이를 통해 그리기 </a:t>
            </a:r>
            <a:r>
              <a:rPr lang="ko-KR" altLang="en-US" sz="2000" dirty="0" err="1" smtClean="0"/>
              <a:t>컨텍스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단계 </a:t>
            </a:r>
            <a:r>
              <a:rPr lang="en-US" altLang="ko-KR" sz="1800" dirty="0" smtClean="0"/>
              <a:t>: </a:t>
            </a:r>
            <a:r>
              <a:rPr lang="en-US" altLang="ko-KR" sz="1400" dirty="0" smtClean="0"/>
              <a:t>document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getElementById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함수로 </a:t>
            </a:r>
            <a:r>
              <a:rPr lang="en-US" altLang="ko-KR" sz="1400" dirty="0" smtClean="0"/>
              <a:t>Canvas DOM </a:t>
            </a:r>
            <a:r>
              <a:rPr lang="ko-KR" altLang="en-US" sz="1400" dirty="0" smtClean="0"/>
              <a:t>객체에 접근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endParaRPr lang="en-US" altLang="ko-KR" sz="1600" b="1" dirty="0" smtClean="0"/>
          </a:p>
          <a:p>
            <a:endParaRPr lang="en-US" altLang="ko-KR" b="1" dirty="0"/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pPr lvl="1"/>
            <a:r>
              <a:rPr lang="en-US" altLang="ko-KR" sz="1800" dirty="0" smtClean="0"/>
              <a:t>2</a:t>
            </a:r>
            <a:r>
              <a:rPr lang="ko-KR" altLang="en-US" sz="1800" dirty="0" smtClean="0"/>
              <a:t>단계 </a:t>
            </a:r>
            <a:r>
              <a:rPr lang="en-US" altLang="ko-KR" sz="1800" dirty="0" smtClean="0"/>
              <a:t>: </a:t>
            </a:r>
            <a:r>
              <a:rPr lang="en-US" altLang="ko-KR" sz="1400" dirty="0" err="1" smtClean="0"/>
              <a:t>canvas.getContext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함수로 </a:t>
            </a:r>
            <a:r>
              <a:rPr lang="ko-KR" altLang="en-US" sz="1400" dirty="0" err="1" smtClean="0"/>
              <a:t>컨텍스트를</a:t>
            </a:r>
            <a:r>
              <a:rPr lang="ko-KR" altLang="en-US" sz="1400" dirty="0" smtClean="0"/>
              <a:t> 얻기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sz="1800" dirty="0" smtClean="0"/>
              <a:t>3</a:t>
            </a:r>
            <a:r>
              <a:rPr lang="ko-KR" altLang="en-US" sz="1800" dirty="0" smtClean="0"/>
              <a:t>단계 </a:t>
            </a:r>
            <a:r>
              <a:rPr lang="en-US" altLang="ko-KR" sz="1800" dirty="0" smtClean="0"/>
              <a:t>: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이렇게 얻어낸 </a:t>
            </a:r>
            <a:r>
              <a:rPr lang="en-US" altLang="ko-KR" sz="1400" dirty="0" smtClean="0"/>
              <a:t>context</a:t>
            </a:r>
            <a:r>
              <a:rPr lang="ko-KR" altLang="en-US" sz="1400" dirty="0" smtClean="0"/>
              <a:t>를 가지고 여러 가지 도형이나 그림을 그림</a:t>
            </a:r>
            <a:endParaRPr lang="en-US" altLang="ko-KR" sz="14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	</a:t>
            </a:r>
            <a:endParaRPr lang="ko-KR" altLang="en-US" sz="1600" dirty="0" smtClean="0"/>
          </a:p>
          <a:p>
            <a:pPr lvl="1"/>
            <a:endParaRPr lang="ko-KR" altLang="en-US" sz="16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71600" y="2365429"/>
            <a:ext cx="7128792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 err="1"/>
              <a:t>window.onload</a:t>
            </a:r>
            <a:r>
              <a:rPr lang="en-US" altLang="ko-KR" sz="2000" dirty="0"/>
              <a:t> = function(){</a:t>
            </a:r>
          </a:p>
          <a:p>
            <a:pPr latinLnBrk="1"/>
            <a:r>
              <a:rPr lang="en-US" altLang="ko-KR" sz="2000" dirty="0"/>
              <a:t>    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canvas = </a:t>
            </a:r>
            <a:r>
              <a:rPr lang="en-US" altLang="ko-KR" sz="2000" dirty="0" err="1"/>
              <a:t>document.getElementById</a:t>
            </a:r>
            <a:r>
              <a:rPr lang="en-US" altLang="ko-KR" sz="2000" dirty="0"/>
              <a:t>("</a:t>
            </a:r>
            <a:r>
              <a:rPr lang="en-US" altLang="ko-KR" sz="2000" dirty="0" err="1"/>
              <a:t>myCanvas</a:t>
            </a:r>
            <a:r>
              <a:rPr lang="en-US" altLang="ko-KR" sz="2000" dirty="0"/>
              <a:t>");</a:t>
            </a:r>
          </a:p>
          <a:p>
            <a:pPr latinLnBrk="1"/>
            <a:r>
              <a:rPr lang="en-US" altLang="ko-KR" sz="2000" dirty="0"/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1600" y="4181018"/>
            <a:ext cx="7128792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 err="1"/>
              <a:t>var</a:t>
            </a:r>
            <a:r>
              <a:rPr lang="en-US" altLang="ko-KR" sz="2000" dirty="0"/>
              <a:t> context = </a:t>
            </a:r>
            <a:r>
              <a:rPr lang="en-US" altLang="ko-KR" sz="2000" dirty="0" err="1"/>
              <a:t>canvas.getContext</a:t>
            </a:r>
            <a:r>
              <a:rPr lang="en-US" altLang="ko-KR" sz="2000" dirty="0"/>
              <a:t>('2d'); </a:t>
            </a:r>
          </a:p>
        </p:txBody>
      </p:sp>
    </p:spTree>
    <p:extLst>
      <p:ext uri="{BB962C8B-B14F-4D97-AF65-F5344CB8AC3E}">
        <p14:creationId xmlns:p14="http://schemas.microsoft.com/office/powerpoint/2010/main" val="13995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향상된 </a:t>
            </a:r>
            <a:r>
              <a:rPr lang="en-US" altLang="ko-KR" b="1" dirty="0">
                <a:solidFill>
                  <a:srgbClr val="FF0000"/>
                </a:solidFill>
              </a:rPr>
              <a:t>Selector API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7992888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현재 자바스크립트에서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요소를 참조하는 세가지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 dirty="0" err="1" smtClean="0"/>
              <a:t>getElementById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 dirty="0" err="1"/>
              <a:t>getElements</a:t>
            </a:r>
            <a:r>
              <a:rPr lang="en-US" altLang="ko-KR" dirty="0" err="1" smtClean="0"/>
              <a:t>ByClassName</a:t>
            </a:r>
            <a:r>
              <a:rPr lang="en-US" altLang="ko-KR" dirty="0" smtClean="0"/>
              <a:t>()</a:t>
            </a:r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브라우저는 코드를 순차적으로 읽으므로 아직 생성되지 않은 요소는 참조할 수 없다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7298" y="6165304"/>
            <a:ext cx="2822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00_getElement.html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canvas </a:t>
            </a:r>
            <a:r>
              <a:rPr lang="ko-KR" altLang="en-US" b="1" dirty="0" smtClean="0"/>
              <a:t>태그로 다양한 이미지 그리기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7848872" cy="504056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색상이 채워진 사각형을 그리기 위한 함수</a:t>
            </a:r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pPr>
              <a:buNone/>
            </a:pPr>
            <a:endParaRPr lang="ko-KR" altLang="en-US" sz="1600" dirty="0" smtClean="0"/>
          </a:p>
          <a:p>
            <a:endParaRPr lang="ko-KR" altLang="en-US" sz="1600" b="1" dirty="0" smtClean="0"/>
          </a:p>
          <a:p>
            <a:endParaRPr lang="ko-KR" altLang="en-US" sz="1600" b="1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457200" lvl="1" indent="0">
              <a:buNone/>
            </a:pPr>
            <a:endParaRPr lang="ko-KR" altLang="en-US" sz="1600" dirty="0" smtClean="0"/>
          </a:p>
          <a:p>
            <a:pPr lvl="1"/>
            <a:endParaRPr lang="ko-KR" altLang="en-US" sz="16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195872656" descr="EMB000028382c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284985"/>
            <a:ext cx="5472608" cy="3067850"/>
          </a:xfrm>
          <a:prstGeom prst="rect">
            <a:avLst/>
          </a:prstGeom>
          <a:noFill/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09677"/>
              </p:ext>
            </p:extLst>
          </p:nvPr>
        </p:nvGraphicFramePr>
        <p:xfrm>
          <a:off x="395536" y="1700808"/>
          <a:ext cx="8352928" cy="1696856"/>
        </p:xfrm>
        <a:graphic>
          <a:graphicData uri="http://schemas.openxmlformats.org/drawingml/2006/table">
            <a:tbl>
              <a:tblPr/>
              <a:tblGrid>
                <a:gridCol w="3591759"/>
                <a:gridCol w="4761169"/>
              </a:tblGrid>
              <a:tr h="388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88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fillRect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width, height)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영역에 색이 채워진 사각형을 그린다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strokeRect(x, y, width, height)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지정된 위치에 테두리만 있는 사각형을 그린다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clearRect</a:t>
                      </a:r>
                      <a:r>
                        <a:rPr lang="en-US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(x, y, width, height)</a:t>
                      </a: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특정영역을 투명한 사각형을 그린다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즉 지운다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615" marR="61615" marT="17035" marB="170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9512" y="6374482"/>
            <a:ext cx="211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03_canvas01.html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canvas </a:t>
            </a:r>
            <a:r>
              <a:rPr lang="ko-KR" altLang="en-US" b="1" dirty="0" smtClean="0"/>
              <a:t>태그로 다양한 이미지 그리기</a:t>
            </a:r>
            <a:endParaRPr lang="ko-KR" altLang="en-US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3608" y="1916832"/>
            <a:ext cx="7128792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context.fillStyle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= "#FF0000";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3954542"/>
            <a:ext cx="7128792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context.stroke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43608" y="2946430"/>
            <a:ext cx="7056784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 err="1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context.strokeStyle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 = "</a:t>
            </a:r>
            <a:r>
              <a:rPr lang="en-US" altLang="ko-KR" sz="1600" dirty="0" err="1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rgb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HY견고딕" pitchFamily="18" charset="-127"/>
                <a:ea typeface="HY견고딕" pitchFamily="18" charset="-127"/>
              </a:rPr>
              <a:t>(255,0,0)"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_x211881240" descr="EMB000028382c8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416719"/>
            <a:ext cx="6912768" cy="1957763"/>
          </a:xfrm>
          <a:prstGeom prst="rect">
            <a:avLst/>
          </a:prstGeom>
          <a:noFill/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93204" y="1268760"/>
            <a:ext cx="8327268" cy="3147959"/>
          </a:xfrm>
        </p:spPr>
        <p:txBody>
          <a:bodyPr/>
          <a:lstStyle/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사각형을 채울 색상을  지정하는 속성</a:t>
            </a:r>
            <a:endParaRPr lang="en-US" altLang="ko-KR" dirty="0" smtClean="0"/>
          </a:p>
          <a:p>
            <a:pPr algn="just" fontAlgn="base">
              <a:lnSpc>
                <a:spcPct val="160000"/>
              </a:lnSpc>
            </a:pPr>
            <a:endParaRPr lang="en-US" altLang="ko-KR" dirty="0" smtClean="0"/>
          </a:p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테두리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색상을 지정하는 속성</a:t>
            </a:r>
          </a:p>
          <a:p>
            <a:pPr algn="just" fontAlgn="base">
              <a:lnSpc>
                <a:spcPct val="160000"/>
              </a:lnSpc>
            </a:pPr>
            <a:endParaRPr lang="en-US" altLang="ko-KR" dirty="0" smtClean="0"/>
          </a:p>
          <a:p>
            <a:pPr algn="just" fontAlgn="base">
              <a:lnSpc>
                <a:spcPct val="160000"/>
              </a:lnSpc>
            </a:pPr>
            <a:r>
              <a:rPr lang="ko-KR" altLang="en-US" dirty="0" smtClean="0"/>
              <a:t>그래픽을 화면에 표시하기 위해서 </a:t>
            </a:r>
            <a:r>
              <a:rPr lang="en-US" altLang="ko-KR" dirty="0" smtClean="0"/>
              <a:t>stroke() </a:t>
            </a:r>
            <a:r>
              <a:rPr lang="ko-KR" altLang="en-US" dirty="0" smtClean="0"/>
              <a:t>함수를 호출</a:t>
            </a:r>
          </a:p>
          <a:p>
            <a:pPr algn="just" fontAlgn="base">
              <a:lnSpc>
                <a:spcPct val="160000"/>
              </a:lnSpc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6374482"/>
            <a:ext cx="211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03_canvas02.html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이미지 관련 함수인 </a:t>
            </a:r>
            <a:r>
              <a:rPr lang="en-US" altLang="ko-KR" b="1" dirty="0" err="1"/>
              <a:t>drawImage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11560" y="1964509"/>
            <a:ext cx="8327268" cy="67240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/>
              <a:t>첫 번째 매개변수는 캔버스 위에 출력될 이미지의 </a:t>
            </a:r>
            <a:r>
              <a:rPr lang="en-US" altLang="ko-KR" dirty="0"/>
              <a:t>x </a:t>
            </a:r>
            <a:r>
              <a:rPr lang="ko-KR" altLang="en-US" dirty="0"/>
              <a:t>좌표이고</a:t>
            </a:r>
            <a:r>
              <a:rPr lang="en-US" altLang="ko-KR" dirty="0"/>
              <a:t>, </a:t>
            </a:r>
            <a:r>
              <a:rPr lang="ko-KR" altLang="en-US" dirty="0"/>
              <a:t>두 번째 매개변수는 </a:t>
            </a:r>
            <a:r>
              <a:rPr lang="en-US" altLang="ko-KR" dirty="0"/>
              <a:t>y 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. </a:t>
            </a:r>
            <a:r>
              <a:rPr lang="ko-KR" altLang="en-US" dirty="0"/>
              <a:t>이미지의 크기는 원래 크기를 그대로 따르고 이미지의 위치만 설정</a:t>
            </a:r>
          </a:p>
          <a:p>
            <a:pPr algn="just" fontAlgn="base">
              <a:lnSpc>
                <a:spcPct val="160000"/>
              </a:lnSpc>
            </a:pP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83300"/>
              </p:ext>
            </p:extLst>
          </p:nvPr>
        </p:nvGraphicFramePr>
        <p:xfrm>
          <a:off x="611560" y="1412776"/>
          <a:ext cx="7128792" cy="504056"/>
        </p:xfrm>
        <a:graphic>
          <a:graphicData uri="http://schemas.openxmlformats.org/drawingml/2006/table">
            <a:tbl>
              <a:tblPr/>
              <a:tblGrid>
                <a:gridCol w="611863"/>
                <a:gridCol w="6516929"/>
              </a:tblGrid>
              <a:tr h="5040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형식 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drawImage</a:t>
                      </a:r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(dx, </a:t>
                      </a:r>
                      <a:r>
                        <a:rPr lang="en-US" sz="1600" kern="1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dy</a:t>
                      </a:r>
                      <a:r>
                        <a:rPr 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)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내용 개체 틀 5"/>
          <p:cNvSpPr txBox="1">
            <a:spLocks/>
          </p:cNvSpPr>
          <p:nvPr/>
        </p:nvSpPr>
        <p:spPr>
          <a:xfrm>
            <a:off x="611560" y="3188645"/>
            <a:ext cx="7704856" cy="456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700" dirty="0"/>
              <a:t>이미지의 크기를 설정해주기 위해서는 </a:t>
            </a:r>
            <a:r>
              <a:rPr lang="ko-KR" altLang="en-US" sz="1700" dirty="0" smtClean="0"/>
              <a:t>매개변수를 </a:t>
            </a:r>
            <a:r>
              <a:rPr lang="en-US" altLang="ko-KR" sz="1700" dirty="0"/>
              <a:t>2</a:t>
            </a:r>
            <a:r>
              <a:rPr lang="ko-KR" altLang="en-US" sz="1700" dirty="0"/>
              <a:t>개 더 </a:t>
            </a:r>
            <a:r>
              <a:rPr lang="ko-KR" altLang="en-US" sz="1700" dirty="0" smtClean="0"/>
              <a:t>추가</a:t>
            </a:r>
            <a:endParaRPr lang="ko-KR" altLang="en-US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72899"/>
              </p:ext>
            </p:extLst>
          </p:nvPr>
        </p:nvGraphicFramePr>
        <p:xfrm>
          <a:off x="611560" y="2636912"/>
          <a:ext cx="7128792" cy="504056"/>
        </p:xfrm>
        <a:graphic>
          <a:graphicData uri="http://schemas.openxmlformats.org/drawingml/2006/table">
            <a:tbl>
              <a:tblPr/>
              <a:tblGrid>
                <a:gridCol w="611863"/>
                <a:gridCol w="6516929"/>
              </a:tblGrid>
              <a:tr h="5040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형식 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drawImage</a:t>
                      </a:r>
                      <a:r>
                        <a:rPr lang="en-US" altLang="ko-KR" sz="16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(dx, </a:t>
                      </a:r>
                      <a:r>
                        <a:rPr lang="en-US" altLang="ko-KR" sz="1600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dy</a:t>
                      </a:r>
                      <a:r>
                        <a:rPr lang="en-US" altLang="ko-KR" sz="16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dw</a:t>
                      </a:r>
                      <a:r>
                        <a:rPr lang="en-US" altLang="ko-KR" sz="16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, dh)</a:t>
                      </a:r>
                      <a:endParaRPr lang="en-US" altLang="ko-KR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92027"/>
              </p:ext>
            </p:extLst>
          </p:nvPr>
        </p:nvGraphicFramePr>
        <p:xfrm>
          <a:off x="683568" y="3717032"/>
          <a:ext cx="7128792" cy="504056"/>
        </p:xfrm>
        <a:graphic>
          <a:graphicData uri="http://schemas.openxmlformats.org/drawingml/2006/table">
            <a:tbl>
              <a:tblPr/>
              <a:tblGrid>
                <a:gridCol w="611863"/>
                <a:gridCol w="6516929"/>
              </a:tblGrid>
              <a:tr h="5040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형식 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drawImage</a:t>
                      </a:r>
                      <a:r>
                        <a:rPr lang="en-US" altLang="ko-KR" sz="16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(</a:t>
                      </a:r>
                      <a:r>
                        <a:rPr lang="en-US" altLang="ko-KR" sz="1600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sx</a:t>
                      </a:r>
                      <a:r>
                        <a:rPr lang="en-US" altLang="ko-KR" sz="16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sy</a:t>
                      </a:r>
                      <a:r>
                        <a:rPr lang="en-US" altLang="ko-KR" sz="16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sw</a:t>
                      </a:r>
                      <a:r>
                        <a:rPr lang="en-US" altLang="ko-KR" sz="16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sh</a:t>
                      </a:r>
                      <a:r>
                        <a:rPr lang="en-US" altLang="ko-KR" sz="16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, dx, </a:t>
                      </a:r>
                      <a:r>
                        <a:rPr lang="en-US" altLang="ko-KR" sz="1600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dy</a:t>
                      </a:r>
                      <a:r>
                        <a:rPr lang="en-US" altLang="ko-KR" sz="16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dw</a:t>
                      </a:r>
                      <a:r>
                        <a:rPr lang="en-US" altLang="ko-KR" sz="16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, dh)</a:t>
                      </a:r>
                      <a:endParaRPr lang="en-US" altLang="ko-KR" sz="16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내용 개체 틀 5"/>
          <p:cNvSpPr txBox="1">
            <a:spLocks/>
          </p:cNvSpPr>
          <p:nvPr/>
        </p:nvSpPr>
        <p:spPr>
          <a:xfrm>
            <a:off x="611560" y="4268765"/>
            <a:ext cx="8136904" cy="16085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700" dirty="0"/>
              <a:t>원본 이미지의 일부분만 잘라내서 이미지의 일부분을 캔버스 위에 해당하는 크기에 맞춰서 출력할 수도 있다</a:t>
            </a:r>
            <a:r>
              <a:rPr lang="en-US" altLang="ko-KR" sz="1700" dirty="0"/>
              <a:t>.</a:t>
            </a:r>
          </a:p>
          <a:p>
            <a:pPr fontAlgn="base"/>
            <a:r>
              <a:rPr lang="ko-KR" altLang="en-US" sz="1700" dirty="0"/>
              <a:t>첫 번째</a:t>
            </a:r>
            <a:r>
              <a:rPr lang="en-US" altLang="ko-KR" sz="1700" dirty="0"/>
              <a:t>, </a:t>
            </a:r>
            <a:r>
              <a:rPr lang="ko-KR" altLang="en-US" sz="1700" dirty="0"/>
              <a:t>두 번째 매개변수는 원본 이미지에서 잘라낼 이미지의 시작 위치이고 세 번째</a:t>
            </a:r>
            <a:r>
              <a:rPr lang="en-US" altLang="ko-KR" sz="1700" dirty="0"/>
              <a:t>, </a:t>
            </a:r>
            <a:r>
              <a:rPr lang="ko-KR" altLang="en-US" sz="1700" dirty="0"/>
              <a:t>네 번째 매개변수는 원본 이미지에서 얼마만큼 잘라올 것인지 크기이고 다섯 번째</a:t>
            </a:r>
            <a:r>
              <a:rPr lang="en-US" altLang="ko-KR" sz="1700" dirty="0"/>
              <a:t>, </a:t>
            </a:r>
            <a:r>
              <a:rPr lang="ko-KR" altLang="en-US" sz="1700" dirty="0"/>
              <a:t>여섯 번째 매개변수는 화면에 출력될 위치이고 일곱 번째</a:t>
            </a:r>
            <a:r>
              <a:rPr lang="en-US" altLang="ko-KR" sz="1700" dirty="0"/>
              <a:t>, </a:t>
            </a:r>
            <a:r>
              <a:rPr lang="ko-KR" altLang="en-US" sz="1700" dirty="0"/>
              <a:t>여덟 번째 매개변수는 화면에 출력될 </a:t>
            </a:r>
            <a:r>
              <a:rPr lang="ko-KR" altLang="en-US" sz="1700" dirty="0" smtClean="0"/>
              <a:t>크기</a:t>
            </a:r>
            <a:r>
              <a:rPr lang="en-US" altLang="ko-KR" sz="1700" dirty="0" smtClean="0"/>
              <a:t> </a:t>
            </a:r>
            <a:endParaRPr lang="en-US" altLang="ko-KR" sz="1700" dirty="0"/>
          </a:p>
          <a:p>
            <a:pPr fontAlgn="base"/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4606" y="6165304"/>
            <a:ext cx="211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03_canvas10.html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4. Drag &amp; Drop API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5" y="1336426"/>
            <a:ext cx="8064896" cy="4176464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데스크 톱 애플리케이션에서의 드래그 </a:t>
            </a:r>
            <a:r>
              <a:rPr lang="ko-KR" altLang="en-US" sz="2000" dirty="0" err="1" smtClean="0"/>
              <a:t>앤드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드롭은</a:t>
            </a:r>
            <a:r>
              <a:rPr lang="ko-KR" altLang="en-US" sz="2000" dirty="0" smtClean="0"/>
              <a:t> 기본적인 기능이지만 웹에서는 이러한 기능을 기대할 수 없었다</a:t>
            </a:r>
            <a:r>
              <a:rPr lang="en-US" altLang="ko-KR" sz="2000" dirty="0" smtClean="0"/>
              <a:t>,</a:t>
            </a:r>
          </a:p>
          <a:p>
            <a:endParaRPr lang="en-US" altLang="ko-KR" dirty="0"/>
          </a:p>
          <a:p>
            <a:r>
              <a:rPr lang="ko-KR" altLang="en-US" sz="2000" dirty="0" smtClean="0"/>
              <a:t>이는 개발자가 이러한 기능을 구현하는데 사용할 수 있는 표준 기술이 없었기 때문이다</a:t>
            </a:r>
            <a:r>
              <a:rPr lang="en-US" altLang="ko-KR" sz="2000" dirty="0" smtClean="0"/>
              <a:t>. </a:t>
            </a:r>
          </a:p>
          <a:p>
            <a:endParaRPr lang="en-US" altLang="ko-KR" dirty="0"/>
          </a:p>
          <a:p>
            <a:r>
              <a:rPr lang="en-US" altLang="ko-KR" sz="2000" dirty="0" smtClean="0"/>
              <a:t>HTML5</a:t>
            </a:r>
            <a:r>
              <a:rPr lang="ko-KR" altLang="en-US" dirty="0"/>
              <a:t>에는 드래그 </a:t>
            </a:r>
            <a:r>
              <a:rPr lang="ko-KR" altLang="en-US" dirty="0" err="1"/>
              <a:t>앤드</a:t>
            </a:r>
            <a:r>
              <a:rPr lang="ko-KR" altLang="en-US" dirty="0"/>
              <a:t>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가 도입되어 마침내 </a:t>
            </a:r>
            <a:r>
              <a:rPr lang="ko-KR" altLang="en-US" dirty="0"/>
              <a:t>데스크 톱 </a:t>
            </a:r>
            <a:r>
              <a:rPr lang="ko-KR" altLang="en-US" dirty="0" smtClean="0"/>
              <a:t>애플리케이션과 동일하게 동작하는 웹 용 소프트웨어를 제작할 수 있게 되었다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sz="2000" dirty="0" smtClean="0"/>
          </a:p>
          <a:p>
            <a:endParaRPr lang="ko-KR" altLang="en-US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ko-KR" altLang="en-US" sz="16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Drag &amp; Drop API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1080120"/>
          </a:xfrm>
        </p:spPr>
        <p:txBody>
          <a:bodyPr>
            <a:noAutofit/>
          </a:bodyPr>
          <a:lstStyle/>
          <a:p>
            <a:r>
              <a:rPr lang="ko-KR" altLang="en-US" dirty="0"/>
              <a:t>드래그 </a:t>
            </a:r>
            <a:r>
              <a:rPr lang="en-US" altLang="ko-KR" dirty="0"/>
              <a:t>&amp; </a:t>
            </a:r>
            <a:r>
              <a:rPr lang="ko-KR" altLang="en-US" dirty="0" err="1"/>
              <a:t>드롭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ko-KR" altLang="en-US" dirty="0" smtClean="0"/>
              <a:t>서로 다른 특정한 상황을 위해 도입된 이벤트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드래그 대상인 소스</a:t>
            </a:r>
            <a:r>
              <a:rPr lang="en-US" altLang="ko-KR" dirty="0" smtClean="0"/>
              <a:t>(</a:t>
            </a:r>
            <a:r>
              <a:rPr lang="en-US" altLang="ko-KR" dirty="0"/>
              <a:t>Source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발생하는 이벤트와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드롭</a:t>
            </a:r>
            <a:r>
              <a:rPr lang="ko-KR" altLang="en-US" dirty="0" smtClean="0"/>
              <a:t> 대상인 </a:t>
            </a:r>
            <a:r>
              <a:rPr lang="ko-KR" altLang="en-US" dirty="0" err="1" smtClean="0"/>
              <a:t>타켓</a:t>
            </a:r>
            <a:r>
              <a:rPr lang="en-US" altLang="ko-KR" dirty="0" smtClean="0"/>
              <a:t>(</a:t>
            </a:r>
            <a:r>
              <a:rPr lang="en-US" altLang="ko-KR" dirty="0"/>
              <a:t>Target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발생하는 이벤트로 구분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55806"/>
              </p:ext>
            </p:extLst>
          </p:nvPr>
        </p:nvGraphicFramePr>
        <p:xfrm>
          <a:off x="251520" y="2862560"/>
          <a:ext cx="8640960" cy="1118616"/>
        </p:xfrm>
        <a:graphic>
          <a:graphicData uri="http://schemas.openxmlformats.org/drawingml/2006/table">
            <a:tbl>
              <a:tblPr/>
              <a:tblGrid>
                <a:gridCol w="1479083"/>
                <a:gridCol w="3529641"/>
                <a:gridCol w="3632236"/>
              </a:tblGrid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알리는 곳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dragstart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대상 요소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드래그가 시작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대상 요소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dragend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대상 요소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종료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95148" y="2411596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u"/>
            </a:pPr>
            <a:r>
              <a:rPr lang="ko-KR" altLang="en-US" dirty="0"/>
              <a:t>드래그 대상인 소스</a:t>
            </a:r>
            <a:r>
              <a:rPr lang="en-US" altLang="ko-KR" dirty="0"/>
              <a:t>(Source)</a:t>
            </a:r>
            <a:r>
              <a:rPr lang="ko-KR" altLang="en-US" dirty="0"/>
              <a:t>에서 발생하는 </a:t>
            </a:r>
            <a:r>
              <a:rPr lang="ko-KR" altLang="en-US" dirty="0" smtClean="0"/>
              <a:t>이벤트 </a:t>
            </a:r>
            <a:endParaRPr lang="en-US" altLang="ko-KR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51311"/>
              </p:ext>
            </p:extLst>
          </p:nvPr>
        </p:nvGraphicFramePr>
        <p:xfrm>
          <a:off x="251520" y="4631402"/>
          <a:ext cx="8640960" cy="1642110"/>
        </p:xfrm>
        <a:graphic>
          <a:graphicData uri="http://schemas.openxmlformats.org/drawingml/2006/table">
            <a:tbl>
              <a:tblPr/>
              <a:tblGrid>
                <a:gridCol w="1141258"/>
                <a:gridCol w="3696134"/>
                <a:gridCol w="3803568"/>
              </a:tblGrid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알리는 곳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dragenter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마우스 커서가 위치한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조작이 요소 안의 범위에 들어옴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dragover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마우스 커서가 위치한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조작이 요소 안의 범위를 통과 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dragleave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마우스 커서가 위치한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조작이 요소 안의 범위를 벗어남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8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드롭할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곳의 요소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드롭되었음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51520" y="419935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u"/>
            </a:pPr>
            <a:r>
              <a:rPr lang="ko-KR" altLang="en-US" dirty="0" err="1"/>
              <a:t>드롭</a:t>
            </a:r>
            <a:r>
              <a:rPr lang="ko-KR" altLang="en-US" dirty="0"/>
              <a:t> 대상인 </a:t>
            </a:r>
            <a:r>
              <a:rPr lang="ko-KR" altLang="en-US" dirty="0" err="1"/>
              <a:t>타켓</a:t>
            </a:r>
            <a:r>
              <a:rPr lang="en-US" altLang="ko-KR" dirty="0"/>
              <a:t>(Target)</a:t>
            </a:r>
            <a:r>
              <a:rPr lang="ko-KR" altLang="en-US" dirty="0"/>
              <a:t>에서 발생하는 </a:t>
            </a:r>
            <a:r>
              <a:rPr lang="ko-KR" altLang="en-US" dirty="0" smtClean="0"/>
              <a:t>이벤트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2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262088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dragstart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draggable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요소에 드래그가 시작될 때 발생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드래그가 </a:t>
            </a:r>
            <a:r>
              <a:rPr lang="ko-KR" altLang="en-US" dirty="0"/>
              <a:t>시작될 때 호출되는 함수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45465"/>
              </p:ext>
            </p:extLst>
          </p:nvPr>
        </p:nvGraphicFramePr>
        <p:xfrm>
          <a:off x="179512" y="2492896"/>
          <a:ext cx="8856984" cy="432048"/>
        </p:xfrm>
        <a:graphic>
          <a:graphicData uri="http://schemas.openxmlformats.org/drawingml/2006/table">
            <a:tbl>
              <a:tblPr/>
              <a:tblGrid>
                <a:gridCol w="292793"/>
                <a:gridCol w="8564191"/>
              </a:tblGrid>
              <a:tr h="4320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altLang="ko-KR" sz="18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media/apple.gif“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ondragstart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="return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dragStart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(event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)"&gt;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57592"/>
              </p:ext>
            </p:extLst>
          </p:nvPr>
        </p:nvGraphicFramePr>
        <p:xfrm>
          <a:off x="179512" y="4221088"/>
          <a:ext cx="8712968" cy="1152128"/>
        </p:xfrm>
        <a:graphic>
          <a:graphicData uri="http://schemas.openxmlformats.org/drawingml/2006/table">
            <a:tbl>
              <a:tblPr/>
              <a:tblGrid>
                <a:gridCol w="328791"/>
                <a:gridCol w="8384177"/>
              </a:tblGrid>
              <a:tr h="11521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dragStart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(e) {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console.log("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onDragStart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 발생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true;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7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06104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드롭</a:t>
            </a:r>
            <a:r>
              <a:rPr lang="ko-KR" altLang="en-US" dirty="0" smtClean="0"/>
              <a:t> 대상</a:t>
            </a:r>
            <a:r>
              <a:rPr lang="en-US" altLang="ko-KR" dirty="0" smtClean="0"/>
              <a:t>(target)</a:t>
            </a:r>
          </a:p>
          <a:p>
            <a:pPr lvl="1" fontAlgn="base"/>
            <a:r>
              <a:rPr lang="ko-KR" altLang="en-US" dirty="0" smtClean="0"/>
              <a:t>끌어다 </a:t>
            </a:r>
            <a:r>
              <a:rPr lang="ko-KR" altLang="en-US" dirty="0"/>
              <a:t>놓을 곳 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draggable</a:t>
            </a:r>
            <a:r>
              <a:rPr lang="ko-KR" altLang="en-US" dirty="0"/>
              <a:t>의 </a:t>
            </a:r>
            <a:r>
              <a:rPr lang="ko-KR" altLang="en-US" dirty="0" smtClean="0"/>
              <a:t>단짝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드래그가 </a:t>
            </a:r>
            <a:r>
              <a:rPr lang="ko-KR" altLang="en-US" dirty="0"/>
              <a:t>가능한 아이템의 목적지에 </a:t>
            </a:r>
            <a:r>
              <a:rPr lang="ko-KR" altLang="en-US" dirty="0" smtClean="0"/>
              <a:t>대한 </a:t>
            </a:r>
            <a:r>
              <a:rPr lang="ko-KR" altLang="en-US" dirty="0" err="1" smtClean="0"/>
              <a:t>엘리먼트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sz="1800" dirty="0" err="1" smtClean="0"/>
              <a:t>dragenter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드래그 </a:t>
            </a:r>
            <a:r>
              <a:rPr lang="ko-KR" altLang="en-US" sz="1800" dirty="0"/>
              <a:t>중 마우스 포인터가 </a:t>
            </a:r>
            <a:r>
              <a:rPr lang="ko-KR" altLang="en-US" sz="1800" dirty="0" err="1"/>
              <a:t>드롭</a:t>
            </a:r>
            <a:r>
              <a:rPr lang="ko-KR" altLang="en-US" sz="1800" dirty="0"/>
              <a:t> 대상 요소와 겹치는 순간 </a:t>
            </a:r>
            <a:endParaRPr lang="en-US" altLang="ko-KR" sz="1800" dirty="0" smtClean="0"/>
          </a:p>
          <a:p>
            <a:pPr fontAlgn="base"/>
            <a:r>
              <a:rPr lang="en-US" altLang="ko-KR" sz="1800" dirty="0" err="1" smtClean="0"/>
              <a:t>dragover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드래그 </a:t>
            </a:r>
            <a:r>
              <a:rPr lang="ko-KR" altLang="en-US" sz="1800" dirty="0"/>
              <a:t>중 마우스 포인터가 </a:t>
            </a:r>
            <a:r>
              <a:rPr lang="ko-KR" altLang="en-US" sz="1800" dirty="0" err="1"/>
              <a:t>드롭</a:t>
            </a:r>
            <a:r>
              <a:rPr lang="ko-KR" altLang="en-US" sz="1800" dirty="0"/>
              <a:t> 대상 요소 위를 가로지를 때 </a:t>
            </a:r>
            <a:r>
              <a:rPr lang="ko-KR" altLang="en-US" sz="1800" dirty="0" smtClean="0"/>
              <a:t>발생</a:t>
            </a:r>
            <a:endParaRPr lang="en-US" altLang="ko-KR" sz="1800" dirty="0" smtClean="0"/>
          </a:p>
          <a:p>
            <a:pPr fontAlgn="base"/>
            <a:r>
              <a:rPr lang="en-US" altLang="ko-KR" sz="1800" dirty="0" smtClean="0"/>
              <a:t>drop </a:t>
            </a:r>
            <a:r>
              <a:rPr lang="ko-KR" altLang="en-US" sz="1800" dirty="0" err="1" smtClean="0"/>
              <a:t>드롭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처리를 실행할 때 </a:t>
            </a:r>
            <a:r>
              <a:rPr lang="ko-KR" altLang="en-US" sz="1800" dirty="0" smtClean="0"/>
              <a:t>발생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23281"/>
              </p:ext>
            </p:extLst>
          </p:nvPr>
        </p:nvGraphicFramePr>
        <p:xfrm>
          <a:off x="611560" y="3284984"/>
          <a:ext cx="7632848" cy="1008112"/>
        </p:xfrm>
        <a:graphic>
          <a:graphicData uri="http://schemas.openxmlformats.org/drawingml/2006/table">
            <a:tbl>
              <a:tblPr/>
              <a:tblGrid>
                <a:gridCol w="360040"/>
                <a:gridCol w="7272808"/>
              </a:tblGrid>
              <a:tr h="10081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&lt;div id="</a:t>
                      </a:r>
                      <a:r>
                        <a:rPr lang="en-US" altLang="ko-KR" sz="18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dropbox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ondragenter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="return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dragEnter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(event)"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ondragover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="return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dragOver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(event)“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ondrop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="return drop(event)"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6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579296" cy="11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드롭이란</a:t>
            </a:r>
            <a:r>
              <a:rPr lang="ko-KR" altLang="en-US" dirty="0"/>
              <a:t> 이벤트에 대한 처리를 하기 </a:t>
            </a:r>
            <a:r>
              <a:rPr lang="ko-KR" altLang="en-US" dirty="0" smtClean="0"/>
              <a:t>위해서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기본적인 </a:t>
            </a:r>
            <a:r>
              <a:rPr lang="ko-KR" altLang="en-US" dirty="0"/>
              <a:t>동작을 막아야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preventDefault</a:t>
            </a:r>
            <a:r>
              <a:rPr lang="en-US" altLang="ko-KR" dirty="0" smtClean="0"/>
              <a:t> </a:t>
            </a:r>
            <a:r>
              <a:rPr lang="ko-KR" altLang="en-US" dirty="0"/>
              <a:t>함수를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기본적으로 </a:t>
            </a:r>
            <a:r>
              <a:rPr lang="ko-KR" altLang="en-US" dirty="0"/>
              <a:t>모든 요소들은 </a:t>
            </a:r>
            <a:r>
              <a:rPr lang="ko-KR" altLang="en-US" dirty="0" err="1"/>
              <a:t>드롭을</a:t>
            </a:r>
            <a:r>
              <a:rPr lang="ko-KR" altLang="en-US" dirty="0"/>
              <a:t> 허용하지 </a:t>
            </a:r>
            <a:r>
              <a:rPr lang="ko-KR" altLang="en-US" dirty="0" smtClean="0"/>
              <a:t>않기 때문</a:t>
            </a:r>
            <a:endParaRPr lang="ko-KR" altLang="en-US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86522"/>
              </p:ext>
            </p:extLst>
          </p:nvPr>
        </p:nvGraphicFramePr>
        <p:xfrm>
          <a:off x="107504" y="2636912"/>
          <a:ext cx="8928992" cy="3384376"/>
        </p:xfrm>
        <a:graphic>
          <a:graphicData uri="http://schemas.openxmlformats.org/drawingml/2006/table">
            <a:tbl>
              <a:tblPr/>
              <a:tblGrid>
                <a:gridCol w="504056"/>
                <a:gridCol w="8424936"/>
              </a:tblGrid>
              <a:tr h="33843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마우스 포인터가 </a:t>
                      </a:r>
                      <a:r>
                        <a:rPr lang="ko-KR" altLang="en-US" sz="18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드롭</a:t>
                      </a:r>
                      <a:r>
                        <a:rPr lang="ko-KR" alt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대상 요소와 겹치는 순간 호출되는 함수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dragEnter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console.log("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onDragEnter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 발생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e.preventDefault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false;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//</a:t>
                      </a:r>
                      <a:r>
                        <a:rPr lang="ko-KR" alt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마우스 포인터가 </a:t>
                      </a:r>
                      <a:r>
                        <a:rPr lang="ko-KR" altLang="en-US" sz="18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드롭</a:t>
                      </a:r>
                      <a:r>
                        <a:rPr lang="ko-KR" alt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대상 함수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dragOver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(e) { 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console.log("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onDragOver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 발생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e.preventDefault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83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795320" cy="2232248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dataTransfer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드래그 </a:t>
            </a:r>
            <a:r>
              <a:rPr lang="ko-KR" altLang="en-US" dirty="0" err="1" smtClean="0"/>
              <a:t>앤드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작업에서 정보를 담는 객체</a:t>
            </a:r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fontAlgn="base"/>
            <a:r>
              <a:rPr lang="en-US" altLang="ko-KR" dirty="0" err="1" smtClean="0"/>
              <a:t>dataTransfer</a:t>
            </a:r>
            <a:r>
              <a:rPr lang="en-US" altLang="ko-KR" dirty="0" smtClean="0"/>
              <a:t> </a:t>
            </a:r>
            <a:r>
              <a:rPr lang="ko-KR" altLang="en-US" dirty="0"/>
              <a:t>객체의 속성과 함수</a:t>
            </a:r>
            <a:endParaRPr lang="en-US" altLang="ko-KR" dirty="0"/>
          </a:p>
          <a:p>
            <a:pPr fontAlgn="base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06929"/>
              </p:ext>
            </p:extLst>
          </p:nvPr>
        </p:nvGraphicFramePr>
        <p:xfrm>
          <a:off x="179512" y="2780928"/>
          <a:ext cx="8784976" cy="3131820"/>
        </p:xfrm>
        <a:graphic>
          <a:graphicData uri="http://schemas.openxmlformats.org/drawingml/2006/table">
            <a:tbl>
              <a:tblPr/>
              <a:tblGrid>
                <a:gridCol w="2592288"/>
                <a:gridCol w="6192688"/>
              </a:tblGrid>
              <a:tr h="2207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732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setData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(type, data)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데이터와 타입을 설정함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getData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(type)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지정한 타입의 데이터를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가져옴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setData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호출할 때 지정되는 포맷 문자열을 배열 형식으로 얻음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clearData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(type)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중인 데이터를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애플리케이션으로부터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드래그한 파일을 가져옴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setDragImage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(image, x, y)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요소를 이용하여 드래그 중의 피드백을 지정함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addElement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(element)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 중 피드백 이미지에 추가할 요소를 지정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effectAllowed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copy’, ‘move’, ‘link’, ‘none’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개별 동작이나 ‘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copyMove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’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linkMove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’, ’all’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둘 이상을 동시에 허용할 수 있음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8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dropEffect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드래그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드롭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종류를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나타내는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‘copy’, ‘move’, ‘link’, ‘none’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하나가 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34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11807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데이터 공유를 </a:t>
            </a:r>
            <a:r>
              <a:rPr lang="ko-KR" altLang="en-US" dirty="0" smtClean="0"/>
              <a:t>위해서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드래그 </a:t>
            </a:r>
            <a:r>
              <a:rPr lang="ko-KR" altLang="en-US" dirty="0"/>
              <a:t>이벤트가 발생하면 호출되는 </a:t>
            </a:r>
            <a:r>
              <a:rPr lang="en-US" altLang="ko-KR" dirty="0" err="1"/>
              <a:t>dragstart</a:t>
            </a:r>
            <a:r>
              <a:rPr lang="en-US" altLang="ko-KR" dirty="0"/>
              <a:t> </a:t>
            </a:r>
            <a:r>
              <a:rPr lang="ko-KR" altLang="en-US" dirty="0"/>
              <a:t>이벤트 처리 </a:t>
            </a:r>
            <a:r>
              <a:rPr lang="ko-KR" altLang="en-US" dirty="0" smtClean="0"/>
              <a:t>함수에서 </a:t>
            </a:r>
            <a:r>
              <a:rPr lang="en-US" altLang="ko-KR" dirty="0" err="1" smtClean="0"/>
              <a:t>dataTransfer</a:t>
            </a:r>
            <a:r>
              <a:rPr lang="en-US" altLang="ko-KR" dirty="0" smtClean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setData</a:t>
            </a:r>
            <a:r>
              <a:rPr lang="en-US" altLang="ko-KR" dirty="0"/>
              <a:t>()</a:t>
            </a:r>
            <a:r>
              <a:rPr lang="ko-KR" altLang="en-US" dirty="0"/>
              <a:t>를 이용해서 전송할 데이터를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5581"/>
              </p:ext>
            </p:extLst>
          </p:nvPr>
        </p:nvGraphicFramePr>
        <p:xfrm>
          <a:off x="251520" y="2780928"/>
          <a:ext cx="8568952" cy="1681734"/>
        </p:xfrm>
        <a:graphic>
          <a:graphicData uri="http://schemas.openxmlformats.org/drawingml/2006/table">
            <a:tbl>
              <a:tblPr/>
              <a:tblGrid>
                <a:gridCol w="432048"/>
                <a:gridCol w="8136904"/>
              </a:tblGrid>
              <a:tr h="1512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dragStart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console.log("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onDragStart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 발생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 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code = '&lt;img src="' + source1.getAttribute('src') + '"&gt;';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e.dataTransfer.setData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('Text', code);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true;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향상된 </a:t>
            </a:r>
            <a:r>
              <a:rPr lang="en-US" altLang="ko-KR" b="1" dirty="0"/>
              <a:t>Selector 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412776"/>
            <a:ext cx="761804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추가된 </a:t>
            </a:r>
            <a:r>
              <a:rPr lang="en-US" altLang="ko-KR" dirty="0"/>
              <a:t>DOM </a:t>
            </a:r>
            <a:r>
              <a:rPr lang="ko-KR" altLang="en-US" dirty="0"/>
              <a:t>객체 찾기 </a:t>
            </a:r>
            <a:r>
              <a:rPr lang="en-US" altLang="ko-KR" dirty="0" smtClean="0"/>
              <a:t>API</a:t>
            </a:r>
          </a:p>
          <a:p>
            <a:pPr lvl="1">
              <a:defRPr/>
            </a:pPr>
            <a:r>
              <a:rPr lang="en-US" altLang="ko-KR" dirty="0" err="1" smtClean="0"/>
              <a:t>querySelector</a:t>
            </a:r>
            <a:r>
              <a:rPr lang="en-US" altLang="ko-KR" dirty="0" smtClean="0"/>
              <a:t>()</a:t>
            </a:r>
          </a:p>
          <a:p>
            <a:pPr lvl="2">
              <a:defRPr/>
            </a:pPr>
            <a:r>
              <a:rPr lang="ko-KR" altLang="ko-KR" dirty="0" err="1" smtClean="0"/>
              <a:t>매개값으로</a:t>
            </a:r>
            <a:r>
              <a:rPr lang="ko-KR" altLang="ko-KR" dirty="0" smtClean="0"/>
              <a:t> </a:t>
            </a:r>
            <a:r>
              <a:rPr lang="ko-KR" altLang="ko-KR" dirty="0"/>
              <a:t>받은 검색 조건을</a:t>
            </a:r>
            <a:r>
              <a:rPr lang="en-US" altLang="ko-KR" dirty="0"/>
              <a:t> </a:t>
            </a:r>
            <a:r>
              <a:rPr lang="ko-KR" altLang="ko-KR" dirty="0"/>
              <a:t>검색</a:t>
            </a:r>
            <a:endParaRPr lang="en-US" altLang="ko-KR" dirty="0"/>
          </a:p>
          <a:p>
            <a:pPr lvl="2">
              <a:defRPr/>
            </a:pPr>
            <a:r>
              <a:rPr lang="ko-KR" altLang="ko-KR" dirty="0" smtClean="0"/>
              <a:t>첫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번째 </a:t>
            </a:r>
            <a:r>
              <a:rPr lang="ko-KR" altLang="ko-KR" dirty="0"/>
              <a:t>일치하는</a:t>
            </a:r>
            <a:r>
              <a:rPr lang="en-US" altLang="ko-KR" dirty="0"/>
              <a:t> Element </a:t>
            </a:r>
            <a:r>
              <a:rPr lang="ko-KR" altLang="ko-KR" dirty="0"/>
              <a:t>객체를 반환</a:t>
            </a:r>
            <a:endParaRPr lang="en-US" altLang="ko-KR" dirty="0"/>
          </a:p>
          <a:p>
            <a:pPr lvl="2">
              <a:defRPr/>
            </a:pPr>
            <a:r>
              <a:rPr lang="ko-KR" altLang="ko-KR" dirty="0"/>
              <a:t>만약 발견되지 않으면</a:t>
            </a:r>
            <a:r>
              <a:rPr lang="en-US" altLang="ko-KR" dirty="0"/>
              <a:t> null</a:t>
            </a:r>
            <a:r>
              <a:rPr lang="ko-KR" altLang="ko-KR" dirty="0"/>
              <a:t>을 반환한다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64" y="3212976"/>
            <a:ext cx="5328592" cy="2843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7298" y="6165304"/>
            <a:ext cx="2822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00_queryselector01.html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11807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데이터 공유를 </a:t>
            </a:r>
            <a:r>
              <a:rPr lang="ko-KR" altLang="en-US" dirty="0" smtClean="0"/>
              <a:t>위해서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드래그 </a:t>
            </a:r>
            <a:r>
              <a:rPr lang="ko-KR" altLang="en-US" dirty="0"/>
              <a:t>이벤트가 발생하면 호출되는 </a:t>
            </a:r>
            <a:r>
              <a:rPr lang="en-US" altLang="ko-KR" dirty="0" err="1"/>
              <a:t>dragstart</a:t>
            </a:r>
            <a:r>
              <a:rPr lang="en-US" altLang="ko-KR" dirty="0"/>
              <a:t> </a:t>
            </a:r>
            <a:r>
              <a:rPr lang="ko-KR" altLang="en-US" dirty="0"/>
              <a:t>이벤트 처리 </a:t>
            </a:r>
            <a:r>
              <a:rPr lang="ko-KR" altLang="en-US" dirty="0" smtClean="0"/>
              <a:t>함수에서 </a:t>
            </a:r>
            <a:r>
              <a:rPr lang="en-US" altLang="ko-KR" dirty="0" err="1" smtClean="0"/>
              <a:t>dataTransfer</a:t>
            </a:r>
            <a:r>
              <a:rPr lang="en-US" altLang="ko-KR" dirty="0" smtClean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setData</a:t>
            </a:r>
            <a:r>
              <a:rPr lang="en-US" altLang="ko-KR" dirty="0"/>
              <a:t>()</a:t>
            </a:r>
            <a:r>
              <a:rPr lang="ko-KR" altLang="en-US" dirty="0"/>
              <a:t>를 이용해서 전송할 데이터를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01423"/>
              </p:ext>
            </p:extLst>
          </p:nvPr>
        </p:nvGraphicFramePr>
        <p:xfrm>
          <a:off x="251520" y="2780928"/>
          <a:ext cx="8568952" cy="1681734"/>
        </p:xfrm>
        <a:graphic>
          <a:graphicData uri="http://schemas.openxmlformats.org/drawingml/2006/table">
            <a:tbl>
              <a:tblPr/>
              <a:tblGrid>
                <a:gridCol w="432048"/>
                <a:gridCol w="8136904"/>
              </a:tblGrid>
              <a:tr h="15121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dragStart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console.log("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onDragStart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 발생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  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code = '&lt;img src="' + source1.getAttribute('src') + '"&gt;';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e.dataTransfer.setData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('Text', code);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return true;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02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9"/>
            <a:ext cx="8003232" cy="195897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데이터 공유를 </a:t>
            </a:r>
            <a:r>
              <a:rPr lang="ko-KR" altLang="en-US" dirty="0" smtClean="0"/>
              <a:t>위해서</a:t>
            </a:r>
            <a:endParaRPr lang="en-US" altLang="ko-KR" dirty="0" smtClean="0"/>
          </a:p>
          <a:p>
            <a:pPr lvl="1" fontAlgn="base"/>
            <a:r>
              <a:rPr lang="ko-KR" altLang="en-US" dirty="0" err="1"/>
              <a:t>드롭</a:t>
            </a:r>
            <a:r>
              <a:rPr lang="ko-KR" altLang="en-US" dirty="0"/>
              <a:t> 이벤트가 발생되면 호출되는 이벤트 처리 함수인 </a:t>
            </a:r>
            <a:r>
              <a:rPr lang="en-US" altLang="ko-KR" dirty="0" err="1"/>
              <a:t>dragDrop</a:t>
            </a:r>
            <a:r>
              <a:rPr lang="en-US" altLang="ko-KR" dirty="0"/>
              <a:t>() </a:t>
            </a:r>
            <a:r>
              <a:rPr lang="ko-KR" altLang="en-US" dirty="0"/>
              <a:t>함수에서 수신 받기 위해서 </a:t>
            </a:r>
            <a:r>
              <a:rPr lang="en-US" altLang="ko-KR" dirty="0" err="1"/>
              <a:t>dataTransfer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getData</a:t>
            </a:r>
            <a:r>
              <a:rPr lang="en-US" altLang="ko-KR" dirty="0"/>
              <a:t>() </a:t>
            </a:r>
            <a:r>
              <a:rPr lang="ko-KR" altLang="en-US" dirty="0"/>
              <a:t>함수를 호출하여 </a:t>
            </a:r>
            <a:r>
              <a:rPr lang="en-US" altLang="ko-KR" dirty="0" err="1"/>
              <a:t>dataTransfer</a:t>
            </a:r>
            <a:r>
              <a:rPr lang="ko-KR" altLang="en-US" dirty="0"/>
              <a:t>로 부터 데이터를 꺼내어 처리</a:t>
            </a:r>
          </a:p>
          <a:p>
            <a:pPr fontAlgn="base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36964"/>
              </p:ext>
            </p:extLst>
          </p:nvPr>
        </p:nvGraphicFramePr>
        <p:xfrm>
          <a:off x="179512" y="3121736"/>
          <a:ext cx="8712968" cy="1459392"/>
        </p:xfrm>
        <a:graphic>
          <a:graphicData uri="http://schemas.openxmlformats.org/drawingml/2006/table">
            <a:tbl>
              <a:tblPr/>
              <a:tblGrid>
                <a:gridCol w="432048"/>
                <a:gridCol w="8280920"/>
              </a:tblGrid>
              <a:tr h="14593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 drop(e)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console.log("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onDrop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 발생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e.preventDefault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drop.innerHTML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e.dataTransfer.getData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('Text');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5445224"/>
            <a:ext cx="254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04_dragndrop01.html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2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2229" y="404664"/>
            <a:ext cx="8229600" cy="778098"/>
          </a:xfrm>
        </p:spPr>
        <p:txBody>
          <a:bodyPr/>
          <a:lstStyle/>
          <a:p>
            <a:r>
              <a:rPr lang="en-US" altLang="ko-KR" b="1" dirty="0" smtClean="0"/>
              <a:t>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003232" cy="1108721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dragenter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dragleave</a:t>
            </a:r>
            <a:r>
              <a:rPr lang="en-US" altLang="ko-KR" dirty="0"/>
              <a:t>/</a:t>
            </a:r>
            <a:r>
              <a:rPr lang="en-US" altLang="ko-KR" dirty="0" err="1"/>
              <a:t>dragend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화면을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통해 모든 요소를 이동하는 동안 사용자를 안내하는 피드백을 제공하는 중요한 이벤트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07778"/>
              </p:ext>
            </p:extLst>
          </p:nvPr>
        </p:nvGraphicFramePr>
        <p:xfrm>
          <a:off x="251520" y="2591129"/>
          <a:ext cx="5472608" cy="3571494"/>
        </p:xfrm>
        <a:graphic>
          <a:graphicData uri="http://schemas.openxmlformats.org/drawingml/2006/table">
            <a:tbl>
              <a:tblPr/>
              <a:tblGrid>
                <a:gridCol w="576064"/>
                <a:gridCol w="4896544"/>
              </a:tblGrid>
              <a:tr h="35021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entering(e)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e.preventDefault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drop.style.background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rgba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(0,150,0,.2)';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 leaving(e)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e.preventDefault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drop.style.background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'#FFFFFF';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function ending(e)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e.target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elem.style.visibility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'hidden';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6237312"/>
            <a:ext cx="254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04_dragndrop02.html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96136" y="2636912"/>
            <a:ext cx="282704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 err="1" smtClean="0"/>
              <a:t>드래드하여</a:t>
            </a:r>
            <a:r>
              <a:rPr lang="ko-KR" altLang="en-US" dirty="0" smtClean="0"/>
              <a:t> 요소가 차지한 곳에 진입하거나 빠져나갈 때마다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박스의 배경색이 변경된다</a:t>
            </a:r>
            <a:r>
              <a:rPr lang="en-US" altLang="ko-KR" dirty="0" smtClean="0"/>
              <a:t>. 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요소를 </a:t>
            </a:r>
            <a:r>
              <a:rPr lang="ko-KR" altLang="en-US" dirty="0" err="1" smtClean="0"/>
              <a:t>드롭하고</a:t>
            </a:r>
            <a:r>
              <a:rPr lang="ko-KR" altLang="en-US" dirty="0" smtClean="0"/>
              <a:t> 나면 소스 이미지가 사라진다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68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2229" y="404664"/>
            <a:ext cx="8229600" cy="778098"/>
          </a:xfrm>
        </p:spPr>
        <p:txBody>
          <a:bodyPr/>
          <a:lstStyle/>
          <a:p>
            <a:r>
              <a:rPr lang="en-US" altLang="ko-KR" b="1" dirty="0" smtClean="0"/>
              <a:t>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46449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dataTransfer.</a:t>
            </a:r>
            <a:r>
              <a:rPr lang="en-US" altLang="ko-KR" b="1" dirty="0" err="1"/>
              <a:t>setDragImage</a:t>
            </a:r>
            <a:r>
              <a:rPr lang="en-US" altLang="ko-KR" b="1" dirty="0"/>
              <a:t>() 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드래그될 </a:t>
            </a:r>
            <a:r>
              <a:rPr lang="ko-KR" altLang="en-US" dirty="0"/>
              <a:t>요소의 이미지를 명시할 때</a:t>
            </a:r>
            <a:r>
              <a:rPr lang="ko-KR" altLang="en-US" dirty="0" smtClean="0"/>
              <a:t> </a:t>
            </a:r>
            <a:r>
              <a:rPr lang="ko-KR" altLang="en-US" dirty="0"/>
              <a:t>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canvas.drawImage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 </a:t>
            </a:r>
            <a:r>
              <a:rPr lang="ko-KR" altLang="en-US" dirty="0" err="1" smtClean="0"/>
              <a:t>드롭된</a:t>
            </a:r>
            <a:r>
              <a:rPr lang="ko-KR" altLang="en-US" dirty="0" smtClean="0"/>
              <a:t> 이미지를 그린다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e.dataTransfer.setDragImage</a:t>
            </a:r>
            <a:r>
              <a:rPr lang="en-US" altLang="ko-KR" dirty="0"/>
              <a:t>(</a:t>
            </a:r>
            <a:r>
              <a:rPr lang="en-US" altLang="ko-KR" dirty="0" err="1"/>
              <a:t>e.target</a:t>
            </a:r>
            <a:r>
              <a:rPr lang="en-US" altLang="ko-KR" dirty="0"/>
              <a:t>, 0, 0</a:t>
            </a:r>
            <a:r>
              <a:rPr lang="en-US" altLang="ko-KR" dirty="0" smtClean="0"/>
              <a:t>);</a:t>
            </a:r>
          </a:p>
          <a:p>
            <a:pPr lvl="1"/>
            <a:r>
              <a:rPr lang="ko-KR" altLang="en-US" dirty="0" smtClean="0"/>
              <a:t>상대적인 위치를 정확히 알게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드롭되는</a:t>
            </a:r>
            <a:r>
              <a:rPr lang="ko-KR" altLang="en-US" dirty="0" smtClean="0"/>
              <a:t> 소스의 정확한 좌표를 알 수 있게 되어 정확한 위치에 이미지를 그린다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6237312"/>
            <a:ext cx="254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04_dragndrop03.html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35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2229" y="404664"/>
            <a:ext cx="8229600" cy="778098"/>
          </a:xfrm>
        </p:spPr>
        <p:txBody>
          <a:bodyPr/>
          <a:lstStyle/>
          <a:p>
            <a:r>
              <a:rPr lang="en-US" altLang="ko-KR" b="1" dirty="0" smtClean="0"/>
              <a:t>Drag &amp; Drop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359642"/>
            <a:ext cx="8496944" cy="4733654"/>
          </a:xfrm>
        </p:spPr>
        <p:txBody>
          <a:bodyPr>
            <a:normAutofit/>
          </a:bodyPr>
          <a:lstStyle/>
          <a:p>
            <a:r>
              <a:rPr lang="ko-KR" altLang="en-US" b="1" dirty="0"/>
              <a:t>파일을 드래그 해보자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 lvl="1"/>
            <a:r>
              <a:rPr lang="ko-KR" altLang="en-US" dirty="0"/>
              <a:t>드래그 </a:t>
            </a:r>
            <a:r>
              <a:rPr lang="en-US" altLang="ko-KR" dirty="0"/>
              <a:t>API</a:t>
            </a:r>
            <a:r>
              <a:rPr lang="ko-KR" altLang="en-US" dirty="0"/>
              <a:t>와 함께 바탕화면에서 브라우저의 웹 </a:t>
            </a:r>
            <a:r>
              <a:rPr lang="ko-KR" altLang="en-US" dirty="0" err="1"/>
              <a:t>앱으로</a:t>
            </a:r>
            <a:r>
              <a:rPr lang="ko-KR" altLang="en-US" dirty="0"/>
              <a:t> </a:t>
            </a:r>
            <a:r>
              <a:rPr lang="ko-KR" altLang="en-US" dirty="0" smtClean="0"/>
              <a:t>파일 등도 </a:t>
            </a:r>
            <a:r>
              <a:rPr lang="ko-KR" altLang="en-US" dirty="0"/>
              <a:t>드래그가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드래그 </a:t>
            </a:r>
            <a:r>
              <a:rPr lang="ko-KR" altLang="en-US" dirty="0"/>
              <a:t>앤 </a:t>
            </a:r>
            <a:r>
              <a:rPr lang="ko-KR" altLang="en-US" dirty="0" err="1"/>
              <a:t>드롭으로</a:t>
            </a:r>
            <a:r>
              <a:rPr lang="ko-KR" altLang="en-US" dirty="0"/>
              <a:t> </a:t>
            </a:r>
            <a:r>
              <a:rPr lang="ko-KR" altLang="en-US" dirty="0" err="1"/>
              <a:t>데스크탑에서</a:t>
            </a:r>
            <a:r>
              <a:rPr lang="ko-KR" altLang="en-US" dirty="0"/>
              <a:t> 파일을 </a:t>
            </a:r>
            <a:r>
              <a:rPr lang="ko-KR" altLang="en-US" dirty="0" err="1"/>
              <a:t>드래깅</a:t>
            </a:r>
            <a:r>
              <a:rPr lang="ko-KR" altLang="en-US" dirty="0"/>
              <a:t> 하는 것은 어떤 타입의 </a:t>
            </a:r>
            <a:r>
              <a:rPr lang="ko-KR" altLang="en-US" dirty="0" err="1"/>
              <a:t>컨텐츠도</a:t>
            </a:r>
            <a:r>
              <a:rPr lang="ko-KR" altLang="en-US" dirty="0"/>
              <a:t> 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 </a:t>
            </a:r>
            <a:r>
              <a:rPr lang="ko-KR" altLang="en-US" dirty="0"/>
              <a:t>접근하기 위해 </a:t>
            </a:r>
            <a:r>
              <a:rPr lang="en-US" altLang="ko-KR" dirty="0" err="1"/>
              <a:t>dataTransfer.getData</a:t>
            </a:r>
            <a:r>
              <a:rPr lang="en-US" altLang="ko-KR" dirty="0"/>
              <a:t>()</a:t>
            </a:r>
            <a:r>
              <a:rPr lang="ko-KR" altLang="en-US" dirty="0"/>
              <a:t> 를 사용하는 것이 아니라</a:t>
            </a:r>
            <a:r>
              <a:rPr lang="en-US" altLang="ko-KR" dirty="0"/>
              <a:t>, </a:t>
            </a:r>
            <a:r>
              <a:rPr lang="en-US" altLang="ko-KR" dirty="0" err="1"/>
              <a:t>dataTransfer.files</a:t>
            </a:r>
            <a:r>
              <a:rPr lang="ko-KR" altLang="en-US" dirty="0"/>
              <a:t> 속성으로써 데이터가 들어올 것이다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드롭</a:t>
            </a:r>
            <a:r>
              <a:rPr lang="ko-KR" altLang="en-US" dirty="0" smtClean="0"/>
              <a:t> 박스에 파일의 이름과 크기를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6237312"/>
            <a:ext cx="2547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04_dragndrop04.html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3717032"/>
            <a:ext cx="792088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files = </a:t>
            </a:r>
            <a:r>
              <a:rPr lang="en-US" altLang="ko-KR" dirty="0" err="1"/>
              <a:t>e.dataTransfer.files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list = '';</a:t>
            </a:r>
          </a:p>
          <a:p>
            <a:r>
              <a:rPr lang="en-US" altLang="ko-KR" dirty="0"/>
              <a:t>for ( </a:t>
            </a:r>
            <a:r>
              <a:rPr lang="en-US" altLang="ko-KR" dirty="0" err="1"/>
              <a:t>var</a:t>
            </a:r>
            <a:r>
              <a:rPr lang="en-US" altLang="ko-KR" dirty="0"/>
              <a:t> f = 0; f &lt; </a:t>
            </a:r>
            <a:r>
              <a:rPr lang="en-US" altLang="ko-KR" dirty="0" err="1"/>
              <a:t>files.length</a:t>
            </a:r>
            <a:r>
              <a:rPr lang="en-US" altLang="ko-KR" dirty="0"/>
              <a:t>; f++) {</a:t>
            </a:r>
          </a:p>
          <a:p>
            <a:r>
              <a:rPr lang="en-US" altLang="ko-KR" dirty="0" smtClean="0"/>
              <a:t>    list </a:t>
            </a:r>
            <a:r>
              <a:rPr lang="en-US" altLang="ko-KR" dirty="0"/>
              <a:t>+= 'File: ' + files[f].name + ' ' + files[f].size + '&lt;</a:t>
            </a:r>
            <a:r>
              <a:rPr lang="en-US" altLang="ko-KR" dirty="0" err="1"/>
              <a:t>br</a:t>
            </a:r>
            <a:r>
              <a:rPr lang="en-US" altLang="ko-KR" dirty="0"/>
              <a:t>&gt;';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622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>
                <a:solidFill>
                  <a:srgbClr val="FF0000"/>
                </a:solidFill>
              </a:rPr>
              <a:t>5. </a:t>
            </a:r>
            <a:r>
              <a:rPr lang="ko-KR" altLang="en-US" b="1" dirty="0">
                <a:solidFill>
                  <a:srgbClr val="FF0000"/>
                </a:solidFill>
              </a:rPr>
              <a:t>웹 스토리지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0768"/>
            <a:ext cx="8820472" cy="3096344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/>
              <a:t>웹 스토리지</a:t>
            </a:r>
            <a:r>
              <a:rPr lang="en-US" altLang="ko-KR" b="1" dirty="0"/>
              <a:t>(Web Storage</a:t>
            </a:r>
            <a:r>
              <a:rPr lang="en-US" altLang="ko-KR" b="1" dirty="0" smtClean="0"/>
              <a:t>)</a:t>
            </a:r>
          </a:p>
          <a:p>
            <a:pPr lvl="1" fontAlgn="base"/>
            <a:r>
              <a:rPr lang="ko-KR" altLang="en-US" sz="1600" dirty="0" smtClean="0"/>
              <a:t>클라이언트</a:t>
            </a:r>
            <a:r>
              <a:rPr lang="en-US" altLang="ko-KR" sz="1600" dirty="0"/>
              <a:t>(</a:t>
            </a:r>
            <a:r>
              <a:rPr lang="ko-KR" altLang="en-US" sz="1600" dirty="0"/>
              <a:t>브라우저</a:t>
            </a:r>
            <a:r>
              <a:rPr lang="en-US" altLang="ko-KR" sz="1600" dirty="0"/>
              <a:t>)</a:t>
            </a:r>
            <a:r>
              <a:rPr lang="ko-KR" altLang="en-US" sz="1600" dirty="0"/>
              <a:t>에 </a:t>
            </a:r>
            <a:r>
              <a:rPr lang="en-US" altLang="ko-KR" sz="1600" b="1" dirty="0"/>
              <a:t>key/value </a:t>
            </a:r>
            <a:r>
              <a:rPr lang="ko-KR" altLang="en-US" sz="1600" dirty="0"/>
              <a:t>형태의 간단한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저장해 두기 위한 기술</a:t>
            </a:r>
          </a:p>
          <a:p>
            <a:pPr lvl="1" fontAlgn="base"/>
            <a:r>
              <a:rPr lang="en-US" altLang="ko-KR" sz="1600" dirty="0" smtClean="0"/>
              <a:t>HTTP </a:t>
            </a:r>
            <a:r>
              <a:rPr lang="ko-KR" altLang="en-US" sz="1600" dirty="0" smtClean="0"/>
              <a:t>프로토콜은 비 </a:t>
            </a:r>
            <a:r>
              <a:rPr lang="ko-KR" altLang="en-US" sz="1600" dirty="0"/>
              <a:t>연결 지향성 때문에 상태를 지속시킬 수 </a:t>
            </a:r>
            <a:r>
              <a:rPr lang="ko-KR" altLang="en-US" sz="1600" dirty="0" smtClean="0"/>
              <a:t>없다는 취약점을 보안하는 쿠키에 대한 개선책</a:t>
            </a:r>
            <a:endParaRPr lang="en-US" altLang="ko-KR" sz="1600" dirty="0"/>
          </a:p>
          <a:p>
            <a:pPr lvl="1"/>
            <a:r>
              <a:rPr lang="ko-KR" altLang="en-US" sz="1600" dirty="0"/>
              <a:t>기존 쿠키와 </a:t>
            </a:r>
            <a:r>
              <a:rPr lang="ko-KR" altLang="en-US" sz="1600" dirty="0" smtClean="0"/>
              <a:t>비교했을 때 문자 뿐만 아니라 </a:t>
            </a:r>
            <a:r>
              <a:rPr lang="ko-KR" altLang="en-US" sz="1600" dirty="0"/>
              <a:t>자바스크립트 객체를 </a:t>
            </a:r>
            <a:r>
              <a:rPr lang="ko-KR" altLang="en-US" sz="1600" dirty="0" smtClean="0"/>
              <a:t>저장할 수 </a:t>
            </a:r>
            <a:r>
              <a:rPr lang="ko-KR" altLang="en-US" sz="1600" dirty="0"/>
              <a:t>있고</a:t>
            </a:r>
            <a:r>
              <a:rPr lang="en-US" altLang="ko-KR" sz="1600" dirty="0"/>
              <a:t>, </a:t>
            </a:r>
            <a:r>
              <a:rPr lang="ko-KR" altLang="en-US" sz="1600" dirty="0"/>
              <a:t>저장공간도 </a:t>
            </a:r>
            <a:r>
              <a:rPr lang="ko-KR" altLang="en-US" sz="1600" dirty="0" smtClean="0"/>
              <a:t>크고 쿠키처럼 </a:t>
            </a:r>
            <a:r>
              <a:rPr lang="ko-KR" altLang="en-US" sz="1600" dirty="0"/>
              <a:t>매 요청마다 데이터를 서버에 전송하지 않아 불필요한 네트워크 </a:t>
            </a:r>
            <a:r>
              <a:rPr lang="ko-KR" altLang="en-US" sz="1600" dirty="0" err="1"/>
              <a:t>트래픽을</a:t>
            </a:r>
            <a:r>
              <a:rPr lang="ko-KR" altLang="en-US" sz="1600" dirty="0"/>
              <a:t> 발생시키지 않는다</a:t>
            </a:r>
            <a:r>
              <a:rPr lang="en-US" altLang="ko-KR" sz="1600" dirty="0"/>
              <a:t>.</a:t>
            </a:r>
          </a:p>
          <a:p>
            <a:pPr lvl="1" fontAlgn="base"/>
            <a:r>
              <a:rPr lang="ko-KR" altLang="en-US" sz="1600" dirty="0" smtClean="0"/>
              <a:t>한마디로 </a:t>
            </a:r>
            <a:r>
              <a:rPr lang="ko-KR" altLang="en-US" sz="1600" dirty="0"/>
              <a:t>쿠키보다 더 좋은 </a:t>
            </a:r>
            <a:r>
              <a:rPr lang="ko-KR" altLang="en-US" sz="1600" dirty="0" smtClean="0"/>
              <a:t>저장공간이다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14220"/>
              </p:ext>
            </p:extLst>
          </p:nvPr>
        </p:nvGraphicFramePr>
        <p:xfrm>
          <a:off x="683568" y="3789040"/>
          <a:ext cx="7920879" cy="2373630"/>
        </p:xfrm>
        <a:graphic>
          <a:graphicData uri="http://schemas.openxmlformats.org/drawingml/2006/table">
            <a:tbl>
              <a:tblPr/>
              <a:tblGrid>
                <a:gridCol w="2831851"/>
                <a:gridCol w="1865800"/>
                <a:gridCol w="3223228"/>
              </a:tblGrid>
              <a:tr h="3140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Storage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40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크기제한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5M byte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4K byte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 간 데이터 전송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 안 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 번 전송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만료기간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있음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가능 데이터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6213" y="31226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788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0422"/>
            <a:ext cx="8229600" cy="744282"/>
          </a:xfrm>
        </p:spPr>
        <p:txBody>
          <a:bodyPr/>
          <a:lstStyle/>
          <a:p>
            <a:pPr fontAlgn="base"/>
            <a:r>
              <a:rPr lang="en-US" altLang="ko-KR" b="1" dirty="0" smtClean="0"/>
              <a:t>5. </a:t>
            </a:r>
            <a:r>
              <a:rPr lang="ko-KR" altLang="en-US" b="1" dirty="0"/>
              <a:t>웹 스토리지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198"/>
            <a:ext cx="8568952" cy="4925146"/>
          </a:xfrm>
        </p:spPr>
        <p:txBody>
          <a:bodyPr>
            <a:normAutofit/>
          </a:bodyPr>
          <a:lstStyle/>
          <a:p>
            <a:r>
              <a:rPr lang="ko-KR" altLang="en-US" dirty="0"/>
              <a:t>클라이언트에 데이터를 저장하기 위해 </a:t>
            </a:r>
            <a:r>
              <a:rPr lang="ko-KR" altLang="en-US" b="1" dirty="0"/>
              <a:t>웹 </a:t>
            </a:r>
            <a:r>
              <a:rPr lang="ko-KR" altLang="en-US" b="1" dirty="0" smtClean="0"/>
              <a:t>스토리지는 </a:t>
            </a:r>
            <a:r>
              <a:rPr lang="en-US" altLang="ko-KR" dirty="0" err="1" smtClean="0"/>
              <a:t>localStorage</a:t>
            </a:r>
            <a:r>
              <a:rPr lang="en-US" altLang="ko-KR" dirty="0" smtClean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sessionStorage</a:t>
            </a:r>
            <a:r>
              <a:rPr lang="en-US" altLang="ko-KR" dirty="0"/>
              <a:t> </a:t>
            </a:r>
            <a:r>
              <a:rPr lang="ko-KR" altLang="en-US" dirty="0"/>
              <a:t> </a:t>
            </a:r>
            <a:r>
              <a:rPr lang="ko-KR" altLang="en-US" dirty="0" smtClean="0"/>
              <a:t>두 가지인데 </a:t>
            </a:r>
            <a:r>
              <a:rPr lang="ko-KR" altLang="en-US" dirty="0"/>
              <a:t>둘은 데이터의 유효 범위와 저장 기간이 달라 용도가 다르게 쓰인다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fontAlgn="base"/>
            <a:r>
              <a:rPr lang="ko-KR" altLang="en-US" dirty="0" smtClean="0"/>
              <a:t>세션 스토리지</a:t>
            </a:r>
            <a:endParaRPr lang="en-US" altLang="ko-KR" dirty="0" smtClean="0"/>
          </a:p>
          <a:p>
            <a:pPr lvl="1"/>
            <a:r>
              <a:rPr lang="ko-KR" altLang="en-US" dirty="0"/>
              <a:t>한번의 세션 동안만 유지되는 저장공간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1800" dirty="0" smtClean="0"/>
              <a:t>브라우저 </a:t>
            </a:r>
            <a:r>
              <a:rPr lang="ko-KR" altLang="en-US" sz="1800" dirty="0"/>
              <a:t>하나당 생성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동일한 애플리케이션이라 하더라도 스토리지가 각각 따로 생성</a:t>
            </a:r>
            <a:endParaRPr lang="en-US" altLang="ko-KR" dirty="0"/>
          </a:p>
          <a:p>
            <a:pPr lvl="2"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로컬 스토리지</a:t>
            </a:r>
            <a:endParaRPr lang="en-US" altLang="ko-KR" dirty="0" smtClean="0"/>
          </a:p>
          <a:p>
            <a:pPr lvl="1"/>
            <a:r>
              <a:rPr lang="ko-KR" altLang="en-US" dirty="0"/>
              <a:t>웹 애플리케이션 마다 각각 생성되는 고유의 저장 공간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동일한 </a:t>
            </a:r>
            <a:r>
              <a:rPr lang="ko-KR" altLang="en-US" dirty="0" smtClean="0"/>
              <a:t>애플리케이션 내에서는 </a:t>
            </a:r>
            <a:r>
              <a:rPr lang="ko-KR" altLang="en-US" dirty="0"/>
              <a:t>같은 </a:t>
            </a:r>
            <a:r>
              <a:rPr lang="ko-KR" altLang="en-US" dirty="0" err="1"/>
              <a:t>스토리지를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임의로 삭제하지 않는 이상 영구적으로 저장이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기존의 </a:t>
            </a:r>
            <a:r>
              <a:rPr lang="en-US" altLang="ko-KR" dirty="0"/>
              <a:t>Cookie</a:t>
            </a:r>
            <a:r>
              <a:rPr lang="ko-KR" altLang="en-US" dirty="0"/>
              <a:t>로 대체하기 적합하다</a:t>
            </a:r>
            <a:r>
              <a:rPr lang="en-US" altLang="ko-KR" dirty="0"/>
              <a:t>. </a:t>
            </a:r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31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pPr fontAlgn="base"/>
            <a:r>
              <a:rPr lang="en-US" altLang="ko-KR" b="1" dirty="0" smtClean="0"/>
              <a:t>5. </a:t>
            </a:r>
            <a:r>
              <a:rPr lang="ko-KR" altLang="en-US" b="1" dirty="0"/>
              <a:t>웹 스토리지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47093"/>
            <a:ext cx="7776864" cy="417646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 smtClean="0"/>
              <a:t>localStorage</a:t>
            </a:r>
            <a:r>
              <a:rPr lang="en-US" altLang="ko-KR" dirty="0" smtClean="0"/>
              <a:t> </a:t>
            </a:r>
            <a:r>
              <a:rPr lang="ko-KR" altLang="en-US" dirty="0"/>
              <a:t>와 </a:t>
            </a:r>
            <a:r>
              <a:rPr lang="en-US" altLang="ko-KR" dirty="0" err="1" smtClean="0"/>
              <a:t>sessionStorage</a:t>
            </a:r>
            <a:r>
              <a:rPr lang="ko-KR" altLang="en-US" dirty="0" smtClean="0"/>
              <a:t>는 모두 데이터를 아이템으로 저장한다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아이템은 키와 값의 형태이며 모든 값은 </a:t>
            </a:r>
            <a:r>
              <a:rPr lang="ko-KR" altLang="en-US" dirty="0" err="1" smtClean="0"/>
              <a:t>저장되기전에</a:t>
            </a:r>
            <a:r>
              <a:rPr lang="ko-KR" altLang="en-US" dirty="0" smtClean="0"/>
              <a:t> 문자열로 변형된다</a:t>
            </a:r>
            <a:r>
              <a:rPr lang="en-US" altLang="ko-KR" dirty="0" smtClean="0"/>
              <a:t>. 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스토리지에</a:t>
            </a:r>
            <a:r>
              <a:rPr lang="ko-KR" altLang="en-US" dirty="0" smtClean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 smtClean="0"/>
              <a:t>스토리지에</a:t>
            </a:r>
            <a:r>
              <a:rPr lang="ko-KR" altLang="en-US" dirty="0" smtClean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11744"/>
              </p:ext>
            </p:extLst>
          </p:nvPr>
        </p:nvGraphicFramePr>
        <p:xfrm>
          <a:off x="1475656" y="3338938"/>
          <a:ext cx="5321808" cy="950214"/>
        </p:xfrm>
        <a:graphic>
          <a:graphicData uri="http://schemas.openxmlformats.org/drawingml/2006/table">
            <a:tbl>
              <a:tblPr/>
              <a:tblGrid>
                <a:gridCol w="359283"/>
                <a:gridCol w="4962525"/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sessionStorage.key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value;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"key"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value;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sessionStorage.setItem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("key", value);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71888"/>
              </p:ext>
            </p:extLst>
          </p:nvPr>
        </p:nvGraphicFramePr>
        <p:xfrm>
          <a:off x="1475656" y="5215090"/>
          <a:ext cx="5321808" cy="950214"/>
        </p:xfrm>
        <a:graphic>
          <a:graphicData uri="http://schemas.openxmlformats.org/drawingml/2006/table">
            <a:tbl>
              <a:tblPr/>
              <a:tblGrid>
                <a:gridCol w="359283"/>
                <a:gridCol w="4962525"/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 =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sessionStorage.key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 =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"key"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 =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sessionStorage.getItem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"key"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05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/>
          <a:lstStyle/>
          <a:p>
            <a:pPr fontAlgn="base"/>
            <a:r>
              <a:rPr lang="en-US" altLang="ko-KR" b="1" dirty="0" smtClean="0"/>
              <a:t>5. </a:t>
            </a:r>
            <a:r>
              <a:rPr lang="ko-KR" altLang="en-US" b="1" dirty="0"/>
              <a:t>웹 스토리지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836712"/>
            <a:ext cx="7344816" cy="2061505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스토리지에</a:t>
            </a:r>
            <a:r>
              <a:rPr lang="ko-KR" altLang="en-US" dirty="0" smtClean="0"/>
              <a:t> </a:t>
            </a:r>
            <a:r>
              <a:rPr lang="ko-KR" altLang="en-US" dirty="0"/>
              <a:t>값을 삭제</a:t>
            </a:r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모든 </a:t>
            </a:r>
            <a:r>
              <a:rPr lang="ko-KR" altLang="en-US" dirty="0"/>
              <a:t>데이터 삭제하는 예</a:t>
            </a:r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3562"/>
              </p:ext>
            </p:extLst>
          </p:nvPr>
        </p:nvGraphicFramePr>
        <p:xfrm>
          <a:off x="1475656" y="1268760"/>
          <a:ext cx="5321808" cy="950214"/>
        </p:xfrm>
        <a:graphic>
          <a:graphicData uri="http://schemas.openxmlformats.org/drawingml/2006/table">
            <a:tbl>
              <a:tblPr/>
              <a:tblGrid>
                <a:gridCol w="359283"/>
                <a:gridCol w="4962525"/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sessionStorage.key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"key"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localStorage.removeItem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"key"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31085"/>
              </p:ext>
            </p:extLst>
          </p:nvPr>
        </p:nvGraphicFramePr>
        <p:xfrm>
          <a:off x="1475656" y="2708920"/>
          <a:ext cx="5321808" cy="340614"/>
        </p:xfrm>
        <a:graphic>
          <a:graphicData uri="http://schemas.openxmlformats.org/drawingml/2006/table">
            <a:tbl>
              <a:tblPr/>
              <a:tblGrid>
                <a:gridCol w="359283"/>
                <a:gridCol w="4962525"/>
              </a:tblGrid>
              <a:tr h="2021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sessionStorage.clear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_x204271784" descr="EMB00000ea466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46490"/>
            <a:ext cx="3240360" cy="371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04273464" descr="EMB00000ea466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7799"/>
            <a:ext cx="3240360" cy="371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5856" y="6263395"/>
            <a:ext cx="24090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05_webStorage.html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39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r>
              <a:rPr lang="en-US" altLang="ko-KR" b="1" dirty="0">
                <a:solidFill>
                  <a:srgbClr val="FF0000"/>
                </a:solidFill>
              </a:rPr>
              <a:t>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352928" cy="427707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컴퓨터가 네트워크에 접속되어 있지 않더라도 클라이언트 </a:t>
            </a:r>
            <a:r>
              <a:rPr lang="ko-KR" altLang="en-US" dirty="0"/>
              <a:t>쪽에서 사용할 수 있는 </a:t>
            </a:r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</a:t>
            </a:r>
            <a:endParaRPr lang="ko-KR" altLang="en-US" dirty="0"/>
          </a:p>
          <a:p>
            <a:pPr fontAlgn="base"/>
            <a:r>
              <a:rPr lang="en-US" altLang="ko-KR" dirty="0"/>
              <a:t>SQL</a:t>
            </a:r>
            <a:r>
              <a:rPr lang="ko-KR" altLang="en-US" dirty="0"/>
              <a:t>을 이용하여 유연하게 데이터에 접근하여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fontAlgn="base"/>
            <a:r>
              <a:rPr lang="ko-KR" altLang="en-US" dirty="0"/>
              <a:t>웹 데이터베이스 사용하기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웹 데이터베이스는 트랜잭션을 설정한 후 사용한다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7624" y="3231918"/>
            <a:ext cx="45720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just" fontAlgn="base"/>
            <a:r>
              <a:rPr lang="ko-KR" altLang="en-US" dirty="0"/>
              <a:t>데이터베이스를 연다</a:t>
            </a:r>
            <a:r>
              <a:rPr lang="en-US" altLang="ko-KR" dirty="0"/>
              <a:t>.</a:t>
            </a:r>
          </a:p>
          <a:p>
            <a:pPr algn="just" fontAlgn="base"/>
            <a:r>
              <a:rPr lang="ko-KR" altLang="en-US" dirty="0"/>
              <a:t>트랜잭션을 시작한다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 fontAlgn="base"/>
            <a:r>
              <a:rPr lang="ko-KR" altLang="en-US" dirty="0"/>
              <a:t>트랜잭션 안에서 </a:t>
            </a:r>
            <a:r>
              <a:rPr lang="en-US" altLang="ko-KR" dirty="0"/>
              <a:t>SQL</a:t>
            </a:r>
            <a:r>
              <a:rPr lang="ko-KR" altLang="en-US" dirty="0"/>
              <a:t>을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1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향상된 </a:t>
            </a:r>
            <a:r>
              <a:rPr lang="en-US" altLang="ko-KR" b="1" dirty="0"/>
              <a:t>Selector 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412777"/>
            <a:ext cx="7848872" cy="2808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추가된 </a:t>
            </a:r>
            <a:r>
              <a:rPr lang="en-US" altLang="ko-KR" dirty="0"/>
              <a:t>DOM </a:t>
            </a:r>
            <a:r>
              <a:rPr lang="ko-KR" altLang="en-US" dirty="0"/>
              <a:t>객체 찾기 </a:t>
            </a:r>
            <a:r>
              <a:rPr lang="en-US" altLang="ko-KR" dirty="0"/>
              <a:t>API</a:t>
            </a:r>
          </a:p>
          <a:p>
            <a:pPr lvl="1">
              <a:defRPr/>
            </a:pPr>
            <a:r>
              <a:rPr lang="en-US" altLang="ko-KR" dirty="0" err="1" smtClean="0"/>
              <a:t>querySelectorAll</a:t>
            </a:r>
            <a:r>
              <a:rPr lang="en-US" altLang="ko-KR" dirty="0"/>
              <a:t>()</a:t>
            </a:r>
          </a:p>
          <a:p>
            <a:pPr lvl="2">
              <a:defRPr/>
            </a:pPr>
            <a:r>
              <a:rPr lang="ko-KR" altLang="ko-KR" dirty="0" err="1"/>
              <a:t>매개값으로</a:t>
            </a:r>
            <a:r>
              <a:rPr lang="ko-KR" altLang="ko-KR" dirty="0"/>
              <a:t> 받은 검색 조건을</a:t>
            </a:r>
            <a:r>
              <a:rPr lang="en-US" altLang="ko-KR" dirty="0"/>
              <a:t> DOM </a:t>
            </a:r>
            <a:r>
              <a:rPr lang="ko-KR" altLang="ko-KR" dirty="0" err="1"/>
              <a:t>트리로부터</a:t>
            </a:r>
            <a:r>
              <a:rPr lang="ko-KR" altLang="ko-KR" dirty="0"/>
              <a:t> 검색</a:t>
            </a:r>
            <a:endParaRPr lang="en-US" altLang="ko-KR" dirty="0"/>
          </a:p>
          <a:p>
            <a:pPr lvl="2">
              <a:defRPr/>
            </a:pPr>
            <a:r>
              <a:rPr lang="ko-KR" altLang="ko-KR" dirty="0"/>
              <a:t>일치하는 모든</a:t>
            </a:r>
            <a:r>
              <a:rPr lang="en-US" altLang="ko-KR" dirty="0"/>
              <a:t> Element </a:t>
            </a:r>
            <a:r>
              <a:rPr lang="ko-KR" altLang="ko-KR" dirty="0"/>
              <a:t>객체들을 배열로 리턴</a:t>
            </a:r>
            <a:endParaRPr lang="en-US" altLang="ko-KR" dirty="0"/>
          </a:p>
          <a:p>
            <a:pPr lvl="2">
              <a:defRPr/>
            </a:pPr>
            <a:r>
              <a:rPr lang="ko-KR" altLang="ko-KR" dirty="0"/>
              <a:t>만약 발견되지 않으면 비어있는 배열을 </a:t>
            </a:r>
            <a:r>
              <a:rPr lang="ko-KR" altLang="ko-KR" dirty="0" smtClean="0"/>
              <a:t>리턴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특징</a:t>
            </a:r>
            <a:endParaRPr lang="en-US" altLang="ko-KR" dirty="0"/>
          </a:p>
          <a:p>
            <a:pPr lvl="2">
              <a:defRPr/>
            </a:pPr>
            <a:r>
              <a:rPr lang="ko-KR" altLang="ko-KR" dirty="0" err="1"/>
              <a:t>매개값으로</a:t>
            </a:r>
            <a:r>
              <a:rPr lang="ko-KR" altLang="ko-KR" dirty="0"/>
              <a:t> 전달되는 검색 조건에는 </a:t>
            </a:r>
            <a:r>
              <a:rPr lang="en-US" altLang="ko-KR" dirty="0"/>
              <a:t>CSS </a:t>
            </a:r>
            <a:r>
              <a:rPr lang="ko-KR" altLang="ko-KR" dirty="0"/>
              <a:t>선택 문법을 그대로 사용</a:t>
            </a:r>
            <a:endParaRPr lang="en-US" altLang="ko-KR" dirty="0"/>
          </a:p>
          <a:p>
            <a:pPr lvl="2">
              <a:defRPr/>
            </a:pPr>
            <a:r>
              <a:rPr lang="ko-KR" altLang="ko-KR" dirty="0"/>
              <a:t>쉼표로 구분하여 하나 이상의 검색 조건을 추가할 수 있다</a:t>
            </a:r>
            <a:r>
              <a:rPr lang="en-US" altLang="ko-KR" dirty="0"/>
              <a:t>.</a:t>
            </a:r>
          </a:p>
          <a:p>
            <a:pPr lvl="2">
              <a:defRPr/>
            </a:pPr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6" y="4221088"/>
            <a:ext cx="8751392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13096" y="5805264"/>
            <a:ext cx="6385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00_queryselector02.html / 00_queryselector03.html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6</a:t>
            </a:r>
            <a:r>
              <a:rPr lang="en-US" altLang="ko-KR" b="1" dirty="0"/>
              <a:t>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163512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데이터베이스를 열기 위해 사용되는 </a:t>
            </a:r>
            <a:r>
              <a:rPr lang="en-US" altLang="ko-KR" dirty="0" err="1"/>
              <a:t>openDatabase</a:t>
            </a:r>
            <a:r>
              <a:rPr lang="en-US" altLang="ko-KR" dirty="0"/>
              <a:t>()</a:t>
            </a:r>
            <a:r>
              <a:rPr lang="ko-KR" altLang="en-US" dirty="0"/>
              <a:t>의 형식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err="1"/>
              <a:t>openDatabase</a:t>
            </a:r>
            <a:r>
              <a:rPr lang="en-US" altLang="ko-KR" dirty="0"/>
              <a:t>() </a:t>
            </a:r>
            <a:r>
              <a:rPr lang="ko-KR" altLang="en-US" dirty="0" smtClean="0"/>
              <a:t>함수의 매개변수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40051"/>
              </p:ext>
            </p:extLst>
          </p:nvPr>
        </p:nvGraphicFramePr>
        <p:xfrm>
          <a:off x="539552" y="2060848"/>
          <a:ext cx="8064896" cy="425958"/>
        </p:xfrm>
        <a:graphic>
          <a:graphicData uri="http://schemas.openxmlformats.org/drawingml/2006/table">
            <a:tbl>
              <a:tblPr/>
              <a:tblGrid>
                <a:gridCol w="544473"/>
                <a:gridCol w="7520423"/>
              </a:tblGrid>
              <a:tr h="2098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openDatabase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(name, version,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estimatedSize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creationCallback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55493"/>
              </p:ext>
            </p:extLst>
          </p:nvPr>
        </p:nvGraphicFramePr>
        <p:xfrm>
          <a:off x="611560" y="3179796"/>
          <a:ext cx="7920880" cy="2409444"/>
        </p:xfrm>
        <a:graphic>
          <a:graphicData uri="http://schemas.openxmlformats.org/drawingml/2006/table">
            <a:tbl>
              <a:tblPr/>
              <a:tblGrid>
                <a:gridCol w="2232248"/>
                <a:gridCol w="5688632"/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이름을 문자열 형태로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대소문자를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구분하며 지정한 이름의 데이터베이스가 없을 때는 새로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데이터베이스의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사용자에게 보여질 데이터베이스의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esitmatedSize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용량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creationCallback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처리가 완료되었을 때 호출할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콜백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48023"/>
              </p:ext>
            </p:extLst>
          </p:nvPr>
        </p:nvGraphicFramePr>
        <p:xfrm>
          <a:off x="539552" y="5733256"/>
          <a:ext cx="8064896" cy="425958"/>
        </p:xfrm>
        <a:graphic>
          <a:graphicData uri="http://schemas.openxmlformats.org/drawingml/2006/table">
            <a:tbl>
              <a:tblPr/>
              <a:tblGrid>
                <a:gridCol w="544473"/>
                <a:gridCol w="7520423"/>
              </a:tblGrid>
              <a:tr h="20980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window.openDatabase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("myDB","1.0", "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테스트용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DB", 1024*1024);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95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6</a:t>
            </a:r>
            <a:r>
              <a:rPr lang="en-US" altLang="ko-KR" b="1" dirty="0"/>
              <a:t>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427707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하나 이상의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문장들로 이뤄진 논리적인 작업단위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작업의 일관성을 유지하기 위해서 완전히 수행되거나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아무것도 수행되지 않아야 함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err="1" smtClean="0"/>
              <a:t>커밋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모든 조작을 취소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롤백</a:t>
            </a:r>
            <a:r>
              <a:rPr lang="en-US" altLang="ko-KR" dirty="0" smtClean="0"/>
              <a:t>(Rollback)</a:t>
            </a:r>
          </a:p>
          <a:p>
            <a:pPr lvl="1" fontAlgn="base"/>
            <a:r>
              <a:rPr lang="ko-KR" altLang="en-US" dirty="0" smtClean="0"/>
              <a:t>모든 조작을 영구 저장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5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6</a:t>
            </a:r>
            <a:r>
              <a:rPr lang="en-US" altLang="ko-KR" b="1" dirty="0"/>
              <a:t>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195897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트랜잭션을 실행하려면 </a:t>
            </a:r>
            <a:r>
              <a:rPr lang="en-US" altLang="ko-KR" dirty="0" smtClean="0"/>
              <a:t>transaction() </a:t>
            </a:r>
            <a:r>
              <a:rPr lang="ko-KR" altLang="en-US" dirty="0" smtClean="0"/>
              <a:t>함수의 형식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transaction() </a:t>
            </a:r>
            <a:r>
              <a:rPr lang="ko-KR" altLang="en-US" dirty="0" smtClean="0"/>
              <a:t>함수의 </a:t>
            </a:r>
            <a:r>
              <a:rPr lang="ko-KR" altLang="en-US" dirty="0"/>
              <a:t>매개변수</a:t>
            </a:r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32151"/>
              </p:ext>
            </p:extLst>
          </p:nvPr>
        </p:nvGraphicFramePr>
        <p:xfrm>
          <a:off x="827584" y="2204864"/>
          <a:ext cx="7272808" cy="504056"/>
        </p:xfrm>
        <a:graphic>
          <a:graphicData uri="http://schemas.openxmlformats.org/drawingml/2006/table">
            <a:tbl>
              <a:tblPr/>
              <a:tblGrid>
                <a:gridCol w="936104"/>
                <a:gridCol w="6336704"/>
              </a:tblGrid>
              <a:tr h="5040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transaction(callback,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successCallback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987574"/>
              </p:ext>
            </p:extLst>
          </p:nvPr>
        </p:nvGraphicFramePr>
        <p:xfrm>
          <a:off x="683568" y="3559175"/>
          <a:ext cx="7920880" cy="1545336"/>
        </p:xfrm>
        <a:graphic>
          <a:graphicData uri="http://schemas.openxmlformats.org/drawingml/2006/table">
            <a:tbl>
              <a:tblPr/>
              <a:tblGrid>
                <a:gridCol w="1843653"/>
                <a:gridCol w="6077227"/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 안의 처리를 지정하기 위해 이용되며 생략 할 수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트랜잭션에 에러가 발생했을 때 호출되는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생략 가능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successCallback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트랜잭션이 정상 종료될 때 호출되는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생략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가능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899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6</a:t>
            </a:r>
            <a:r>
              <a:rPr lang="en-US" altLang="ko-KR" b="1" dirty="0"/>
              <a:t>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9"/>
            <a:ext cx="8208912" cy="604666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transaction() </a:t>
            </a:r>
            <a:r>
              <a:rPr lang="ko-KR" altLang="en-US" dirty="0" smtClean="0"/>
              <a:t>함수 사용 예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135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50068"/>
              </p:ext>
            </p:extLst>
          </p:nvPr>
        </p:nvGraphicFramePr>
        <p:xfrm>
          <a:off x="539552" y="2204864"/>
          <a:ext cx="8064896" cy="3855680"/>
        </p:xfrm>
        <a:graphic>
          <a:graphicData uri="http://schemas.openxmlformats.org/drawingml/2006/table">
            <a:tbl>
              <a:tblPr/>
              <a:tblGrid>
                <a:gridCol w="399252"/>
                <a:gridCol w="7665644"/>
              </a:tblGrid>
              <a:tr h="38556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window.openDatabase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("myDB","1.0", "</a:t>
                      </a:r>
                      <a:r>
                        <a:rPr lang="ko-KR" alt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테스트용</a:t>
                      </a:r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DB", 1024*1024);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//SQL</a:t>
                      </a:r>
                      <a:r>
                        <a:rPr lang="ko-KR" altLang="en-US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문을 실행하고 제어하는 함수 </a:t>
                      </a:r>
                      <a:endParaRPr lang="en-US" altLang="ko-KR" sz="16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db.transaction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(function (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인수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사용하여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실행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},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트랜잭션에 에러가 발생한 경우 호출되는 함수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function(error)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},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트랜잭션을 성공했을 때 호출되는 함수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function()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...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});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28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6</a:t>
            </a:r>
            <a:r>
              <a:rPr lang="en-US" altLang="ko-KR" b="1" dirty="0"/>
              <a:t>. Web SQL Database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269289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생성된 데이터베이스에 트랜잭션 단위로 </a:t>
            </a:r>
            <a:r>
              <a:rPr lang="en-US" altLang="ko-KR" dirty="0"/>
              <a:t>SQL</a:t>
            </a:r>
            <a:r>
              <a:rPr lang="ko-KR" altLang="en-US" dirty="0"/>
              <a:t>을 실행하기 </a:t>
            </a:r>
            <a:r>
              <a:rPr lang="ko-KR" altLang="en-US" dirty="0" smtClean="0"/>
              <a:t>위해서</a:t>
            </a:r>
            <a:r>
              <a:rPr lang="en-US" altLang="ko-KR" dirty="0" smtClean="0"/>
              <a:t>transaction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ko-KR" altLang="en-US" dirty="0" err="1"/>
              <a:t>콜백</a:t>
            </a:r>
            <a:r>
              <a:rPr lang="ko-KR" altLang="en-US" dirty="0"/>
              <a:t> 함수 내부에서 </a:t>
            </a:r>
            <a:r>
              <a:rPr lang="en-US" altLang="ko-KR" dirty="0" err="1"/>
              <a:t>executeSql</a:t>
            </a:r>
            <a:r>
              <a:rPr lang="en-US" altLang="ko-KR" dirty="0"/>
              <a:t>()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fontAlgn="base"/>
            <a:r>
              <a:rPr lang="en-US" altLang="ko-KR" dirty="0" err="1" smtClean="0"/>
              <a:t>executeSql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함수의 형식</a:t>
            </a:r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/>
              <a:t>executeSql</a:t>
            </a:r>
            <a:r>
              <a:rPr lang="en-US" altLang="ko-KR" dirty="0"/>
              <a:t>() </a:t>
            </a:r>
            <a:r>
              <a:rPr lang="ko-KR" altLang="en-US" dirty="0" smtClean="0"/>
              <a:t>함수의 </a:t>
            </a:r>
            <a:r>
              <a:rPr lang="ko-KR" altLang="en-US" dirty="0"/>
              <a:t>매개변수</a:t>
            </a:r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74548"/>
              </p:ext>
            </p:extLst>
          </p:nvPr>
        </p:nvGraphicFramePr>
        <p:xfrm>
          <a:off x="899592" y="2708920"/>
          <a:ext cx="7272808" cy="504056"/>
        </p:xfrm>
        <a:graphic>
          <a:graphicData uri="http://schemas.openxmlformats.org/drawingml/2006/table">
            <a:tbl>
              <a:tblPr/>
              <a:tblGrid>
                <a:gridCol w="936104"/>
                <a:gridCol w="6336704"/>
              </a:tblGrid>
              <a:tr h="5040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executeSql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callback,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36750"/>
              </p:ext>
            </p:extLst>
          </p:nvPr>
        </p:nvGraphicFramePr>
        <p:xfrm>
          <a:off x="755577" y="3908130"/>
          <a:ext cx="7560840" cy="1703832"/>
        </p:xfrm>
        <a:graphic>
          <a:graphicData uri="http://schemas.openxmlformats.org/drawingml/2006/table">
            <a:tbl>
              <a:tblPr/>
              <a:tblGrid>
                <a:gridCol w="1383953"/>
                <a:gridCol w="6176887"/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실행시킬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문을 문자열 형태로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생략 할 수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문이 성공적으로 실행했을 때 호출되는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콜백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생략 가능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실행시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에러가 발생했을 때 호출되는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콜백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생략 가능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0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웹 </a:t>
            </a:r>
            <a:r>
              <a:rPr lang="ko-KR" altLang="en-US" b="1" dirty="0" err="1">
                <a:solidFill>
                  <a:srgbClr val="FF0000"/>
                </a:solidFill>
              </a:rPr>
              <a:t>워커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427707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자바스크립트 코드를 </a:t>
            </a:r>
            <a:r>
              <a:rPr lang="en-US" altLang="ko-KR" dirty="0"/>
              <a:t>UI </a:t>
            </a:r>
            <a:r>
              <a:rPr lang="ko-KR" altLang="en-US" dirty="0" err="1"/>
              <a:t>스레드와는</a:t>
            </a:r>
            <a:r>
              <a:rPr lang="ko-KR" altLang="en-US" dirty="0"/>
              <a:t> 별도인 백그라운드에서 수행하는 방법을 제공</a:t>
            </a:r>
          </a:p>
          <a:p>
            <a:pPr lvl="1" fontAlgn="base"/>
            <a:r>
              <a:rPr lang="ko-KR" altLang="en-US" dirty="0" smtClean="0"/>
              <a:t>브라우저에서 페이지가 </a:t>
            </a:r>
            <a:r>
              <a:rPr lang="ko-KR" altLang="en-US" dirty="0" err="1"/>
              <a:t>로드되어</a:t>
            </a:r>
            <a:r>
              <a:rPr lang="ko-KR" altLang="en-US" dirty="0"/>
              <a:t> 실행될 때에는 하나의 </a:t>
            </a:r>
            <a:r>
              <a:rPr lang="ko-KR" altLang="en-US" dirty="0" err="1"/>
              <a:t>스레드로</a:t>
            </a:r>
            <a:r>
              <a:rPr lang="ko-KR" altLang="en-US" dirty="0"/>
              <a:t>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그렇기 </a:t>
            </a:r>
            <a:r>
              <a:rPr lang="ko-KR" altLang="en-US" dirty="0"/>
              <a:t>때문에 용량이 큰 파일을 다운로드 받는 작업과 같이 오랜 시간이 걸리는 작업이 수행되는 동안에는 다른</a:t>
            </a:r>
            <a:r>
              <a:rPr lang="en-US" altLang="ko-KR" dirty="0"/>
              <a:t>(User Interface) </a:t>
            </a:r>
            <a:r>
              <a:rPr lang="ko-KR" altLang="en-US" dirty="0"/>
              <a:t>작업을 할 수 </a:t>
            </a:r>
            <a:r>
              <a:rPr lang="ko-KR" altLang="en-US" dirty="0" smtClean="0"/>
              <a:t>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일반 </a:t>
            </a:r>
            <a:r>
              <a:rPr lang="ko-KR" altLang="en-US" dirty="0"/>
              <a:t>응용 프로그램에서는 이렇게 오랜 시간이 걸리는 작업을 멀티 </a:t>
            </a:r>
            <a:r>
              <a:rPr lang="ko-KR" altLang="en-US" dirty="0" err="1"/>
              <a:t>스레드를</a:t>
            </a:r>
            <a:r>
              <a:rPr lang="ko-KR" altLang="en-US" dirty="0"/>
              <a:t> 이용한 백그라운드 프로세스로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웹 </a:t>
            </a:r>
            <a:r>
              <a:rPr lang="ko-KR" altLang="en-US" dirty="0" err="1" smtClean="0"/>
              <a:t>워커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백그라운드에서 </a:t>
            </a:r>
            <a:r>
              <a:rPr lang="ko-KR" altLang="en-US" dirty="0"/>
              <a:t>실행시키기 위한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오랜 </a:t>
            </a:r>
            <a:r>
              <a:rPr lang="ko-KR" altLang="en-US" dirty="0"/>
              <a:t>시간이 걸리는 코드를 별도의 </a:t>
            </a:r>
            <a:r>
              <a:rPr lang="ko-KR" altLang="en-US" dirty="0" err="1"/>
              <a:t>스레드로</a:t>
            </a:r>
            <a:r>
              <a:rPr lang="ko-KR" altLang="en-US" dirty="0"/>
              <a:t> </a:t>
            </a:r>
            <a:r>
              <a:rPr lang="ko-KR" altLang="en-US" dirty="0" smtClean="0"/>
              <a:t>실행시킴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91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7</a:t>
            </a:r>
            <a:r>
              <a:rPr lang="en-US" altLang="ko-KR" b="1" dirty="0"/>
              <a:t>. </a:t>
            </a:r>
            <a:r>
              <a:rPr lang="ko-KR" altLang="en-US" b="1" dirty="0"/>
              <a:t>웹 </a:t>
            </a:r>
            <a:r>
              <a:rPr lang="ko-KR" altLang="en-US" b="1" dirty="0" err="1"/>
              <a:t>워커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198"/>
            <a:ext cx="8208912" cy="413305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웹 </a:t>
            </a:r>
            <a:r>
              <a:rPr lang="ko-KR" altLang="en-US" dirty="0" err="1" smtClean="0"/>
              <a:t>워커의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전용 </a:t>
            </a:r>
            <a:r>
              <a:rPr lang="ko-KR" altLang="en-US" dirty="0" err="1" smtClean="0"/>
              <a:t>워커</a:t>
            </a:r>
            <a:endParaRPr lang="en-US" altLang="ko-KR" dirty="0" smtClean="0"/>
          </a:p>
          <a:p>
            <a:pPr lvl="2" fontAlgn="base"/>
            <a:r>
              <a:rPr lang="ko-KR" altLang="en-US" dirty="0" err="1"/>
              <a:t>워커를</a:t>
            </a:r>
            <a:r>
              <a:rPr lang="ko-KR" altLang="en-US" dirty="0"/>
              <a:t> 생성한 페이지에만 백그라운드 프로세스가 응답하는 형태</a:t>
            </a:r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공유 </a:t>
            </a:r>
            <a:r>
              <a:rPr lang="ko-KR" altLang="en-US" dirty="0" err="1" smtClean="0"/>
              <a:t>워커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하나의 </a:t>
            </a:r>
            <a:r>
              <a:rPr lang="ko-KR" altLang="en-US" dirty="0" err="1"/>
              <a:t>워커가</a:t>
            </a:r>
            <a:r>
              <a:rPr lang="ko-KR" altLang="en-US" dirty="0"/>
              <a:t> 여러 개의 문서에 응답하는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05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7</a:t>
            </a:r>
            <a:r>
              <a:rPr lang="en-US" altLang="ko-KR" b="1" dirty="0"/>
              <a:t>. </a:t>
            </a:r>
            <a:r>
              <a:rPr lang="ko-KR" altLang="en-US" b="1" dirty="0"/>
              <a:t>웹 </a:t>
            </a:r>
            <a:r>
              <a:rPr lang="ko-KR" altLang="en-US" b="1" dirty="0" err="1" smtClean="0"/>
              <a:t>워커</a:t>
            </a:r>
            <a:r>
              <a:rPr lang="en-US" altLang="ko-KR" b="1" dirty="0"/>
              <a:t>(</a:t>
            </a:r>
            <a:r>
              <a:rPr lang="ko-KR" altLang="en-US" b="1" dirty="0"/>
              <a:t>전용 웹 </a:t>
            </a:r>
            <a:r>
              <a:rPr lang="ko-KR" altLang="en-US" b="1" dirty="0" err="1"/>
              <a:t>워커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352928" cy="46805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전용 웹 </a:t>
            </a:r>
            <a:r>
              <a:rPr lang="ko-KR" altLang="en-US" dirty="0" err="1" smtClean="0"/>
              <a:t>워커</a:t>
            </a:r>
            <a:r>
              <a:rPr lang="ko-KR" altLang="en-US" dirty="0" smtClean="0"/>
              <a:t> 실행시키는 방법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HTML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Worker </a:t>
            </a:r>
            <a:r>
              <a:rPr lang="ko-KR" altLang="en-US" dirty="0" smtClean="0"/>
              <a:t>라는 객체를 사용</a:t>
            </a:r>
            <a:endParaRPr lang="en-US" altLang="ko-KR" dirty="0" smtClean="0"/>
          </a:p>
          <a:p>
            <a:pPr lvl="1" fontAlgn="base"/>
            <a:r>
              <a:rPr lang="ko-KR" altLang="en-US" dirty="0" err="1"/>
              <a:t>워커</a:t>
            </a:r>
            <a:r>
              <a:rPr lang="ko-KR" altLang="en-US" dirty="0"/>
              <a:t> 코드를 기술한 자바스크립트파일</a:t>
            </a:r>
            <a:r>
              <a:rPr lang="en-US" altLang="ko-KR" dirty="0"/>
              <a:t>(.</a:t>
            </a:r>
            <a:r>
              <a:rPr lang="en-US" altLang="ko-KR" dirty="0" err="1"/>
              <a:t>js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Worker </a:t>
            </a:r>
            <a:r>
              <a:rPr lang="ko-KR" altLang="en-US" dirty="0"/>
              <a:t>객체 생성 시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 err="1" smtClean="0"/>
              <a:t>워커</a:t>
            </a:r>
            <a:r>
              <a:rPr lang="ko-KR" altLang="en-US" dirty="0" smtClean="0"/>
              <a:t> 객체를 생성시 사용한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Worker()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백그라운드로 처리할 코드가 들어있는 자바스크립트 파일의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기술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자바스크립트 파일 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웹 </a:t>
            </a:r>
            <a:r>
              <a:rPr lang="ko-KR" altLang="en-US" dirty="0" err="1" smtClean="0"/>
              <a:t>워커에</a:t>
            </a:r>
            <a:r>
              <a:rPr lang="ko-KR" altLang="en-US" dirty="0" smtClean="0"/>
              <a:t> 대한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메시지를 서로 통신하기 위한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기술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워커</a:t>
            </a:r>
            <a:r>
              <a:rPr lang="ko-KR" altLang="en-US" dirty="0" smtClean="0"/>
              <a:t> 객체는 이 자바스크립트 파일을 내려 받아 백그라운드에서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워커에서</a:t>
            </a:r>
            <a:r>
              <a:rPr lang="ko-KR" altLang="en-US" dirty="0" smtClean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처리된 정보의 출력</a:t>
            </a:r>
            <a:r>
              <a:rPr lang="en-US" altLang="ko-KR" dirty="0"/>
              <a:t>, </a:t>
            </a:r>
            <a:r>
              <a:rPr lang="ko-KR" altLang="en-US" dirty="0"/>
              <a:t>통보 등</a:t>
            </a:r>
            <a:r>
              <a:rPr lang="en-US" altLang="ko-KR" dirty="0"/>
              <a:t>)</a:t>
            </a:r>
            <a:r>
              <a:rPr lang="ko-KR" altLang="en-US" dirty="0"/>
              <a:t>를 받을 때에는 </a:t>
            </a:r>
            <a:r>
              <a:rPr lang="ko-KR" altLang="en-US" dirty="0" err="1"/>
              <a:t>워커의</a:t>
            </a:r>
            <a:r>
              <a:rPr lang="ko-KR" altLang="en-US" dirty="0"/>
              <a:t> </a:t>
            </a:r>
            <a:r>
              <a:rPr lang="en-US" altLang="ko-KR" dirty="0" err="1" smtClean="0"/>
              <a:t>onmessage</a:t>
            </a:r>
            <a:r>
              <a:rPr lang="en-US" altLang="ko-KR" dirty="0" smtClean="0"/>
              <a:t> </a:t>
            </a:r>
            <a:r>
              <a:rPr lang="ko-KR" altLang="en-US" dirty="0"/>
              <a:t>속성을 이벤트 </a:t>
            </a:r>
            <a:r>
              <a:rPr lang="ko-KR" altLang="en-US" dirty="0" err="1"/>
              <a:t>핸들러</a:t>
            </a:r>
            <a:r>
              <a:rPr lang="ko-KR" altLang="en-US" dirty="0"/>
              <a:t> 함수로 설정해야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 smtClean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4603"/>
              </p:ext>
            </p:extLst>
          </p:nvPr>
        </p:nvGraphicFramePr>
        <p:xfrm>
          <a:off x="1115616" y="2420888"/>
          <a:ext cx="6552728" cy="474726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worker = new Worker("worker.js"); 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41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7</a:t>
            </a:r>
            <a:r>
              <a:rPr lang="en-US" altLang="ko-KR" b="1" dirty="0"/>
              <a:t>. </a:t>
            </a:r>
            <a:r>
              <a:rPr lang="ko-KR" altLang="en-US" b="1" dirty="0"/>
              <a:t>웹 </a:t>
            </a:r>
            <a:r>
              <a:rPr lang="ko-KR" altLang="en-US" b="1" dirty="0" err="1" smtClean="0"/>
              <a:t>워커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전용 웹 </a:t>
            </a:r>
            <a:r>
              <a:rPr lang="ko-KR" altLang="en-US" b="1" dirty="0" err="1" smtClean="0"/>
              <a:t>워커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86992"/>
            <a:ext cx="8568952" cy="532859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 err="1" smtClean="0"/>
              <a:t>postMessage</a:t>
            </a:r>
            <a:r>
              <a:rPr lang="en-US" altLang="ko-KR" dirty="0"/>
              <a:t>() </a:t>
            </a:r>
            <a:r>
              <a:rPr lang="ko-KR" altLang="en-US" dirty="0" smtClean="0"/>
              <a:t>함수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메인 소스와 </a:t>
            </a:r>
            <a:r>
              <a:rPr lang="ko-KR" altLang="en-US" dirty="0" err="1" smtClean="0"/>
              <a:t>워커</a:t>
            </a:r>
            <a:r>
              <a:rPr lang="ko-KR" altLang="en-US" dirty="0" smtClean="0"/>
              <a:t> 사이에 서로 데이터를 주고받음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비동기로</a:t>
            </a:r>
            <a:r>
              <a:rPr lang="ko-KR" altLang="en-US" dirty="0" smtClean="0"/>
              <a:t> 데이터를 공유</a:t>
            </a:r>
            <a:endParaRPr lang="en-US" altLang="ko-KR" dirty="0"/>
          </a:p>
          <a:p>
            <a:pPr fontAlgn="base"/>
            <a:r>
              <a:rPr lang="ko-KR" altLang="en-US" dirty="0" err="1"/>
              <a:t>워커</a:t>
            </a:r>
            <a:r>
              <a:rPr lang="ko-KR" altLang="en-US" dirty="0"/>
              <a:t> 객체가 </a:t>
            </a:r>
            <a:r>
              <a:rPr lang="ko-KR" altLang="en-US" dirty="0" err="1"/>
              <a:t>워커</a:t>
            </a:r>
            <a:r>
              <a:rPr lang="ko-KR" altLang="en-US" dirty="0"/>
              <a:t> 코드로 메시지를 보내는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lvl="1" fontAlgn="base"/>
            <a:r>
              <a:rPr lang="ko-KR" altLang="en-US" dirty="0" smtClean="0"/>
              <a:t>매개변수</a:t>
            </a:r>
            <a:r>
              <a:rPr lang="en-US" altLang="ko-KR" dirty="0"/>
              <a:t>(message)</a:t>
            </a:r>
            <a:r>
              <a:rPr lang="ko-KR" altLang="en-US" dirty="0"/>
              <a:t>는 보낼 문자열 혹은 </a:t>
            </a:r>
            <a:r>
              <a:rPr lang="en-US" altLang="ko-KR" dirty="0"/>
              <a:t>JSON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 err="1" smtClean="0"/>
              <a:t>워커</a:t>
            </a:r>
            <a:r>
              <a:rPr lang="ko-KR" altLang="en-US" dirty="0" smtClean="0"/>
              <a:t> 코드에서는 </a:t>
            </a:r>
            <a:r>
              <a:rPr lang="en-US" altLang="ko-KR" dirty="0" err="1" smtClean="0"/>
              <a:t>onmessage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핸들러를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워커를</a:t>
            </a:r>
            <a:r>
              <a:rPr lang="ko-KR" altLang="en-US" dirty="0" smtClean="0"/>
              <a:t> 생성한 곳으로부터 메시지를 받아 옴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onmessage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처리를 위한 함수의 매개변수에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속성에 전달 받은 데이터가 저장되어 있다</a:t>
            </a:r>
            <a:r>
              <a:rPr lang="en-US" altLang="ko-KR" dirty="0" smtClean="0"/>
              <a:t>. </a:t>
            </a:r>
          </a:p>
          <a:p>
            <a:pPr lvl="1" fontAlgn="base"/>
            <a:r>
              <a:rPr lang="ko-KR" altLang="en-US" dirty="0" err="1" smtClean="0"/>
              <a:t>워커를</a:t>
            </a:r>
            <a:r>
              <a:rPr lang="ko-KR" altLang="en-US" dirty="0" smtClean="0"/>
              <a:t> 생성한 곳으로 다시 메시지를 되돌려 보낼 때에도 역시 </a:t>
            </a:r>
            <a:r>
              <a:rPr lang="en-US" altLang="ko-KR" dirty="0" err="1" smtClean="0"/>
              <a:t>postMessage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</a:t>
            </a:r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ko-KR" altLang="en-US" dirty="0"/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79600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12410"/>
              </p:ext>
            </p:extLst>
          </p:nvPr>
        </p:nvGraphicFramePr>
        <p:xfrm>
          <a:off x="899592" y="2420888"/>
          <a:ext cx="6552728" cy="425958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worker.postMessage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(message);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61545"/>
              </p:ext>
            </p:extLst>
          </p:nvPr>
        </p:nvGraphicFramePr>
        <p:xfrm>
          <a:off x="827584" y="4149081"/>
          <a:ext cx="6552728" cy="858774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7920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function(e) {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("send message : " +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e.data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63896" y="6237502"/>
            <a:ext cx="582787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07_beforeWebWorker.html / </a:t>
            </a:r>
            <a:r>
              <a:rPr lang="en-US" altLang="ko-KR" b="1" dirty="0" smtClean="0">
                <a:solidFill>
                  <a:srgbClr val="FF0000"/>
                </a:solidFill>
              </a:rPr>
              <a:t>07_webWorker02.html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63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7</a:t>
            </a:r>
            <a:r>
              <a:rPr lang="en-US" altLang="ko-KR" b="1" dirty="0"/>
              <a:t>. </a:t>
            </a:r>
            <a:r>
              <a:rPr lang="ko-KR" altLang="en-US" b="1" dirty="0"/>
              <a:t>웹 </a:t>
            </a:r>
            <a:r>
              <a:rPr lang="ko-KR" altLang="en-US" b="1" dirty="0" err="1" smtClean="0"/>
              <a:t>워커</a:t>
            </a:r>
            <a:r>
              <a:rPr lang="en-US" altLang="ko-KR" b="1" dirty="0"/>
              <a:t>(</a:t>
            </a:r>
            <a:r>
              <a:rPr lang="ko-KR" altLang="en-US" b="1" dirty="0" smtClean="0"/>
              <a:t>공유 웹 </a:t>
            </a:r>
            <a:r>
              <a:rPr lang="ko-KR" altLang="en-US" b="1" dirty="0" err="1" smtClean="0"/>
              <a:t>워커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504056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공유 </a:t>
            </a:r>
            <a:r>
              <a:rPr lang="ko-KR" altLang="en-US" dirty="0" err="1" smtClean="0"/>
              <a:t>워커</a:t>
            </a:r>
            <a:r>
              <a:rPr lang="ko-KR" altLang="en-US" dirty="0" smtClean="0"/>
              <a:t> 객체 </a:t>
            </a:r>
            <a:r>
              <a:rPr lang="ko-KR" altLang="en-US" dirty="0"/>
              <a:t>생성시 </a:t>
            </a:r>
            <a:r>
              <a:rPr lang="ko-KR" altLang="en-US" dirty="0" err="1"/>
              <a:t>생성자로</a:t>
            </a:r>
            <a:r>
              <a:rPr lang="ko-KR" altLang="en-US" dirty="0"/>
              <a:t> </a:t>
            </a:r>
            <a:r>
              <a:rPr lang="en-US" altLang="ko-KR" dirty="0" err="1" smtClean="0"/>
              <a:t>SharedWorker</a:t>
            </a:r>
            <a:r>
              <a:rPr lang="en-US" altLang="ko-KR" dirty="0"/>
              <a:t>()</a:t>
            </a:r>
            <a:r>
              <a:rPr lang="ko-KR" altLang="en-US" dirty="0"/>
              <a:t>를 사용</a:t>
            </a:r>
          </a:p>
          <a:p>
            <a:pPr lvl="1"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공유 </a:t>
            </a:r>
            <a:r>
              <a:rPr lang="ko-KR" altLang="en-US" dirty="0" err="1"/>
              <a:t>워커</a:t>
            </a:r>
            <a:r>
              <a:rPr lang="ko-KR" altLang="en-US" dirty="0"/>
              <a:t> 코드에서는 </a:t>
            </a:r>
            <a:r>
              <a:rPr lang="en-US" altLang="ko-KR" dirty="0" err="1"/>
              <a:t>onconnect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통해 </a:t>
            </a:r>
            <a:r>
              <a:rPr lang="ko-KR" altLang="en-US" dirty="0" err="1"/>
              <a:t>워커를</a:t>
            </a:r>
            <a:r>
              <a:rPr lang="ko-KR" altLang="en-US" dirty="0"/>
              <a:t> 생성한 곳에서 메시지를 받아오거나 메시지를 </a:t>
            </a:r>
            <a:r>
              <a:rPr lang="ko-KR" altLang="en-US" dirty="0" smtClean="0"/>
              <a:t>보냄</a:t>
            </a:r>
            <a:endParaRPr lang="ko-KR" altLang="en-US" dirty="0"/>
          </a:p>
          <a:p>
            <a:pPr fontAlgn="base"/>
            <a:endParaRPr lang="en-US" altLang="ko-KR" dirty="0" smtClean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ko-KR" altLang="en-US" dirty="0"/>
          </a:p>
          <a:p>
            <a:pPr fontAlgn="base"/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37440"/>
              </p:ext>
            </p:extLst>
          </p:nvPr>
        </p:nvGraphicFramePr>
        <p:xfrm>
          <a:off x="827584" y="2060848"/>
          <a:ext cx="6552728" cy="474726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193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worker = new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SharedWorker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('sharedWorker.js');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22951"/>
              </p:ext>
            </p:extLst>
          </p:nvPr>
        </p:nvGraphicFramePr>
        <p:xfrm>
          <a:off x="827584" y="3501008"/>
          <a:ext cx="6552728" cy="2230374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onconnect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function(e) {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클라이언트와 연결되는 포트 정보 확인 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port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e.ports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//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클라이언트로부터의 메시지 수신 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port.onmessage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function (event) {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};  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48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pPr lvl="1" algn="ctr" rtl="0" latinLnBrk="1">
              <a:spcBef>
                <a:spcPct val="0"/>
              </a:spcBef>
            </a:pPr>
            <a:r>
              <a:rPr lang="ko-KR" altLang="en-US" sz="3200" b="1" dirty="0" smtClean="0">
                <a:latin typeface="+mj-ea"/>
                <a:ea typeface="+mj-ea"/>
              </a:rPr>
              <a:t>이벤트를 등록해 주는 함수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568952" cy="48245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err="1"/>
              <a:t>addEventListener</a:t>
            </a:r>
            <a:r>
              <a:rPr lang="en-US" altLang="ko-KR" b="1" dirty="0"/>
              <a:t>(type, function, </a:t>
            </a:r>
            <a:r>
              <a:rPr lang="en-US" altLang="ko-KR" b="1" dirty="0" err="1"/>
              <a:t>useCapture</a:t>
            </a:r>
            <a:r>
              <a:rPr lang="en-US" altLang="ko-KR" b="1" dirty="0"/>
              <a:t>) 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이벤트를 </a:t>
            </a:r>
            <a:r>
              <a:rPr lang="ko-KR" altLang="en-US" dirty="0"/>
              <a:t>등록해 주는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같은 </a:t>
            </a:r>
            <a:r>
              <a:rPr lang="ko-KR" altLang="en-US" dirty="0"/>
              <a:t>기능을 하는 </a:t>
            </a:r>
            <a:r>
              <a:rPr lang="ko-KR" altLang="en-US" dirty="0" smtClean="0"/>
              <a:t>함수로는 </a:t>
            </a:r>
            <a:r>
              <a:rPr lang="en-US" altLang="ko-KR" sz="2000" b="1" dirty="0" err="1" smtClean="0"/>
              <a:t>attachEvent</a:t>
            </a:r>
            <a:r>
              <a:rPr lang="en-US" altLang="ko-KR" dirty="0" smtClean="0"/>
              <a:t>(IE </a:t>
            </a:r>
            <a:r>
              <a:rPr lang="ko-KR" altLang="en-US" dirty="0" smtClean="0"/>
              <a:t>전용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b="1" dirty="0" smtClean="0"/>
              <a:t>전달인자</a:t>
            </a:r>
            <a:endParaRPr lang="en-US" altLang="ko-KR" b="1" dirty="0" smtClean="0"/>
          </a:p>
          <a:p>
            <a:pPr lvl="1">
              <a:lnSpc>
                <a:spcPct val="110000"/>
              </a:lnSpc>
            </a:pPr>
            <a:r>
              <a:rPr lang="en-US" altLang="ko-KR" b="1" dirty="0"/>
              <a:t>type </a:t>
            </a:r>
            <a:r>
              <a:rPr lang="en-US" altLang="ko-KR" b="1" dirty="0" smtClean="0"/>
              <a:t> 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이벤트 </a:t>
            </a:r>
            <a:r>
              <a:rPr lang="ko-KR" altLang="en-US" dirty="0"/>
              <a:t>처리기가 호출될 이벤트의 종류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'load', 'click',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mousedown</a:t>
            </a:r>
            <a:r>
              <a:rPr lang="en-US" altLang="ko-KR" dirty="0" smtClean="0"/>
              <a:t>‘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/>
              <a:t>function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지정된 </a:t>
            </a:r>
            <a:r>
              <a:rPr lang="ko-KR" altLang="en-US" dirty="0"/>
              <a:t>타입의 이벤트가 </a:t>
            </a:r>
            <a:r>
              <a:rPr lang="ko-KR" altLang="en-US" dirty="0" smtClean="0"/>
              <a:t>발생하면 </a:t>
            </a:r>
            <a:r>
              <a:rPr lang="ko-KR" altLang="en-US" dirty="0"/>
              <a:t>호출될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b="1" dirty="0" err="1" smtClean="0"/>
              <a:t>useCapture</a:t>
            </a:r>
            <a:r>
              <a:rPr lang="en-US" altLang="ko-KR" b="1" dirty="0" smtClean="0"/>
              <a:t> 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true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값을 가지며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/>
              <a:t>지정된 </a:t>
            </a:r>
            <a:r>
              <a:rPr lang="ko-KR" altLang="en-US" dirty="0" smtClean="0"/>
              <a:t>설정된 요소의 이벤트가 먼저 실행하고 다른 요소의 이벤트가 발생한다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주로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7298" y="6165304"/>
            <a:ext cx="2822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01_addEventListener.html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7</a:t>
            </a:r>
            <a:r>
              <a:rPr lang="en-US" altLang="ko-KR" b="1" dirty="0"/>
              <a:t>. </a:t>
            </a:r>
            <a:r>
              <a:rPr lang="ko-KR" altLang="en-US" b="1" dirty="0"/>
              <a:t>웹 </a:t>
            </a:r>
            <a:r>
              <a:rPr lang="ko-KR" altLang="en-US" b="1" dirty="0" err="1" smtClean="0"/>
              <a:t>워커</a:t>
            </a:r>
            <a:r>
              <a:rPr lang="en-US" altLang="ko-KR" b="1" dirty="0"/>
              <a:t>(</a:t>
            </a:r>
            <a:r>
              <a:rPr lang="ko-KR" altLang="en-US" b="1" dirty="0" smtClean="0"/>
              <a:t>공유 웹 </a:t>
            </a:r>
            <a:r>
              <a:rPr lang="ko-KR" altLang="en-US" b="1" dirty="0" err="1" smtClean="0"/>
              <a:t>워커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504056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공유 </a:t>
            </a:r>
            <a:r>
              <a:rPr lang="ko-KR" altLang="en-US" dirty="0" err="1"/>
              <a:t>워커</a:t>
            </a:r>
            <a:r>
              <a:rPr lang="ko-KR" altLang="en-US" dirty="0"/>
              <a:t> 객체가 공유 </a:t>
            </a:r>
            <a:r>
              <a:rPr lang="ko-KR" altLang="en-US" dirty="0" err="1"/>
              <a:t>워커에</a:t>
            </a:r>
            <a:r>
              <a:rPr lang="ko-KR" altLang="en-US" dirty="0"/>
              <a:t> 메시지를 보내는 예</a:t>
            </a:r>
          </a:p>
          <a:p>
            <a:pPr lvl="1"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/>
              <a:t>공유 </a:t>
            </a:r>
            <a:r>
              <a:rPr lang="ko-KR" altLang="en-US" dirty="0" err="1"/>
              <a:t>워커로부터</a:t>
            </a:r>
            <a:r>
              <a:rPr lang="ko-KR" altLang="en-US" dirty="0"/>
              <a:t> 메시지를 수신하려면 </a:t>
            </a:r>
            <a:r>
              <a:rPr lang="en-US" altLang="ko-KR" dirty="0" err="1"/>
              <a:t>onmessage</a:t>
            </a:r>
            <a:r>
              <a:rPr lang="en-US" altLang="ko-KR" dirty="0"/>
              <a:t> </a:t>
            </a:r>
            <a:r>
              <a:rPr lang="ko-KR" altLang="en-US" dirty="0"/>
              <a:t>이벤트 처리를 위한 함수의 매개변수에 </a:t>
            </a:r>
            <a:r>
              <a:rPr lang="en-US" altLang="ko-KR" dirty="0"/>
              <a:t>data </a:t>
            </a:r>
            <a:r>
              <a:rPr lang="ko-KR" altLang="en-US" dirty="0"/>
              <a:t>속성에 전달 받은 데이터가 저장되어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 smtClean="0"/>
              <a:t>워커를</a:t>
            </a:r>
            <a:r>
              <a:rPr lang="ko-KR" altLang="en-US" dirty="0" smtClean="0"/>
              <a:t> </a:t>
            </a:r>
            <a:r>
              <a:rPr lang="ko-KR" altLang="en-US" dirty="0"/>
              <a:t>생성한 곳으로 다시 메시지를 되돌려 보낼 때에도 역시 </a:t>
            </a:r>
            <a:r>
              <a:rPr lang="en-US" altLang="ko-KR" dirty="0" err="1"/>
              <a:t>postMessage</a:t>
            </a:r>
            <a:r>
              <a:rPr lang="en-US" altLang="ko-KR" dirty="0"/>
              <a:t>() </a:t>
            </a:r>
            <a:r>
              <a:rPr lang="ko-KR" altLang="en-US" dirty="0"/>
              <a:t>함수를 사용</a:t>
            </a:r>
          </a:p>
          <a:p>
            <a:pPr fontAlgn="base"/>
            <a:endParaRPr lang="en-US" altLang="ko-KR" dirty="0" smtClean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66371"/>
              </p:ext>
            </p:extLst>
          </p:nvPr>
        </p:nvGraphicFramePr>
        <p:xfrm>
          <a:off x="827584" y="2060848"/>
          <a:ext cx="6552728" cy="474726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1930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worker.port.postMessage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(message);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49633"/>
              </p:ext>
            </p:extLst>
          </p:nvPr>
        </p:nvGraphicFramePr>
        <p:xfrm>
          <a:off x="827584" y="4658458"/>
          <a:ext cx="6552728" cy="858774"/>
        </p:xfrm>
        <a:graphic>
          <a:graphicData uri="http://schemas.openxmlformats.org/drawingml/2006/table">
            <a:tbl>
              <a:tblPr/>
              <a:tblGrid>
                <a:gridCol w="442385"/>
                <a:gridCol w="6110343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port.onmessage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function (event) {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port.postMessage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("welcome ! " +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event.data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36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>
                <a:solidFill>
                  <a:srgbClr val="FF0000"/>
                </a:solidFill>
              </a:rPr>
              <a:t>8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 err="1">
                <a:solidFill>
                  <a:srgbClr val="FF0000"/>
                </a:solidFill>
              </a:rPr>
              <a:t>지오로케이션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API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36004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실행 중인 브라우저에서 사용자의 현재 위치 정보</a:t>
            </a:r>
            <a:r>
              <a:rPr lang="en-US" altLang="ko-KR" dirty="0"/>
              <a:t>(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</a:t>
            </a:r>
            <a:r>
              <a:rPr lang="en-US" altLang="ko-KR" dirty="0"/>
              <a:t>)</a:t>
            </a:r>
            <a:r>
              <a:rPr lang="ko-KR" altLang="en-US" dirty="0"/>
              <a:t>를 얻기 위한 자바스크립트 </a:t>
            </a:r>
            <a:r>
              <a:rPr lang="en-US" altLang="ko-KR" dirty="0" smtClean="0"/>
              <a:t>API</a:t>
            </a:r>
            <a:endParaRPr lang="en-US" altLang="ko-KR" dirty="0"/>
          </a:p>
          <a:p>
            <a:pPr lvl="1" fontAlgn="base"/>
            <a:r>
              <a:rPr lang="ko-KR" altLang="en-US" dirty="0" err="1"/>
              <a:t>지오로케이션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개의 함수 형태로 </a:t>
            </a:r>
            <a:r>
              <a:rPr lang="ko-KR" altLang="en-US" dirty="0" smtClean="0"/>
              <a:t>제공 </a:t>
            </a:r>
            <a:r>
              <a:rPr lang="en-US" altLang="ko-KR" dirty="0" err="1" smtClean="0"/>
              <a:t>window.navigator</a:t>
            </a:r>
            <a:r>
              <a:rPr lang="en-US" altLang="ko-KR" dirty="0" smtClean="0"/>
              <a:t> </a:t>
            </a:r>
            <a:r>
              <a:rPr lang="ko-KR" altLang="en-US" dirty="0"/>
              <a:t>객체로 </a:t>
            </a:r>
            <a:r>
              <a:rPr lang="ko-KR" altLang="en-US" dirty="0" smtClean="0"/>
              <a:t>접근해서 사용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marL="0" indent="0" fontAlgn="base">
              <a:buNone/>
            </a:pPr>
            <a:endParaRPr lang="ko-KR" altLang="en-US" dirty="0" smtClean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49950"/>
              </p:ext>
            </p:extLst>
          </p:nvPr>
        </p:nvGraphicFramePr>
        <p:xfrm>
          <a:off x="899592" y="2946384"/>
          <a:ext cx="6840760" cy="1703832"/>
        </p:xfrm>
        <a:graphic>
          <a:graphicData uri="http://schemas.openxmlformats.org/drawingml/2006/table">
            <a:tbl>
              <a:tblPr/>
              <a:tblGrid>
                <a:gridCol w="2768137"/>
                <a:gridCol w="4072623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getCurrentPosition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위치를 한번만 얻는다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watchPostion()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위치를 계속 추적할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clearWatch()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watchPosition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함수를 종료한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896" y="6237502"/>
            <a:ext cx="53783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08_geolocation01.html / 08_geolocation02.html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02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8</a:t>
            </a:r>
            <a:r>
              <a:rPr lang="en-US" altLang="ko-KR" b="1" dirty="0"/>
              <a:t>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220399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디바이스의 </a:t>
            </a:r>
            <a:r>
              <a:rPr lang="ko-KR" altLang="en-US" dirty="0"/>
              <a:t>현재 위치를 </a:t>
            </a:r>
            <a:r>
              <a:rPr lang="ko-KR" altLang="en-US" dirty="0" smtClean="0"/>
              <a:t>얻는 </a:t>
            </a:r>
            <a:r>
              <a:rPr lang="en-US" altLang="ko-KR" dirty="0" err="1"/>
              <a:t>getCurrentPosition</a:t>
            </a:r>
            <a:r>
              <a:rPr lang="en-US" altLang="ko-KR" dirty="0"/>
              <a:t>()</a:t>
            </a:r>
            <a:r>
              <a:rPr lang="ko-KR" altLang="en-US" dirty="0"/>
              <a:t>의 기본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ko-KR" altLang="en-US" dirty="0"/>
              <a:t>성공적으로 위치 정보를 얻었다면 첫 번째 매개변수에 기술한 </a:t>
            </a:r>
            <a:r>
              <a:rPr lang="en-US" altLang="ko-KR" dirty="0" err="1"/>
              <a:t>successCallBack</a:t>
            </a:r>
            <a:r>
              <a:rPr lang="en-US" altLang="ko-KR" dirty="0"/>
              <a:t>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에러가 </a:t>
            </a:r>
            <a:r>
              <a:rPr lang="ko-KR" altLang="en-US" dirty="0"/>
              <a:t>발생했을 때는 두 번째 매개변수에 기술한 </a:t>
            </a:r>
            <a:r>
              <a:rPr lang="en-US" altLang="ko-KR" dirty="0" err="1" smtClean="0"/>
              <a:t>errorCallback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ko-KR" altLang="en-US" dirty="0"/>
              <a:t>호출</a:t>
            </a:r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68425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99761"/>
              </p:ext>
            </p:extLst>
          </p:nvPr>
        </p:nvGraphicFramePr>
        <p:xfrm>
          <a:off x="827584" y="2060848"/>
          <a:ext cx="6912768" cy="425958"/>
        </p:xfrm>
        <a:graphic>
          <a:graphicData uri="http://schemas.openxmlformats.org/drawingml/2006/table">
            <a:tbl>
              <a:tblPr/>
              <a:tblGrid>
                <a:gridCol w="486136"/>
                <a:gridCol w="6426632"/>
              </a:tblGrid>
              <a:tr h="245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getCurrentPosition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successCallback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options)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79321"/>
              </p:ext>
            </p:extLst>
          </p:nvPr>
        </p:nvGraphicFramePr>
        <p:xfrm>
          <a:off x="827584" y="3902702"/>
          <a:ext cx="7344816" cy="1398505"/>
        </p:xfrm>
        <a:graphic>
          <a:graphicData uri="http://schemas.openxmlformats.org/drawingml/2006/table">
            <a:tbl>
              <a:tblPr/>
              <a:tblGrid>
                <a:gridCol w="495859"/>
                <a:gridCol w="6848957"/>
              </a:tblGrid>
              <a:tr h="1398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navigator.geolocation.getCurrentPosition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(function(position) {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//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정보를 이용하여 처리를 수행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alert(   "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 +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position.coords.latitude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+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경도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" +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position.coords.longitude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831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8</a:t>
            </a:r>
            <a:r>
              <a:rPr lang="en-US" altLang="ko-KR" b="1" dirty="0"/>
              <a:t>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280920" cy="43204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위치 정보를 갖는 </a:t>
            </a:r>
            <a:r>
              <a:rPr lang="ko-KR" altLang="en-US" dirty="0" smtClean="0"/>
              <a:t>객체 </a:t>
            </a:r>
            <a:r>
              <a:rPr lang="en-US" altLang="ko-KR" dirty="0" err="1" smtClean="0"/>
              <a:t>coords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29765"/>
              </p:ext>
            </p:extLst>
          </p:nvPr>
        </p:nvGraphicFramePr>
        <p:xfrm>
          <a:off x="467544" y="2022602"/>
          <a:ext cx="8064896" cy="3065526"/>
        </p:xfrm>
        <a:graphic>
          <a:graphicData uri="http://schemas.openxmlformats.org/drawingml/2006/table">
            <a:tbl>
              <a:tblPr/>
              <a:tblGrid>
                <a:gridCol w="1872208"/>
                <a:gridCol w="6192688"/>
              </a:tblGrid>
              <a:tr h="2280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위도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경도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altitude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수없을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때는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경도의 오차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단위와 미터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altitudeAccuracy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표고의 오차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단위와 미터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디바이스의 진행 방향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북쪽을 기준으로 한 시계 방향의 각도로 나타냄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이용할 수 없을 때는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디바이스의 진행 속도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이용할 수 없을 때는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정보를 얻은 시각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(1970/1/1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부터의 밀리 세컨드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368425" y="248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44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8</a:t>
            </a:r>
            <a:r>
              <a:rPr lang="en-US" altLang="ko-KR" b="1" dirty="0"/>
              <a:t>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518457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현재 위치를 계속 추적할 수 있는 함수인 </a:t>
            </a:r>
            <a:r>
              <a:rPr lang="en-US" altLang="ko-KR" dirty="0" err="1"/>
              <a:t>watchPostion</a:t>
            </a:r>
            <a:r>
              <a:rPr lang="en-US" altLang="ko-KR" dirty="0"/>
              <a:t>() </a:t>
            </a:r>
            <a:r>
              <a:rPr lang="ko-KR" altLang="en-US" dirty="0"/>
              <a:t>함수의 기본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/>
              <a:t>함수는 디바이스가 위치가 변경되었다고 판단할 때마다 </a:t>
            </a:r>
            <a:r>
              <a:rPr lang="ko-KR" altLang="en-US" dirty="0" smtClean="0"/>
              <a:t>계속 호출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fontAlgn="base"/>
            <a:r>
              <a:rPr lang="en-US" altLang="ko-KR" dirty="0" err="1"/>
              <a:t>watchPosition</a:t>
            </a:r>
            <a:r>
              <a:rPr lang="en-US" altLang="ko-KR" dirty="0"/>
              <a:t>() </a:t>
            </a:r>
            <a:r>
              <a:rPr lang="ko-KR" altLang="en-US" dirty="0"/>
              <a:t>함수를 종료하는 </a:t>
            </a:r>
            <a:r>
              <a:rPr lang="en-US" altLang="ko-KR" dirty="0" err="1"/>
              <a:t>clearWatch</a:t>
            </a:r>
            <a:r>
              <a:rPr lang="en-US" altLang="ko-KR" dirty="0"/>
              <a:t>() </a:t>
            </a:r>
            <a:r>
              <a:rPr lang="ko-KR" altLang="en-US" dirty="0"/>
              <a:t>함수의 기본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en-US" altLang="ko-KR" dirty="0" err="1"/>
              <a:t>clearWatch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 err="1"/>
              <a:t>watchPosition</a:t>
            </a:r>
            <a:r>
              <a:rPr lang="en-US" altLang="ko-KR" dirty="0"/>
              <a:t>() </a:t>
            </a:r>
            <a:r>
              <a:rPr lang="ko-KR" altLang="en-US" dirty="0"/>
              <a:t>함수가 반환한 </a:t>
            </a:r>
            <a:r>
              <a:rPr lang="ko-KR" altLang="en-US" dirty="0" err="1"/>
              <a:t>정숫값을</a:t>
            </a:r>
            <a:r>
              <a:rPr lang="ko-KR" altLang="en-US" dirty="0"/>
              <a:t> </a:t>
            </a:r>
            <a:r>
              <a:rPr lang="en-US" altLang="ko-KR" dirty="0" err="1"/>
              <a:t>clearWatch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</a:t>
            </a:r>
            <a:r>
              <a:rPr lang="ko-KR" altLang="en-US" dirty="0"/>
              <a:t>전달하여 </a:t>
            </a:r>
            <a:r>
              <a:rPr lang="en-US" altLang="ko-KR" dirty="0" err="1"/>
              <a:t>watchPosition</a:t>
            </a:r>
            <a:r>
              <a:rPr lang="en-US" altLang="ko-KR" dirty="0"/>
              <a:t>() </a:t>
            </a:r>
            <a:r>
              <a:rPr lang="ko-KR" altLang="en-US" dirty="0"/>
              <a:t>함수를 종료</a:t>
            </a:r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marL="0" indent="0" fontAlgn="base">
              <a:buNone/>
            </a:pPr>
            <a:endParaRPr lang="ko-KR" altLang="en-US" dirty="0" smtClean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368425" y="248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87565"/>
              </p:ext>
            </p:extLst>
          </p:nvPr>
        </p:nvGraphicFramePr>
        <p:xfrm>
          <a:off x="827584" y="2343023"/>
          <a:ext cx="7416824" cy="474726"/>
        </p:xfrm>
        <a:graphic>
          <a:graphicData uri="http://schemas.openxmlformats.org/drawingml/2006/table">
            <a:tbl>
              <a:tblPr/>
              <a:tblGrid>
                <a:gridCol w="500721"/>
                <a:gridCol w="6916103"/>
              </a:tblGrid>
              <a:tr h="245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watchPosition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successCallback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option)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82137"/>
              </p:ext>
            </p:extLst>
          </p:nvPr>
        </p:nvGraphicFramePr>
        <p:xfrm>
          <a:off x="827584" y="4145533"/>
          <a:ext cx="7416824" cy="474726"/>
        </p:xfrm>
        <a:graphic>
          <a:graphicData uri="http://schemas.openxmlformats.org/drawingml/2006/table">
            <a:tbl>
              <a:tblPr/>
              <a:tblGrid>
                <a:gridCol w="500721"/>
                <a:gridCol w="6916103"/>
              </a:tblGrid>
              <a:tr h="245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clearWatch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watchId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539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8</a:t>
            </a:r>
            <a:r>
              <a:rPr lang="en-US" altLang="ko-KR" b="1" dirty="0"/>
              <a:t>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7200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getCurrentPosition</a:t>
            </a:r>
            <a:r>
              <a:rPr lang="en-US" altLang="ko-KR" dirty="0"/>
              <a:t>() </a:t>
            </a:r>
            <a:r>
              <a:rPr lang="ko-KR" altLang="en-US" dirty="0"/>
              <a:t>함수와 </a:t>
            </a:r>
            <a:r>
              <a:rPr lang="en-US" altLang="ko-KR" dirty="0" err="1"/>
              <a:t>watchPosition</a:t>
            </a:r>
            <a:r>
              <a:rPr lang="en-US" altLang="ko-KR" dirty="0"/>
              <a:t>() </a:t>
            </a:r>
            <a:r>
              <a:rPr lang="ko-KR" altLang="en-US" dirty="0"/>
              <a:t>함수는 세 번째 매개변수로 위치 정보를 확인하는 처리를 제어할 수 있는 옵션을 </a:t>
            </a:r>
            <a:r>
              <a:rPr lang="ko-KR" altLang="en-US" dirty="0" smtClean="0"/>
              <a:t>지정</a:t>
            </a:r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368425" y="248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60882"/>
              </p:ext>
            </p:extLst>
          </p:nvPr>
        </p:nvGraphicFramePr>
        <p:xfrm>
          <a:off x="683568" y="2470595"/>
          <a:ext cx="7848872" cy="2093976"/>
        </p:xfrm>
        <a:graphic>
          <a:graphicData uri="http://schemas.openxmlformats.org/drawingml/2006/table">
            <a:tbl>
              <a:tblPr/>
              <a:tblGrid>
                <a:gridCol w="2016224"/>
                <a:gridCol w="5832648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enableHighAccuracy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정확도가 높은 위치 정보를 요청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 확인에 시간제한을 설정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밀리 세컨드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시간제한을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초과하면 에러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(TIME OUT)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maximumAge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정보의 유효 기간을 설정함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밀리 세컨드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현재의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정보가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maximumAge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오래된 것이라면 해당 위치 정보는 폐기되고 새롭게 위치 정보 확인을 시도함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지정하면 항상 새로운 위치 정보를 확인함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368425" y="2938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27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8</a:t>
            </a:r>
            <a:r>
              <a:rPr lang="en-US" altLang="ko-KR" b="1" dirty="0"/>
              <a:t>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72008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정확도와 위치 정보의 유효 기간을 설정하는 예</a:t>
            </a:r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368425" y="248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368425" y="2938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00733"/>
              </p:ext>
            </p:extLst>
          </p:nvPr>
        </p:nvGraphicFramePr>
        <p:xfrm>
          <a:off x="611560" y="2119376"/>
          <a:ext cx="8064896" cy="1133094"/>
        </p:xfrm>
        <a:graphic>
          <a:graphicData uri="http://schemas.openxmlformats.org/drawingml/2006/table">
            <a:tbl>
              <a:tblPr/>
              <a:tblGrid>
                <a:gridCol w="360040"/>
                <a:gridCol w="7704856"/>
              </a:tblGrid>
              <a:tr h="245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navigator.geolocation.getCurrentPosition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successCallback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errorCallback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enableHighAccuracy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true,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정확도가 높은 위치 정보를 요청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maximumAge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0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lang="en-US" sz="1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항상 새로운 위치 정보를 확인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});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587500" y="3357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10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8</a:t>
            </a:r>
            <a:r>
              <a:rPr lang="en-US" altLang="ko-KR" b="1" dirty="0"/>
              <a:t>. </a:t>
            </a:r>
            <a:r>
              <a:rPr lang="ko-KR" altLang="en-US" b="1" dirty="0" err="1"/>
              <a:t>지오로케이션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167853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맵스로</a:t>
            </a:r>
            <a:r>
              <a:rPr lang="ko-KR" altLang="en-US" dirty="0"/>
              <a:t> 접속하면 위치 정보</a:t>
            </a:r>
            <a:r>
              <a:rPr lang="en-US" altLang="ko-KR" dirty="0"/>
              <a:t>(</a:t>
            </a:r>
            <a:r>
              <a:rPr lang="ko-KR" altLang="en-US" dirty="0"/>
              <a:t>위도와 경도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얻기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ko-KR" altLang="en-US" dirty="0" smtClean="0"/>
              <a:t>지역 </a:t>
            </a:r>
            <a:r>
              <a:rPr lang="ko-KR" altLang="en-US" dirty="0"/>
              <a:t>명을 입력한 후 색상 핀이 나타나면 해당 위치에서 마우스 오른쪽 클릭하여 ‘이곳이 궁금한가요</a:t>
            </a:r>
            <a:r>
              <a:rPr lang="en-US" altLang="ko-KR" dirty="0"/>
              <a:t>?’</a:t>
            </a:r>
            <a:r>
              <a:rPr lang="ko-KR" altLang="en-US" dirty="0"/>
              <a:t>를 선택하면 위도와 경도가 </a:t>
            </a:r>
            <a:r>
              <a:rPr lang="ko-KR" altLang="en-US" dirty="0" smtClean="0"/>
              <a:t>나타남</a:t>
            </a:r>
            <a:r>
              <a:rPr lang="en-US" altLang="ko-KR" dirty="0" smtClean="0"/>
              <a:t> </a:t>
            </a:r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33575" y="2901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368425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911350" y="323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368425" y="24828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587500" y="3357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62741"/>
              </p:ext>
            </p:extLst>
          </p:nvPr>
        </p:nvGraphicFramePr>
        <p:xfrm>
          <a:off x="827584" y="1988840"/>
          <a:ext cx="5222113" cy="523494"/>
        </p:xfrm>
        <a:graphic>
          <a:graphicData uri="http://schemas.openxmlformats.org/drawingml/2006/table">
            <a:tbl>
              <a:tblPr/>
              <a:tblGrid>
                <a:gridCol w="5222113"/>
              </a:tblGrid>
              <a:tr h="4940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http://maps.google.com/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960563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8" name="_x196391344" descr="EMB000008105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23" y="3259481"/>
            <a:ext cx="5184576" cy="33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643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9</a:t>
            </a:r>
            <a:r>
              <a:rPr lang="en-US" altLang="ko-KR" b="1" dirty="0">
                <a:solidFill>
                  <a:srgbClr val="FF0000"/>
                </a:solidFill>
              </a:rPr>
              <a:t>. File </a:t>
            </a:r>
            <a:r>
              <a:rPr lang="en-US" altLang="ko-KR" b="1" dirty="0" smtClean="0">
                <a:solidFill>
                  <a:srgbClr val="FF0000"/>
                </a:solidFill>
              </a:rPr>
              <a:t>API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내의 웹 애플리케이션에서 로컬 파일의 내용을 접근할 수 있도록 하는 </a:t>
            </a:r>
            <a:r>
              <a:rPr lang="en-US" altLang="ko-KR" dirty="0" smtClean="0"/>
              <a:t>API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파일 시스템에 접근할 수 있도록 하기 위해서는 파일 선택 입력 폼을 이용해야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 </a:t>
            </a:r>
            <a:r>
              <a:rPr lang="ko-KR" altLang="en-US" dirty="0"/>
              <a:t>요소의 </a:t>
            </a:r>
            <a:r>
              <a:rPr lang="en-US" altLang="ko-KR" dirty="0"/>
              <a:t>type </a:t>
            </a:r>
            <a:r>
              <a:rPr lang="ko-KR" altLang="en-US" dirty="0"/>
              <a:t>속성에 ‘</a:t>
            </a:r>
            <a:r>
              <a:rPr lang="en-US" altLang="ko-KR" dirty="0"/>
              <a:t>file’</a:t>
            </a:r>
            <a:r>
              <a:rPr lang="ko-KR" altLang="en-US" dirty="0"/>
              <a:t>을 지정하면 사용자가 직접 파일을 선택할 수 있는 입력 폼이 </a:t>
            </a:r>
            <a:r>
              <a:rPr lang="ko-KR" altLang="en-US" dirty="0" smtClean="0"/>
              <a:t>생성됨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45604"/>
              </p:ext>
            </p:extLst>
          </p:nvPr>
        </p:nvGraphicFramePr>
        <p:xfrm>
          <a:off x="971600" y="4244976"/>
          <a:ext cx="6552728" cy="523494"/>
        </p:xfrm>
        <a:graphic>
          <a:graphicData uri="http://schemas.openxmlformats.org/drawingml/2006/table">
            <a:tbl>
              <a:tblPr/>
              <a:tblGrid>
                <a:gridCol w="442384"/>
                <a:gridCol w="6110344"/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type="file" id="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myfiles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68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9</a:t>
            </a:r>
            <a:r>
              <a:rPr lang="en-US" altLang="ko-KR" b="1" dirty="0"/>
              <a:t>. File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File </a:t>
            </a:r>
            <a:r>
              <a:rPr lang="ko-KR" altLang="en-US" dirty="0"/>
              <a:t>인터페이스의 속성과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42013"/>
              </p:ext>
            </p:extLst>
          </p:nvPr>
        </p:nvGraphicFramePr>
        <p:xfrm>
          <a:off x="467544" y="2320226"/>
          <a:ext cx="8208912" cy="3262124"/>
        </p:xfrm>
        <a:graphic>
          <a:graphicData uri="http://schemas.openxmlformats.org/drawingml/2006/table">
            <a:tbl>
              <a:tblPr/>
              <a:tblGrid>
                <a:gridCol w="2198578"/>
                <a:gridCol w="6010334"/>
              </a:tblGrid>
              <a:tr h="5040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514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MIME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3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범용 </a:t>
                      </a: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5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크기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8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slice(start,length)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시작 위치와 길이를 지정하여 파일의 내용을 잘라서 새로운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Blob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객체를 만듦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55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비디오와 </a:t>
            </a:r>
            <a:r>
              <a:rPr lang="ko-KR" altLang="en-US" b="1" dirty="0">
                <a:solidFill>
                  <a:srgbClr val="FF0000"/>
                </a:solidFill>
              </a:rPr>
              <a:t>오디오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지금까지 웹에서의 멀티미디어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en-US" altLang="ko-KR" dirty="0"/>
              <a:t>: </a:t>
            </a:r>
            <a:endParaRPr lang="ko-KR" altLang="en-US" dirty="0"/>
          </a:p>
          <a:p>
            <a:r>
              <a:rPr lang="ko-KR" altLang="en-US" dirty="0" err="1" smtClean="0"/>
              <a:t>서드</a:t>
            </a:r>
            <a:r>
              <a:rPr lang="ko-KR" altLang="en-US" dirty="0" smtClean="0"/>
              <a:t> 파티 </a:t>
            </a:r>
            <a:r>
              <a:rPr lang="ko-KR" altLang="en-US" dirty="0"/>
              <a:t>플러그인</a:t>
            </a:r>
            <a:r>
              <a:rPr lang="en-US" altLang="ko-KR" dirty="0"/>
              <a:t>, </a:t>
            </a:r>
            <a:r>
              <a:rPr lang="ko-KR" altLang="en-US" dirty="0"/>
              <a:t>브라우저에 통합되는 애플리케이션의 도움으로 </a:t>
            </a:r>
            <a:r>
              <a:rPr lang="ko-KR" altLang="en-US" dirty="0" smtClean="0"/>
              <a:t>웹 페이지에서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  <a:r>
              <a:rPr lang="ko-KR" altLang="en-US" b="1" dirty="0"/>
              <a:t/>
            </a:r>
            <a:br>
              <a:rPr lang="ko-KR" altLang="en-US" b="1" dirty="0"/>
            </a:br>
            <a:r>
              <a:rPr lang="ko-KR" altLang="en-US" dirty="0"/>
              <a:t>예</a:t>
            </a:r>
            <a:r>
              <a:rPr lang="en-US" altLang="ko-KR" dirty="0"/>
              <a:t>) </a:t>
            </a:r>
            <a:endParaRPr lang="ko-KR" altLang="en-US" dirty="0"/>
          </a:p>
          <a:p>
            <a:pPr lvl="1"/>
            <a:r>
              <a:rPr lang="ko-KR" altLang="en-US" dirty="0" err="1"/>
              <a:t>퀵타임</a:t>
            </a:r>
            <a:r>
              <a:rPr lang="en-US" altLang="ko-KR" dirty="0"/>
              <a:t>, 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 err="1"/>
              <a:t>리얼플레이어</a:t>
            </a:r>
            <a:r>
              <a:rPr lang="en-US" altLang="ko-KR" dirty="0"/>
              <a:t>, 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 err="1"/>
              <a:t>실버라이트</a:t>
            </a:r>
            <a:r>
              <a:rPr lang="en-US" altLang="ko-KR" dirty="0"/>
              <a:t>, 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어도비</a:t>
            </a:r>
            <a:r>
              <a:rPr lang="ko-KR" altLang="en-US" dirty="0"/>
              <a:t> 플래시 플레이어 플러그인</a:t>
            </a:r>
            <a:r>
              <a:rPr lang="en-US" altLang="ko-KR" dirty="0"/>
              <a:t>(</a:t>
            </a:r>
            <a:r>
              <a:rPr lang="ko-KR" altLang="en-US" dirty="0"/>
              <a:t>가장인기</a:t>
            </a:r>
            <a:r>
              <a:rPr lang="en-US" altLang="ko-KR" dirty="0"/>
              <a:t>) : </a:t>
            </a:r>
            <a:r>
              <a:rPr lang="ko-KR" altLang="en-US" dirty="0"/>
              <a:t>오로지 </a:t>
            </a:r>
            <a:r>
              <a:rPr lang="ko-KR" altLang="en-US" dirty="0" err="1"/>
              <a:t>어도비에서만</a:t>
            </a:r>
            <a:r>
              <a:rPr lang="ko-KR" altLang="en-US" dirty="0"/>
              <a:t> 관리</a:t>
            </a:r>
            <a:r>
              <a:rPr lang="en-US" altLang="ko-KR" dirty="0"/>
              <a:t>, </a:t>
            </a:r>
            <a:r>
              <a:rPr lang="ko-KR" altLang="en-US" dirty="0"/>
              <a:t>공동개발을 위해 공개되지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4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9</a:t>
            </a:r>
            <a:r>
              <a:rPr lang="en-US" altLang="ko-KR" b="1" dirty="0"/>
              <a:t>. File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00113"/>
          </a:xfrm>
        </p:spPr>
        <p:txBody>
          <a:bodyPr/>
          <a:lstStyle/>
          <a:p>
            <a:pPr fontAlgn="base"/>
            <a:r>
              <a:rPr lang="en-US" altLang="ko-KR" dirty="0" err="1" smtClean="0"/>
              <a:t>FileReader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인터페이스의 </a:t>
            </a:r>
            <a:r>
              <a:rPr lang="ko-KR" altLang="en-US" dirty="0"/>
              <a:t>속성과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9550" y="302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5943"/>
              </p:ext>
            </p:extLst>
          </p:nvPr>
        </p:nvGraphicFramePr>
        <p:xfrm>
          <a:off x="251520" y="2132856"/>
          <a:ext cx="8568952" cy="3334512"/>
        </p:xfrm>
        <a:graphic>
          <a:graphicData uri="http://schemas.openxmlformats.org/drawingml/2006/table">
            <a:tbl>
              <a:tblPr/>
              <a:tblGrid>
                <a:gridCol w="3628294"/>
                <a:gridCol w="4940658"/>
              </a:tblGrid>
              <a:tr h="1356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296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readAsBinaryString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fileBlob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내용을 읽어 들여 바이너리 문자열로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readAsText(fileBlob,encoding)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내용을 읽어 들여 문자열로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readAsDataURL(file)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내용을 읽어 들여 </a:t>
                      </a:r>
                      <a:r>
                        <a:rPr lang="en-US" altLang="ko-KR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dataURL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형식의 문자열로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읽어 들인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파일의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실패 시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발생한다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읽어 들이기에 성공했을 때 발생한다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4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읽어 들이는 동안에 주기적으로 발생한다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1450" y="2500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150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9</a:t>
            </a:r>
            <a:r>
              <a:rPr lang="en-US" altLang="ko-KR" b="1" dirty="0"/>
              <a:t>. File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9685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파일 선택 입력 폼에서 특정 파일이 선택</a:t>
            </a:r>
            <a:r>
              <a:rPr lang="en-US" altLang="ko-KR" dirty="0"/>
              <a:t>(</a:t>
            </a:r>
            <a:r>
              <a:rPr lang="en-US" altLang="ko-KR" b="1" dirty="0"/>
              <a:t>change)</a:t>
            </a:r>
            <a:r>
              <a:rPr lang="ko-KR" altLang="en-US" dirty="0"/>
              <a:t>되면 파일의 정보를 얻어오는 함수가 호출되도록 이벤트를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ko-KR" altLang="en-US" sz="1600" dirty="0" smtClean="0"/>
              <a:t>파일 </a:t>
            </a:r>
            <a:r>
              <a:rPr lang="ko-KR" altLang="en-US" sz="1600" dirty="0"/>
              <a:t>선택 입력 폼 요소의 </a:t>
            </a:r>
            <a:r>
              <a:rPr lang="en-US" altLang="ko-KR" sz="1600" dirty="0"/>
              <a:t>files </a:t>
            </a:r>
            <a:r>
              <a:rPr lang="ko-KR" altLang="en-US" sz="1600" dirty="0"/>
              <a:t>속성은 선택된 모든 파일 객체가 포함된 배열 </a:t>
            </a:r>
            <a:r>
              <a:rPr lang="ko-KR" altLang="en-US" sz="1600" dirty="0" smtClean="0"/>
              <a:t>형태</a:t>
            </a:r>
            <a:endParaRPr lang="en-US" altLang="ko-KR" sz="1600" dirty="0" smtClean="0"/>
          </a:p>
          <a:p>
            <a:pPr lvl="1" fontAlgn="base"/>
            <a:r>
              <a:rPr lang="en-US" altLang="ko-KR" sz="1600" dirty="0" smtClean="0"/>
              <a:t>input </a:t>
            </a:r>
            <a:r>
              <a:rPr lang="ko-KR" altLang="en-US" sz="1600" dirty="0"/>
              <a:t>요소에 </a:t>
            </a:r>
            <a:r>
              <a:rPr lang="en-US" altLang="ko-KR" sz="1600" dirty="0"/>
              <a:t>multiple </a:t>
            </a:r>
            <a:r>
              <a:rPr lang="ko-KR" altLang="en-US" sz="1600" dirty="0"/>
              <a:t>속성을 추가하여 파일을 여러 개 선택할 수 있기 </a:t>
            </a:r>
            <a:r>
              <a:rPr lang="ko-KR" altLang="en-US" sz="1600" dirty="0" smtClean="0"/>
              <a:t>때문</a:t>
            </a:r>
            <a:endParaRPr lang="en-US" altLang="ko-KR" sz="1600" dirty="0" smtClean="0"/>
          </a:p>
          <a:p>
            <a:pPr lvl="1" fontAlgn="base"/>
            <a:r>
              <a:rPr lang="ko-KR" altLang="en-US" sz="1600" dirty="0" smtClean="0"/>
              <a:t>다중 </a:t>
            </a:r>
            <a:r>
              <a:rPr lang="ko-KR" altLang="en-US" sz="1600" dirty="0"/>
              <a:t>선택이 아닌 파일을 한번만 선택할 경우에는 첫 번째 요소만 사용할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lvl="1" fontAlgn="base"/>
            <a:endParaRPr lang="en-US" altLang="ko-KR" sz="1600" dirty="0"/>
          </a:p>
          <a:p>
            <a:pPr lvl="1" fontAlgn="base"/>
            <a:endParaRPr lang="en-US" altLang="ko-KR" sz="1600" dirty="0" smtClean="0"/>
          </a:p>
          <a:p>
            <a:pPr lvl="1" fontAlgn="base"/>
            <a:endParaRPr lang="en-US" altLang="ko-KR" sz="1600" dirty="0"/>
          </a:p>
          <a:p>
            <a:pPr fontAlgn="base"/>
            <a:endParaRPr lang="en-US" altLang="ko-KR" dirty="0" smtClean="0"/>
          </a:p>
          <a:p>
            <a:pPr lvl="1" fontAlgn="base"/>
            <a:r>
              <a:rPr lang="en-US" altLang="ko-KR" dirty="0" smtClean="0"/>
              <a:t>name </a:t>
            </a:r>
            <a:r>
              <a:rPr lang="en-US" altLang="ko-KR" dirty="0" err="1" smtClean="0"/>
              <a:t>속성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 </a:t>
            </a:r>
            <a:r>
              <a:rPr lang="en-US" altLang="ko-KR" dirty="0" err="1"/>
              <a:t>파일</a:t>
            </a:r>
            <a:r>
              <a:rPr lang="en-US" altLang="ko-KR" dirty="0"/>
              <a:t> </a:t>
            </a:r>
            <a:r>
              <a:rPr lang="en-US" altLang="ko-KR" dirty="0" err="1" smtClean="0"/>
              <a:t>이름</a:t>
            </a:r>
            <a:r>
              <a:rPr lang="en-US" altLang="ko-KR" dirty="0" smtClean="0"/>
              <a:t> 얻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size </a:t>
            </a:r>
            <a:r>
              <a:rPr lang="en-US" altLang="ko-KR" dirty="0" err="1" smtClean="0"/>
              <a:t>속성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 </a:t>
            </a:r>
            <a:r>
              <a:rPr lang="en-US" altLang="ko-KR" dirty="0" err="1"/>
              <a:t>파일의</a:t>
            </a:r>
            <a:r>
              <a:rPr lang="en-US" altLang="ko-KR" dirty="0"/>
              <a:t> </a:t>
            </a:r>
            <a:r>
              <a:rPr lang="en-US" altLang="ko-KR" dirty="0" err="1"/>
              <a:t>크기</a:t>
            </a:r>
            <a:r>
              <a:rPr lang="en-US" altLang="ko-KR" dirty="0"/>
              <a:t> </a:t>
            </a:r>
            <a:r>
              <a:rPr lang="en-US" altLang="ko-KR" dirty="0" err="1" smtClean="0"/>
              <a:t>정보</a:t>
            </a:r>
            <a:r>
              <a:rPr lang="en-US" altLang="ko-KR" dirty="0" smtClean="0"/>
              <a:t> 얻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9550" y="302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1450" y="2500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45548"/>
              </p:ext>
            </p:extLst>
          </p:nvPr>
        </p:nvGraphicFramePr>
        <p:xfrm>
          <a:off x="971600" y="2449259"/>
          <a:ext cx="7200800" cy="340614"/>
        </p:xfrm>
        <a:graphic>
          <a:graphicData uri="http://schemas.openxmlformats.org/drawingml/2006/table">
            <a:tbl>
              <a:tblPr/>
              <a:tblGrid>
                <a:gridCol w="486136"/>
                <a:gridCol w="6714664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&lt;input type="file" id="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myfiles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onchange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readFile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()"&gt;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63705"/>
              </p:ext>
            </p:extLst>
          </p:nvPr>
        </p:nvGraphicFramePr>
        <p:xfrm>
          <a:off x="1043608" y="4077072"/>
          <a:ext cx="7451043" cy="950214"/>
        </p:xfrm>
        <a:graphic>
          <a:graphicData uri="http://schemas.openxmlformats.org/drawingml/2006/table">
            <a:tbl>
              <a:tblPr/>
              <a:tblGrid>
                <a:gridCol w="503031"/>
                <a:gridCol w="6948012"/>
              </a:tblGrid>
              <a:tr h="6494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readFile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=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myfiles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").files[0];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89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9</a:t>
            </a:r>
            <a:r>
              <a:rPr lang="en-US" altLang="ko-KR" b="1" dirty="0"/>
              <a:t>. File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9685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파일의 내용을 읽어 오려면 가장 먼저 </a:t>
            </a:r>
            <a:r>
              <a:rPr lang="en-US" altLang="ko-KR" dirty="0" err="1"/>
              <a:t>FileReader</a:t>
            </a:r>
            <a:r>
              <a:rPr lang="en-US" altLang="ko-KR" dirty="0"/>
              <a:t> </a:t>
            </a:r>
            <a:r>
              <a:rPr lang="ko-KR" altLang="en-US" dirty="0"/>
              <a:t>객체를 생성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/>
              <a:t>생성자로</a:t>
            </a:r>
            <a:r>
              <a:rPr lang="ko-KR" altLang="en-US" dirty="0"/>
              <a:t> </a:t>
            </a:r>
            <a:r>
              <a:rPr lang="en-US" altLang="ko-KR" dirty="0" err="1"/>
              <a:t>FileReader</a:t>
            </a:r>
            <a:r>
              <a:rPr lang="en-US" altLang="ko-KR" dirty="0"/>
              <a:t> </a:t>
            </a:r>
            <a:r>
              <a:rPr lang="ko-KR" altLang="en-US" dirty="0"/>
              <a:t>객체를 생성한 후에는 </a:t>
            </a:r>
            <a:r>
              <a:rPr lang="en-US" altLang="ko-KR" dirty="0"/>
              <a:t>load</a:t>
            </a:r>
            <a:r>
              <a:rPr lang="ko-KR" altLang="en-US" dirty="0"/>
              <a:t>에 대한 이벤트 </a:t>
            </a:r>
            <a:r>
              <a:rPr lang="ko-KR" altLang="en-US" dirty="0" smtClean="0"/>
              <a:t>처리</a:t>
            </a:r>
            <a:endParaRPr lang="ko-KR" altLang="en-US" dirty="0"/>
          </a:p>
          <a:p>
            <a:pPr lvl="1" fontAlgn="base"/>
            <a:endParaRPr lang="en-US" altLang="ko-KR" sz="1600" dirty="0" smtClean="0"/>
          </a:p>
          <a:p>
            <a:pPr lvl="1" fontAlgn="base"/>
            <a:endParaRPr lang="en-US" altLang="ko-KR" sz="1600" dirty="0"/>
          </a:p>
          <a:p>
            <a:pPr fontAlgn="base"/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/>
              <a:t>이벤트 </a:t>
            </a:r>
            <a:r>
              <a:rPr lang="ko-KR" altLang="en-US" dirty="0" err="1"/>
              <a:t>핸들러는</a:t>
            </a:r>
            <a:r>
              <a:rPr lang="ko-KR" altLang="en-US" dirty="0"/>
              <a:t> 파일이 </a:t>
            </a:r>
            <a:r>
              <a:rPr lang="ko-KR" altLang="en-US" dirty="0" err="1"/>
              <a:t>로드되고</a:t>
            </a:r>
            <a:r>
              <a:rPr lang="ko-KR" altLang="en-US" dirty="0"/>
              <a:t> 처리 준비가 되는 시점을 </a:t>
            </a:r>
            <a:r>
              <a:rPr lang="ko-KR" altLang="en-US" dirty="0" smtClean="0"/>
              <a:t>감지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파일에서 </a:t>
            </a:r>
            <a:r>
              <a:rPr lang="ko-KR" altLang="en-US" dirty="0"/>
              <a:t>내용을 읽어 오기 위해서는 </a:t>
            </a:r>
            <a:r>
              <a:rPr lang="en-US" altLang="ko-KR" dirty="0" err="1"/>
              <a:t>readAsText</a:t>
            </a:r>
            <a:r>
              <a:rPr lang="en-US" altLang="ko-KR" dirty="0"/>
              <a:t>()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9550" y="302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1450" y="2500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78164"/>
              </p:ext>
            </p:extLst>
          </p:nvPr>
        </p:nvGraphicFramePr>
        <p:xfrm>
          <a:off x="971600" y="2060848"/>
          <a:ext cx="7200800" cy="340614"/>
        </p:xfrm>
        <a:graphic>
          <a:graphicData uri="http://schemas.openxmlformats.org/drawingml/2006/table">
            <a:tbl>
              <a:tblPr/>
              <a:tblGrid>
                <a:gridCol w="486136"/>
                <a:gridCol w="6714664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reader = new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71283"/>
              </p:ext>
            </p:extLst>
          </p:nvPr>
        </p:nvGraphicFramePr>
        <p:xfrm>
          <a:off x="899592" y="3140968"/>
          <a:ext cx="7272808" cy="340614"/>
        </p:xfrm>
        <a:graphic>
          <a:graphicData uri="http://schemas.openxmlformats.org/drawingml/2006/table">
            <a:tbl>
              <a:tblPr/>
              <a:tblGrid>
                <a:gridCol w="508061"/>
                <a:gridCol w="6764747"/>
              </a:tblGrid>
              <a:tr h="2925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reader.onload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display;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76648"/>
              </p:ext>
            </p:extLst>
          </p:nvPr>
        </p:nvGraphicFramePr>
        <p:xfrm>
          <a:off x="899592" y="4797152"/>
          <a:ext cx="7272808" cy="360040"/>
        </p:xfrm>
        <a:graphic>
          <a:graphicData uri="http://schemas.openxmlformats.org/drawingml/2006/table">
            <a:tbl>
              <a:tblPr/>
              <a:tblGrid>
                <a:gridCol w="490998"/>
                <a:gridCol w="6781810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reader.readAsText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(file);</a:t>
                      </a: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896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9</a:t>
            </a:r>
            <a:r>
              <a:rPr lang="en-US" altLang="ko-KR" b="1" dirty="0"/>
              <a:t>. File </a:t>
            </a:r>
            <a:r>
              <a:rPr lang="en-US" altLang="ko-KR" b="1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8" cy="496855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 err="1"/>
              <a:t>readAsText</a:t>
            </a:r>
            <a:r>
              <a:rPr lang="en-US" altLang="ko-KR" dirty="0"/>
              <a:t>() </a:t>
            </a:r>
            <a:r>
              <a:rPr lang="ko-KR" altLang="en-US" dirty="0"/>
              <a:t>함수가 파일 읽는 작업을 마치면 </a:t>
            </a:r>
            <a:r>
              <a:rPr lang="en-US" altLang="ko-KR" dirty="0"/>
              <a:t>load </a:t>
            </a:r>
            <a:r>
              <a:rPr lang="ko-KR" altLang="en-US" dirty="0"/>
              <a:t>이벤트가 발생하여 </a:t>
            </a:r>
            <a:r>
              <a:rPr lang="en-US" altLang="ko-KR" dirty="0"/>
              <a:t>display </a:t>
            </a:r>
            <a:r>
              <a:rPr lang="ko-KR" altLang="en-US" dirty="0"/>
              <a:t>함수가 </a:t>
            </a:r>
            <a:r>
              <a:rPr lang="ko-KR" altLang="en-US" dirty="0" err="1" smtClean="0"/>
              <a:t>호출는</a:t>
            </a:r>
            <a:r>
              <a:rPr lang="ko-KR" altLang="en-US" dirty="0" smtClean="0"/>
              <a:t> </a:t>
            </a:r>
            <a:r>
              <a:rPr lang="en-US" altLang="ko-KR" dirty="0" err="1"/>
              <a:t>readAsText</a:t>
            </a:r>
            <a:r>
              <a:rPr lang="en-US" altLang="ko-KR" dirty="0"/>
              <a:t>()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result </a:t>
            </a:r>
            <a:r>
              <a:rPr lang="ko-KR" altLang="en-US" dirty="0"/>
              <a:t>속성으로 파일의 내용을 읽어 와서 화면에 출력</a:t>
            </a:r>
          </a:p>
          <a:p>
            <a:pPr fontAlgn="base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79550" y="302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1450" y="2500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52804"/>
              </p:ext>
            </p:extLst>
          </p:nvPr>
        </p:nvGraphicFramePr>
        <p:xfrm>
          <a:off x="899592" y="2852936"/>
          <a:ext cx="7272808" cy="1224136"/>
        </p:xfrm>
        <a:graphic>
          <a:graphicData uri="http://schemas.openxmlformats.org/drawingml/2006/table">
            <a:tbl>
              <a:tblPr/>
              <a:tblGrid>
                <a:gridCol w="508061"/>
                <a:gridCol w="6764747"/>
              </a:tblGrid>
              <a:tr h="12241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display(event){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content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("content");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content.innerHTML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event.target.result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11350" y="3722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4129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en-US" altLang="ko-KR" b="1" dirty="0">
                <a:solidFill>
                  <a:srgbClr val="FF0000"/>
                </a:solidFill>
              </a:rPr>
              <a:t>. Indexed Database </a:t>
            </a:r>
            <a:r>
              <a:rPr lang="en-US" altLang="ko-KR" b="1" dirty="0" smtClean="0">
                <a:solidFill>
                  <a:srgbClr val="FF0000"/>
                </a:solidFill>
              </a:rPr>
              <a:t>API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Indexed Database</a:t>
            </a:r>
            <a:r>
              <a:rPr lang="ko-KR" altLang="en-US" dirty="0"/>
              <a:t>는 브라우저에서 </a:t>
            </a:r>
            <a:r>
              <a:rPr lang="en-US" altLang="ko-KR" dirty="0"/>
              <a:t>JavaScript</a:t>
            </a:r>
            <a:r>
              <a:rPr lang="ko-KR" altLang="en-US" dirty="0"/>
              <a:t>를 사용하여 조작하는 클라이언트에서 동작하는 </a:t>
            </a:r>
            <a:r>
              <a:rPr lang="ko-KR" altLang="en-US" dirty="0" smtClean="0"/>
              <a:t>고급기능의 데이터베이스</a:t>
            </a:r>
            <a:endParaRPr lang="en-US" altLang="ko-KR" dirty="0" smtClean="0"/>
          </a:p>
          <a:p>
            <a:r>
              <a:rPr lang="ko-KR" altLang="en-US" dirty="0" smtClean="0"/>
              <a:t>우리가 </a:t>
            </a:r>
            <a:r>
              <a:rPr lang="ko-KR" altLang="en-US" dirty="0"/>
              <a:t>알고 있는 </a:t>
            </a:r>
            <a:r>
              <a:rPr lang="en-US" altLang="ko-KR" dirty="0"/>
              <a:t>SQL</a:t>
            </a:r>
            <a:r>
              <a:rPr lang="ko-KR" altLang="en-US" dirty="0"/>
              <a:t>과는 달리 </a:t>
            </a:r>
            <a:r>
              <a:rPr lang="ko-KR" altLang="en-US" dirty="0" err="1"/>
              <a:t>인덱스키</a:t>
            </a:r>
            <a:r>
              <a:rPr lang="ko-KR" altLang="en-US" dirty="0"/>
              <a:t> </a:t>
            </a:r>
            <a:r>
              <a:rPr lang="ko-KR" altLang="en-US" dirty="0" err="1"/>
              <a:t>밸류</a:t>
            </a:r>
            <a:r>
              <a:rPr lang="ko-KR" altLang="en-US" dirty="0"/>
              <a:t> </a:t>
            </a:r>
            <a:r>
              <a:rPr lang="ko-KR" altLang="en-US" dirty="0" err="1"/>
              <a:t>스토리지를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오브젝트 스토어로 불림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 객체 형태로 데이터베이스에 정보를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인덱스를 </a:t>
            </a:r>
            <a:r>
              <a:rPr lang="ko-KR" altLang="en-US" dirty="0"/>
              <a:t>자유롭게 지정하기 때문에 유연한 검색이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/>
              <a:t>Indexed Database </a:t>
            </a:r>
            <a:r>
              <a:rPr lang="ko-KR" altLang="en-US" dirty="0"/>
              <a:t>객체의 </a:t>
            </a:r>
            <a:r>
              <a:rPr lang="ko-KR" altLang="en-US" dirty="0" smtClean="0"/>
              <a:t>존재 </a:t>
            </a:r>
            <a:r>
              <a:rPr lang="ko-KR" altLang="en-US" dirty="0"/>
              <a:t>확인</a:t>
            </a:r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8878"/>
              </p:ext>
            </p:extLst>
          </p:nvPr>
        </p:nvGraphicFramePr>
        <p:xfrm>
          <a:off x="755576" y="4278986"/>
          <a:ext cx="7920880" cy="950214"/>
        </p:xfrm>
        <a:graphic>
          <a:graphicData uri="http://schemas.openxmlformats.org/drawingml/2006/table">
            <a:tbl>
              <a:tblPr/>
              <a:tblGrid>
                <a:gridCol w="534750"/>
                <a:gridCol w="7386130"/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window.indexedDB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window.indexedDB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||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window.webkitIndexedDB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window.mozIndexedDB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128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데이터베이스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23925"/>
            <a:ext cx="8568952" cy="4785395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데이터베이스</a:t>
            </a:r>
            <a:r>
              <a:rPr lang="en-US" altLang="ko-KR" dirty="0"/>
              <a:t>(</a:t>
            </a:r>
            <a:r>
              <a:rPr lang="en-US" altLang="ko-KR" dirty="0" err="1"/>
              <a:t>IDBDatabase</a:t>
            </a:r>
            <a:r>
              <a:rPr lang="en-US" altLang="ko-KR" dirty="0"/>
              <a:t> </a:t>
            </a:r>
            <a:r>
              <a:rPr lang="ko-KR" altLang="en-US" dirty="0" err="1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에 연결하려면</a:t>
            </a:r>
            <a:r>
              <a:rPr lang="en-US" altLang="ko-KR" dirty="0"/>
              <a:t>, </a:t>
            </a:r>
            <a:r>
              <a:rPr lang="en-US" altLang="ko-KR" dirty="0" err="1"/>
              <a:t>indexedDB</a:t>
            </a:r>
            <a:r>
              <a:rPr lang="ko-KR" altLang="en-US" dirty="0"/>
              <a:t>객체의 </a:t>
            </a:r>
            <a:r>
              <a:rPr lang="en-US" altLang="ko-KR" dirty="0"/>
              <a:t>open</a:t>
            </a:r>
            <a:r>
              <a:rPr lang="ko-KR" altLang="en-US" dirty="0" err="1"/>
              <a:t>메소드를</a:t>
            </a:r>
            <a:r>
              <a:rPr lang="ko-KR" altLang="en-US" dirty="0"/>
              <a:t> 호출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open</a:t>
            </a:r>
            <a:r>
              <a:rPr lang="en-US" altLang="ko-KR" dirty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Indexed Database </a:t>
            </a:r>
            <a:r>
              <a:rPr lang="ko-KR" altLang="en-US" dirty="0" smtClean="0"/>
              <a:t>객체가 준비 후  </a:t>
            </a:r>
            <a:r>
              <a:rPr lang="ko-KR" altLang="en-US" dirty="0"/>
              <a:t>데이터베이스를 열거나 </a:t>
            </a:r>
            <a:r>
              <a:rPr lang="ko-KR" altLang="en-US" dirty="0" smtClean="0"/>
              <a:t>새롭게 생성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 smtClean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en-US" altLang="ko-KR" dirty="0" smtClean="0"/>
              <a:t>open</a:t>
            </a:r>
            <a:r>
              <a:rPr lang="ko-KR" altLang="en-US" dirty="0"/>
              <a:t>의 </a:t>
            </a:r>
            <a:r>
              <a:rPr lang="ko-KR" altLang="en-US" dirty="0" err="1"/>
              <a:t>리턴값이</a:t>
            </a:r>
            <a:r>
              <a:rPr lang="ko-KR" altLang="en-US" dirty="0"/>
              <a:t> 요청객체</a:t>
            </a:r>
            <a:r>
              <a:rPr lang="en-US" altLang="ko-KR" dirty="0" smtClean="0"/>
              <a:t>(request</a:t>
            </a:r>
            <a:r>
              <a:rPr lang="en-US" altLang="ko-KR" dirty="0"/>
              <a:t>)</a:t>
            </a:r>
            <a:r>
              <a:rPr lang="ko-KR" altLang="en-US" dirty="0"/>
              <a:t>에 대해서 </a:t>
            </a:r>
            <a:r>
              <a:rPr lang="en-US" altLang="ko-KR" dirty="0"/>
              <a:t>success</a:t>
            </a:r>
            <a:r>
              <a:rPr lang="ko-KR" altLang="en-US" dirty="0"/>
              <a:t>이벤트와 </a:t>
            </a:r>
            <a:r>
              <a:rPr lang="en-US" altLang="ko-KR" dirty="0"/>
              <a:t>error</a:t>
            </a:r>
            <a:r>
              <a:rPr lang="ko-KR" altLang="en-US" dirty="0"/>
              <a:t>이벤트를 </a:t>
            </a:r>
            <a:r>
              <a:rPr lang="ko-KR" altLang="en-US" dirty="0" smtClean="0"/>
              <a:t>감지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연결이 </a:t>
            </a:r>
            <a:r>
              <a:rPr lang="ko-KR" altLang="en-US" dirty="0"/>
              <a:t>성공하면 </a:t>
            </a:r>
            <a:r>
              <a:rPr lang="en-US" altLang="ko-KR" dirty="0" err="1" smtClean="0"/>
              <a:t>onsuccess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이벤트핸들러가</a:t>
            </a:r>
            <a:r>
              <a:rPr lang="ko-KR" altLang="en-US" dirty="0" smtClean="0"/>
              <a:t> </a:t>
            </a:r>
            <a:r>
              <a:rPr lang="ko-KR" altLang="en-US" dirty="0"/>
              <a:t>실행되어 데이터베이스를 참조할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 lvl="1" fontAlgn="base"/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68835"/>
              </p:ext>
            </p:extLst>
          </p:nvPr>
        </p:nvGraphicFramePr>
        <p:xfrm>
          <a:off x="827584" y="2996952"/>
          <a:ext cx="7776864" cy="584454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version = 1;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request =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indexedDB.open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todos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 version);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492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23925"/>
            <a:ext cx="8568952" cy="478539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데이터베이스는 </a:t>
            </a:r>
            <a:r>
              <a:rPr lang="ko-KR" altLang="en-US" dirty="0"/>
              <a:t>하나 이상의 </a:t>
            </a:r>
            <a:r>
              <a:rPr lang="en-US" altLang="ko-KR" dirty="0" err="1"/>
              <a:t>objectStore</a:t>
            </a:r>
            <a:r>
              <a:rPr lang="en-US" altLang="ko-KR" dirty="0"/>
              <a:t> </a:t>
            </a:r>
            <a:r>
              <a:rPr lang="ko-KR" altLang="en-US" dirty="0"/>
              <a:t>를 가지고 있는 저장소</a:t>
            </a:r>
          </a:p>
          <a:p>
            <a:r>
              <a:rPr lang="ko-KR" altLang="en-US" dirty="0"/>
              <a:t>이름은 공백을 포함해서 어떤 </a:t>
            </a:r>
            <a:r>
              <a:rPr lang="ko-KR" altLang="en-US" dirty="0" err="1"/>
              <a:t>스트링</a:t>
            </a:r>
            <a:r>
              <a:rPr lang="ko-KR" altLang="en-US" dirty="0"/>
              <a:t> 타입도 가능하며</a:t>
            </a:r>
            <a:r>
              <a:rPr lang="en-US" altLang="ko-KR" dirty="0"/>
              <a:t>, </a:t>
            </a:r>
            <a:r>
              <a:rPr lang="ko-KR" altLang="en-US" dirty="0"/>
              <a:t>데이터베이스가 존재하는 한 하나임을 보장함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version. </a:t>
            </a:r>
            <a:r>
              <a:rPr lang="ko-KR" altLang="en-US" dirty="0"/>
              <a:t>데이터베이스가 처음 만들어졌을 때</a:t>
            </a:r>
            <a:r>
              <a:rPr lang="en-US" altLang="ko-KR" dirty="0"/>
              <a:t>, </a:t>
            </a:r>
            <a:r>
              <a:rPr lang="ko-KR" altLang="en-US" dirty="0"/>
              <a:t>버전은 공백 </a:t>
            </a:r>
            <a:r>
              <a:rPr lang="ko-KR" altLang="en-US" dirty="0" err="1"/>
              <a:t>스트링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objectStore</a:t>
            </a:r>
            <a:r>
              <a:rPr lang="en-US" altLang="ko-KR" dirty="0" smtClean="0"/>
              <a:t> </a:t>
            </a:r>
            <a:r>
              <a:rPr lang="ko-KR" altLang="en-US" dirty="0"/>
              <a:t>를 생성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버전 정보를 바꾸고</a:t>
            </a:r>
            <a:r>
              <a:rPr lang="en-US" altLang="ko-KR" dirty="0"/>
              <a:t>, </a:t>
            </a:r>
            <a:r>
              <a:rPr lang="ko-KR" altLang="en-US" dirty="0" err="1"/>
              <a:t>트랜젝션을</a:t>
            </a:r>
            <a:r>
              <a:rPr lang="ko-KR" altLang="en-US" dirty="0"/>
              <a:t> 얻을 수 있음</a:t>
            </a:r>
            <a:r>
              <a:rPr lang="en-US" altLang="ko-KR" dirty="0"/>
              <a:t>. </a:t>
            </a:r>
            <a:r>
              <a:rPr lang="ko-KR" altLang="en-US" dirty="0"/>
              <a:t>가지고 있는 </a:t>
            </a:r>
            <a:r>
              <a:rPr lang="en-US" altLang="ko-KR" dirty="0" err="1"/>
              <a:t>objectStore</a:t>
            </a:r>
            <a:r>
              <a:rPr lang="ko-KR" altLang="en-US" dirty="0"/>
              <a:t>의 리스트 정보도 얻을 수 있음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264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데이터베이스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1800" dirty="0" smtClean="0"/>
              <a:t>데이터베이스에 </a:t>
            </a:r>
            <a:r>
              <a:rPr lang="ko-KR" altLang="en-US" sz="1800" dirty="0"/>
              <a:t>대한 요청을 처리하고 나면 </a:t>
            </a:r>
            <a:r>
              <a:rPr lang="en-US" altLang="ko-KR" sz="1800" dirty="0"/>
              <a:t>success </a:t>
            </a:r>
            <a:r>
              <a:rPr lang="ko-KR" altLang="en-US" sz="1800" dirty="0"/>
              <a:t>혹은 </a:t>
            </a:r>
            <a:r>
              <a:rPr lang="en-US" altLang="ko-KR" sz="1800" dirty="0"/>
              <a:t>error </a:t>
            </a:r>
            <a:r>
              <a:rPr lang="ko-KR" altLang="en-US" sz="1800" dirty="0"/>
              <a:t>이벤트가 발생하기 때문에 이벤트에 적당한 처리를 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 smtClean="0"/>
          </a:p>
          <a:p>
            <a:pPr fontAlgn="base"/>
            <a:r>
              <a:rPr lang="en-US" altLang="ko-KR" sz="1800" dirty="0"/>
              <a:t>error </a:t>
            </a:r>
            <a:r>
              <a:rPr lang="ko-KR" altLang="en-US" sz="1800" dirty="0"/>
              <a:t>이벤트가 발생하면 에러 메시지를 간단하게 출력</a:t>
            </a:r>
          </a:p>
          <a:p>
            <a:pPr fontAlgn="base"/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 smtClean="0"/>
          </a:p>
          <a:p>
            <a:pPr fontAlgn="base"/>
            <a:r>
              <a:rPr lang="en-US" altLang="ko-KR" sz="1800" dirty="0"/>
              <a:t>success </a:t>
            </a:r>
            <a:r>
              <a:rPr lang="ko-KR" altLang="en-US" sz="1800" dirty="0"/>
              <a:t>이벤트가 </a:t>
            </a:r>
            <a:r>
              <a:rPr lang="ko-KR" altLang="en-US" sz="1800" dirty="0" smtClean="0"/>
              <a:t>발생하면 </a:t>
            </a:r>
            <a:r>
              <a:rPr lang="en-US" altLang="ko-KR" sz="1800" dirty="0" smtClean="0"/>
              <a:t>result </a:t>
            </a:r>
            <a:r>
              <a:rPr lang="ko-KR" altLang="en-US" sz="1800" dirty="0" smtClean="0"/>
              <a:t>객체를 </a:t>
            </a:r>
            <a:r>
              <a:rPr lang="en-US" altLang="ko-KR" sz="1800" dirty="0" err="1" smtClean="0"/>
              <a:t>db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변수에 할당하고 나중에 이 변수를 이용하여 데이터베이스를 다룬다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  <a:p>
            <a:pPr lvl="1" fontAlgn="base"/>
            <a:endParaRPr lang="ko-KR" altLang="en-US" sz="1600" dirty="0"/>
          </a:p>
          <a:p>
            <a:pPr lvl="1" fontAlgn="base"/>
            <a:endParaRPr lang="ko-KR" altLang="en-US" sz="1600" dirty="0"/>
          </a:p>
          <a:p>
            <a:pPr lvl="1"/>
            <a:endParaRPr lang="ko-KR" altLang="en-US" sz="1600" dirty="0"/>
          </a:p>
          <a:p>
            <a:endParaRPr lang="en-US" altLang="ko-KR" sz="1800" dirty="0" smtClean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99153"/>
              </p:ext>
            </p:extLst>
          </p:nvPr>
        </p:nvGraphicFramePr>
        <p:xfrm>
          <a:off x="827584" y="2060848"/>
          <a:ext cx="7776864" cy="360040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3600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request.onerror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showerror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1350" y="3479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47034"/>
              </p:ext>
            </p:extLst>
          </p:nvPr>
        </p:nvGraphicFramePr>
        <p:xfrm>
          <a:off x="827584" y="3068960"/>
          <a:ext cx="7776864" cy="767334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720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showerror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(e) {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console.log(e);</a:t>
                      </a:r>
                    </a:p>
                    <a:p>
                      <a:pPr fontAlgn="base" latinLnBrk="1"/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49591"/>
              </p:ext>
            </p:extLst>
          </p:nvPr>
        </p:nvGraphicFramePr>
        <p:xfrm>
          <a:off x="827584" y="4653136"/>
          <a:ext cx="7776864" cy="858774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720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request.onsuccess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function(e)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e.target.result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4249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smtClean="0"/>
              <a:t>저장소 얻기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579296" cy="3384376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데이터베이스 객체</a:t>
            </a:r>
            <a:r>
              <a:rPr lang="en-US" altLang="ko-KR" dirty="0" smtClean="0"/>
              <a:t>(</a:t>
            </a:r>
            <a:r>
              <a:rPr lang="en-US" altLang="ko-KR" dirty="0" err="1"/>
              <a:t>IDBDatabase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트랜잭션을 시작한다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이를 위해서는 </a:t>
            </a:r>
            <a:r>
              <a:rPr lang="en-US" altLang="ko-KR" dirty="0" smtClean="0"/>
              <a:t>transaction() </a:t>
            </a:r>
            <a:r>
              <a:rPr lang="ko-KR" altLang="en-US" dirty="0" smtClean="0"/>
              <a:t>함수를 사용한다</a:t>
            </a:r>
            <a:r>
              <a:rPr lang="en-US" altLang="ko-KR" dirty="0" smtClean="0"/>
              <a:t>. 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트랜잭션에 포함시킬 객체 저장소와 트랜잭션 타입을 지정한다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객체 저장소는 </a:t>
            </a:r>
            <a:r>
              <a:rPr lang="en-US" altLang="ko-KR" dirty="0" err="1" smtClean="0"/>
              <a:t>todo</a:t>
            </a:r>
            <a:r>
              <a:rPr lang="ko-KR" altLang="en-US" dirty="0" smtClean="0"/>
              <a:t>이고 타입은 </a:t>
            </a:r>
            <a:r>
              <a:rPr lang="en-US" altLang="ko-KR" b="1" dirty="0" err="1"/>
              <a:t>readwrite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err="1" smtClean="0"/>
              <a:t>objectStore</a:t>
            </a:r>
            <a:r>
              <a:rPr lang="en-US" altLang="ko-KR" dirty="0"/>
              <a:t>() </a:t>
            </a:r>
            <a:r>
              <a:rPr lang="ko-KR" altLang="en-US" dirty="0"/>
              <a:t>함수로 객체의 저장소</a:t>
            </a:r>
            <a:r>
              <a:rPr lang="en-US" altLang="ko-KR" dirty="0"/>
              <a:t>(Object Store)</a:t>
            </a:r>
            <a:r>
              <a:rPr lang="ko-KR" altLang="en-US" dirty="0"/>
              <a:t>를 </a:t>
            </a:r>
            <a:r>
              <a:rPr lang="ko-KR" altLang="en-US" dirty="0" smtClean="0"/>
              <a:t>열고 객체 저장소를 트랜잭션에 할당한다</a:t>
            </a:r>
            <a:r>
              <a:rPr lang="en-US" altLang="ko-KR" dirty="0" smtClean="0"/>
              <a:t>. </a:t>
            </a:r>
            <a:endParaRPr lang="en-US" altLang="ko-KR" sz="1800" dirty="0" smtClean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9707"/>
              </p:ext>
            </p:extLst>
          </p:nvPr>
        </p:nvGraphicFramePr>
        <p:xfrm>
          <a:off x="683568" y="2204864"/>
          <a:ext cx="7776864" cy="432048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4320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trans =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db.transaction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(["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"], "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readwrite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97897"/>
              </p:ext>
            </p:extLst>
          </p:nvPr>
        </p:nvGraphicFramePr>
        <p:xfrm>
          <a:off x="539552" y="4797152"/>
          <a:ext cx="7776864" cy="576064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5760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store =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trans.objectStore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9176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4824536"/>
          </a:xfrm>
        </p:spPr>
        <p:txBody>
          <a:bodyPr>
            <a:normAutofit/>
          </a:bodyPr>
          <a:lstStyle/>
          <a:p>
            <a:r>
              <a:rPr lang="en-US" altLang="ko-KR" dirty="0"/>
              <a:t>Object store </a:t>
            </a:r>
            <a:r>
              <a:rPr lang="ko-KR" altLang="en-US" dirty="0"/>
              <a:t>에 접근하면</a:t>
            </a:r>
            <a:r>
              <a:rPr lang="en-US" altLang="ko-KR" dirty="0"/>
              <a:t>, put </a:t>
            </a:r>
            <a:r>
              <a:rPr lang="ko-KR" altLang="en-US" dirty="0"/>
              <a:t>명령으로 </a:t>
            </a:r>
            <a:r>
              <a:rPr lang="en-US" altLang="ko-KR" dirty="0"/>
              <a:t>object </a:t>
            </a:r>
            <a:r>
              <a:rPr lang="ko-KR" altLang="en-US" dirty="0"/>
              <a:t>를 넣을 수 있다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데이터를 </a:t>
            </a:r>
            <a:r>
              <a:rPr lang="ko-KR" altLang="en-US" dirty="0"/>
              <a:t>저장하는 기본적인 저장 </a:t>
            </a:r>
            <a:r>
              <a:rPr lang="ko-KR" altLang="en-US" dirty="0" err="1" smtClean="0"/>
              <a:t>매커니즘은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JSON</a:t>
            </a:r>
            <a:endParaRPr lang="en-US" altLang="ko-KR" dirty="0"/>
          </a:p>
          <a:p>
            <a:r>
              <a:rPr lang="ko-KR" altLang="en-US" dirty="0" smtClean="0"/>
              <a:t>저장되는 </a:t>
            </a:r>
            <a:r>
              <a:rPr lang="ko-KR" altLang="en-US" dirty="0"/>
              <a:t>형태는 키와 값의 쌍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err="1" smtClean="0"/>
              <a:t>timeStamp</a:t>
            </a:r>
            <a:r>
              <a:rPr lang="en-US" altLang="ko-KR" dirty="0" smtClean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'</a:t>
            </a:r>
            <a:r>
              <a:rPr lang="en-US" altLang="ko-KR" dirty="0" err="1"/>
              <a:t>keyPath</a:t>
            </a:r>
            <a:r>
              <a:rPr lang="en-US" altLang="ko-KR" dirty="0"/>
              <a:t>' </a:t>
            </a:r>
            <a:r>
              <a:rPr lang="ko-KR" altLang="en-US" dirty="0"/>
              <a:t>로 쓰일 고유의 정보이다</a:t>
            </a:r>
            <a:r>
              <a:rPr lang="en-US" altLang="ko-KR" dirty="0"/>
              <a:t>. 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8326"/>
              </p:ext>
            </p:extLst>
          </p:nvPr>
        </p:nvGraphicFramePr>
        <p:xfrm>
          <a:off x="467544" y="3140968"/>
          <a:ext cx="7776864" cy="1277110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12771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 = {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"text":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todoText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":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Date().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getTime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33875"/>
              </p:ext>
            </p:extLst>
          </p:nvPr>
        </p:nvGraphicFramePr>
        <p:xfrm>
          <a:off x="323528" y="1628800"/>
          <a:ext cx="7776864" cy="504056"/>
        </p:xfrm>
        <a:graphic>
          <a:graphicData uri="http://schemas.openxmlformats.org/drawingml/2006/table">
            <a:tbl>
              <a:tblPr/>
              <a:tblGrid>
                <a:gridCol w="525027"/>
                <a:gridCol w="7251837"/>
              </a:tblGrid>
              <a:tr h="5040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request = </a:t>
                      </a: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store.put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(data);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09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비디오와 </a:t>
            </a:r>
            <a:r>
              <a:rPr lang="ko-KR" altLang="en-US" b="1" dirty="0"/>
              <a:t>오디오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지원되는 </a:t>
            </a:r>
            <a:r>
              <a:rPr lang="en-US" altLang="ko-KR" dirty="0" smtClean="0"/>
              <a:t>video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	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html5</a:t>
            </a:r>
            <a:r>
              <a:rPr lang="ko-KR" altLang="en-US" dirty="0"/>
              <a:t>이전까지는 웹 페이지에서 비디오를 사용하는 표준 방식이 </a:t>
            </a:r>
            <a:r>
              <a:rPr lang="ko-KR" altLang="en-US" dirty="0" smtClean="0"/>
              <a:t>없</a:t>
            </a:r>
            <a:r>
              <a:rPr lang="ko-KR" altLang="en-US" dirty="0"/>
              <a:t>었</a:t>
            </a:r>
            <a:r>
              <a:rPr lang="ko-KR" altLang="en-US" dirty="0" smtClean="0"/>
              <a:t>으나 </a:t>
            </a:r>
            <a:r>
              <a:rPr lang="en-US" altLang="ko-KR" dirty="0" smtClean="0"/>
              <a:t>video</a:t>
            </a:r>
            <a:r>
              <a:rPr lang="en-US" altLang="ko-KR" dirty="0"/>
              <a:t>, audio </a:t>
            </a:r>
            <a:r>
              <a:rPr lang="ko-KR" altLang="en-US" dirty="0"/>
              <a:t>요소를 도입하면서 이 문제가 해결되고</a:t>
            </a:r>
            <a:r>
              <a:rPr lang="en-US" altLang="ko-KR" dirty="0"/>
              <a:t>,</a:t>
            </a:r>
            <a:r>
              <a:rPr lang="en-US" altLang="ko-KR" dirty="0" err="1"/>
              <a:t>img</a:t>
            </a:r>
            <a:r>
              <a:rPr lang="ko-KR" altLang="en-US" dirty="0"/>
              <a:t>요소와 같이 멀티미디어가 웹의 자연스러운 한 부분으로 </a:t>
            </a:r>
            <a:r>
              <a:rPr lang="ko-KR" altLang="en-US" dirty="0" smtClean="0"/>
              <a:t>자리 </a:t>
            </a:r>
            <a:r>
              <a:rPr lang="ko-KR" altLang="en-US" dirty="0"/>
              <a:t>잡았다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사용자는 </a:t>
            </a:r>
            <a:r>
              <a:rPr lang="ko-KR" altLang="en-US" dirty="0" err="1"/>
              <a:t>서드파티</a:t>
            </a:r>
            <a:r>
              <a:rPr lang="ko-KR" altLang="en-US" dirty="0"/>
              <a:t> 소프트웨어를 </a:t>
            </a:r>
            <a:r>
              <a:rPr lang="ko-KR" altLang="en-US" dirty="0" err="1"/>
              <a:t>내려받을</a:t>
            </a:r>
            <a:r>
              <a:rPr lang="ko-KR" altLang="en-US" dirty="0"/>
              <a:t> 필요가 없어졌으며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스크립트를 </a:t>
            </a:r>
            <a:r>
              <a:rPr lang="ko-KR" altLang="en-US" dirty="0"/>
              <a:t>통해 비디오나 오디오 플레이어에 접근할 수 있게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endParaRPr lang="en-US" altLang="ko-KR" dirty="0" smtClean="0"/>
          </a:p>
          <a:p>
            <a:r>
              <a:rPr lang="ko-KR" altLang="en-US" dirty="0"/>
              <a:t>별도의 브라우저 </a:t>
            </a:r>
            <a:r>
              <a:rPr lang="ko-KR" altLang="en-US" dirty="0" err="1"/>
              <a:t>플러그인을</a:t>
            </a:r>
            <a:r>
              <a:rPr lang="ko-KR" altLang="en-US" dirty="0"/>
              <a:t> 설치하지 않더라도 미디어를 웹 페이지에서 쉽게 재생 </a:t>
            </a:r>
            <a:endParaRPr lang="en-US" altLang="ko-KR" dirty="0"/>
          </a:p>
          <a:p>
            <a:pPr lvl="2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7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579296" cy="424847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store.openCursor</a:t>
            </a:r>
            <a:r>
              <a:rPr lang="en-US" altLang="ko-KR" dirty="0"/>
              <a:t>(</a:t>
            </a:r>
            <a:r>
              <a:rPr lang="en-US" altLang="ko-KR" dirty="0" err="1"/>
              <a:t>KeyRange</a:t>
            </a:r>
            <a:r>
              <a:rPr lang="en-US" altLang="ko-KR" dirty="0"/>
              <a:t>) </a:t>
            </a:r>
            <a:r>
              <a:rPr lang="ko-KR" altLang="en-US" dirty="0"/>
              <a:t>는 </a:t>
            </a:r>
            <a:r>
              <a:rPr lang="en-US" altLang="ko-KR" dirty="0"/>
              <a:t>key </a:t>
            </a:r>
            <a:r>
              <a:rPr lang="ko-KR" altLang="en-US" dirty="0"/>
              <a:t>값이 </a:t>
            </a:r>
            <a:r>
              <a:rPr lang="en-US" altLang="ko-KR" dirty="0"/>
              <a:t>0 </a:t>
            </a:r>
            <a:r>
              <a:rPr lang="ko-KR" altLang="en-US" dirty="0"/>
              <a:t>이상인 모든 </a:t>
            </a:r>
            <a:r>
              <a:rPr lang="ko-KR" altLang="en-US" dirty="0" smtClean="0"/>
              <a:t>레코드를 </a:t>
            </a:r>
            <a:r>
              <a:rPr lang="en-US" altLang="ko-KR" dirty="0" smtClean="0"/>
              <a:t>Cursor</a:t>
            </a:r>
            <a:r>
              <a:rPr lang="ko-KR" altLang="en-US" dirty="0" smtClean="0"/>
              <a:t>로 제공한다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  <a:p>
            <a:r>
              <a:rPr lang="en-US" altLang="ko-KR" dirty="0" smtClean="0"/>
              <a:t>Key </a:t>
            </a:r>
            <a:r>
              <a:rPr lang="en-US" altLang="ko-KR" dirty="0"/>
              <a:t>Range</a:t>
            </a:r>
          </a:p>
          <a:p>
            <a:pPr lvl="1"/>
            <a:r>
              <a:rPr lang="ko-KR" altLang="en-US" dirty="0"/>
              <a:t>레코드를 찾기 위해 </a:t>
            </a:r>
            <a:r>
              <a:rPr lang="en-US" altLang="ko-KR" dirty="0"/>
              <a:t>key </a:t>
            </a:r>
            <a:r>
              <a:rPr lang="ko-KR" altLang="en-US" dirty="0"/>
              <a:t>에 범위를 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Cursor</a:t>
            </a:r>
          </a:p>
          <a:p>
            <a:pPr lvl="1"/>
            <a:r>
              <a:rPr lang="en-US" altLang="ko-KR" dirty="0" err="1" smtClean="0"/>
              <a:t>objectStore</a:t>
            </a:r>
            <a:r>
              <a:rPr lang="ko-KR" altLang="en-US" dirty="0"/>
              <a:t>에서 레코드를 순회하기 위한 방법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</a:t>
            </a:r>
            <a:r>
              <a:rPr lang="ko-KR" altLang="en-US" dirty="0"/>
              <a:t>프로그램의 </a:t>
            </a:r>
            <a:r>
              <a:rPr lang="en-US" altLang="ko-KR" dirty="0"/>
              <a:t>iterator </a:t>
            </a:r>
            <a:r>
              <a:rPr lang="ko-KR" altLang="en-US" dirty="0"/>
              <a:t>와 유사함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412776"/>
            <a:ext cx="799288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en-US" altLang="ko-KR" b="1" dirty="0" err="1"/>
              <a:t>keyRange</a:t>
            </a:r>
            <a:r>
              <a:rPr lang="en-US" altLang="ko-KR" b="1" dirty="0"/>
              <a:t> = </a:t>
            </a:r>
            <a:r>
              <a:rPr lang="en-US" altLang="ko-KR" b="1" dirty="0" err="1"/>
              <a:t>IDBKeyRange.lowerBound</a:t>
            </a:r>
            <a:r>
              <a:rPr lang="en-US" altLang="ko-KR" b="1" dirty="0"/>
              <a:t>(0);</a:t>
            </a:r>
          </a:p>
          <a:p>
            <a:r>
              <a:rPr lang="en-US" altLang="ko-KR" b="1" dirty="0" err="1" smtClean="0"/>
              <a:t>var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cursorRequest</a:t>
            </a:r>
            <a:r>
              <a:rPr lang="en-US" altLang="ko-KR" b="1" dirty="0"/>
              <a:t> = </a:t>
            </a:r>
            <a:r>
              <a:rPr lang="en-US" altLang="ko-KR" b="1" dirty="0" err="1"/>
              <a:t>store.openCursor</a:t>
            </a:r>
            <a:r>
              <a:rPr lang="en-US" altLang="ko-KR" b="1" dirty="0"/>
              <a:t>(</a:t>
            </a:r>
            <a:r>
              <a:rPr lang="en-US" altLang="ko-KR" b="1" dirty="0" err="1"/>
              <a:t>keyRange</a:t>
            </a:r>
            <a:r>
              <a:rPr lang="en-US" altLang="ko-KR" b="1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8233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49080"/>
            <a:ext cx="8579296" cy="165618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store.openCursor</a:t>
            </a:r>
            <a:r>
              <a:rPr lang="en-US" altLang="ko-KR" dirty="0"/>
              <a:t>(</a:t>
            </a:r>
            <a:r>
              <a:rPr lang="en-US" altLang="ko-KR" dirty="0" err="1"/>
              <a:t>KeyRange</a:t>
            </a:r>
            <a:r>
              <a:rPr lang="en-US" altLang="ko-KR" dirty="0"/>
              <a:t>) </a:t>
            </a:r>
            <a:r>
              <a:rPr lang="ko-KR" altLang="en-US" dirty="0"/>
              <a:t>는 </a:t>
            </a:r>
            <a:r>
              <a:rPr lang="en-US" altLang="ko-KR" dirty="0"/>
              <a:t>key </a:t>
            </a:r>
            <a:r>
              <a:rPr lang="ko-KR" altLang="en-US" dirty="0"/>
              <a:t>값이 </a:t>
            </a:r>
            <a:r>
              <a:rPr lang="en-US" altLang="ko-KR" dirty="0"/>
              <a:t>0 </a:t>
            </a:r>
            <a:r>
              <a:rPr lang="ko-KR" altLang="en-US" dirty="0"/>
              <a:t>이상인 모든 레코드를 </a:t>
            </a:r>
            <a:r>
              <a:rPr lang="en-US" altLang="ko-KR" dirty="0"/>
              <a:t>Cursor</a:t>
            </a:r>
            <a:r>
              <a:rPr lang="ko-KR" altLang="en-US" dirty="0"/>
              <a:t>로 제공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result</a:t>
            </a:r>
            <a:r>
              <a:rPr lang="en-US" altLang="ko-KR" dirty="0" err="1" smtClean="0"/>
              <a:t>.continue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를 반환하면 순회할 레코드가 더 있다는 뜻이다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result.value</a:t>
            </a:r>
            <a:r>
              <a:rPr lang="ko-KR" altLang="en-US" dirty="0" smtClean="0"/>
              <a:t>에서 </a:t>
            </a:r>
            <a:r>
              <a:rPr lang="ko-KR" altLang="en-US" dirty="0"/>
              <a:t>출력할 </a:t>
            </a:r>
            <a:r>
              <a:rPr lang="ko-KR" altLang="en-US" dirty="0" smtClean="0"/>
              <a:t>값을 얻는다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412776"/>
            <a:ext cx="7992888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cursorRequest.onsuccess</a:t>
            </a:r>
            <a:r>
              <a:rPr lang="en-US" altLang="ko-KR" dirty="0"/>
              <a:t> = </a:t>
            </a:r>
            <a:r>
              <a:rPr lang="en-US" altLang="ko-KR" b="1" dirty="0"/>
              <a:t>function(e) {</a:t>
            </a:r>
          </a:p>
          <a:p>
            <a:r>
              <a:rPr lang="en-US" altLang="ko-KR" dirty="0"/>
              <a:t>        </a:t>
            </a:r>
            <a:r>
              <a:rPr lang="en-US" altLang="ko-KR" b="1" dirty="0" err="1"/>
              <a:t>var</a:t>
            </a:r>
            <a:r>
              <a:rPr lang="en-US" altLang="ko-KR" b="1" dirty="0"/>
              <a:t> result = </a:t>
            </a:r>
            <a:r>
              <a:rPr lang="en-US" altLang="ko-KR" b="1" dirty="0" err="1"/>
              <a:t>e.target.result</a:t>
            </a:r>
            <a:r>
              <a:rPr lang="en-US" altLang="ko-KR" b="1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b="1" dirty="0"/>
              <a:t>if(!!result == false)</a:t>
            </a:r>
          </a:p>
          <a:p>
            <a:r>
              <a:rPr lang="en-US" altLang="ko-KR" dirty="0"/>
              <a:t>          </a:t>
            </a:r>
            <a:r>
              <a:rPr lang="en-US" altLang="ko-KR" b="1" dirty="0"/>
              <a:t>return;</a:t>
            </a:r>
          </a:p>
          <a:p>
            <a:endParaRPr lang="ko-KR" altLang="en-US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renderTodo</a:t>
            </a:r>
            <a:r>
              <a:rPr lang="en-US" altLang="ko-KR" dirty="0"/>
              <a:t>(</a:t>
            </a:r>
            <a:r>
              <a:rPr lang="en-US" altLang="ko-KR" dirty="0" err="1"/>
              <a:t>result.value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result.</a:t>
            </a:r>
            <a:r>
              <a:rPr lang="en-US" altLang="ko-KR" b="1" dirty="0" err="1"/>
              <a:t>continue</a:t>
            </a:r>
            <a:r>
              <a:rPr lang="en-US" altLang="ko-KR" b="1" dirty="0"/>
              <a:t>();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66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video </a:t>
            </a:r>
            <a:r>
              <a:rPr lang="ko-KR" altLang="en-US" b="1" dirty="0" smtClean="0"/>
              <a:t>태그로 동영상 재생하기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3140968"/>
            <a:ext cx="8640960" cy="36004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동영상 파일의 경로를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브라우저가 해당 요소를 지원하지 않을 때 대신 출력할 내용</a:t>
            </a:r>
            <a:r>
              <a:rPr lang="en-US" altLang="ko-KR" dirty="0" smtClean="0"/>
              <a:t>	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88299"/>
              </p:ext>
            </p:extLst>
          </p:nvPr>
        </p:nvGraphicFramePr>
        <p:xfrm>
          <a:off x="287524" y="1556792"/>
          <a:ext cx="8568952" cy="1352550"/>
        </p:xfrm>
        <a:graphic>
          <a:graphicData uri="http://schemas.openxmlformats.org/drawingml/2006/table">
            <a:tbl>
              <a:tblPr/>
              <a:tblGrid>
                <a:gridCol w="578503"/>
                <a:gridCol w="7990449"/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&lt;video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="media/test.mp4"&gt;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재생할 수 없는 브라우저 입니다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&lt;/video&gt;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7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5" y="188913"/>
            <a:ext cx="8786873" cy="681037"/>
          </a:xfrm>
        </p:spPr>
        <p:txBody>
          <a:bodyPr>
            <a:noAutofit/>
          </a:bodyPr>
          <a:lstStyle/>
          <a:p>
            <a:r>
              <a:rPr lang="en-US" altLang="ko-KR" b="1" dirty="0" smtClean="0"/>
              <a:t>video </a:t>
            </a:r>
            <a:r>
              <a:rPr lang="ko-KR" altLang="en-US" b="1" dirty="0"/>
              <a:t>태그로 동영상 재생하기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11521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&lt;audio&gt; </a:t>
            </a:r>
            <a:r>
              <a:rPr lang="ko-KR" altLang="en-US" dirty="0" smtClean="0"/>
              <a:t>태그에서도 공통적으로 사용되는 속성</a:t>
            </a:r>
          </a:p>
          <a:p>
            <a:pPr lvl="1"/>
            <a:endParaRPr lang="ko-KR" altLang="en-US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ea typeface="굴림" charset="-127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79388" y="982663"/>
            <a:ext cx="2820976" cy="287337"/>
          </a:xfrm>
        </p:spPr>
        <p:txBody>
          <a:bodyPr/>
          <a:lstStyle/>
          <a:p>
            <a:r>
              <a:rPr lang="ko-KR" altLang="en-US" dirty="0" smtClean="0"/>
              <a:t>웹 표준을 위한 </a:t>
            </a:r>
            <a:r>
              <a:rPr lang="en-US" altLang="ko-KR" dirty="0" smtClean="0"/>
              <a:t>HTML 5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2961"/>
              </p:ext>
            </p:extLst>
          </p:nvPr>
        </p:nvGraphicFramePr>
        <p:xfrm>
          <a:off x="539552" y="2636912"/>
          <a:ext cx="8136904" cy="2087000"/>
        </p:xfrm>
        <a:graphic>
          <a:graphicData uri="http://schemas.openxmlformats.org/drawingml/2006/table">
            <a:tbl>
              <a:tblPr/>
              <a:tblGrid>
                <a:gridCol w="2160240"/>
                <a:gridCol w="5976664"/>
              </a:tblGrid>
              <a:tr h="3735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61615" marR="61615" marT="17035" marB="1703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1615" marR="61615" marT="17035" marB="1703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608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controls</a:t>
                      </a:r>
                    </a:p>
                  </a:txBody>
                  <a:tcPr marL="61615" marR="61615" marT="17035" marB="1703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브라우저 고유의 컨트롤 바를 표시</a:t>
                      </a:r>
                    </a:p>
                  </a:txBody>
                  <a:tcPr marL="61615" marR="61615" marT="17035" marB="1703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6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</a:p>
                  </a:txBody>
                  <a:tcPr marL="61615" marR="61615" marT="17035" marB="1703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 재생이 끝나면 처음부터 다시 반복 재생</a:t>
                      </a:r>
                    </a:p>
                  </a:txBody>
                  <a:tcPr marL="61615" marR="61615" marT="17035" marB="1703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6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autoplay</a:t>
                      </a:r>
                    </a:p>
                  </a:txBody>
                  <a:tcPr marL="61615" marR="61615" marT="17035" marB="1703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동영상 파일이 </a:t>
                      </a:r>
                      <a:r>
                        <a:rPr lang="ko-KR" alt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로드되는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즉시 자동으로 재생</a:t>
                      </a:r>
                    </a:p>
                  </a:txBody>
                  <a:tcPr marL="61615" marR="61615" marT="17035" marB="17035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5053826"/>
            <a:ext cx="8280920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000" dirty="0"/>
              <a:t>&lt;video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="media/test.mp4" controls loop </a:t>
            </a:r>
            <a:r>
              <a:rPr lang="en-US" altLang="ko-KR" sz="2000" dirty="0" err="1"/>
              <a:t>autoplay</a:t>
            </a:r>
            <a:r>
              <a:rPr lang="en-US" altLang="ko-KR" sz="2000" dirty="0"/>
              <a:t>&gt;&lt;/video&gt;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37299" y="6165304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02_video01.html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4559</Words>
  <Application>Microsoft Office PowerPoint</Application>
  <PresentationFormat>화면 슬라이드 쇼(4:3)</PresentationFormat>
  <Paragraphs>1231</Paragraphs>
  <Slides>71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2" baseType="lpstr">
      <vt:lpstr>Office 테마</vt:lpstr>
      <vt:lpstr>웹 표준을 위한 HTML 5</vt:lpstr>
      <vt:lpstr>1. 향상된 Selector API</vt:lpstr>
      <vt:lpstr>향상된 Selector API</vt:lpstr>
      <vt:lpstr>향상된 Selector API</vt:lpstr>
      <vt:lpstr>이벤트를 등록해 주는 함수</vt:lpstr>
      <vt:lpstr>2. 비디오와 오디오</vt:lpstr>
      <vt:lpstr>비디오와 오디오</vt:lpstr>
      <vt:lpstr>video 태그로 동영상 재생하기</vt:lpstr>
      <vt:lpstr>video 태그로 동영상 재생하기</vt:lpstr>
      <vt:lpstr>video 태그로 동영상 재생하기</vt:lpstr>
      <vt:lpstr>video 태그로 동영상 재생하기</vt:lpstr>
      <vt:lpstr>video 태그로 동영상 재생하기</vt:lpstr>
      <vt:lpstr>video 태그로 동영상 재생하기</vt:lpstr>
      <vt:lpstr>video 태그로 동영상 재생하기</vt:lpstr>
      <vt:lpstr>video 태그로 동영상 재생하기</vt:lpstr>
      <vt:lpstr>미디어 재생에 관한 자바 스크립트 API</vt:lpstr>
      <vt:lpstr>audio 태그로 음악 재생하기</vt:lpstr>
      <vt:lpstr>3. canvas 태그로 다양한 이미지 그리기</vt:lpstr>
      <vt:lpstr>canvas 태그로 다양한 이미지 그리기</vt:lpstr>
      <vt:lpstr>canvas 태그로 다양한 이미지 그리기</vt:lpstr>
      <vt:lpstr>canvas 태그로 다양한 이미지 그리기</vt:lpstr>
      <vt:lpstr>이미지 관련 함수인 drawImage()</vt:lpstr>
      <vt:lpstr>4. Drag &amp; Drop API</vt:lpstr>
      <vt:lpstr>Drag &amp; Drop API</vt:lpstr>
      <vt:lpstr>Drag &amp; Drop API</vt:lpstr>
      <vt:lpstr>Drag &amp; Drop API</vt:lpstr>
      <vt:lpstr>Drag &amp; Drop API</vt:lpstr>
      <vt:lpstr>Drag &amp; Drop API</vt:lpstr>
      <vt:lpstr>Drag &amp; Drop API</vt:lpstr>
      <vt:lpstr>Drag &amp; Drop API</vt:lpstr>
      <vt:lpstr>Drag &amp; Drop API</vt:lpstr>
      <vt:lpstr>Drag &amp; Drop API</vt:lpstr>
      <vt:lpstr>Drag &amp; Drop API</vt:lpstr>
      <vt:lpstr>Drag &amp; Drop API</vt:lpstr>
      <vt:lpstr>5. 웹 스토리지</vt:lpstr>
      <vt:lpstr>5. 웹 스토리지</vt:lpstr>
      <vt:lpstr>5. 웹 스토리지</vt:lpstr>
      <vt:lpstr>5. 웹 스토리지</vt:lpstr>
      <vt:lpstr>6. Web SQL Database</vt:lpstr>
      <vt:lpstr>6. Web SQL Database</vt:lpstr>
      <vt:lpstr>6. Web SQL Database</vt:lpstr>
      <vt:lpstr>6. Web SQL Database</vt:lpstr>
      <vt:lpstr>6. Web SQL Database</vt:lpstr>
      <vt:lpstr>6. Web SQL Database</vt:lpstr>
      <vt:lpstr>7. 웹 워커</vt:lpstr>
      <vt:lpstr>7. 웹 워커</vt:lpstr>
      <vt:lpstr>7. 웹 워커(전용 웹 워커)</vt:lpstr>
      <vt:lpstr>7. 웹 워커(전용 웹 워커)</vt:lpstr>
      <vt:lpstr>7. 웹 워커(공유 웹 워커)</vt:lpstr>
      <vt:lpstr>7. 웹 워커(공유 웹 워커)</vt:lpstr>
      <vt:lpstr>8. 지오로케이션 API</vt:lpstr>
      <vt:lpstr>8. 지오로케이션 API</vt:lpstr>
      <vt:lpstr>8. 지오로케이션 API</vt:lpstr>
      <vt:lpstr>8. 지오로케이션 API</vt:lpstr>
      <vt:lpstr>8. 지오로케이션 API</vt:lpstr>
      <vt:lpstr>8. 지오로케이션 API</vt:lpstr>
      <vt:lpstr>8. 지오로케이션 API</vt:lpstr>
      <vt:lpstr>9. File API</vt:lpstr>
      <vt:lpstr>9. File API</vt:lpstr>
      <vt:lpstr>9. File API</vt:lpstr>
      <vt:lpstr>9. File API</vt:lpstr>
      <vt:lpstr>9. File API</vt:lpstr>
      <vt:lpstr>9. File API</vt:lpstr>
      <vt:lpstr>10. Indexed Database API</vt:lpstr>
      <vt:lpstr>데이터베이스 연결</vt:lpstr>
      <vt:lpstr>데이터베이스</vt:lpstr>
      <vt:lpstr>데이터베이스 연결</vt:lpstr>
      <vt:lpstr>객체 저장소 얻기</vt:lpstr>
      <vt:lpstr>객체 추가</vt:lpstr>
      <vt:lpstr>객체 조회</vt:lpstr>
      <vt:lpstr>객체 조회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웹표준을 위한 HTML 5</dc:title>
  <dc:creator>admin</dc:creator>
  <cp:lastModifiedBy>admin</cp:lastModifiedBy>
  <cp:revision>85</cp:revision>
  <dcterms:created xsi:type="dcterms:W3CDTF">2013-07-04T10:25:21Z</dcterms:created>
  <dcterms:modified xsi:type="dcterms:W3CDTF">2013-11-24T10:49:06Z</dcterms:modified>
</cp:coreProperties>
</file>