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8" r:id="rId40"/>
    <p:sldId id="295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6" r:id="rId58"/>
    <p:sldId id="315" r:id="rId59"/>
    <p:sldId id="317" r:id="rId6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3A7-E6AA-4982-98A6-903BB755659B}" type="datetimeFigureOut">
              <a:rPr lang="ko-KR" altLang="en-US" smtClean="0"/>
              <a:t>2013-11-21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41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3A7-E6AA-4982-98A6-903BB755659B}" type="datetimeFigureOut">
              <a:rPr lang="ko-KR" altLang="en-US" smtClean="0"/>
              <a:t>2013-11-21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66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3A7-E6AA-4982-98A6-903BB755659B}" type="datetimeFigureOut">
              <a:rPr lang="ko-KR" altLang="en-US" smtClean="0"/>
              <a:t>2013-11-21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0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3A7-E6AA-4982-98A6-903BB755659B}" type="datetimeFigureOut">
              <a:rPr lang="ko-KR" altLang="en-US" smtClean="0"/>
              <a:t>2013-11-21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6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3A7-E6AA-4982-98A6-903BB755659B}" type="datetimeFigureOut">
              <a:rPr lang="ko-KR" altLang="en-US" smtClean="0"/>
              <a:t>2013-11-21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9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3A7-E6AA-4982-98A6-903BB755659B}" type="datetimeFigureOut">
              <a:rPr lang="ko-KR" altLang="en-US" smtClean="0"/>
              <a:t>2013-11-21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3A7-E6AA-4982-98A6-903BB755659B}" type="datetimeFigureOut">
              <a:rPr lang="ko-KR" altLang="en-US" smtClean="0"/>
              <a:t>2013-11-21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3A7-E6AA-4982-98A6-903BB755659B}" type="datetimeFigureOut">
              <a:rPr lang="ko-KR" altLang="en-US" smtClean="0"/>
              <a:t>2013-11-21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4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3A7-E6AA-4982-98A6-903BB755659B}" type="datetimeFigureOut">
              <a:rPr lang="ko-KR" altLang="en-US" smtClean="0"/>
              <a:t>2013-11-21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51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3A7-E6AA-4982-98A6-903BB755659B}" type="datetimeFigureOut">
              <a:rPr lang="ko-KR" altLang="en-US" smtClean="0"/>
              <a:t>2013-11-21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80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3A7-E6AA-4982-98A6-903BB755659B}" type="datetimeFigureOut">
              <a:rPr lang="ko-KR" altLang="en-US" smtClean="0"/>
              <a:t>2013-11-21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52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713A7-E6AA-4982-98A6-903BB755659B}" type="datetimeFigureOut">
              <a:rPr lang="ko-KR" altLang="en-US" smtClean="0"/>
              <a:t>2013-11-21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59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3861048"/>
            <a:ext cx="7560840" cy="1752600"/>
          </a:xfrm>
        </p:spPr>
        <p:txBody>
          <a:bodyPr/>
          <a:lstStyle/>
          <a:p>
            <a:r>
              <a:rPr lang="en-US" altLang="ko-KR" b="1" dirty="0" smtClean="0"/>
              <a:t>HTML5</a:t>
            </a:r>
            <a:r>
              <a:rPr lang="ko-KR" altLang="en-US" b="1" dirty="0" smtClean="0"/>
              <a:t>의 강력해진 기능 살피기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73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1.3 audio </a:t>
            </a:r>
            <a:r>
              <a:rPr lang="ko-KR" altLang="en-US" b="1" dirty="0" smtClean="0"/>
              <a:t>태그로 음악 재생하기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280920" cy="1080120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&lt;video&gt; </a:t>
            </a:r>
            <a:r>
              <a:rPr lang="ko-KR" altLang="en-US" sz="2000" dirty="0" smtClean="0"/>
              <a:t>요소에 사용되는 미디어의 포맷이 </a:t>
            </a:r>
            <a:r>
              <a:rPr lang="ko-KR" altLang="en-US" sz="2000" dirty="0" err="1" smtClean="0"/>
              <a:t>브라우저별로</a:t>
            </a:r>
            <a:r>
              <a:rPr lang="ko-KR" altLang="en-US" sz="2000" dirty="0" smtClean="0"/>
              <a:t> 통일되어 있지 않기 때문에 </a:t>
            </a:r>
            <a:r>
              <a:rPr lang="en-US" altLang="ko-KR" sz="2000" dirty="0" smtClean="0"/>
              <a:t>mp4, </a:t>
            </a:r>
            <a:r>
              <a:rPr lang="en-US" altLang="ko-KR" sz="2000" dirty="0" err="1" smtClean="0"/>
              <a:t>ogg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두 가지 포맷을 모두 준비해야 하며 동영상이 제대로 작동되기 위해서는 </a:t>
            </a:r>
            <a:r>
              <a:rPr lang="en-US" altLang="ko-KR" sz="2000" dirty="0" smtClean="0"/>
              <a:t>MIME </a:t>
            </a:r>
            <a:r>
              <a:rPr lang="ko-KR" altLang="en-US" sz="2000" dirty="0" smtClean="0"/>
              <a:t>타입을 명확히 제시</a:t>
            </a:r>
            <a:endParaRPr lang="ko-KR" altLang="en-US" sz="11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5536" y="2420888"/>
            <a:ext cx="8532440" cy="16004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 smtClean="0"/>
              <a:t>&lt;</a:t>
            </a:r>
            <a:r>
              <a:rPr lang="en-US" altLang="ko-KR" dirty="0"/>
              <a:t>audio preload="auto" loop="</a:t>
            </a:r>
            <a:r>
              <a:rPr lang="en-US" altLang="ko-KR" dirty="0" smtClean="0"/>
              <a:t>loop“ </a:t>
            </a:r>
            <a:r>
              <a:rPr lang="en-US" altLang="ko-KR" dirty="0" err="1" smtClean="0"/>
              <a:t>autoplay</a:t>
            </a:r>
            <a:r>
              <a:rPr lang="en-US" altLang="ko-KR" dirty="0"/>
              <a:t>="</a:t>
            </a:r>
            <a:r>
              <a:rPr lang="en-US" altLang="ko-KR" dirty="0" err="1"/>
              <a:t>autoplay</a:t>
            </a:r>
            <a:r>
              <a:rPr lang="en-US" altLang="ko-KR" dirty="0"/>
              <a:t>" </a:t>
            </a:r>
            <a:r>
              <a:rPr lang="en-US" altLang="ko-KR" dirty="0" smtClean="0"/>
              <a:t>controls</a:t>
            </a:r>
            <a:r>
              <a:rPr lang="en-US" altLang="ko-KR" dirty="0"/>
              <a:t>="controls"&gt;</a:t>
            </a:r>
          </a:p>
          <a:p>
            <a:pPr latinLnBrk="1"/>
            <a:r>
              <a:rPr lang="en-US" altLang="ko-KR" sz="2000" dirty="0"/>
              <a:t>&lt;source type="audio/mp3"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="media/big_buck_bunny_32s.mp3" /&gt;</a:t>
            </a:r>
          </a:p>
          <a:p>
            <a:pPr latinLnBrk="1"/>
            <a:r>
              <a:rPr lang="en-US" altLang="ko-KR" sz="2000" dirty="0"/>
              <a:t>&lt;source type="audio/</a:t>
            </a:r>
            <a:r>
              <a:rPr lang="en-US" altLang="ko-KR" sz="2000" dirty="0" err="1"/>
              <a:t>ogg</a:t>
            </a:r>
            <a:r>
              <a:rPr lang="en-US" altLang="ko-KR" sz="2000" dirty="0"/>
              <a:t>"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="media/big_buck_bunny_32s.oga " /&gt; </a:t>
            </a:r>
          </a:p>
          <a:p>
            <a:pPr latinLnBrk="1"/>
            <a:r>
              <a:rPr lang="ko-KR" altLang="en-US" sz="2000" dirty="0"/>
              <a:t>재생할 수 없는 브라우저 입니다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atinLnBrk="1"/>
            <a:r>
              <a:rPr lang="en-US" altLang="ko-KR" sz="2000" dirty="0"/>
              <a:t>&lt;/audio&gt;</a:t>
            </a:r>
          </a:p>
        </p:txBody>
      </p:sp>
    </p:spTree>
    <p:extLst>
      <p:ext uri="{BB962C8B-B14F-4D97-AF65-F5344CB8AC3E}">
        <p14:creationId xmlns:p14="http://schemas.microsoft.com/office/powerpoint/2010/main" val="262744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Autofit/>
          </a:bodyPr>
          <a:lstStyle/>
          <a:p>
            <a:r>
              <a:rPr lang="en-US" altLang="ko-KR" sz="2800" b="1" dirty="0" smtClean="0"/>
              <a:t>Section 02. canvas </a:t>
            </a:r>
            <a:r>
              <a:rPr lang="ko-KR" altLang="en-US" sz="2800" b="1" dirty="0" smtClean="0"/>
              <a:t>태그로 다양한 이미지 그리기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353" y="1566104"/>
            <a:ext cx="8280920" cy="1728192"/>
          </a:xfrm>
        </p:spPr>
        <p:txBody>
          <a:bodyPr>
            <a:noAutofit/>
          </a:bodyPr>
          <a:lstStyle/>
          <a:p>
            <a:r>
              <a:rPr lang="en-US" altLang="ko-KR" dirty="0"/>
              <a:t>canvas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sz="2000" dirty="0"/>
              <a:t>그래픽 </a:t>
            </a:r>
            <a:r>
              <a:rPr lang="ko-KR" altLang="en-US" sz="2000" dirty="0" err="1"/>
              <a:t>랜더링</a:t>
            </a:r>
            <a:r>
              <a:rPr lang="ko-KR" altLang="en-US" sz="2000" dirty="0"/>
              <a:t> 및 애니메이션 작업이 가능</a:t>
            </a:r>
          </a:p>
          <a:p>
            <a:r>
              <a:rPr lang="ko-KR" altLang="en-US" dirty="0"/>
              <a:t>캔버스 사용방법</a:t>
            </a:r>
            <a:endParaRPr lang="en-US" altLang="ko-KR" dirty="0"/>
          </a:p>
          <a:p>
            <a:pPr lvl="1"/>
            <a:r>
              <a:rPr lang="en-US" altLang="ko-KR" sz="2000" dirty="0"/>
              <a:t>canvas </a:t>
            </a:r>
            <a:r>
              <a:rPr lang="ko-KR" altLang="en-US" sz="2000" dirty="0"/>
              <a:t>태그에 너비와 높이를 지정하여 영역을 설정</a:t>
            </a:r>
            <a:endParaRPr lang="en-US" altLang="ko-KR" sz="2000" dirty="0"/>
          </a:p>
          <a:p>
            <a:endParaRPr lang="en-US" altLang="ko-KR" sz="2000" b="1" dirty="0" smtClean="0"/>
          </a:p>
          <a:p>
            <a:endParaRPr lang="en-US" altLang="ko-KR" sz="2000" b="1" dirty="0" smtClean="0"/>
          </a:p>
          <a:p>
            <a:pPr lvl="1"/>
            <a:endParaRPr lang="en-US" altLang="ko-KR" sz="1600" dirty="0" smtClean="0"/>
          </a:p>
          <a:p>
            <a:pPr lvl="1"/>
            <a:endParaRPr lang="ko-KR" altLang="en-US" sz="1600" dirty="0" smtClean="0"/>
          </a:p>
          <a:p>
            <a:pPr lvl="1"/>
            <a:endParaRPr lang="ko-KR" altLang="en-US" sz="1600" dirty="0" smtClean="0"/>
          </a:p>
          <a:p>
            <a:endParaRPr lang="ko-KR" altLang="en-US" sz="2000" dirty="0" smtClean="0"/>
          </a:p>
          <a:p>
            <a:endParaRPr lang="ko-KR" altLang="en-US" sz="20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9552" y="3316922"/>
            <a:ext cx="7488832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2000" dirty="0"/>
              <a:t>canvas id="</a:t>
            </a:r>
            <a:r>
              <a:rPr lang="en-US" altLang="ko-KR" sz="2000" dirty="0" err="1"/>
              <a:t>myCanvas</a:t>
            </a:r>
            <a:r>
              <a:rPr lang="en-US" altLang="ko-KR" sz="2000" dirty="0"/>
              <a:t>" width="800" height="300"&gt;&lt;/canvas&gt;</a:t>
            </a:r>
          </a:p>
        </p:txBody>
      </p:sp>
    </p:spTree>
    <p:extLst>
      <p:ext uri="{BB962C8B-B14F-4D97-AF65-F5344CB8AC3E}">
        <p14:creationId xmlns:p14="http://schemas.microsoft.com/office/powerpoint/2010/main" val="35249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Section 02. canvas </a:t>
            </a:r>
            <a:r>
              <a:rPr lang="ko-KR" altLang="en-US" b="1" smtClean="0"/>
              <a:t>태그로 다양한 이미지 그리기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3548" y="1556792"/>
            <a:ext cx="8100900" cy="3888432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canvas DOM </a:t>
            </a:r>
            <a:r>
              <a:rPr lang="ko-KR" altLang="en-US" sz="2000" dirty="0" smtClean="0"/>
              <a:t>객체를 생성하여 이를 통해 그리기 </a:t>
            </a:r>
            <a:r>
              <a:rPr lang="ko-KR" altLang="en-US" sz="2000" dirty="0" err="1" smtClean="0"/>
              <a:t>컨텍스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1</a:t>
            </a:r>
            <a:r>
              <a:rPr lang="ko-KR" altLang="en-US" sz="1800" dirty="0" smtClean="0"/>
              <a:t>단계 </a:t>
            </a:r>
            <a:r>
              <a:rPr lang="en-US" altLang="ko-KR" sz="1800" dirty="0" smtClean="0"/>
              <a:t>: </a:t>
            </a:r>
            <a:r>
              <a:rPr lang="en-US" altLang="ko-KR" sz="1400" dirty="0" smtClean="0"/>
              <a:t>document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getElementById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함수로 </a:t>
            </a:r>
            <a:r>
              <a:rPr lang="en-US" altLang="ko-KR" sz="1400" dirty="0" smtClean="0"/>
              <a:t>Canvas DOM </a:t>
            </a:r>
            <a:r>
              <a:rPr lang="ko-KR" altLang="en-US" sz="1400" dirty="0" smtClean="0"/>
              <a:t>객체에 접근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endParaRPr lang="en-US" altLang="ko-KR" sz="1600" b="1" dirty="0" smtClean="0"/>
          </a:p>
          <a:p>
            <a:endParaRPr lang="en-US" altLang="ko-KR" b="1" dirty="0"/>
          </a:p>
          <a:p>
            <a:endParaRPr lang="en-US" altLang="ko-KR" sz="1600" b="1" dirty="0" smtClean="0"/>
          </a:p>
          <a:p>
            <a:endParaRPr lang="en-US" altLang="ko-KR" sz="1600" b="1" dirty="0" smtClean="0"/>
          </a:p>
          <a:p>
            <a:pPr lvl="1"/>
            <a:r>
              <a:rPr lang="en-US" altLang="ko-KR" sz="1800" dirty="0" smtClean="0"/>
              <a:t>2</a:t>
            </a:r>
            <a:r>
              <a:rPr lang="ko-KR" altLang="en-US" sz="1800" dirty="0" smtClean="0"/>
              <a:t>단계 </a:t>
            </a:r>
            <a:r>
              <a:rPr lang="en-US" altLang="ko-KR" sz="1800" dirty="0" smtClean="0"/>
              <a:t>: </a:t>
            </a:r>
            <a:r>
              <a:rPr lang="en-US" altLang="ko-KR" sz="1400" dirty="0" err="1" smtClean="0"/>
              <a:t>canvas.getContext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함수로 </a:t>
            </a:r>
            <a:r>
              <a:rPr lang="ko-KR" altLang="en-US" sz="1400" dirty="0" err="1" smtClean="0"/>
              <a:t>컨텍스트를</a:t>
            </a:r>
            <a:r>
              <a:rPr lang="ko-KR" altLang="en-US" sz="1400" dirty="0" smtClean="0"/>
              <a:t> 얻기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sz="1800" dirty="0" smtClean="0"/>
              <a:t>3</a:t>
            </a:r>
            <a:r>
              <a:rPr lang="ko-KR" altLang="en-US" sz="1800" dirty="0" smtClean="0"/>
              <a:t>단계 </a:t>
            </a:r>
            <a:r>
              <a:rPr lang="en-US" altLang="ko-KR" sz="1800" dirty="0" smtClean="0"/>
              <a:t>: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이렇게 얻어낸 </a:t>
            </a:r>
            <a:r>
              <a:rPr lang="en-US" altLang="ko-KR" sz="1400" dirty="0" smtClean="0"/>
              <a:t>context</a:t>
            </a:r>
            <a:r>
              <a:rPr lang="ko-KR" altLang="en-US" sz="1400" dirty="0" smtClean="0"/>
              <a:t>를 가지고 여러 가지 도형이나 그림을 그림</a:t>
            </a:r>
            <a:endParaRPr lang="en-US" altLang="ko-KR" sz="14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	</a:t>
            </a:r>
            <a:endParaRPr lang="ko-KR" altLang="en-US" sz="1600" dirty="0" smtClean="0"/>
          </a:p>
          <a:p>
            <a:pPr lvl="1"/>
            <a:endParaRPr lang="ko-KR" altLang="en-US" sz="1600" dirty="0" smtClean="0"/>
          </a:p>
          <a:p>
            <a:endParaRPr lang="ko-KR" altLang="en-US" sz="2000" dirty="0" smtClean="0"/>
          </a:p>
          <a:p>
            <a:endParaRPr lang="ko-KR" altLang="en-US" sz="20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71600" y="2365429"/>
            <a:ext cx="7128792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 err="1"/>
              <a:t>window.onload</a:t>
            </a:r>
            <a:r>
              <a:rPr lang="en-US" altLang="ko-KR" sz="2000" dirty="0"/>
              <a:t> = function(){</a:t>
            </a:r>
          </a:p>
          <a:p>
            <a:pPr latinLnBrk="1"/>
            <a:r>
              <a:rPr lang="en-US" altLang="ko-KR" sz="2000" dirty="0"/>
              <a:t>     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canvas = </a:t>
            </a:r>
            <a:r>
              <a:rPr lang="en-US" altLang="ko-KR" sz="2000" dirty="0" err="1"/>
              <a:t>document.getElementById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myCanvas</a:t>
            </a:r>
            <a:r>
              <a:rPr lang="en-US" altLang="ko-KR" sz="2000" dirty="0"/>
              <a:t>");</a:t>
            </a:r>
          </a:p>
          <a:p>
            <a:pPr latinLnBrk="1"/>
            <a:r>
              <a:rPr lang="en-US" altLang="ko-KR" sz="2000" dirty="0"/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71600" y="4181018"/>
            <a:ext cx="7128792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 err="1"/>
              <a:t>var</a:t>
            </a:r>
            <a:r>
              <a:rPr lang="en-US" altLang="ko-KR" sz="2000" dirty="0"/>
              <a:t> context = </a:t>
            </a:r>
            <a:r>
              <a:rPr lang="en-US" altLang="ko-KR" sz="2000" dirty="0" err="1"/>
              <a:t>canvas.getContext</a:t>
            </a:r>
            <a:r>
              <a:rPr lang="en-US" altLang="ko-KR" sz="2000" dirty="0"/>
              <a:t>('2d'); </a:t>
            </a:r>
          </a:p>
        </p:txBody>
      </p:sp>
    </p:spTree>
    <p:extLst>
      <p:ext uri="{BB962C8B-B14F-4D97-AF65-F5344CB8AC3E}">
        <p14:creationId xmlns:p14="http://schemas.microsoft.com/office/powerpoint/2010/main" val="266057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Section 02. canvas </a:t>
            </a:r>
            <a:r>
              <a:rPr lang="ko-KR" altLang="en-US" b="1" smtClean="0"/>
              <a:t>태그로 다양한 이미지 그리기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268760"/>
            <a:ext cx="7848872" cy="50405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색상이 채워진 사각형을 그리기 위한 함수</a:t>
            </a:r>
          </a:p>
          <a:p>
            <a:endParaRPr lang="en-US" altLang="ko-KR" sz="1600" b="1" dirty="0" smtClean="0"/>
          </a:p>
          <a:p>
            <a:endParaRPr lang="en-US" altLang="ko-KR" sz="1600" b="1" dirty="0" smtClean="0"/>
          </a:p>
          <a:p>
            <a:endParaRPr lang="en-US" altLang="ko-KR" sz="1600" b="1" dirty="0" smtClean="0"/>
          </a:p>
          <a:p>
            <a:pPr>
              <a:buNone/>
            </a:pPr>
            <a:endParaRPr lang="ko-KR" altLang="en-US" sz="1600" dirty="0" smtClean="0"/>
          </a:p>
          <a:p>
            <a:endParaRPr lang="ko-KR" altLang="en-US" sz="1600" b="1" dirty="0" smtClean="0"/>
          </a:p>
          <a:p>
            <a:endParaRPr lang="ko-KR" altLang="en-US" sz="1600" b="1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marL="457200" lvl="1" indent="0">
              <a:buNone/>
            </a:pPr>
            <a:endParaRPr lang="ko-KR" altLang="en-US" sz="1600" dirty="0" smtClean="0"/>
          </a:p>
          <a:p>
            <a:pPr lvl="1"/>
            <a:endParaRPr lang="ko-KR" altLang="en-US" sz="1600" dirty="0" smtClean="0"/>
          </a:p>
          <a:p>
            <a:endParaRPr lang="ko-KR" altLang="en-US" sz="2000" dirty="0" smtClean="0"/>
          </a:p>
          <a:p>
            <a:endParaRPr lang="ko-KR" altLang="en-US" sz="20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195872656" descr="EMB000028382c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284985"/>
            <a:ext cx="5472608" cy="3067850"/>
          </a:xfrm>
          <a:prstGeom prst="rect">
            <a:avLst/>
          </a:prstGeom>
          <a:noFill/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669722"/>
              </p:ext>
            </p:extLst>
          </p:nvPr>
        </p:nvGraphicFramePr>
        <p:xfrm>
          <a:off x="395536" y="1700808"/>
          <a:ext cx="8352928" cy="1696856"/>
        </p:xfrm>
        <a:graphic>
          <a:graphicData uri="http://schemas.openxmlformats.org/drawingml/2006/table">
            <a:tbl>
              <a:tblPr/>
              <a:tblGrid>
                <a:gridCol w="3591759"/>
                <a:gridCol w="4761169"/>
              </a:tblGrid>
              <a:tr h="3882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3882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fillRect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y, width, height)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영역에 색이 채워진 사각형을 그린다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2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strokeRect(x, y, width, height)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지정된 위치에 테두리만 있는 사각형을 그린다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2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clearRect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y, width, height)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특정영역을 투명한 사각형을 그린다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즉 지운다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Section 02. canvas </a:t>
            </a:r>
            <a:r>
              <a:rPr lang="ko-KR" altLang="en-US" b="1" smtClean="0"/>
              <a:t>태그로 다양한 이미지 그리기</a:t>
            </a:r>
            <a:endParaRPr lang="ko-KR" altLang="en-US" b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43608" y="1916832"/>
            <a:ext cx="7128792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 err="1" smtClean="0">
                <a:solidFill>
                  <a:schemeClr val="bg2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context.fillStyle</a:t>
            </a:r>
            <a:r>
              <a:rPr lang="en-US" altLang="ko-KR" sz="1600" dirty="0" smtClean="0">
                <a:solidFill>
                  <a:schemeClr val="bg2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 = "#FF0000";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3608" y="3954542"/>
            <a:ext cx="7128792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 err="1" smtClean="0">
                <a:solidFill>
                  <a:schemeClr val="bg2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context.stroke</a:t>
            </a:r>
            <a:r>
              <a:rPr lang="en-US" altLang="ko-KR" sz="1600" dirty="0" smtClean="0">
                <a:solidFill>
                  <a:schemeClr val="bg2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43608" y="2946430"/>
            <a:ext cx="7056784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 err="1" smtClean="0">
                <a:solidFill>
                  <a:schemeClr val="bg2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context.strokeStyle</a:t>
            </a:r>
            <a:r>
              <a:rPr lang="en-US" altLang="ko-KR" sz="1600" dirty="0" smtClean="0">
                <a:solidFill>
                  <a:schemeClr val="bg2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 = "</a:t>
            </a:r>
            <a:r>
              <a:rPr lang="en-US" altLang="ko-KR" sz="1600" dirty="0" err="1" smtClean="0">
                <a:solidFill>
                  <a:schemeClr val="bg2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rgb</a:t>
            </a:r>
            <a:r>
              <a:rPr lang="en-US" altLang="ko-KR" sz="1600" dirty="0" smtClean="0">
                <a:solidFill>
                  <a:schemeClr val="bg2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(255,0,0)"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_x211881240" descr="EMB000028382c8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416719"/>
            <a:ext cx="6912768" cy="1957763"/>
          </a:xfrm>
          <a:prstGeom prst="rect">
            <a:avLst/>
          </a:prstGeom>
          <a:noFill/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93204" y="1268760"/>
            <a:ext cx="8327268" cy="3147959"/>
          </a:xfrm>
        </p:spPr>
        <p:txBody>
          <a:bodyPr/>
          <a:lstStyle/>
          <a:p>
            <a:pPr algn="just" fontAlgn="base">
              <a:lnSpc>
                <a:spcPct val="160000"/>
              </a:lnSpc>
            </a:pPr>
            <a:r>
              <a:rPr lang="ko-KR" altLang="en-US" dirty="0" smtClean="0"/>
              <a:t>사각형을 채울 색상을  지정하는 속성</a:t>
            </a:r>
            <a:endParaRPr lang="en-US" altLang="ko-KR" dirty="0" smtClean="0"/>
          </a:p>
          <a:p>
            <a:pPr algn="just" fontAlgn="base">
              <a:lnSpc>
                <a:spcPct val="160000"/>
              </a:lnSpc>
            </a:pPr>
            <a:endParaRPr lang="en-US" altLang="ko-KR" dirty="0" smtClean="0"/>
          </a:p>
          <a:p>
            <a:pPr algn="just" fontAlgn="base">
              <a:lnSpc>
                <a:spcPct val="160000"/>
              </a:lnSpc>
            </a:pPr>
            <a:r>
              <a:rPr lang="ko-KR" altLang="en-US" dirty="0" smtClean="0"/>
              <a:t>선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테두리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색상을 지정하는 속성</a:t>
            </a:r>
          </a:p>
          <a:p>
            <a:pPr algn="just" fontAlgn="base">
              <a:lnSpc>
                <a:spcPct val="160000"/>
              </a:lnSpc>
            </a:pPr>
            <a:endParaRPr lang="en-US" altLang="ko-KR" dirty="0" smtClean="0"/>
          </a:p>
          <a:p>
            <a:pPr algn="just" fontAlgn="base">
              <a:lnSpc>
                <a:spcPct val="160000"/>
              </a:lnSpc>
            </a:pPr>
            <a:r>
              <a:rPr lang="ko-KR" altLang="en-US" dirty="0" smtClean="0"/>
              <a:t>그래픽을 화면에 표시하기 위해서 </a:t>
            </a:r>
            <a:r>
              <a:rPr lang="en-US" altLang="ko-KR" dirty="0" smtClean="0"/>
              <a:t>stroke() </a:t>
            </a:r>
            <a:r>
              <a:rPr lang="ko-KR" altLang="en-US" dirty="0" smtClean="0"/>
              <a:t>함수를 호출</a:t>
            </a:r>
          </a:p>
          <a:p>
            <a:pPr algn="just" fontAlgn="base">
              <a:lnSpc>
                <a:spcPct val="160000"/>
              </a:lnSpc>
            </a:pP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97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Section 03. Drag &amp; Drop API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5" y="1336426"/>
            <a:ext cx="8064896" cy="4176464"/>
          </a:xfrm>
        </p:spPr>
        <p:txBody>
          <a:bodyPr>
            <a:noAutofit/>
          </a:bodyPr>
          <a:lstStyle/>
          <a:p>
            <a:r>
              <a:rPr lang="ko-KR" altLang="en-US" dirty="0"/>
              <a:t>드래그 </a:t>
            </a:r>
            <a:r>
              <a:rPr lang="en-US" altLang="ko-KR" dirty="0"/>
              <a:t>&amp; </a:t>
            </a:r>
            <a:r>
              <a:rPr lang="ko-KR" altLang="en-US" dirty="0" err="1"/>
              <a:t>드롭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는 드래그 대상</a:t>
            </a:r>
            <a:r>
              <a:rPr lang="en-US" altLang="ko-KR" dirty="0"/>
              <a:t>(Source)</a:t>
            </a:r>
            <a:r>
              <a:rPr lang="ko-KR" altLang="en-US" dirty="0"/>
              <a:t>과 </a:t>
            </a:r>
            <a:r>
              <a:rPr lang="ko-KR" altLang="en-US" dirty="0" err="1"/>
              <a:t>드롭</a:t>
            </a:r>
            <a:r>
              <a:rPr lang="ko-KR" altLang="en-US" dirty="0"/>
              <a:t> 대상</a:t>
            </a:r>
            <a:r>
              <a:rPr lang="en-US" altLang="ko-KR" dirty="0"/>
              <a:t>(Target)</a:t>
            </a:r>
            <a:r>
              <a:rPr lang="ko-KR" altLang="en-US" dirty="0"/>
              <a:t>으로 구분</a:t>
            </a:r>
            <a:endParaRPr lang="en-US" altLang="ko-KR" dirty="0"/>
          </a:p>
          <a:p>
            <a:r>
              <a:rPr lang="en-US" altLang="ko-KR" dirty="0" err="1" smtClean="0"/>
              <a:t>draggable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드래그 </a:t>
            </a:r>
            <a:r>
              <a:rPr lang="ko-KR" altLang="en-US" dirty="0"/>
              <a:t>대상을 지정하는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요소는 선택한 </a:t>
            </a:r>
            <a:r>
              <a:rPr lang="ko-KR" altLang="en-US" dirty="0"/>
              <a:t>후 마우스로 드래그할 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r>
              <a:rPr lang="ko-KR" altLang="en-US" dirty="0" smtClean="0"/>
              <a:t>이미지에 </a:t>
            </a:r>
            <a:r>
              <a:rPr lang="en-US" altLang="ko-KR" dirty="0" err="1"/>
              <a:t>draggable</a:t>
            </a:r>
            <a:r>
              <a:rPr lang="en-US" altLang="ko-KR" dirty="0"/>
              <a:t> </a:t>
            </a:r>
            <a:r>
              <a:rPr lang="ko-KR" altLang="en-US" dirty="0"/>
              <a:t>속성을 추가하여 이미지를 드래그 할 수 있음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en-US" altLang="ko-KR" sz="2000" b="1" dirty="0" smtClean="0"/>
          </a:p>
          <a:p>
            <a:endParaRPr lang="ko-KR" altLang="en-US" sz="1600" b="1" dirty="0" smtClean="0"/>
          </a:p>
          <a:p>
            <a:pPr lvl="1"/>
            <a:endParaRPr lang="en-US" altLang="ko-KR" sz="1600" dirty="0" smtClean="0"/>
          </a:p>
          <a:p>
            <a:pPr lvl="1"/>
            <a:endParaRPr lang="ko-KR" altLang="en-US" sz="1600" dirty="0" smtClean="0"/>
          </a:p>
          <a:p>
            <a:endParaRPr lang="ko-KR" altLang="en-US" sz="2000" dirty="0" smtClean="0"/>
          </a:p>
          <a:p>
            <a:endParaRPr lang="ko-KR" altLang="en-US" sz="20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63688" y="1556792"/>
            <a:ext cx="727280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ko-KR" altLang="en-US" sz="2000" dirty="0"/>
          </a:p>
          <a:p>
            <a:pPr latinLnBrk="1"/>
            <a:endParaRPr lang="en-US" altLang="ko-KR" sz="2000" dirty="0"/>
          </a:p>
          <a:p>
            <a:pPr latinLnBrk="1"/>
            <a:endParaRPr lang="en-US" altLang="ko-KR" sz="2000" dirty="0"/>
          </a:p>
          <a:p>
            <a:pPr latinLnBrk="1"/>
            <a:endParaRPr lang="en-US" altLang="ko-KR" sz="1600" dirty="0" smtClean="0">
              <a:solidFill>
                <a:schemeClr val="bg2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1"/>
            <a:endParaRPr lang="ko-KR" altLang="en-US" sz="1600" dirty="0" smtClean="0">
              <a:solidFill>
                <a:schemeClr val="bg2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9539" y="3529280"/>
            <a:ext cx="8352928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/>
              <a:t>&lt;</a:t>
            </a:r>
            <a:r>
              <a:rPr lang="en-US" altLang="ko-KR" sz="2000" dirty="0" err="1"/>
              <a:t>img</a:t>
            </a:r>
            <a:r>
              <a:rPr lang="en-US" altLang="ko-KR" sz="2000" dirty="0"/>
              <a:t> id="</a:t>
            </a:r>
            <a:r>
              <a:rPr lang="en-US" altLang="ko-KR" sz="2000" dirty="0" err="1"/>
              <a:t>draggable</a:t>
            </a:r>
            <a:r>
              <a:rPr lang="en-US" altLang="ko-KR" sz="2000" dirty="0"/>
              <a:t>"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="media/strawberry.gif" </a:t>
            </a:r>
            <a:r>
              <a:rPr lang="en-US" altLang="ko-KR" sz="2000" dirty="0" err="1"/>
              <a:t>draggable</a:t>
            </a:r>
            <a:r>
              <a:rPr lang="en-US" altLang="ko-KR" sz="2000" dirty="0"/>
              <a:t>="true"&gt;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2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Section 03. Drag &amp; Drop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6418"/>
          </a:xfrm>
        </p:spPr>
        <p:txBody>
          <a:bodyPr/>
          <a:lstStyle/>
          <a:p>
            <a:r>
              <a:rPr lang="ko-KR" altLang="en-US" dirty="0"/>
              <a:t>이벤트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4676"/>
              </p:ext>
            </p:extLst>
          </p:nvPr>
        </p:nvGraphicFramePr>
        <p:xfrm>
          <a:off x="827584" y="2132856"/>
          <a:ext cx="7632848" cy="3304032"/>
        </p:xfrm>
        <a:graphic>
          <a:graphicData uri="http://schemas.openxmlformats.org/drawingml/2006/table">
            <a:tbl>
              <a:tblPr/>
              <a:tblGrid>
                <a:gridCol w="1218623"/>
                <a:gridCol w="3054407"/>
                <a:gridCol w="3359818"/>
              </a:tblGrid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 알리는 곳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dragstart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대상 요소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드래그가 시작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대상 요소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dragenter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중 마우스 커서가 위치한 요소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조작이 요소 안의 범위에 들어옴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dragover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중 마우스 커서가 위치한 요소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조작이 요소 안의 범위를 통과 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dragleave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중 마우스 커서가 위치한 요소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조작이 요소 안의 범위를 벗어남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드롭할 곳의 요소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드롭되었음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dragend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대상 요소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종료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62075" y="2744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0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Section 03. Drag &amp; Drop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7859216" cy="2044824"/>
          </a:xfrm>
        </p:spPr>
        <p:txBody>
          <a:bodyPr/>
          <a:lstStyle/>
          <a:p>
            <a:r>
              <a:rPr lang="en-US" altLang="ko-KR" dirty="0" err="1" smtClean="0"/>
              <a:t>dragstart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draggable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요소에 드래그가 시작될 때 발생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드래그가 </a:t>
            </a:r>
            <a:r>
              <a:rPr lang="ko-KR" altLang="en-US" dirty="0"/>
              <a:t>시작될 때 호출되는 함수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021287"/>
              </p:ext>
            </p:extLst>
          </p:nvPr>
        </p:nvGraphicFramePr>
        <p:xfrm>
          <a:off x="611560" y="2420888"/>
          <a:ext cx="7632848" cy="584454"/>
        </p:xfrm>
        <a:graphic>
          <a:graphicData uri="http://schemas.openxmlformats.org/drawingml/2006/table">
            <a:tbl>
              <a:tblPr/>
              <a:tblGrid>
                <a:gridCol w="290775"/>
                <a:gridCol w="7342073"/>
              </a:tblGrid>
              <a:tr h="4738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id="apple"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="media/apple.gif"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draggable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="true"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ondragstart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="return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dragStart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(event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)"&gt;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15700"/>
              </p:ext>
            </p:extLst>
          </p:nvPr>
        </p:nvGraphicFramePr>
        <p:xfrm>
          <a:off x="611560" y="3717032"/>
          <a:ext cx="7632848" cy="1584176"/>
        </p:xfrm>
        <a:graphic>
          <a:graphicData uri="http://schemas.openxmlformats.org/drawingml/2006/table">
            <a:tbl>
              <a:tblPr/>
              <a:tblGrid>
                <a:gridCol w="288032"/>
                <a:gridCol w="7344816"/>
              </a:tblGrid>
              <a:tr h="15841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dragStart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("result").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innerHTML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= "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onDragStart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  발생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true;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272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Section 03. Drag &amp; Drop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06104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 smtClean="0"/>
              <a:t>드롭</a:t>
            </a:r>
            <a:r>
              <a:rPr lang="ko-KR" altLang="en-US" dirty="0" smtClean="0"/>
              <a:t> 대상</a:t>
            </a:r>
            <a:r>
              <a:rPr lang="en-US" altLang="ko-KR" dirty="0" smtClean="0"/>
              <a:t>(target)</a:t>
            </a:r>
          </a:p>
          <a:p>
            <a:pPr lvl="1" fontAlgn="base"/>
            <a:r>
              <a:rPr lang="ko-KR" altLang="en-US" dirty="0" smtClean="0"/>
              <a:t>끌어다 </a:t>
            </a:r>
            <a:r>
              <a:rPr lang="ko-KR" altLang="en-US" dirty="0"/>
              <a:t>놓을 곳 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draggable</a:t>
            </a:r>
            <a:r>
              <a:rPr lang="ko-KR" altLang="en-US" dirty="0"/>
              <a:t>의 </a:t>
            </a:r>
            <a:r>
              <a:rPr lang="ko-KR" altLang="en-US" dirty="0" smtClean="0"/>
              <a:t>단짝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드래그가 </a:t>
            </a:r>
            <a:r>
              <a:rPr lang="ko-KR" altLang="en-US" dirty="0"/>
              <a:t>가능한 아이템의 목적지에 </a:t>
            </a:r>
            <a:r>
              <a:rPr lang="ko-KR" altLang="en-US" dirty="0" smtClean="0"/>
              <a:t>대한 </a:t>
            </a:r>
            <a:r>
              <a:rPr lang="ko-KR" altLang="en-US" dirty="0" err="1" smtClean="0"/>
              <a:t>엘리먼트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fontAlgn="base"/>
            <a:r>
              <a:rPr lang="en-US" altLang="ko-KR" sz="1800" dirty="0" err="1" smtClean="0"/>
              <a:t>dragenter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드래그 </a:t>
            </a:r>
            <a:r>
              <a:rPr lang="ko-KR" altLang="en-US" sz="1800" dirty="0"/>
              <a:t>중 마우스 포인터가 </a:t>
            </a:r>
            <a:r>
              <a:rPr lang="ko-KR" altLang="en-US" sz="1800" dirty="0" err="1"/>
              <a:t>드롭</a:t>
            </a:r>
            <a:r>
              <a:rPr lang="ko-KR" altLang="en-US" sz="1800" dirty="0"/>
              <a:t> 대상 요소와 겹치는 순간 </a:t>
            </a:r>
            <a:endParaRPr lang="en-US" altLang="ko-KR" sz="1800" dirty="0" smtClean="0"/>
          </a:p>
          <a:p>
            <a:pPr fontAlgn="base"/>
            <a:r>
              <a:rPr lang="en-US" altLang="ko-KR" sz="1800" dirty="0" err="1" smtClean="0"/>
              <a:t>dragover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드래그 </a:t>
            </a:r>
            <a:r>
              <a:rPr lang="ko-KR" altLang="en-US" sz="1800" dirty="0"/>
              <a:t>중 마우스 포인터가 </a:t>
            </a:r>
            <a:r>
              <a:rPr lang="ko-KR" altLang="en-US" sz="1800" dirty="0" err="1"/>
              <a:t>드롭</a:t>
            </a:r>
            <a:r>
              <a:rPr lang="ko-KR" altLang="en-US" sz="1800" dirty="0"/>
              <a:t> 대상 요소 위를 가로지를 때 </a:t>
            </a:r>
            <a:r>
              <a:rPr lang="ko-KR" altLang="en-US" sz="1800" dirty="0" smtClean="0"/>
              <a:t>발생</a:t>
            </a:r>
            <a:endParaRPr lang="en-US" altLang="ko-KR" sz="1800" dirty="0" smtClean="0"/>
          </a:p>
          <a:p>
            <a:pPr fontAlgn="base"/>
            <a:r>
              <a:rPr lang="en-US" altLang="ko-KR" sz="1800" dirty="0" smtClean="0"/>
              <a:t>drop </a:t>
            </a:r>
            <a:r>
              <a:rPr lang="ko-KR" altLang="en-US" sz="1800" dirty="0" err="1" smtClean="0"/>
              <a:t>드롭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처리를 실행할 때 </a:t>
            </a:r>
            <a:r>
              <a:rPr lang="ko-KR" altLang="en-US" sz="1800" dirty="0" smtClean="0"/>
              <a:t>발생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09442"/>
              </p:ext>
            </p:extLst>
          </p:nvPr>
        </p:nvGraphicFramePr>
        <p:xfrm>
          <a:off x="611560" y="3284984"/>
          <a:ext cx="7632848" cy="1008112"/>
        </p:xfrm>
        <a:graphic>
          <a:graphicData uri="http://schemas.openxmlformats.org/drawingml/2006/table">
            <a:tbl>
              <a:tblPr/>
              <a:tblGrid>
                <a:gridCol w="288032"/>
                <a:gridCol w="7344816"/>
              </a:tblGrid>
              <a:tr h="10081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&lt;div id="droppable"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ondragenter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="return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dragEnter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(event)"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ondrop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="return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dragDrop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(event)"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ondragover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="return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dragOver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(event)"&gt;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96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Section 03. Drag &amp; Drop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1036712"/>
          </a:xfrm>
        </p:spPr>
        <p:txBody>
          <a:bodyPr>
            <a:normAutofit lnSpcReduction="10000"/>
          </a:bodyPr>
          <a:lstStyle/>
          <a:p>
            <a:pPr fontAlgn="base"/>
            <a:r>
              <a:rPr lang="ko-KR" altLang="en-US" dirty="0" err="1"/>
              <a:t>드롭이란</a:t>
            </a:r>
            <a:r>
              <a:rPr lang="ko-KR" altLang="en-US" dirty="0"/>
              <a:t> 이벤트에 대한 처리를 하기 </a:t>
            </a:r>
            <a:r>
              <a:rPr lang="ko-KR" altLang="en-US" dirty="0" smtClean="0"/>
              <a:t>위해서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기본적인 </a:t>
            </a:r>
            <a:r>
              <a:rPr lang="ko-KR" altLang="en-US" dirty="0"/>
              <a:t>동작을 막아야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preventDefault</a:t>
            </a:r>
            <a:r>
              <a:rPr lang="en-US" altLang="ko-KR" dirty="0" smtClean="0"/>
              <a:t> </a:t>
            </a:r>
            <a:r>
              <a:rPr lang="ko-KR" altLang="en-US" dirty="0"/>
              <a:t>함수를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기본적으로 </a:t>
            </a:r>
            <a:r>
              <a:rPr lang="ko-KR" altLang="en-US" dirty="0"/>
              <a:t>모든 요소들은 </a:t>
            </a:r>
            <a:r>
              <a:rPr lang="ko-KR" altLang="en-US" dirty="0" err="1"/>
              <a:t>드롭을</a:t>
            </a:r>
            <a:r>
              <a:rPr lang="ko-KR" altLang="en-US" dirty="0"/>
              <a:t> 허용하지 </a:t>
            </a:r>
            <a:r>
              <a:rPr lang="ko-KR" altLang="en-US" dirty="0" smtClean="0"/>
              <a:t>않기 때문</a:t>
            </a:r>
            <a:endParaRPr lang="ko-KR" altLang="en-US" dirty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771742"/>
              </p:ext>
            </p:extLst>
          </p:nvPr>
        </p:nvGraphicFramePr>
        <p:xfrm>
          <a:off x="611560" y="2636912"/>
          <a:ext cx="8064896" cy="3876294"/>
        </p:xfrm>
        <a:graphic>
          <a:graphicData uri="http://schemas.openxmlformats.org/drawingml/2006/table">
            <a:tbl>
              <a:tblPr/>
              <a:tblGrid>
                <a:gridCol w="304336"/>
                <a:gridCol w="7760560"/>
              </a:tblGrid>
              <a:tr h="10081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드래그 중 마우스 포인터가 </a:t>
                      </a:r>
                      <a:r>
                        <a:rPr lang="ko-KR" altLang="en-US" sz="18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드롭</a:t>
                      </a:r>
                      <a:r>
                        <a:rPr lang="ko-KR" altLang="en-US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대상 요소와 겹치는 순간 호출되는 함수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dragEnter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("result").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innerHTML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= "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onDragEnter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  발생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ev.preventDefault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false;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드래그 중 마우스 포인터가 </a:t>
                      </a:r>
                      <a:r>
                        <a:rPr lang="ko-KR" altLang="en-US" sz="18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드롭</a:t>
                      </a:r>
                      <a:r>
                        <a:rPr lang="ko-KR" altLang="en-US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대상 함수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dragOver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 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("result").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innerHTML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= "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onDragOver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  발생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  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ev.preventDefault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78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en-US" altLang="ko-KR" b="1" dirty="0"/>
              <a:t>Section 01. </a:t>
            </a:r>
            <a:r>
              <a:rPr lang="ko-KR" altLang="en-US" b="1" dirty="0"/>
              <a:t>비디오와 오디오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에서 지원되는 </a:t>
            </a:r>
            <a:r>
              <a:rPr lang="en-US" altLang="ko-KR" dirty="0" smtClean="0"/>
              <a:t>video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	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별도의 브라우저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설치하지 않더라도 미디어를 웹 페이지에서 쉽게 재생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 QuickTime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Flash </a:t>
            </a:r>
            <a:r>
              <a:rPr lang="ko-KR" altLang="en-US" dirty="0" smtClean="0">
                <a:solidFill>
                  <a:srgbClr val="FF0000"/>
                </a:solidFill>
              </a:rPr>
              <a:t>브라우저 </a:t>
            </a:r>
            <a:r>
              <a:rPr lang="ko-KR" altLang="en-US" dirty="0" err="1" smtClean="0">
                <a:solidFill>
                  <a:srgbClr val="FF0000"/>
                </a:solidFill>
              </a:rPr>
              <a:t>플러그인을</a:t>
            </a:r>
            <a:r>
              <a:rPr lang="ko-KR" altLang="en-US" dirty="0" smtClean="0">
                <a:solidFill>
                  <a:srgbClr val="FF0000"/>
                </a:solidFill>
              </a:rPr>
              <a:t> 설치하여 재생해야 한다는 문제 해결책</a:t>
            </a:r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4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Section 03. Drag &amp; Drop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38864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dirty="0" err="1"/>
              <a:t>dataTransfer</a:t>
            </a:r>
            <a:r>
              <a:rPr lang="ko-KR" altLang="en-US" dirty="0"/>
              <a:t>의 속성과 함수</a:t>
            </a:r>
          </a:p>
          <a:p>
            <a:pPr fontAlgn="base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665012"/>
              </p:ext>
            </p:extLst>
          </p:nvPr>
        </p:nvGraphicFramePr>
        <p:xfrm>
          <a:off x="539552" y="1988840"/>
          <a:ext cx="8136904" cy="3131820"/>
        </p:xfrm>
        <a:graphic>
          <a:graphicData uri="http://schemas.openxmlformats.org/drawingml/2006/table">
            <a:tbl>
              <a:tblPr/>
              <a:tblGrid>
                <a:gridCol w="2592288"/>
                <a:gridCol w="5544616"/>
              </a:tblGrid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4020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dropEffect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드롭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종류를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나타내는 문자열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‘copy’, ‘move’, ‘link’, ‘none’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 하나가 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2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effectAllowed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copy’, ‘move’, ‘link’, ‘none’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개별 동작이나 ‘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copyMove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’, ’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linkMove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’, ’all’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둘 이상을 동시에 허용할 수 있음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setData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호출할 때 지정되는 포맷 문자열을 배열 형식으로 얻음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clearData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(type)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중인 데이터를 삭제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setData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(type, data)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할 데이터를 저장함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getData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(type)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포맷을 지정하여 데이터를 가져옴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애플리케이션으로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드래그한 파일을 가져옴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setDragImage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(image, x, y)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요소를 이용하여 드래그 중의 피드백을 지정함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addElement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(element)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중 피드백 이미지에 추가할 요소를 지정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43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Section 03. Drag &amp; Drop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118072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데이터 공유를 </a:t>
            </a:r>
            <a:r>
              <a:rPr lang="ko-KR" altLang="en-US" dirty="0" smtClean="0"/>
              <a:t>위해서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드래그 </a:t>
            </a:r>
            <a:r>
              <a:rPr lang="ko-KR" altLang="en-US" dirty="0"/>
              <a:t>이벤트가 발생하면 호출되는 </a:t>
            </a:r>
            <a:r>
              <a:rPr lang="en-US" altLang="ko-KR" dirty="0" err="1"/>
              <a:t>dragstart</a:t>
            </a:r>
            <a:r>
              <a:rPr lang="en-US" altLang="ko-KR" dirty="0"/>
              <a:t> </a:t>
            </a:r>
            <a:r>
              <a:rPr lang="ko-KR" altLang="en-US" dirty="0"/>
              <a:t>이벤트 처리 </a:t>
            </a:r>
            <a:r>
              <a:rPr lang="ko-KR" altLang="en-US" dirty="0" smtClean="0"/>
              <a:t>함수에서 </a:t>
            </a:r>
            <a:r>
              <a:rPr lang="en-US" altLang="ko-KR" dirty="0" err="1" smtClean="0"/>
              <a:t>dataTransfer</a:t>
            </a:r>
            <a:r>
              <a:rPr lang="en-US" altLang="ko-KR" dirty="0" smtClean="0"/>
              <a:t> </a:t>
            </a:r>
            <a:r>
              <a:rPr lang="ko-KR" altLang="en-US" dirty="0"/>
              <a:t>객체의 </a:t>
            </a:r>
            <a:r>
              <a:rPr lang="en-US" altLang="ko-KR" dirty="0" err="1"/>
              <a:t>setData</a:t>
            </a:r>
            <a:r>
              <a:rPr lang="en-US" altLang="ko-KR" dirty="0"/>
              <a:t>()</a:t>
            </a:r>
            <a:r>
              <a:rPr lang="ko-KR" altLang="en-US" dirty="0"/>
              <a:t>를 이용해서 전송할 데이터를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449138"/>
              </p:ext>
            </p:extLst>
          </p:nvPr>
        </p:nvGraphicFramePr>
        <p:xfrm>
          <a:off x="827584" y="2708920"/>
          <a:ext cx="7632848" cy="1800200"/>
        </p:xfrm>
        <a:graphic>
          <a:graphicData uri="http://schemas.openxmlformats.org/drawingml/2006/table">
            <a:tbl>
              <a:tblPr/>
              <a:tblGrid>
                <a:gridCol w="515305"/>
                <a:gridCol w="7117543"/>
              </a:tblGrid>
              <a:tr h="18002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dragStart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("result").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innerHTML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= "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onDragStart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  발생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 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ev.dataTransfer.setData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("Text", ev.target.id); 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true;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95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Section 03. Drag &amp; Drop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199"/>
            <a:ext cx="8003232" cy="195897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데이터 공유를 </a:t>
            </a:r>
            <a:r>
              <a:rPr lang="ko-KR" altLang="en-US" dirty="0" smtClean="0"/>
              <a:t>위해서</a:t>
            </a:r>
            <a:endParaRPr lang="en-US" altLang="ko-KR" dirty="0" smtClean="0"/>
          </a:p>
          <a:p>
            <a:pPr lvl="1" fontAlgn="base"/>
            <a:r>
              <a:rPr lang="ko-KR" altLang="en-US" dirty="0" err="1"/>
              <a:t>드롭</a:t>
            </a:r>
            <a:r>
              <a:rPr lang="ko-KR" altLang="en-US" dirty="0"/>
              <a:t> 이벤트가 발생되면 호출되는 이벤트 처리 함수인 </a:t>
            </a:r>
            <a:r>
              <a:rPr lang="en-US" altLang="ko-KR" dirty="0" err="1"/>
              <a:t>dragDrop</a:t>
            </a:r>
            <a:r>
              <a:rPr lang="en-US" altLang="ko-KR" dirty="0"/>
              <a:t>() </a:t>
            </a:r>
            <a:r>
              <a:rPr lang="ko-KR" altLang="en-US" dirty="0"/>
              <a:t>함수에서 수신 받기 위해서 </a:t>
            </a:r>
            <a:r>
              <a:rPr lang="en-US" altLang="ko-KR" dirty="0" err="1"/>
              <a:t>dataTransfer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 err="1"/>
              <a:t>getData</a:t>
            </a:r>
            <a:r>
              <a:rPr lang="en-US" altLang="ko-KR" dirty="0"/>
              <a:t>() </a:t>
            </a:r>
            <a:r>
              <a:rPr lang="ko-KR" altLang="en-US" dirty="0"/>
              <a:t>함수를 호출하여 </a:t>
            </a:r>
            <a:r>
              <a:rPr lang="en-US" altLang="ko-KR" dirty="0" err="1"/>
              <a:t>dataTransfer</a:t>
            </a:r>
            <a:r>
              <a:rPr lang="ko-KR" altLang="en-US" dirty="0"/>
              <a:t>로 부터 데이터를 꺼내어 처리</a:t>
            </a:r>
          </a:p>
          <a:p>
            <a:pPr fontAlgn="base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04870"/>
              </p:ext>
            </p:extLst>
          </p:nvPr>
        </p:nvGraphicFramePr>
        <p:xfrm>
          <a:off x="899592" y="3121736"/>
          <a:ext cx="7632848" cy="2395496"/>
        </p:xfrm>
        <a:graphic>
          <a:graphicData uri="http://schemas.openxmlformats.org/drawingml/2006/table">
            <a:tbl>
              <a:tblPr/>
              <a:tblGrid>
                <a:gridCol w="515305"/>
                <a:gridCol w="7117543"/>
              </a:tblGrid>
              <a:tr h="23954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dragDrop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("result").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innerHTML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= "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onDragDrop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  발생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 =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ev.dataTransfer.getData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("Text");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ev.target.appendChild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(id));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ev.stopPropagation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false;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02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04. </a:t>
            </a:r>
            <a:r>
              <a:rPr lang="ko-KR" altLang="en-US" b="1" dirty="0"/>
              <a:t>애플리케이션 캐시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198"/>
            <a:ext cx="8219256" cy="5069162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애플리케이션 캐시</a:t>
            </a:r>
            <a:r>
              <a:rPr lang="en-US" altLang="ko-KR" b="1" dirty="0" smtClean="0"/>
              <a:t>(Application Cache)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인터넷이 끊긴 오프라인 상태에서도 서비스를 사용할 수 있도록 웹 애플리케이션에 필요한 리소스를 클라이언트 쪽에 </a:t>
            </a:r>
            <a:r>
              <a:rPr lang="ko-KR" altLang="en-US" dirty="0" err="1"/>
              <a:t>캐시하는</a:t>
            </a:r>
            <a:r>
              <a:rPr lang="ko-KR" altLang="en-US" dirty="0"/>
              <a:t> 기능</a:t>
            </a:r>
          </a:p>
          <a:p>
            <a:pPr fontAlgn="base"/>
            <a:endParaRPr lang="en-US" altLang="ko-KR" dirty="0"/>
          </a:p>
          <a:p>
            <a:pPr lvl="1" fontAlgn="base"/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/>
              <a:t>기기에서 동작하는 애플리케이션들 중 상당한 부분을 웹 애플리케이션이 </a:t>
            </a:r>
            <a:r>
              <a:rPr lang="ko-KR" altLang="en-US" dirty="0" smtClean="0"/>
              <a:t>차지하는데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환경에서 인터넷이 </a:t>
            </a:r>
            <a:r>
              <a:rPr lang="ko-KR" altLang="en-US" dirty="0"/>
              <a:t>끊긴 오프라인 상태에서도 </a:t>
            </a:r>
            <a:r>
              <a:rPr lang="ko-KR" altLang="en-US" dirty="0" smtClean="0"/>
              <a:t>웹 애플리케이션은 사용할 </a:t>
            </a:r>
            <a:r>
              <a:rPr lang="ko-KR" altLang="en-US" dirty="0"/>
              <a:t>수 있어야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 fontAlgn="base"/>
            <a:endParaRPr lang="en-US" altLang="ko-KR" dirty="0" smtClean="0"/>
          </a:p>
          <a:p>
            <a:pPr lvl="1" fontAlgn="base"/>
            <a:r>
              <a:rPr lang="en-US" altLang="ko-KR" dirty="0"/>
              <a:t>HTML5</a:t>
            </a:r>
            <a:r>
              <a:rPr lang="ko-KR" altLang="en-US" dirty="0" smtClean="0"/>
              <a:t>에서 </a:t>
            </a:r>
            <a:r>
              <a:rPr lang="ko-KR" altLang="en-US" dirty="0"/>
              <a:t>이러한 요구에 알맞게 네트워크에 민감하지 않도록 오프라인 상태에서도 </a:t>
            </a:r>
            <a:r>
              <a:rPr lang="en-US" altLang="ko-KR" dirty="0"/>
              <a:t>HTML, CSS, </a:t>
            </a:r>
            <a:r>
              <a:rPr lang="ko-KR" altLang="en-US" dirty="0"/>
              <a:t>자바스크립트 파일을 비롯해 각종 이미지 파일</a:t>
            </a:r>
            <a:r>
              <a:rPr lang="en-US" altLang="ko-KR" dirty="0"/>
              <a:t>, </a:t>
            </a:r>
            <a:r>
              <a:rPr lang="ko-KR" altLang="en-US" dirty="0"/>
              <a:t>폰트 파일 등 페이지를 구성하는 리소스들을 클라이언트 쪽에 </a:t>
            </a:r>
            <a:r>
              <a:rPr lang="ko-KR" altLang="en-US" dirty="0" err="1"/>
              <a:t>캐시하여</a:t>
            </a:r>
            <a:r>
              <a:rPr lang="ko-KR" altLang="en-US" dirty="0"/>
              <a:t> 사용할 수 있도록 하는 유용한 </a:t>
            </a:r>
            <a:r>
              <a:rPr lang="ko-KR" altLang="en-US" dirty="0" smtClean="0"/>
              <a:t>기능을 말함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r>
              <a:rPr lang="ko-KR" altLang="en-US" dirty="0"/>
              <a:t>웹 애플리케이션에 반드시 있어야만 동작하는 필수 리소스나 공용으로 사용하는 리소스들을 브라우저에 의해 자동으로 </a:t>
            </a:r>
            <a:r>
              <a:rPr lang="ko-KR" altLang="en-US" dirty="0" err="1" smtClean="0"/>
              <a:t>캐시되도록</a:t>
            </a:r>
            <a:r>
              <a:rPr lang="ko-KR" altLang="en-US" dirty="0" smtClean="0"/>
              <a:t> </a:t>
            </a:r>
            <a:r>
              <a:rPr lang="ko-KR" altLang="en-US" dirty="0"/>
              <a:t>함</a:t>
            </a:r>
          </a:p>
          <a:p>
            <a:pPr lvl="1"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8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04. </a:t>
            </a:r>
            <a:r>
              <a:rPr lang="ko-KR" altLang="en-US" b="1" dirty="0"/>
              <a:t>애플리케이션 캐시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198"/>
            <a:ext cx="8219256" cy="5069162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캐시 </a:t>
            </a:r>
            <a:r>
              <a:rPr lang="ko-KR" altLang="en-US" dirty="0" err="1"/>
              <a:t>매니페스트</a:t>
            </a:r>
            <a:r>
              <a:rPr lang="en-US" altLang="ko-KR" dirty="0"/>
              <a:t>(</a:t>
            </a:r>
            <a:r>
              <a:rPr lang="en-US" altLang="ko-KR" dirty="0" err="1"/>
              <a:t>Cach</a:t>
            </a:r>
            <a:r>
              <a:rPr lang="en-US" altLang="ko-KR" dirty="0"/>
              <a:t> Manifest) </a:t>
            </a:r>
            <a:r>
              <a:rPr lang="ko-KR" altLang="en-US" dirty="0"/>
              <a:t>파일</a:t>
            </a:r>
          </a:p>
          <a:p>
            <a:pPr lvl="1" fontAlgn="base"/>
            <a:r>
              <a:rPr lang="ko-KR" altLang="en-US" dirty="0"/>
              <a:t>웹 애플리케이션을 구동하기 위해 어떤 파일이 필요한지를 브라우저에 </a:t>
            </a:r>
            <a:r>
              <a:rPr lang="ko-KR" altLang="en-US" dirty="0" smtClean="0"/>
              <a:t>알리는 </a:t>
            </a:r>
            <a:r>
              <a:rPr lang="ko-KR" altLang="en-US" dirty="0"/>
              <a:t>기능</a:t>
            </a:r>
          </a:p>
          <a:p>
            <a:pPr fontAlgn="base"/>
            <a:endParaRPr lang="en-US" altLang="ko-KR" dirty="0"/>
          </a:p>
          <a:p>
            <a:pPr lvl="1" fontAlgn="base"/>
            <a:r>
              <a:rPr lang="ko-KR" altLang="en-US" dirty="0"/>
              <a:t>등록된 리소스들은 로컬에서 불려 와 애플리케이션을 구동하기 때문에 좀 더 빠르게 </a:t>
            </a:r>
            <a:r>
              <a:rPr lang="ko-KR" altLang="en-US" dirty="0" smtClean="0"/>
              <a:t>로딩</a:t>
            </a:r>
            <a:endParaRPr lang="en-US" altLang="ko-KR" dirty="0" smtClean="0"/>
          </a:p>
          <a:p>
            <a:pPr lvl="1" fontAlgn="base"/>
            <a:endParaRPr lang="en-US" altLang="ko-KR" dirty="0" smtClean="0"/>
          </a:p>
          <a:p>
            <a:pPr lvl="1" fontAlgn="base"/>
            <a:r>
              <a:rPr lang="ko-KR" altLang="en-US" dirty="0" smtClean="0"/>
              <a:t>서버와 </a:t>
            </a:r>
            <a:r>
              <a:rPr lang="ko-KR" altLang="en-US" dirty="0"/>
              <a:t>단절된 오프라인 상태에서도 애플리케이션이 </a:t>
            </a:r>
            <a:r>
              <a:rPr lang="ko-KR" altLang="en-US" dirty="0" smtClean="0"/>
              <a:t>실행</a:t>
            </a:r>
            <a:endParaRPr lang="ko-KR" altLang="en-US" dirty="0"/>
          </a:p>
          <a:p>
            <a:pPr lvl="1"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39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04. </a:t>
            </a:r>
            <a:r>
              <a:rPr lang="ko-KR" altLang="en-US" b="1" dirty="0"/>
              <a:t>애플리케이션 캐시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198"/>
            <a:ext cx="8219256" cy="2116834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캐시 </a:t>
            </a:r>
            <a:r>
              <a:rPr lang="ko-KR" altLang="en-US" dirty="0" err="1"/>
              <a:t>매니페스트</a:t>
            </a:r>
            <a:r>
              <a:rPr lang="en-US" altLang="ko-KR" dirty="0"/>
              <a:t>(</a:t>
            </a:r>
            <a:r>
              <a:rPr lang="en-US" altLang="ko-KR" dirty="0" err="1"/>
              <a:t>Cach</a:t>
            </a:r>
            <a:r>
              <a:rPr lang="en-US" altLang="ko-KR" dirty="0"/>
              <a:t> Manifest) </a:t>
            </a:r>
            <a:r>
              <a:rPr lang="ko-KR" altLang="en-US" dirty="0"/>
              <a:t>파일</a:t>
            </a:r>
          </a:p>
          <a:p>
            <a:pPr lvl="1" fontAlgn="base"/>
            <a:r>
              <a:rPr lang="ko-KR" altLang="en-US" dirty="0"/>
              <a:t>매번 내려 받아야</a:t>
            </a:r>
            <a:r>
              <a:rPr lang="en-US" altLang="ko-KR" dirty="0"/>
              <a:t>(</a:t>
            </a:r>
            <a:r>
              <a:rPr lang="ko-KR" altLang="en-US" dirty="0" err="1"/>
              <a:t>캐시해야</a:t>
            </a:r>
            <a:r>
              <a:rPr lang="en-US" altLang="ko-KR" dirty="0"/>
              <a:t>)</a:t>
            </a:r>
            <a:r>
              <a:rPr lang="ko-KR" altLang="en-US" dirty="0"/>
              <a:t>할 파일</a:t>
            </a:r>
            <a:r>
              <a:rPr lang="en-US" altLang="ko-KR" dirty="0"/>
              <a:t>(</a:t>
            </a:r>
            <a:r>
              <a:rPr lang="ko-KR" altLang="en-US" dirty="0"/>
              <a:t>리소스</a:t>
            </a:r>
            <a:r>
              <a:rPr lang="en-US" altLang="ko-KR" dirty="0"/>
              <a:t>)</a:t>
            </a:r>
            <a:r>
              <a:rPr lang="ko-KR" altLang="en-US" dirty="0"/>
              <a:t>들을 나열해 놓은 간단한 텍스트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파일의 첫 번째 행은 </a:t>
            </a:r>
            <a:r>
              <a:rPr lang="en-US" altLang="ko-KR" dirty="0"/>
              <a:t>'CACHE MANIFEST'</a:t>
            </a:r>
            <a:r>
              <a:rPr lang="ko-KR" altLang="en-US" dirty="0"/>
              <a:t>로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파일의 이름은 </a:t>
            </a:r>
            <a:r>
              <a:rPr lang="ko-KR" altLang="en-US" dirty="0"/>
              <a:t>관례상 </a:t>
            </a:r>
            <a:r>
              <a:rPr lang="ko-KR" altLang="en-US" dirty="0" err="1"/>
              <a:t>확장자를</a:t>
            </a:r>
            <a:r>
              <a:rPr lang="ko-KR" altLang="en-US" dirty="0"/>
              <a:t> </a:t>
            </a:r>
            <a:r>
              <a:rPr lang="en-US" altLang="ko-KR" dirty="0"/>
              <a:t>'.manifest'</a:t>
            </a:r>
            <a:r>
              <a:rPr lang="ko-KR" altLang="en-US" dirty="0"/>
              <a:t>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주석은 </a:t>
            </a:r>
            <a:r>
              <a:rPr lang="en-US" altLang="ko-KR" dirty="0"/>
              <a:t># </a:t>
            </a:r>
            <a:r>
              <a:rPr lang="ko-KR" altLang="en-US" dirty="0"/>
              <a:t>뒤에 </a:t>
            </a:r>
            <a:r>
              <a:rPr lang="ko-KR" altLang="en-US" dirty="0" smtClean="0"/>
              <a:t>기술</a:t>
            </a:r>
            <a:endParaRPr lang="ko-KR" altLang="en-US" dirty="0"/>
          </a:p>
          <a:p>
            <a:pPr lvl="1"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21993"/>
              </p:ext>
            </p:extLst>
          </p:nvPr>
        </p:nvGraphicFramePr>
        <p:xfrm>
          <a:off x="899592" y="3861048"/>
          <a:ext cx="6624736" cy="1440160"/>
        </p:xfrm>
        <a:graphic>
          <a:graphicData uri="http://schemas.openxmlformats.org/drawingml/2006/table">
            <a:tbl>
              <a:tblPr/>
              <a:tblGrid>
                <a:gridCol w="447246"/>
                <a:gridCol w="6177490"/>
              </a:tblGrid>
              <a:tr h="14401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CACHE MANIFEST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다음은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캐시할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리소스입니다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test.html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test.js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test.css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005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04. </a:t>
            </a:r>
            <a:r>
              <a:rPr lang="ko-KR" altLang="en-US" b="1" dirty="0"/>
              <a:t>애플리케이션 캐시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198"/>
            <a:ext cx="8003232" cy="820690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캐시 </a:t>
            </a:r>
            <a:r>
              <a:rPr lang="ko-KR" altLang="en-US" dirty="0" err="1"/>
              <a:t>매니페스트</a:t>
            </a:r>
            <a:r>
              <a:rPr lang="ko-KR" altLang="en-US" dirty="0"/>
              <a:t> 파일을 </a:t>
            </a:r>
            <a:r>
              <a:rPr lang="en-US" altLang="ko-KR" dirty="0"/>
              <a:t>HTML </a:t>
            </a:r>
            <a:r>
              <a:rPr lang="ko-KR" altLang="en-US" dirty="0"/>
              <a:t>페이지에서 캐시 파일로 지정하기</a:t>
            </a:r>
          </a:p>
          <a:p>
            <a:pPr lvl="1" fontAlgn="base"/>
            <a:r>
              <a:rPr lang="en-US" altLang="ko-KR" dirty="0"/>
              <a:t>html </a:t>
            </a:r>
            <a:r>
              <a:rPr lang="en-US" altLang="ko-KR" dirty="0" err="1"/>
              <a:t>요소의</a:t>
            </a:r>
            <a:r>
              <a:rPr lang="en-US" altLang="ko-KR" dirty="0"/>
              <a:t> manifest </a:t>
            </a:r>
            <a:r>
              <a:rPr lang="en-US" altLang="ko-KR" dirty="0" err="1" smtClean="0"/>
              <a:t>속성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파일</a:t>
            </a:r>
            <a:r>
              <a:rPr lang="en-US" altLang="ko-KR" dirty="0" smtClean="0"/>
              <a:t> </a:t>
            </a:r>
            <a:r>
              <a:rPr lang="en-US" altLang="ko-KR" dirty="0" err="1"/>
              <a:t>경로</a:t>
            </a:r>
            <a:r>
              <a:rPr lang="en-US" altLang="ko-KR" dirty="0"/>
              <a:t>(URL)를 </a:t>
            </a:r>
            <a:r>
              <a:rPr lang="en-US" altLang="ko-KR" dirty="0" err="1"/>
              <a:t>지정</a:t>
            </a:r>
            <a:endParaRPr lang="en-US" altLang="ko-KR" dirty="0"/>
          </a:p>
          <a:p>
            <a:pPr lvl="1"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510332"/>
              </p:ext>
            </p:extLst>
          </p:nvPr>
        </p:nvGraphicFramePr>
        <p:xfrm>
          <a:off x="971600" y="2515245"/>
          <a:ext cx="6624736" cy="1345803"/>
        </p:xfrm>
        <a:graphic>
          <a:graphicData uri="http://schemas.openxmlformats.org/drawingml/2006/table">
            <a:tbl>
              <a:tblPr/>
              <a:tblGrid>
                <a:gridCol w="447246"/>
                <a:gridCol w="6177490"/>
              </a:tblGrid>
              <a:tr h="13458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&lt;!DOCTYPE html&gt; 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&lt;html manifest=“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test.manifest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”&gt;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08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05. </a:t>
            </a:r>
            <a:r>
              <a:rPr lang="ko-KR" altLang="en-US" b="1" dirty="0"/>
              <a:t>웹 스토리지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198"/>
            <a:ext cx="8136904" cy="30529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ko-KR" altLang="en-US" b="1" dirty="0"/>
              <a:t>웹 스토리지</a:t>
            </a:r>
            <a:r>
              <a:rPr lang="en-US" altLang="ko-KR" b="1" dirty="0"/>
              <a:t>(Web Storage</a:t>
            </a:r>
            <a:r>
              <a:rPr lang="en-US" altLang="ko-KR" b="1" dirty="0" smtClean="0"/>
              <a:t>)</a:t>
            </a:r>
          </a:p>
          <a:p>
            <a:pPr lvl="1" fontAlgn="base"/>
            <a:r>
              <a:rPr lang="ko-KR" altLang="en-US" dirty="0" smtClean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브라우저</a:t>
            </a:r>
            <a:r>
              <a:rPr lang="en-US" altLang="ko-KR" dirty="0"/>
              <a:t>)</a:t>
            </a:r>
            <a:r>
              <a:rPr lang="ko-KR" altLang="en-US" dirty="0"/>
              <a:t>에 소량의 데이터를 저장해 두기 위한 기술</a:t>
            </a:r>
          </a:p>
          <a:p>
            <a:pPr lvl="1" fontAlgn="base"/>
            <a:r>
              <a:rPr lang="en-US" altLang="ko-KR" dirty="0" smtClean="0"/>
              <a:t>HTTP </a:t>
            </a:r>
            <a:r>
              <a:rPr lang="ko-KR" altLang="en-US" dirty="0" smtClean="0"/>
              <a:t>프로토콜은 비 </a:t>
            </a:r>
            <a:r>
              <a:rPr lang="ko-KR" altLang="en-US" dirty="0"/>
              <a:t>연결 지향성 때문에 상태를 지속시킬 수 </a:t>
            </a:r>
            <a:r>
              <a:rPr lang="ko-KR" altLang="en-US" dirty="0" smtClean="0"/>
              <a:t>없다는 취약점을 보안</a:t>
            </a:r>
            <a:endParaRPr lang="en-US" altLang="ko-KR" dirty="0" smtClean="0"/>
          </a:p>
          <a:p>
            <a:pPr fontAlgn="base"/>
            <a:r>
              <a:rPr lang="ko-KR" altLang="en-US" b="1" dirty="0"/>
              <a:t>웹 </a:t>
            </a:r>
            <a:r>
              <a:rPr lang="ko-KR" altLang="en-US" b="1" dirty="0" err="1"/>
              <a:t>스토리지의</a:t>
            </a:r>
            <a:r>
              <a:rPr lang="ko-KR" altLang="en-US" b="1" dirty="0"/>
              <a:t> 종류</a:t>
            </a:r>
            <a:endParaRPr lang="en-US" altLang="ko-KR" b="1" dirty="0"/>
          </a:p>
          <a:p>
            <a:pPr lvl="1" fontAlgn="base"/>
            <a:r>
              <a:rPr lang="ko-KR" altLang="en-US" dirty="0" smtClean="0"/>
              <a:t>세션 스토리지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브라우저 하나당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로컬 스토리지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웹 사이트 도메인마다 각각 별도로 생성되는 저장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지속 </a:t>
            </a:r>
            <a:r>
              <a:rPr lang="ko-KR" altLang="en-US" dirty="0"/>
              <a:t>시간에는 제한이 </a:t>
            </a:r>
            <a:r>
              <a:rPr lang="ko-KR" altLang="en-US" dirty="0" smtClean="0"/>
              <a:t>없음</a:t>
            </a:r>
            <a:endParaRPr lang="ko-KR" altLang="en-US" dirty="0"/>
          </a:p>
          <a:p>
            <a:pPr lvl="1"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631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05. </a:t>
            </a:r>
            <a:r>
              <a:rPr lang="ko-KR" altLang="en-US" b="1" dirty="0"/>
              <a:t>웹 스토리지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198"/>
            <a:ext cx="5616624" cy="5069162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 smtClean="0"/>
              <a:t>스토리지에</a:t>
            </a:r>
            <a:r>
              <a:rPr lang="ko-KR" altLang="en-US" dirty="0" smtClean="0"/>
              <a:t> </a:t>
            </a:r>
            <a:r>
              <a:rPr lang="ko-KR" altLang="en-US" dirty="0"/>
              <a:t>값을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err="1" smtClean="0"/>
              <a:t>스토리지에</a:t>
            </a:r>
            <a:r>
              <a:rPr lang="ko-KR" altLang="en-US" dirty="0" smtClean="0"/>
              <a:t> </a:t>
            </a:r>
            <a:r>
              <a:rPr lang="ko-KR" altLang="en-US" dirty="0"/>
              <a:t>값을 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192309"/>
              </p:ext>
            </p:extLst>
          </p:nvPr>
        </p:nvGraphicFramePr>
        <p:xfrm>
          <a:off x="1475656" y="2060848"/>
          <a:ext cx="5321808" cy="950214"/>
        </p:xfrm>
        <a:graphic>
          <a:graphicData uri="http://schemas.openxmlformats.org/drawingml/2006/table">
            <a:tbl>
              <a:tblPr/>
              <a:tblGrid>
                <a:gridCol w="359283"/>
                <a:gridCol w="4962525"/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sessionStorage.key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value;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sessionStorage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[“key”] = value;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sessionStorage.setItem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("key", value);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12645"/>
              </p:ext>
            </p:extLst>
          </p:nvPr>
        </p:nvGraphicFramePr>
        <p:xfrm>
          <a:off x="1475656" y="3937000"/>
          <a:ext cx="5321808" cy="950214"/>
        </p:xfrm>
        <a:graphic>
          <a:graphicData uri="http://schemas.openxmlformats.org/drawingml/2006/table">
            <a:tbl>
              <a:tblPr/>
              <a:tblGrid>
                <a:gridCol w="359283"/>
                <a:gridCol w="4962525"/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value =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sessionStorage.key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value =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sessionStorage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[“key”];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value =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sessionStorage.getItem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(“key”);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11350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05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05. </a:t>
            </a:r>
            <a:r>
              <a:rPr lang="ko-KR" altLang="en-US" b="1" dirty="0"/>
              <a:t>웹 스토리지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198"/>
            <a:ext cx="5616624" cy="5069162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 smtClean="0"/>
              <a:t>스토리지에</a:t>
            </a:r>
            <a:r>
              <a:rPr lang="ko-KR" altLang="en-US" dirty="0" smtClean="0"/>
              <a:t> </a:t>
            </a:r>
            <a:r>
              <a:rPr lang="ko-KR" altLang="en-US" dirty="0"/>
              <a:t>값을 삭제</a:t>
            </a:r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모든 </a:t>
            </a:r>
            <a:r>
              <a:rPr lang="ko-KR" altLang="en-US" dirty="0"/>
              <a:t>데이터 삭제하는 예</a:t>
            </a:r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11543"/>
              </p:ext>
            </p:extLst>
          </p:nvPr>
        </p:nvGraphicFramePr>
        <p:xfrm>
          <a:off x="1475656" y="2060848"/>
          <a:ext cx="5321808" cy="950214"/>
        </p:xfrm>
        <a:graphic>
          <a:graphicData uri="http://schemas.openxmlformats.org/drawingml/2006/table">
            <a:tbl>
              <a:tblPr/>
              <a:tblGrid>
                <a:gridCol w="359283"/>
                <a:gridCol w="4962525"/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sessionStorage.key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sessionStorage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[“key”]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localStorage.removeItem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(“key”);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03237"/>
              </p:ext>
            </p:extLst>
          </p:nvPr>
        </p:nvGraphicFramePr>
        <p:xfrm>
          <a:off x="1619672" y="4040060"/>
          <a:ext cx="5321808" cy="613075"/>
        </p:xfrm>
        <a:graphic>
          <a:graphicData uri="http://schemas.openxmlformats.org/drawingml/2006/table">
            <a:tbl>
              <a:tblPr/>
              <a:tblGrid>
                <a:gridCol w="359283"/>
                <a:gridCol w="4962525"/>
              </a:tblGrid>
              <a:tr h="6130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sessionStorage.clear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3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1.1 video </a:t>
            </a:r>
            <a:r>
              <a:rPr lang="ko-KR" altLang="en-US" b="1" dirty="0" smtClean="0"/>
              <a:t>태그로 동영상 재생하기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3140968"/>
            <a:ext cx="8640960" cy="36004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동영상 파일의 경로를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 안쪽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브라우저가 해당 요소를 지원하지 않을 때 대신 출력할 내용</a:t>
            </a:r>
            <a:r>
              <a:rPr lang="en-US" altLang="ko-KR" dirty="0" smtClean="0"/>
              <a:t>	</a:t>
            </a:r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88299"/>
              </p:ext>
            </p:extLst>
          </p:nvPr>
        </p:nvGraphicFramePr>
        <p:xfrm>
          <a:off x="287524" y="1556792"/>
          <a:ext cx="8568952" cy="1352550"/>
        </p:xfrm>
        <a:graphic>
          <a:graphicData uri="http://schemas.openxmlformats.org/drawingml/2006/table">
            <a:tbl>
              <a:tblPr/>
              <a:tblGrid>
                <a:gridCol w="578503"/>
                <a:gridCol w="7990449"/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&lt;video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="media/test.mp4"&gt;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재생할 수 없는 브라우저 입니다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&lt;/video&gt;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74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06. Web SQL Database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198"/>
            <a:ext cx="8352928" cy="4277074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클라이언트 쪽에서 사용할 수 있는 </a:t>
            </a:r>
            <a:r>
              <a:rPr lang="ko-KR" altLang="en-US" dirty="0" err="1"/>
              <a:t>관계형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</a:t>
            </a:r>
            <a:endParaRPr lang="ko-KR" altLang="en-US" dirty="0"/>
          </a:p>
          <a:p>
            <a:pPr fontAlgn="base"/>
            <a:r>
              <a:rPr lang="en-US" altLang="ko-KR" dirty="0"/>
              <a:t>SQL</a:t>
            </a:r>
            <a:r>
              <a:rPr lang="ko-KR" altLang="en-US" dirty="0"/>
              <a:t>을 이용하여 유연하게 데이터에 접근하여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Web SQL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pPr lvl="1" fontAlgn="base"/>
            <a:r>
              <a:rPr lang="ko-KR" altLang="en-US" dirty="0" err="1"/>
              <a:t>비동기</a:t>
            </a:r>
            <a:r>
              <a:rPr lang="ko-KR" altLang="en-US" dirty="0"/>
              <a:t> </a:t>
            </a:r>
            <a:r>
              <a:rPr lang="en-US" altLang="ko-KR" dirty="0" smtClean="0"/>
              <a:t>API</a:t>
            </a:r>
          </a:p>
          <a:p>
            <a:pPr lvl="1" fontAlgn="base"/>
            <a:r>
              <a:rPr lang="ko-KR" altLang="en-US" dirty="0" smtClean="0"/>
              <a:t>동기 </a:t>
            </a:r>
            <a:r>
              <a:rPr lang="en-US" altLang="ko-KR" dirty="0"/>
              <a:t>API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419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06. Web SQL Database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198"/>
            <a:ext cx="8352928" cy="4277074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/>
              <a:t>비동기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935393"/>
              </p:ext>
            </p:extLst>
          </p:nvPr>
        </p:nvGraphicFramePr>
        <p:xfrm>
          <a:off x="971600" y="2132855"/>
          <a:ext cx="6408166" cy="1102469"/>
        </p:xfrm>
        <a:graphic>
          <a:graphicData uri="http://schemas.openxmlformats.org/drawingml/2006/table">
            <a:tbl>
              <a:tblPr/>
              <a:tblGrid>
                <a:gridCol w="6408166"/>
              </a:tblGrid>
              <a:tr h="11024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데이터베이스를 연다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트랜잭션을 시작한다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트랜잭션 안에서 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실행한다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016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06. Web SQL Database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198"/>
            <a:ext cx="8208912" cy="1635127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데이터베이스를 열기 위해 사용되는 </a:t>
            </a:r>
            <a:r>
              <a:rPr lang="en-US" altLang="ko-KR" dirty="0" err="1"/>
              <a:t>openDatabase</a:t>
            </a:r>
            <a:r>
              <a:rPr lang="en-US" altLang="ko-KR" dirty="0"/>
              <a:t>()</a:t>
            </a:r>
            <a:r>
              <a:rPr lang="ko-KR" altLang="en-US" dirty="0"/>
              <a:t>의 형식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err="1"/>
              <a:t>openDatabase</a:t>
            </a:r>
            <a:r>
              <a:rPr lang="en-US" altLang="ko-KR" dirty="0"/>
              <a:t>() </a:t>
            </a:r>
            <a:r>
              <a:rPr lang="ko-KR" altLang="en-US" dirty="0" smtClean="0"/>
              <a:t>함수의 매개변수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940051"/>
              </p:ext>
            </p:extLst>
          </p:nvPr>
        </p:nvGraphicFramePr>
        <p:xfrm>
          <a:off x="539552" y="2060848"/>
          <a:ext cx="8064896" cy="425958"/>
        </p:xfrm>
        <a:graphic>
          <a:graphicData uri="http://schemas.openxmlformats.org/drawingml/2006/table">
            <a:tbl>
              <a:tblPr/>
              <a:tblGrid>
                <a:gridCol w="544473"/>
                <a:gridCol w="7520423"/>
              </a:tblGrid>
              <a:tr h="2098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openDatabase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(name, version,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displayName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estimatedSize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creationCallback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55493"/>
              </p:ext>
            </p:extLst>
          </p:nvPr>
        </p:nvGraphicFramePr>
        <p:xfrm>
          <a:off x="611560" y="3179796"/>
          <a:ext cx="7920880" cy="2409444"/>
        </p:xfrm>
        <a:graphic>
          <a:graphicData uri="http://schemas.openxmlformats.org/drawingml/2006/table">
            <a:tbl>
              <a:tblPr/>
              <a:tblGrid>
                <a:gridCol w="2232248"/>
                <a:gridCol w="5688632"/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데이터베이스의 이름을 문자열 형태로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대소문자를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구분하며 지정한 이름의 데이터베이스가 없을 때는 새로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데이터베이스의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displayName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사용자에게 보여질 데이터베이스의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esitmatedSize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용량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creationCallback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처리가 완료되었을 때 호출할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콜백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06327"/>
              </p:ext>
            </p:extLst>
          </p:nvPr>
        </p:nvGraphicFramePr>
        <p:xfrm>
          <a:off x="539552" y="5733256"/>
          <a:ext cx="8064896" cy="425958"/>
        </p:xfrm>
        <a:graphic>
          <a:graphicData uri="http://schemas.openxmlformats.org/drawingml/2006/table">
            <a:tbl>
              <a:tblPr/>
              <a:tblGrid>
                <a:gridCol w="544473"/>
                <a:gridCol w="7520423"/>
              </a:tblGrid>
              <a:tr h="20980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openDatabase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("product_db","1","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관리 데이터베이스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",1024*1024);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95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06. Web SQL Database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198"/>
            <a:ext cx="8208912" cy="4277074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트랜잭션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하나 이상의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문장들로 이뤄진 논리적인 작업단위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작업의 일관성을 유지하기 위해서 완전히 수행되거나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아무것도 수행되지 않아야 함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err="1" smtClean="0"/>
              <a:t>커밋</a:t>
            </a:r>
            <a:r>
              <a:rPr lang="en-US" altLang="ko-KR" dirty="0" smtClean="0"/>
              <a:t>(Commit)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모든 조작을 취소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롤백</a:t>
            </a:r>
            <a:r>
              <a:rPr lang="en-US" altLang="ko-KR" dirty="0" smtClean="0"/>
              <a:t>(Rollback)</a:t>
            </a:r>
          </a:p>
          <a:p>
            <a:pPr lvl="1" fontAlgn="base"/>
            <a:r>
              <a:rPr lang="ko-KR" altLang="en-US" dirty="0" smtClean="0"/>
              <a:t>모든 조작을 영구 저장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5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06. Web SQL Database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198"/>
            <a:ext cx="8208912" cy="1958977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트랜잭션을 실행하려면 </a:t>
            </a:r>
            <a:r>
              <a:rPr lang="en-US" altLang="ko-KR" dirty="0" smtClean="0"/>
              <a:t>transaction() </a:t>
            </a:r>
            <a:r>
              <a:rPr lang="ko-KR" altLang="en-US" dirty="0" smtClean="0"/>
              <a:t>함수의 형식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transaction() </a:t>
            </a:r>
            <a:r>
              <a:rPr lang="ko-KR" altLang="en-US" dirty="0" smtClean="0"/>
              <a:t>함수의 </a:t>
            </a:r>
            <a:r>
              <a:rPr lang="ko-KR" altLang="en-US" dirty="0"/>
              <a:t>매개변수</a:t>
            </a:r>
          </a:p>
          <a:p>
            <a:pPr fontAlgn="base"/>
            <a:endParaRPr lang="ko-KR" altLang="en-US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32151"/>
              </p:ext>
            </p:extLst>
          </p:nvPr>
        </p:nvGraphicFramePr>
        <p:xfrm>
          <a:off x="827584" y="2204864"/>
          <a:ext cx="7272808" cy="504056"/>
        </p:xfrm>
        <a:graphic>
          <a:graphicData uri="http://schemas.openxmlformats.org/drawingml/2006/table">
            <a:tbl>
              <a:tblPr/>
              <a:tblGrid>
                <a:gridCol w="936104"/>
                <a:gridCol w="6336704"/>
              </a:tblGrid>
              <a:tr h="5040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transaction(callback,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errorCallback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successCallback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987574"/>
              </p:ext>
            </p:extLst>
          </p:nvPr>
        </p:nvGraphicFramePr>
        <p:xfrm>
          <a:off x="683568" y="3559175"/>
          <a:ext cx="7920880" cy="1545336"/>
        </p:xfrm>
        <a:graphic>
          <a:graphicData uri="http://schemas.openxmlformats.org/drawingml/2006/table">
            <a:tbl>
              <a:tblPr/>
              <a:tblGrid>
                <a:gridCol w="1843653"/>
                <a:gridCol w="6077227"/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callback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트랜잭션 안의 처리를 지정하기 위해 이용되며 생략 할 수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errorCallback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트랜잭션에 에러가 발생했을 때 호출되는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생략 가능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successCallback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트랜잭션이 정상 종료될 때 호출되는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생략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79600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899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06. Web SQL Database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199"/>
            <a:ext cx="8208912" cy="604666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transaction() </a:t>
            </a:r>
            <a:r>
              <a:rPr lang="ko-KR" altLang="en-US" dirty="0" smtClean="0"/>
              <a:t>함수 사용 예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ko-KR" altLang="en-US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79600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80054"/>
              </p:ext>
            </p:extLst>
          </p:nvPr>
        </p:nvGraphicFramePr>
        <p:xfrm>
          <a:off x="539552" y="2204864"/>
          <a:ext cx="8064896" cy="3855680"/>
        </p:xfrm>
        <a:graphic>
          <a:graphicData uri="http://schemas.openxmlformats.org/drawingml/2006/table">
            <a:tbl>
              <a:tblPr/>
              <a:tblGrid>
                <a:gridCol w="399252"/>
                <a:gridCol w="7665644"/>
              </a:tblGrid>
              <a:tr h="38556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openDatabase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("product_db","1","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관리 데이터베이스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",1024*1024);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 //SQL</a:t>
                      </a:r>
                      <a:r>
                        <a:rPr lang="ko-KR" altLang="en-US" sz="16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문을 실행하고 제어하는 함수 </a:t>
                      </a:r>
                      <a:endParaRPr lang="en-US" altLang="ko-KR" sz="16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db.transaction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(function (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//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인수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사용하여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실행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...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},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트랜잭션에 에러가 발생한 경우 호출되는 함수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function(error) 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...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},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트랜잭션을 성공했을 때 호출되는 함수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function() 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...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});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28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06. Web SQL Database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198"/>
            <a:ext cx="8208912" cy="269289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생성된 데이터베이스에 트랜잭션 단위로 </a:t>
            </a:r>
            <a:r>
              <a:rPr lang="en-US" altLang="ko-KR" dirty="0"/>
              <a:t>SQL</a:t>
            </a:r>
            <a:r>
              <a:rPr lang="ko-KR" altLang="en-US" dirty="0"/>
              <a:t>을 실행하기 </a:t>
            </a:r>
            <a:r>
              <a:rPr lang="ko-KR" altLang="en-US" dirty="0" smtClean="0"/>
              <a:t>위해서</a:t>
            </a:r>
            <a:r>
              <a:rPr lang="en-US" altLang="ko-KR" dirty="0" smtClean="0"/>
              <a:t>transaction</a:t>
            </a:r>
            <a:r>
              <a:rPr lang="en-US" altLang="ko-KR" dirty="0"/>
              <a:t>()</a:t>
            </a:r>
            <a:r>
              <a:rPr lang="ko-KR" altLang="en-US" dirty="0"/>
              <a:t>의 </a:t>
            </a:r>
            <a:r>
              <a:rPr lang="ko-KR" altLang="en-US" dirty="0" err="1"/>
              <a:t>콜백</a:t>
            </a:r>
            <a:r>
              <a:rPr lang="ko-KR" altLang="en-US" dirty="0"/>
              <a:t> 함수 내부에서 </a:t>
            </a:r>
            <a:r>
              <a:rPr lang="en-US" altLang="ko-KR" dirty="0" err="1"/>
              <a:t>executeSql</a:t>
            </a:r>
            <a:r>
              <a:rPr lang="en-US" altLang="ko-KR" dirty="0"/>
              <a:t>() 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fontAlgn="base"/>
            <a:r>
              <a:rPr lang="en-US" altLang="ko-KR" dirty="0" err="1" smtClean="0"/>
              <a:t>executeSql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형식</a:t>
            </a:r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err="1"/>
              <a:t>executeSql</a:t>
            </a:r>
            <a:r>
              <a:rPr lang="en-US" altLang="ko-KR" dirty="0"/>
              <a:t>() </a:t>
            </a:r>
            <a:r>
              <a:rPr lang="ko-KR" altLang="en-US" dirty="0" smtClean="0"/>
              <a:t>함수의 </a:t>
            </a:r>
            <a:r>
              <a:rPr lang="ko-KR" altLang="en-US" dirty="0"/>
              <a:t>매개변수</a:t>
            </a:r>
          </a:p>
          <a:p>
            <a:pPr fontAlgn="base"/>
            <a:endParaRPr lang="ko-KR" altLang="en-US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174548"/>
              </p:ext>
            </p:extLst>
          </p:nvPr>
        </p:nvGraphicFramePr>
        <p:xfrm>
          <a:off x="899592" y="2708920"/>
          <a:ext cx="7272808" cy="504056"/>
        </p:xfrm>
        <a:graphic>
          <a:graphicData uri="http://schemas.openxmlformats.org/drawingml/2006/table">
            <a:tbl>
              <a:tblPr/>
              <a:tblGrid>
                <a:gridCol w="936104"/>
                <a:gridCol w="6336704"/>
              </a:tblGrid>
              <a:tr h="5040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executeSql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callback,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errorCallback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79600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36750"/>
              </p:ext>
            </p:extLst>
          </p:nvPr>
        </p:nvGraphicFramePr>
        <p:xfrm>
          <a:off x="755577" y="3908130"/>
          <a:ext cx="7560840" cy="1703832"/>
        </p:xfrm>
        <a:graphic>
          <a:graphicData uri="http://schemas.openxmlformats.org/drawingml/2006/table">
            <a:tbl>
              <a:tblPr/>
              <a:tblGrid>
                <a:gridCol w="1383953"/>
                <a:gridCol w="6176887"/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실행시킬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문을 문자열 형태로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생략 할 수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callback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문이 성공적으로 실행했을 때 호출되는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콜백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생략 가능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errorCallback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실행시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에러가 발생했을 때 호출되는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콜백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생략 가능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879600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10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07. </a:t>
            </a:r>
            <a:r>
              <a:rPr lang="ko-KR" altLang="en-US" b="1" dirty="0"/>
              <a:t>웹 </a:t>
            </a:r>
            <a:r>
              <a:rPr lang="ko-KR" altLang="en-US" b="1" dirty="0" err="1"/>
              <a:t>워커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198"/>
            <a:ext cx="8208912" cy="4277074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자바스크립트 코드를 </a:t>
            </a:r>
            <a:r>
              <a:rPr lang="en-US" altLang="ko-KR" dirty="0"/>
              <a:t>UI </a:t>
            </a:r>
            <a:r>
              <a:rPr lang="ko-KR" altLang="en-US" dirty="0" err="1"/>
              <a:t>스레드와는</a:t>
            </a:r>
            <a:r>
              <a:rPr lang="ko-KR" altLang="en-US" dirty="0"/>
              <a:t> 별도인 백그라운드에서 수행하는 방법을 제공</a:t>
            </a:r>
          </a:p>
          <a:p>
            <a:pPr lvl="1" fontAlgn="base"/>
            <a:r>
              <a:rPr lang="ko-KR" altLang="en-US" dirty="0" smtClean="0"/>
              <a:t>브라우저에서 페이지가 </a:t>
            </a:r>
            <a:r>
              <a:rPr lang="ko-KR" altLang="en-US" dirty="0" err="1"/>
              <a:t>로드되어</a:t>
            </a:r>
            <a:r>
              <a:rPr lang="ko-KR" altLang="en-US" dirty="0"/>
              <a:t> 실행될 때에는 하나의 </a:t>
            </a:r>
            <a:r>
              <a:rPr lang="ko-KR" altLang="en-US" dirty="0" err="1"/>
              <a:t>스레드로</a:t>
            </a:r>
            <a:r>
              <a:rPr lang="ko-KR" altLang="en-US" dirty="0"/>
              <a:t>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그렇기 </a:t>
            </a:r>
            <a:r>
              <a:rPr lang="ko-KR" altLang="en-US" dirty="0"/>
              <a:t>때문에 용량이 큰 파일을 다운로드 받는 작업과 같이 오랜 시간이 걸리는 작업이 수행되는 동안에는 다른</a:t>
            </a:r>
            <a:r>
              <a:rPr lang="en-US" altLang="ko-KR" dirty="0"/>
              <a:t>(User Interface) </a:t>
            </a:r>
            <a:r>
              <a:rPr lang="ko-KR" altLang="en-US" dirty="0"/>
              <a:t>작업을 할 수 </a:t>
            </a:r>
            <a:r>
              <a:rPr lang="ko-KR" altLang="en-US" dirty="0" smtClean="0"/>
              <a:t>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일반 </a:t>
            </a:r>
            <a:r>
              <a:rPr lang="ko-KR" altLang="en-US" dirty="0"/>
              <a:t>응용 프로그램에서는 이렇게 오랜 시간이 걸리는 작업을 멀티 </a:t>
            </a:r>
            <a:r>
              <a:rPr lang="ko-KR" altLang="en-US" dirty="0" err="1"/>
              <a:t>스레드를</a:t>
            </a:r>
            <a:r>
              <a:rPr lang="ko-KR" altLang="en-US" dirty="0"/>
              <a:t> 이용한 백그라운드 프로세스로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fontAlgn="base"/>
            <a:r>
              <a:rPr lang="ko-KR" altLang="en-US" dirty="0"/>
              <a:t>웹 </a:t>
            </a:r>
            <a:r>
              <a:rPr lang="ko-KR" altLang="en-US" dirty="0" err="1" smtClean="0"/>
              <a:t>워커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백그라운드에서 </a:t>
            </a:r>
            <a:r>
              <a:rPr lang="ko-KR" altLang="en-US" dirty="0"/>
              <a:t>실행시키기 위한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오랜 </a:t>
            </a:r>
            <a:r>
              <a:rPr lang="ko-KR" altLang="en-US" dirty="0"/>
              <a:t>시간이 걸리는 코드를 별도의 </a:t>
            </a:r>
            <a:r>
              <a:rPr lang="ko-KR" altLang="en-US" dirty="0" err="1"/>
              <a:t>스레드로</a:t>
            </a:r>
            <a:r>
              <a:rPr lang="ko-KR" altLang="en-US" dirty="0"/>
              <a:t> </a:t>
            </a:r>
            <a:r>
              <a:rPr lang="ko-KR" altLang="en-US" dirty="0" smtClean="0"/>
              <a:t>실행시킴</a:t>
            </a:r>
            <a:endParaRPr lang="ko-KR" altLang="en-US" dirty="0"/>
          </a:p>
          <a:p>
            <a:pPr lvl="1" fontAlgn="base"/>
            <a:endParaRPr lang="ko-KR" altLang="en-US" dirty="0"/>
          </a:p>
          <a:p>
            <a:pPr fontAlgn="base"/>
            <a:endParaRPr lang="ko-KR" altLang="en-US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79600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91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07. </a:t>
            </a:r>
            <a:r>
              <a:rPr lang="ko-KR" altLang="en-US" b="1" dirty="0"/>
              <a:t>웹 </a:t>
            </a:r>
            <a:r>
              <a:rPr lang="ko-KR" altLang="en-US" b="1" dirty="0" err="1"/>
              <a:t>워커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198"/>
            <a:ext cx="8208912" cy="413305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웹 </a:t>
            </a:r>
            <a:r>
              <a:rPr lang="ko-KR" altLang="en-US" dirty="0" err="1" smtClean="0"/>
              <a:t>워커의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전용 </a:t>
            </a:r>
            <a:r>
              <a:rPr lang="ko-KR" altLang="en-US" dirty="0" err="1" smtClean="0"/>
              <a:t>워커</a:t>
            </a:r>
            <a:endParaRPr lang="en-US" altLang="ko-KR" dirty="0" smtClean="0"/>
          </a:p>
          <a:p>
            <a:pPr lvl="2" fontAlgn="base"/>
            <a:r>
              <a:rPr lang="ko-KR" altLang="en-US" dirty="0" err="1"/>
              <a:t>워커를</a:t>
            </a:r>
            <a:r>
              <a:rPr lang="ko-KR" altLang="en-US" dirty="0"/>
              <a:t> 생성한 페이지에만 백그라운드 프로세스가 응답하는 형태</a:t>
            </a:r>
          </a:p>
          <a:p>
            <a:pPr lvl="1" fontAlgn="base"/>
            <a:endParaRPr lang="en-US" altLang="ko-KR" dirty="0" smtClean="0"/>
          </a:p>
          <a:p>
            <a:pPr lvl="1" fontAlgn="base"/>
            <a:r>
              <a:rPr lang="ko-KR" altLang="en-US" dirty="0" smtClean="0"/>
              <a:t>공유 </a:t>
            </a:r>
            <a:r>
              <a:rPr lang="ko-KR" altLang="en-US" dirty="0" err="1" smtClean="0"/>
              <a:t>워커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하나의 </a:t>
            </a:r>
            <a:r>
              <a:rPr lang="ko-KR" altLang="en-US" dirty="0" err="1"/>
              <a:t>워커가</a:t>
            </a:r>
            <a:r>
              <a:rPr lang="ko-KR" altLang="en-US" dirty="0"/>
              <a:t> 여러 개의 문서에 응답하는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79600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705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07. </a:t>
            </a:r>
            <a:r>
              <a:rPr lang="ko-KR" altLang="en-US" b="1" dirty="0"/>
              <a:t>웹 </a:t>
            </a:r>
            <a:r>
              <a:rPr lang="ko-KR" altLang="en-US" b="1" dirty="0" err="1" smtClean="0"/>
              <a:t>워커</a:t>
            </a:r>
            <a:r>
              <a:rPr lang="en-US" altLang="ko-KR" b="1" dirty="0"/>
              <a:t>(</a:t>
            </a:r>
            <a:r>
              <a:rPr lang="ko-KR" altLang="en-US" b="1" dirty="0"/>
              <a:t>전용 웹 </a:t>
            </a:r>
            <a:r>
              <a:rPr lang="ko-KR" altLang="en-US" b="1" dirty="0" err="1"/>
              <a:t>워커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198"/>
            <a:ext cx="8352928" cy="413305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전용 웹 </a:t>
            </a:r>
            <a:r>
              <a:rPr lang="ko-KR" altLang="en-US" dirty="0" err="1" smtClean="0"/>
              <a:t>워커</a:t>
            </a:r>
            <a:r>
              <a:rPr lang="ko-KR" altLang="en-US" dirty="0" smtClean="0"/>
              <a:t> 실행시키는 방법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HTML </a:t>
            </a:r>
            <a:r>
              <a:rPr lang="ko-KR" altLang="en-US" dirty="0" smtClean="0"/>
              <a:t>페이지에서 </a:t>
            </a:r>
            <a:r>
              <a:rPr lang="en-US" altLang="ko-KR" dirty="0" smtClean="0"/>
              <a:t>Worker </a:t>
            </a:r>
            <a:r>
              <a:rPr lang="ko-KR" altLang="en-US" dirty="0" smtClean="0"/>
              <a:t>라는 객체를 사용</a:t>
            </a:r>
            <a:endParaRPr lang="en-US" altLang="ko-KR" dirty="0" smtClean="0"/>
          </a:p>
          <a:p>
            <a:pPr lvl="1" fontAlgn="base"/>
            <a:r>
              <a:rPr lang="ko-KR" altLang="en-US" dirty="0" err="1"/>
              <a:t>워커</a:t>
            </a:r>
            <a:r>
              <a:rPr lang="ko-KR" altLang="en-US" dirty="0"/>
              <a:t> 코드를 기술한 자바스크립트파일</a:t>
            </a:r>
            <a:r>
              <a:rPr lang="en-US" altLang="ko-KR" dirty="0"/>
              <a:t>(.</a:t>
            </a:r>
            <a:r>
              <a:rPr lang="en-US" altLang="ko-KR" dirty="0" err="1"/>
              <a:t>js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Worker </a:t>
            </a:r>
            <a:r>
              <a:rPr lang="ko-KR" altLang="en-US" dirty="0"/>
              <a:t>객체 생성 시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fontAlgn="base"/>
            <a:r>
              <a:rPr lang="ko-KR" altLang="en-US" dirty="0" err="1" smtClean="0"/>
              <a:t>워커</a:t>
            </a:r>
            <a:r>
              <a:rPr lang="ko-KR" altLang="en-US" dirty="0" smtClean="0"/>
              <a:t> 객체를 생성시 사용한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Worker()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백그라운드로 처리할 코드가 들어있는 자바스크립트 파일의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기술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자바스크립트 파일 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웹 </a:t>
            </a:r>
            <a:r>
              <a:rPr lang="ko-KR" altLang="en-US" dirty="0" err="1" smtClean="0"/>
              <a:t>워커에</a:t>
            </a:r>
            <a:r>
              <a:rPr lang="ko-KR" altLang="en-US" dirty="0" smtClean="0"/>
              <a:t> 대한 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메시지를 서로 통신하기 위한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기술</a:t>
            </a:r>
            <a:endParaRPr lang="en-US" altLang="ko-KR" dirty="0" smtClean="0"/>
          </a:p>
          <a:p>
            <a:pPr lvl="2" fontAlgn="base"/>
            <a:r>
              <a:rPr lang="ko-KR" altLang="en-US" dirty="0" err="1" smtClean="0"/>
              <a:t>워커</a:t>
            </a:r>
            <a:r>
              <a:rPr lang="ko-KR" altLang="en-US" dirty="0" smtClean="0"/>
              <a:t> 객체는 이 자바스크립트 파일을 내려 받아 백그라운드에서 실행</a:t>
            </a:r>
            <a:endParaRPr lang="en-US" altLang="ko-KR" dirty="0" smtClean="0"/>
          </a:p>
          <a:p>
            <a:pPr lvl="2" fontAlgn="base"/>
            <a:endParaRPr lang="en-US" altLang="ko-KR" dirty="0" smtClean="0"/>
          </a:p>
          <a:p>
            <a:pPr lvl="1" fontAlgn="base"/>
            <a:endParaRPr lang="ko-KR" altLang="en-US" dirty="0"/>
          </a:p>
          <a:p>
            <a:pPr fontAlgn="base"/>
            <a:endParaRPr lang="ko-KR" altLang="en-US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79600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48420"/>
              </p:ext>
            </p:extLst>
          </p:nvPr>
        </p:nvGraphicFramePr>
        <p:xfrm>
          <a:off x="1115616" y="2888742"/>
          <a:ext cx="6552728" cy="474726"/>
        </p:xfrm>
        <a:graphic>
          <a:graphicData uri="http://schemas.openxmlformats.org/drawingml/2006/table">
            <a:tbl>
              <a:tblPr/>
              <a:tblGrid>
                <a:gridCol w="442385"/>
                <a:gridCol w="6110343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worker = new Worker("worker.js"); </a:t>
                      </a: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4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Autofit/>
          </a:bodyPr>
          <a:lstStyle/>
          <a:p>
            <a:r>
              <a:rPr lang="en-US" altLang="ko-KR" b="1" dirty="0"/>
              <a:t>1.1 video </a:t>
            </a:r>
            <a:r>
              <a:rPr lang="ko-KR" altLang="en-US" b="1" dirty="0"/>
              <a:t>태그로 동영상 재생하기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136904" cy="115212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 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&lt;audio&gt; </a:t>
            </a:r>
            <a:r>
              <a:rPr lang="ko-KR" altLang="en-US" dirty="0" smtClean="0"/>
              <a:t>태그에서도 공통적으로 사용되는 속성</a:t>
            </a:r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40570"/>
              </p:ext>
            </p:extLst>
          </p:nvPr>
        </p:nvGraphicFramePr>
        <p:xfrm>
          <a:off x="539552" y="2761208"/>
          <a:ext cx="8136904" cy="2087000"/>
        </p:xfrm>
        <a:graphic>
          <a:graphicData uri="http://schemas.openxmlformats.org/drawingml/2006/table">
            <a:tbl>
              <a:tblPr/>
              <a:tblGrid>
                <a:gridCol w="2160240"/>
                <a:gridCol w="5976664"/>
              </a:tblGrid>
              <a:tr h="2660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2660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동영상 재생이 끝나면 처음부터 다시 반복 재생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controls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브라우저 고유의 컨트롤 바를 표시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autoplay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동영상 파일이 </a:t>
                      </a:r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로드되는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즉시 자동으로 재생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5536" y="5053826"/>
            <a:ext cx="8280920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000" dirty="0"/>
              <a:t>&lt;video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="media/test.mp4" controls loop </a:t>
            </a:r>
            <a:r>
              <a:rPr lang="en-US" altLang="ko-KR" sz="2000" dirty="0" err="1"/>
              <a:t>autoplay</a:t>
            </a:r>
            <a:r>
              <a:rPr lang="en-US" altLang="ko-KR" sz="2000" dirty="0"/>
              <a:t>&gt;&lt;/video&gt;</a:t>
            </a:r>
          </a:p>
        </p:txBody>
      </p:sp>
    </p:spTree>
    <p:extLst>
      <p:ext uri="{BB962C8B-B14F-4D97-AF65-F5344CB8AC3E}">
        <p14:creationId xmlns:p14="http://schemas.microsoft.com/office/powerpoint/2010/main" val="368578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07. </a:t>
            </a:r>
            <a:r>
              <a:rPr lang="ko-KR" altLang="en-US" b="1" dirty="0"/>
              <a:t>웹 </a:t>
            </a:r>
            <a:r>
              <a:rPr lang="ko-KR" altLang="en-US" b="1" dirty="0" err="1" smtClean="0"/>
              <a:t>워커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전용 웹 </a:t>
            </a:r>
            <a:r>
              <a:rPr lang="ko-KR" altLang="en-US" b="1" dirty="0" err="1" smtClean="0"/>
              <a:t>워커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5184576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 err="1" smtClean="0"/>
              <a:t>postMessage</a:t>
            </a:r>
            <a:r>
              <a:rPr lang="en-US" altLang="ko-KR" dirty="0"/>
              <a:t>() </a:t>
            </a:r>
            <a:r>
              <a:rPr lang="ko-KR" altLang="en-US" dirty="0" smtClean="0"/>
              <a:t>함수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메인 소스와 </a:t>
            </a:r>
            <a:r>
              <a:rPr lang="ko-KR" altLang="en-US" dirty="0" err="1" smtClean="0"/>
              <a:t>워커</a:t>
            </a:r>
            <a:r>
              <a:rPr lang="ko-KR" altLang="en-US" dirty="0" smtClean="0"/>
              <a:t> 사이에 서로 데이터를 주고받음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비동기로</a:t>
            </a:r>
            <a:r>
              <a:rPr lang="ko-KR" altLang="en-US" dirty="0" smtClean="0"/>
              <a:t> 데이터를 공유</a:t>
            </a:r>
            <a:endParaRPr lang="en-US" altLang="ko-KR" dirty="0"/>
          </a:p>
          <a:p>
            <a:pPr fontAlgn="base"/>
            <a:r>
              <a:rPr lang="ko-KR" altLang="en-US" dirty="0" err="1"/>
              <a:t>워커</a:t>
            </a:r>
            <a:r>
              <a:rPr lang="ko-KR" altLang="en-US" dirty="0"/>
              <a:t> 객체가 </a:t>
            </a:r>
            <a:r>
              <a:rPr lang="ko-KR" altLang="en-US" dirty="0" err="1"/>
              <a:t>워커</a:t>
            </a:r>
            <a:r>
              <a:rPr lang="ko-KR" altLang="en-US" dirty="0"/>
              <a:t> 코드로 메시지를 보내는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lvl="1" fontAlgn="base"/>
            <a:r>
              <a:rPr lang="ko-KR" altLang="en-US" dirty="0"/>
              <a:t>매개변수</a:t>
            </a:r>
            <a:r>
              <a:rPr lang="en-US" altLang="ko-KR" dirty="0"/>
              <a:t>(message)</a:t>
            </a:r>
            <a:r>
              <a:rPr lang="ko-KR" altLang="en-US" dirty="0"/>
              <a:t>는 보낼 문자열 혹은 </a:t>
            </a:r>
            <a:r>
              <a:rPr lang="en-US" altLang="ko-KR" dirty="0"/>
              <a:t>JSON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fontAlgn="base"/>
            <a:r>
              <a:rPr lang="ko-KR" altLang="en-US" dirty="0" err="1" smtClean="0"/>
              <a:t>워커</a:t>
            </a:r>
            <a:r>
              <a:rPr lang="ko-KR" altLang="en-US" dirty="0" smtClean="0"/>
              <a:t> 코드에서는 </a:t>
            </a:r>
            <a:r>
              <a:rPr lang="en-US" altLang="ko-KR" dirty="0" err="1" smtClean="0"/>
              <a:t>onmessage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핸들러를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워커를</a:t>
            </a:r>
            <a:r>
              <a:rPr lang="ko-KR" altLang="en-US" dirty="0" smtClean="0"/>
              <a:t> 생성한 곳으로부터 메시지를 받아 옴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onmessage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처리를 위한 함수의 매개변수에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속성에 전달 받은 데이터가 저장되어 있다</a:t>
            </a:r>
            <a:r>
              <a:rPr lang="en-US" altLang="ko-KR" dirty="0" smtClean="0"/>
              <a:t>. </a:t>
            </a:r>
          </a:p>
          <a:p>
            <a:pPr lvl="1" fontAlgn="base"/>
            <a:r>
              <a:rPr lang="ko-KR" altLang="en-US" dirty="0" err="1" smtClean="0"/>
              <a:t>워커를</a:t>
            </a:r>
            <a:r>
              <a:rPr lang="ko-KR" altLang="en-US" dirty="0" smtClean="0"/>
              <a:t> 생성한 곳으로 다시 메시지를 되돌려 보낼 때에도 역시 </a:t>
            </a:r>
            <a:r>
              <a:rPr lang="en-US" altLang="ko-KR" dirty="0" err="1" smtClean="0"/>
              <a:t>postMessage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사용</a:t>
            </a:r>
          </a:p>
          <a:p>
            <a:pPr lvl="1" fontAlgn="base"/>
            <a:endParaRPr lang="ko-KR" altLang="en-US" dirty="0"/>
          </a:p>
          <a:p>
            <a:pPr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ko-KR" altLang="en-US" dirty="0"/>
          </a:p>
          <a:p>
            <a:pPr fontAlgn="base"/>
            <a:endParaRPr lang="ko-KR" altLang="en-US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79600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724830"/>
              </p:ext>
            </p:extLst>
          </p:nvPr>
        </p:nvGraphicFramePr>
        <p:xfrm>
          <a:off x="899592" y="2708921"/>
          <a:ext cx="6552728" cy="474726"/>
        </p:xfrm>
        <a:graphic>
          <a:graphicData uri="http://schemas.openxmlformats.org/drawingml/2006/table">
            <a:tbl>
              <a:tblPr/>
              <a:tblGrid>
                <a:gridCol w="442385"/>
                <a:gridCol w="6110343"/>
              </a:tblGrid>
              <a:tr h="1930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worker.postMessage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(message);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64675"/>
              </p:ext>
            </p:extLst>
          </p:nvPr>
        </p:nvGraphicFramePr>
        <p:xfrm>
          <a:off x="827584" y="4365104"/>
          <a:ext cx="6552728" cy="858774"/>
        </p:xfrm>
        <a:graphic>
          <a:graphicData uri="http://schemas.openxmlformats.org/drawingml/2006/table">
            <a:tbl>
              <a:tblPr/>
              <a:tblGrid>
                <a:gridCol w="442385"/>
                <a:gridCol w="6110343"/>
              </a:tblGrid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onmessage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function(e) { 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postMessage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("send message : " +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e.data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863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07. </a:t>
            </a:r>
            <a:r>
              <a:rPr lang="ko-KR" altLang="en-US" b="1" dirty="0"/>
              <a:t>웹 </a:t>
            </a:r>
            <a:r>
              <a:rPr lang="ko-KR" altLang="en-US" b="1" dirty="0" err="1" smtClean="0"/>
              <a:t>워커</a:t>
            </a:r>
            <a:r>
              <a:rPr lang="en-US" altLang="ko-KR" b="1" dirty="0"/>
              <a:t>(</a:t>
            </a:r>
            <a:r>
              <a:rPr lang="ko-KR" altLang="en-US" b="1" dirty="0" smtClean="0"/>
              <a:t>공유 웹 </a:t>
            </a:r>
            <a:r>
              <a:rPr lang="ko-KR" altLang="en-US" b="1" dirty="0" err="1" smtClean="0"/>
              <a:t>워커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5040560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공유 </a:t>
            </a:r>
            <a:r>
              <a:rPr lang="ko-KR" altLang="en-US" dirty="0" err="1" smtClean="0"/>
              <a:t>워커</a:t>
            </a:r>
            <a:r>
              <a:rPr lang="ko-KR" altLang="en-US" dirty="0" smtClean="0"/>
              <a:t> 객체 </a:t>
            </a:r>
            <a:r>
              <a:rPr lang="ko-KR" altLang="en-US" dirty="0"/>
              <a:t>생성시 </a:t>
            </a:r>
            <a:r>
              <a:rPr lang="ko-KR" altLang="en-US" dirty="0" err="1"/>
              <a:t>생성자로</a:t>
            </a:r>
            <a:r>
              <a:rPr lang="ko-KR" altLang="en-US" dirty="0"/>
              <a:t> </a:t>
            </a:r>
            <a:r>
              <a:rPr lang="en-US" altLang="ko-KR" dirty="0" err="1" smtClean="0"/>
              <a:t>SharedWorker</a:t>
            </a:r>
            <a:r>
              <a:rPr lang="en-US" altLang="ko-KR" dirty="0"/>
              <a:t>()</a:t>
            </a:r>
            <a:r>
              <a:rPr lang="ko-KR" altLang="en-US" dirty="0"/>
              <a:t>를 사용</a:t>
            </a:r>
          </a:p>
          <a:p>
            <a:pPr lvl="1"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공유 </a:t>
            </a:r>
            <a:r>
              <a:rPr lang="ko-KR" altLang="en-US" dirty="0" err="1"/>
              <a:t>워커</a:t>
            </a:r>
            <a:r>
              <a:rPr lang="ko-KR" altLang="en-US" dirty="0"/>
              <a:t> 코드에서는 </a:t>
            </a:r>
            <a:r>
              <a:rPr lang="en-US" altLang="ko-KR" dirty="0" err="1"/>
              <a:t>onconnect</a:t>
            </a:r>
            <a:r>
              <a:rPr lang="en-US" altLang="ko-KR" dirty="0"/>
              <a:t> </a:t>
            </a:r>
            <a:r>
              <a:rPr lang="ko-KR" altLang="en-US" dirty="0"/>
              <a:t>이벤트 </a:t>
            </a:r>
            <a:r>
              <a:rPr lang="ko-KR" altLang="en-US" dirty="0" err="1"/>
              <a:t>핸들러를</a:t>
            </a:r>
            <a:r>
              <a:rPr lang="ko-KR" altLang="en-US" dirty="0"/>
              <a:t> 통해 </a:t>
            </a:r>
            <a:r>
              <a:rPr lang="ko-KR" altLang="en-US" dirty="0" err="1"/>
              <a:t>워커를</a:t>
            </a:r>
            <a:r>
              <a:rPr lang="ko-KR" altLang="en-US" dirty="0"/>
              <a:t> 생성한 곳에서 메시지를 받아오거나 메시지를 </a:t>
            </a:r>
            <a:r>
              <a:rPr lang="ko-KR" altLang="en-US" dirty="0" smtClean="0"/>
              <a:t>보냄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lvl="1" fontAlgn="base"/>
            <a:endParaRPr lang="ko-KR" altLang="en-US" dirty="0"/>
          </a:p>
          <a:p>
            <a:pPr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ko-KR" altLang="en-US" dirty="0"/>
          </a:p>
          <a:p>
            <a:pPr fontAlgn="base"/>
            <a:endParaRPr lang="ko-KR" altLang="en-US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537440"/>
              </p:ext>
            </p:extLst>
          </p:nvPr>
        </p:nvGraphicFramePr>
        <p:xfrm>
          <a:off x="827584" y="2060848"/>
          <a:ext cx="6552728" cy="474726"/>
        </p:xfrm>
        <a:graphic>
          <a:graphicData uri="http://schemas.openxmlformats.org/drawingml/2006/table">
            <a:tbl>
              <a:tblPr/>
              <a:tblGrid>
                <a:gridCol w="442385"/>
                <a:gridCol w="6110343"/>
              </a:tblGrid>
              <a:tr h="1930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worker = new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SharedWorker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('sharedWorker.js');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22951"/>
              </p:ext>
            </p:extLst>
          </p:nvPr>
        </p:nvGraphicFramePr>
        <p:xfrm>
          <a:off x="827584" y="3501008"/>
          <a:ext cx="6552728" cy="2230374"/>
        </p:xfrm>
        <a:graphic>
          <a:graphicData uri="http://schemas.openxmlformats.org/drawingml/2006/table">
            <a:tbl>
              <a:tblPr/>
              <a:tblGrid>
                <a:gridCol w="442385"/>
                <a:gridCol w="6110343"/>
              </a:tblGrid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onconnect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function(e) {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//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클라이언트와 연결되는 포트 정보 확인 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port =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e.ports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//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클라이언트로부터의 메시지 수신 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port.onmessage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function (event) {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};  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485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07. </a:t>
            </a:r>
            <a:r>
              <a:rPr lang="ko-KR" altLang="en-US" b="1" dirty="0"/>
              <a:t>웹 </a:t>
            </a:r>
            <a:r>
              <a:rPr lang="ko-KR" altLang="en-US" b="1" dirty="0" err="1" smtClean="0"/>
              <a:t>워커</a:t>
            </a:r>
            <a:r>
              <a:rPr lang="en-US" altLang="ko-KR" b="1" dirty="0"/>
              <a:t>(</a:t>
            </a:r>
            <a:r>
              <a:rPr lang="ko-KR" altLang="en-US" b="1" dirty="0" smtClean="0"/>
              <a:t>공유 웹 </a:t>
            </a:r>
            <a:r>
              <a:rPr lang="ko-KR" altLang="en-US" b="1" dirty="0" err="1" smtClean="0"/>
              <a:t>워커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5040560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공유 </a:t>
            </a:r>
            <a:r>
              <a:rPr lang="ko-KR" altLang="en-US" dirty="0" err="1"/>
              <a:t>워커</a:t>
            </a:r>
            <a:r>
              <a:rPr lang="ko-KR" altLang="en-US" dirty="0"/>
              <a:t> 객체가 공유 </a:t>
            </a:r>
            <a:r>
              <a:rPr lang="ko-KR" altLang="en-US" dirty="0" err="1"/>
              <a:t>워커에</a:t>
            </a:r>
            <a:r>
              <a:rPr lang="ko-KR" altLang="en-US" dirty="0"/>
              <a:t> 메시지를 보내는 예</a:t>
            </a:r>
          </a:p>
          <a:p>
            <a:pPr lvl="1"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공유 </a:t>
            </a:r>
            <a:r>
              <a:rPr lang="ko-KR" altLang="en-US" dirty="0" err="1"/>
              <a:t>워커로부터</a:t>
            </a:r>
            <a:r>
              <a:rPr lang="ko-KR" altLang="en-US" dirty="0"/>
              <a:t> 메시지를 수신하려면 </a:t>
            </a:r>
            <a:r>
              <a:rPr lang="en-US" altLang="ko-KR" dirty="0" err="1"/>
              <a:t>onmessage</a:t>
            </a:r>
            <a:r>
              <a:rPr lang="en-US" altLang="ko-KR" dirty="0"/>
              <a:t> </a:t>
            </a:r>
            <a:r>
              <a:rPr lang="ko-KR" altLang="en-US" dirty="0"/>
              <a:t>이벤트 처리를 위한 함수의 매개변수에 </a:t>
            </a:r>
            <a:r>
              <a:rPr lang="en-US" altLang="ko-KR" dirty="0"/>
              <a:t>data </a:t>
            </a:r>
            <a:r>
              <a:rPr lang="ko-KR" altLang="en-US" dirty="0"/>
              <a:t>속성에 전달 받은 데이터가 저장되어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err="1" smtClean="0"/>
              <a:t>워커를</a:t>
            </a:r>
            <a:r>
              <a:rPr lang="ko-KR" altLang="en-US" dirty="0" smtClean="0"/>
              <a:t> </a:t>
            </a:r>
            <a:r>
              <a:rPr lang="ko-KR" altLang="en-US" dirty="0"/>
              <a:t>생성한 곳으로 다시 메시지를 되돌려 보낼 때에도 역시 </a:t>
            </a:r>
            <a:r>
              <a:rPr lang="en-US" altLang="ko-KR" dirty="0" err="1"/>
              <a:t>postMessage</a:t>
            </a:r>
            <a:r>
              <a:rPr lang="en-US" altLang="ko-KR" dirty="0"/>
              <a:t>() </a:t>
            </a:r>
            <a:r>
              <a:rPr lang="ko-KR" altLang="en-US" dirty="0"/>
              <a:t>함수를 사용</a:t>
            </a:r>
          </a:p>
          <a:p>
            <a:pPr fontAlgn="base"/>
            <a:endParaRPr lang="en-US" altLang="ko-KR" dirty="0" smtClean="0"/>
          </a:p>
          <a:p>
            <a:pPr lvl="1" fontAlgn="base"/>
            <a:endParaRPr lang="ko-KR" altLang="en-US" dirty="0"/>
          </a:p>
          <a:p>
            <a:pPr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lvl="2" fontAlgn="base"/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66371"/>
              </p:ext>
            </p:extLst>
          </p:nvPr>
        </p:nvGraphicFramePr>
        <p:xfrm>
          <a:off x="827584" y="2060848"/>
          <a:ext cx="6552728" cy="474726"/>
        </p:xfrm>
        <a:graphic>
          <a:graphicData uri="http://schemas.openxmlformats.org/drawingml/2006/table">
            <a:tbl>
              <a:tblPr/>
              <a:tblGrid>
                <a:gridCol w="442385"/>
                <a:gridCol w="6110343"/>
              </a:tblGrid>
              <a:tr h="1930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worker.port.postMessage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(message);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749633"/>
              </p:ext>
            </p:extLst>
          </p:nvPr>
        </p:nvGraphicFramePr>
        <p:xfrm>
          <a:off x="827584" y="4658458"/>
          <a:ext cx="6552728" cy="858774"/>
        </p:xfrm>
        <a:graphic>
          <a:graphicData uri="http://schemas.openxmlformats.org/drawingml/2006/table">
            <a:tbl>
              <a:tblPr/>
              <a:tblGrid>
                <a:gridCol w="442385"/>
                <a:gridCol w="6110343"/>
              </a:tblGrid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port.onmessage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function (event) {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port.postMessage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("welcome ! " +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event.data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236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08. </a:t>
            </a:r>
            <a:r>
              <a:rPr lang="ko-KR" altLang="en-US" b="1" dirty="0" err="1"/>
              <a:t>지오로케이션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40960" cy="3600400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실행 중인 브라우저에서 사용자의 현재 위치 정보</a:t>
            </a:r>
            <a:r>
              <a:rPr lang="en-US" altLang="ko-KR" dirty="0"/>
              <a:t>(</a:t>
            </a:r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경도</a:t>
            </a:r>
            <a:r>
              <a:rPr lang="en-US" altLang="ko-KR" dirty="0"/>
              <a:t>)</a:t>
            </a:r>
            <a:r>
              <a:rPr lang="ko-KR" altLang="en-US" dirty="0"/>
              <a:t>를 얻기 위한 자바스크립트 </a:t>
            </a:r>
            <a:r>
              <a:rPr lang="en-US" altLang="ko-KR" dirty="0" smtClean="0"/>
              <a:t>API</a:t>
            </a:r>
            <a:endParaRPr lang="en-US" altLang="ko-KR" dirty="0"/>
          </a:p>
          <a:p>
            <a:pPr lvl="1" fontAlgn="base"/>
            <a:r>
              <a:rPr lang="ko-KR" altLang="en-US" dirty="0" err="1"/>
              <a:t>지오로케이션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개의 함수 형태로 </a:t>
            </a:r>
            <a:r>
              <a:rPr lang="ko-KR" altLang="en-US" dirty="0" smtClean="0"/>
              <a:t>제공 </a:t>
            </a:r>
            <a:r>
              <a:rPr lang="en-US" altLang="ko-KR" dirty="0" err="1" smtClean="0"/>
              <a:t>window.navigator</a:t>
            </a:r>
            <a:r>
              <a:rPr lang="en-US" altLang="ko-KR" dirty="0" smtClean="0"/>
              <a:t> </a:t>
            </a:r>
            <a:r>
              <a:rPr lang="ko-KR" altLang="en-US" dirty="0"/>
              <a:t>객체로 </a:t>
            </a:r>
            <a:r>
              <a:rPr lang="ko-KR" altLang="en-US" dirty="0" smtClean="0"/>
              <a:t>접근해서 사용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marL="0" indent="0" fontAlgn="base">
              <a:buNone/>
            </a:pPr>
            <a:endParaRPr lang="ko-KR" altLang="en-US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49950"/>
              </p:ext>
            </p:extLst>
          </p:nvPr>
        </p:nvGraphicFramePr>
        <p:xfrm>
          <a:off x="899592" y="2946384"/>
          <a:ext cx="6840760" cy="1703832"/>
        </p:xfrm>
        <a:graphic>
          <a:graphicData uri="http://schemas.openxmlformats.org/drawingml/2006/table">
            <a:tbl>
              <a:tblPr/>
              <a:tblGrid>
                <a:gridCol w="2768137"/>
                <a:gridCol w="4072623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getCurrentPosition()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위치를 한번만 얻는다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watchPostion()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위치를 계속 추적할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clearWatch()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watchPosition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종료한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368425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02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08. </a:t>
            </a:r>
            <a:r>
              <a:rPr lang="ko-KR" altLang="en-US" b="1" dirty="0" err="1"/>
              <a:t>지오로케이션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40960" cy="220399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디바이스의 </a:t>
            </a:r>
            <a:r>
              <a:rPr lang="ko-KR" altLang="en-US" dirty="0"/>
              <a:t>현재 위치를 </a:t>
            </a:r>
            <a:r>
              <a:rPr lang="ko-KR" altLang="en-US" dirty="0" smtClean="0"/>
              <a:t>얻는 </a:t>
            </a:r>
            <a:r>
              <a:rPr lang="en-US" altLang="ko-KR" dirty="0" err="1"/>
              <a:t>getCurrentPosition</a:t>
            </a:r>
            <a:r>
              <a:rPr lang="en-US" altLang="ko-KR" dirty="0"/>
              <a:t>()</a:t>
            </a:r>
            <a:r>
              <a:rPr lang="ko-KR" altLang="en-US" dirty="0"/>
              <a:t>의 기본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lvl="1" fontAlgn="base"/>
            <a:r>
              <a:rPr lang="ko-KR" altLang="en-US" dirty="0"/>
              <a:t>성공적으로 위치 정보를 얻었다면 첫 번째 매개변수에 기술한 </a:t>
            </a:r>
            <a:r>
              <a:rPr lang="en-US" altLang="ko-KR" dirty="0" err="1"/>
              <a:t>successCallBack</a:t>
            </a:r>
            <a:r>
              <a:rPr lang="en-US" altLang="ko-KR" dirty="0"/>
              <a:t> 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에러가 </a:t>
            </a:r>
            <a:r>
              <a:rPr lang="ko-KR" altLang="en-US" dirty="0"/>
              <a:t>발생했을 때는 두 번째 매개변수에 기술한 </a:t>
            </a:r>
            <a:r>
              <a:rPr lang="en-US" altLang="ko-KR" dirty="0" err="1" smtClean="0"/>
              <a:t>errorCallback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ko-KR" altLang="en-US" dirty="0"/>
              <a:t>호출</a:t>
            </a:r>
          </a:p>
          <a:p>
            <a:pPr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lvl="2" fontAlgn="base"/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368425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99761"/>
              </p:ext>
            </p:extLst>
          </p:nvPr>
        </p:nvGraphicFramePr>
        <p:xfrm>
          <a:off x="827584" y="2060848"/>
          <a:ext cx="6912768" cy="425958"/>
        </p:xfrm>
        <a:graphic>
          <a:graphicData uri="http://schemas.openxmlformats.org/drawingml/2006/table">
            <a:tbl>
              <a:tblPr/>
              <a:tblGrid>
                <a:gridCol w="486136"/>
                <a:gridCol w="6426632"/>
              </a:tblGrid>
              <a:tr h="2457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getCurrentPosition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successCallback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errorCallback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options)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79321"/>
              </p:ext>
            </p:extLst>
          </p:nvPr>
        </p:nvGraphicFramePr>
        <p:xfrm>
          <a:off x="827584" y="3902702"/>
          <a:ext cx="7344816" cy="1398505"/>
        </p:xfrm>
        <a:graphic>
          <a:graphicData uri="http://schemas.openxmlformats.org/drawingml/2006/table">
            <a:tbl>
              <a:tblPr/>
              <a:tblGrid>
                <a:gridCol w="495859"/>
                <a:gridCol w="6848957"/>
              </a:tblGrid>
              <a:tr h="1398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navigator.geolocation.getCurrentPosition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(function(position) {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//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위치 정보를 이용하여 처리를 수행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alert(   "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위도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 +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position.coords.latitude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+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경도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 +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position.coords.longitude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83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08. </a:t>
            </a:r>
            <a:r>
              <a:rPr lang="ko-KR" altLang="en-US" b="1" dirty="0" err="1"/>
              <a:t>지오로케이션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280920" cy="43204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위치 정보를 갖는 </a:t>
            </a:r>
            <a:r>
              <a:rPr lang="ko-KR" altLang="en-US" dirty="0" smtClean="0"/>
              <a:t>객체 </a:t>
            </a:r>
            <a:r>
              <a:rPr lang="en-US" altLang="ko-KR" dirty="0" err="1" smtClean="0"/>
              <a:t>coords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  <a:p>
            <a:pPr lvl="1" fontAlgn="base"/>
            <a:endParaRPr lang="ko-KR" altLang="en-US" dirty="0"/>
          </a:p>
          <a:p>
            <a:pPr lvl="2" fontAlgn="base"/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368425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629765"/>
              </p:ext>
            </p:extLst>
          </p:nvPr>
        </p:nvGraphicFramePr>
        <p:xfrm>
          <a:off x="467544" y="2022602"/>
          <a:ext cx="8064896" cy="3065526"/>
        </p:xfrm>
        <a:graphic>
          <a:graphicData uri="http://schemas.openxmlformats.org/drawingml/2006/table">
            <a:tbl>
              <a:tblPr/>
              <a:tblGrid>
                <a:gridCol w="1872208"/>
                <a:gridCol w="6192688"/>
              </a:tblGrid>
              <a:tr h="2280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latitude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위도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경도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altitude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표고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이용할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수없을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때는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경도의 오차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단위와 미터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altitudeAccuracy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표고의 오차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단위와 미터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디바이스의 진행 방향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북쪽을 기준으로 한 시계 방향의 각도로 나타냄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이용할 수 없을 때는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디바이스의 진행 속도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이용할 수 없을 때는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위치 정보를 얻은 시각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(1970/1/1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부터의 밀리 세컨드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368425" y="2482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944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08. </a:t>
            </a:r>
            <a:r>
              <a:rPr lang="ko-KR" altLang="en-US" b="1" dirty="0" err="1"/>
              <a:t>지오로케이션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424936" cy="518457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현재 위치를 계속 추적할 수 있는 함수인 </a:t>
            </a:r>
            <a:r>
              <a:rPr lang="en-US" altLang="ko-KR" dirty="0" err="1"/>
              <a:t>watchPostion</a:t>
            </a:r>
            <a:r>
              <a:rPr lang="en-US" altLang="ko-KR" dirty="0"/>
              <a:t>() </a:t>
            </a:r>
            <a:r>
              <a:rPr lang="ko-KR" altLang="en-US" dirty="0"/>
              <a:t>함수의 기본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/>
              <a:t>함수는 디바이스가 위치가 변경되었다고 판단할 때마다 </a:t>
            </a:r>
            <a:r>
              <a:rPr lang="ko-KR" altLang="en-US" dirty="0" smtClean="0"/>
              <a:t>계속 호출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fontAlgn="base"/>
            <a:r>
              <a:rPr lang="en-US" altLang="ko-KR" dirty="0" err="1"/>
              <a:t>watchPosition</a:t>
            </a:r>
            <a:r>
              <a:rPr lang="en-US" altLang="ko-KR" dirty="0"/>
              <a:t>() </a:t>
            </a:r>
            <a:r>
              <a:rPr lang="ko-KR" altLang="en-US" dirty="0"/>
              <a:t>함수를 종료하는 </a:t>
            </a:r>
            <a:r>
              <a:rPr lang="en-US" altLang="ko-KR" dirty="0" err="1"/>
              <a:t>clearWatch</a:t>
            </a:r>
            <a:r>
              <a:rPr lang="en-US" altLang="ko-KR" dirty="0"/>
              <a:t>() </a:t>
            </a:r>
            <a:r>
              <a:rPr lang="ko-KR" altLang="en-US" dirty="0"/>
              <a:t>함수의 기본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lvl="1" fontAlgn="base"/>
            <a:r>
              <a:rPr lang="en-US" altLang="ko-KR" dirty="0" err="1"/>
              <a:t>clearWatch</a:t>
            </a:r>
            <a:r>
              <a:rPr lang="en-US" altLang="ko-KR" dirty="0"/>
              <a:t>() </a:t>
            </a:r>
            <a:r>
              <a:rPr lang="ko-KR" altLang="en-US" dirty="0"/>
              <a:t>함수는 </a:t>
            </a:r>
            <a:r>
              <a:rPr lang="en-US" altLang="ko-KR" dirty="0" err="1"/>
              <a:t>watchPosition</a:t>
            </a:r>
            <a:r>
              <a:rPr lang="en-US" altLang="ko-KR" dirty="0"/>
              <a:t>() </a:t>
            </a:r>
            <a:r>
              <a:rPr lang="ko-KR" altLang="en-US" dirty="0"/>
              <a:t>함수가 반환한 </a:t>
            </a:r>
            <a:r>
              <a:rPr lang="ko-KR" altLang="en-US" dirty="0" err="1"/>
              <a:t>정숫값을</a:t>
            </a:r>
            <a:r>
              <a:rPr lang="ko-KR" altLang="en-US" dirty="0"/>
              <a:t> </a:t>
            </a:r>
            <a:r>
              <a:rPr lang="en-US" altLang="ko-KR" dirty="0" err="1"/>
              <a:t>clearWatch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 </a:t>
            </a:r>
            <a:r>
              <a:rPr lang="ko-KR" altLang="en-US" dirty="0"/>
              <a:t>전달하여 </a:t>
            </a:r>
            <a:r>
              <a:rPr lang="en-US" altLang="ko-KR" dirty="0" err="1"/>
              <a:t>watchPosition</a:t>
            </a:r>
            <a:r>
              <a:rPr lang="en-US" altLang="ko-KR" dirty="0"/>
              <a:t>() </a:t>
            </a:r>
            <a:r>
              <a:rPr lang="ko-KR" altLang="en-US" dirty="0"/>
              <a:t>함수를 종료</a:t>
            </a:r>
          </a:p>
          <a:p>
            <a:pPr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lvl="2" fontAlgn="base"/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368425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368425" y="2482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087565"/>
              </p:ext>
            </p:extLst>
          </p:nvPr>
        </p:nvGraphicFramePr>
        <p:xfrm>
          <a:off x="827584" y="2343023"/>
          <a:ext cx="7416824" cy="474726"/>
        </p:xfrm>
        <a:graphic>
          <a:graphicData uri="http://schemas.openxmlformats.org/drawingml/2006/table">
            <a:tbl>
              <a:tblPr/>
              <a:tblGrid>
                <a:gridCol w="500721"/>
                <a:gridCol w="6916103"/>
              </a:tblGrid>
              <a:tr h="2457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watchPosition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successCallback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errorCallback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option)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282137"/>
              </p:ext>
            </p:extLst>
          </p:nvPr>
        </p:nvGraphicFramePr>
        <p:xfrm>
          <a:off x="827584" y="4145533"/>
          <a:ext cx="7416824" cy="474726"/>
        </p:xfrm>
        <a:graphic>
          <a:graphicData uri="http://schemas.openxmlformats.org/drawingml/2006/table">
            <a:tbl>
              <a:tblPr/>
              <a:tblGrid>
                <a:gridCol w="500721"/>
                <a:gridCol w="6916103"/>
              </a:tblGrid>
              <a:tr h="2457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clearWatch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watchId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1539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08. </a:t>
            </a:r>
            <a:r>
              <a:rPr lang="ko-KR" altLang="en-US" b="1" dirty="0" err="1"/>
              <a:t>지오로케이션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424936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getCurrentPosition</a:t>
            </a:r>
            <a:r>
              <a:rPr lang="en-US" altLang="ko-KR" dirty="0"/>
              <a:t>() </a:t>
            </a:r>
            <a:r>
              <a:rPr lang="ko-KR" altLang="en-US" dirty="0"/>
              <a:t>함수와 </a:t>
            </a:r>
            <a:r>
              <a:rPr lang="en-US" altLang="ko-KR" dirty="0" err="1"/>
              <a:t>watchPosition</a:t>
            </a:r>
            <a:r>
              <a:rPr lang="en-US" altLang="ko-KR" dirty="0"/>
              <a:t>() </a:t>
            </a:r>
            <a:r>
              <a:rPr lang="ko-KR" altLang="en-US" dirty="0"/>
              <a:t>함수는 세 번째 매개변수로 위치 정보를 확인하는 처리를 제어할 수 있는 옵션을 </a:t>
            </a:r>
            <a:r>
              <a:rPr lang="ko-KR" altLang="en-US" dirty="0" smtClean="0"/>
              <a:t>지정</a:t>
            </a:r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368425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368425" y="2482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60882"/>
              </p:ext>
            </p:extLst>
          </p:nvPr>
        </p:nvGraphicFramePr>
        <p:xfrm>
          <a:off x="683568" y="2470595"/>
          <a:ext cx="7848872" cy="2093976"/>
        </p:xfrm>
        <a:graphic>
          <a:graphicData uri="http://schemas.openxmlformats.org/drawingml/2006/table">
            <a:tbl>
              <a:tblPr/>
              <a:tblGrid>
                <a:gridCol w="2016224"/>
                <a:gridCol w="5832648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enableHighAccuracy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정확도가 높은 위치 정보를 요청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timeout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위치 정보 확인에 시간제한을 설정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밀리 세컨드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시간제한을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초과하면 에러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(TIME OUT)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maximumAge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위치 정보의 유효 기간을 설정함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밀리 세컨드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현재의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위치 정보가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maximumAge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오래된 것이라면 해당 위치 정보는 폐기되고 새롭게 위치 정보 확인을 시도함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지정하면 항상 새로운 위치 정보를 확인함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368425" y="29384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27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08. </a:t>
            </a:r>
            <a:r>
              <a:rPr lang="ko-KR" altLang="en-US" b="1" dirty="0" err="1"/>
              <a:t>지오로케이션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424936" cy="720080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정확도와 위치 정보의 유효 기간을 설정하는 예</a:t>
            </a:r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368425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368425" y="2482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368425" y="29384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200733"/>
              </p:ext>
            </p:extLst>
          </p:nvPr>
        </p:nvGraphicFramePr>
        <p:xfrm>
          <a:off x="611560" y="2119376"/>
          <a:ext cx="8064896" cy="1133094"/>
        </p:xfrm>
        <a:graphic>
          <a:graphicData uri="http://schemas.openxmlformats.org/drawingml/2006/table">
            <a:tbl>
              <a:tblPr/>
              <a:tblGrid>
                <a:gridCol w="360040"/>
                <a:gridCol w="7704856"/>
              </a:tblGrid>
              <a:tr h="2457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navigator.geolocation.getCurrentPosition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successCallback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errorCallback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enableHighAccuracy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true,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정확도가 높은 위치 정보를 요청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maximumAge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0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항상 새로운 위치 정보를 확인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});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587500" y="3357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510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Section 08. </a:t>
            </a:r>
            <a:r>
              <a:rPr lang="ko-KR" altLang="en-US" b="1" dirty="0" err="1"/>
              <a:t>지오로케이션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1678534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ko-KR" altLang="en-US" dirty="0" err="1"/>
              <a:t>맵스로</a:t>
            </a:r>
            <a:r>
              <a:rPr lang="ko-KR" altLang="en-US" dirty="0"/>
              <a:t> 접속하면 위치 정보</a:t>
            </a:r>
            <a:r>
              <a:rPr lang="en-US" altLang="ko-KR" dirty="0"/>
              <a:t>(</a:t>
            </a:r>
            <a:r>
              <a:rPr lang="ko-KR" altLang="en-US" dirty="0"/>
              <a:t>위도와 경도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얻기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r>
              <a:rPr lang="ko-KR" altLang="en-US" dirty="0" smtClean="0"/>
              <a:t>지역 </a:t>
            </a:r>
            <a:r>
              <a:rPr lang="ko-KR" altLang="en-US" dirty="0"/>
              <a:t>명을 입력한 후 색상 핀이 나타나면 해당 위치에서 마우스 오른쪽 클릭하여 ‘이곳이 궁금한가요</a:t>
            </a:r>
            <a:r>
              <a:rPr lang="en-US" altLang="ko-KR" dirty="0"/>
              <a:t>?’</a:t>
            </a:r>
            <a:r>
              <a:rPr lang="ko-KR" altLang="en-US" dirty="0"/>
              <a:t>를 선택하면 위도와 경도가 </a:t>
            </a:r>
            <a:r>
              <a:rPr lang="ko-KR" altLang="en-US" dirty="0" smtClean="0"/>
              <a:t>나타남</a:t>
            </a:r>
            <a:r>
              <a:rPr lang="en-US" altLang="ko-KR" dirty="0" smtClean="0"/>
              <a:t> </a:t>
            </a:r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368425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368425" y="2482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587500" y="3357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962741"/>
              </p:ext>
            </p:extLst>
          </p:nvPr>
        </p:nvGraphicFramePr>
        <p:xfrm>
          <a:off x="827584" y="1988840"/>
          <a:ext cx="5222113" cy="523494"/>
        </p:xfrm>
        <a:graphic>
          <a:graphicData uri="http://schemas.openxmlformats.org/drawingml/2006/table">
            <a:tbl>
              <a:tblPr/>
              <a:tblGrid>
                <a:gridCol w="5222113"/>
              </a:tblGrid>
              <a:tr h="4940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http://maps.google.com/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960563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8" name="_x196391344" descr="EMB0000081054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23" y="3259481"/>
            <a:ext cx="5184576" cy="33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64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1.1 video </a:t>
            </a:r>
            <a:r>
              <a:rPr lang="ko-KR" altLang="en-US" b="1" dirty="0" smtClean="0"/>
              <a:t>태그로 동영상 재생하기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676456" cy="864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 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&lt;audio&gt; </a:t>
            </a:r>
            <a:r>
              <a:rPr lang="ko-KR" altLang="en-US" dirty="0" smtClean="0"/>
              <a:t>태그에서는 사용되지 못하는 고유 속성</a:t>
            </a:r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174816"/>
              </p:ext>
            </p:extLst>
          </p:nvPr>
        </p:nvGraphicFramePr>
        <p:xfrm>
          <a:off x="395536" y="2420888"/>
          <a:ext cx="8280920" cy="3187870"/>
        </p:xfrm>
        <a:graphic>
          <a:graphicData uri="http://schemas.openxmlformats.org/drawingml/2006/table">
            <a:tbl>
              <a:tblPr/>
              <a:tblGrid>
                <a:gridCol w="936104"/>
                <a:gridCol w="7344816"/>
              </a:tblGrid>
              <a:tr h="2660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2660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동영상의 넓이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height 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동영상의 높이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poster 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재생할 동영상이 로드 중이거나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버퍼링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중일 때 보여 질 이미지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38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preload 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동영상 파일을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다운로드하여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재생하게끔 하는 방식으로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none, metadata, auto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설정할 수 있다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none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사용자가 컨트롤을 조작하기 전까지 내려 받지 않으며 일반적으로 불필요한 트래픽을 최소화하기 위해 비디오를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캐시하지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않는다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metadata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브라우저가 크기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 번째 프레임과 같은 리소스에 대한 정보를 조회하게 하는데 사용하면 좋다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auto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기본값이며 브라우저가 파일을 자동으로 내려 받게 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6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Section 09. File </a:t>
            </a:r>
            <a:r>
              <a:rPr lang="en-US" altLang="ko-KR" b="1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 내의 웹 애플리케이션에서 로컬 파일의 내용을 접근할 수 있도록 하는 </a:t>
            </a:r>
            <a:r>
              <a:rPr lang="en-US" altLang="ko-KR" dirty="0" smtClean="0"/>
              <a:t>API</a:t>
            </a:r>
          </a:p>
          <a:p>
            <a:endParaRPr lang="en-US" altLang="ko-KR" dirty="0"/>
          </a:p>
          <a:p>
            <a:r>
              <a:rPr lang="ko-KR" altLang="en-US" dirty="0" smtClean="0"/>
              <a:t>사용자가 </a:t>
            </a:r>
            <a:r>
              <a:rPr lang="ko-KR" altLang="en-US" dirty="0"/>
              <a:t>파일 시스템에 접근할 수 있도록 하기 위해서는 파일 선택 입력 폼을 이용해야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input </a:t>
            </a:r>
            <a:r>
              <a:rPr lang="ko-KR" altLang="en-US" dirty="0"/>
              <a:t>요소의 </a:t>
            </a:r>
            <a:r>
              <a:rPr lang="en-US" altLang="ko-KR" dirty="0"/>
              <a:t>type </a:t>
            </a:r>
            <a:r>
              <a:rPr lang="ko-KR" altLang="en-US" dirty="0"/>
              <a:t>속성에 ‘</a:t>
            </a:r>
            <a:r>
              <a:rPr lang="en-US" altLang="ko-KR" dirty="0"/>
              <a:t>file’</a:t>
            </a:r>
            <a:r>
              <a:rPr lang="ko-KR" altLang="en-US" dirty="0"/>
              <a:t>을 지정하면 사용자가 직접 파일을 선택할 수 있는 입력 폼이 </a:t>
            </a:r>
            <a:r>
              <a:rPr lang="ko-KR" altLang="en-US" dirty="0" smtClean="0"/>
              <a:t>생성됨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45604"/>
              </p:ext>
            </p:extLst>
          </p:nvPr>
        </p:nvGraphicFramePr>
        <p:xfrm>
          <a:off x="971600" y="4244976"/>
          <a:ext cx="6552728" cy="523494"/>
        </p:xfrm>
        <a:graphic>
          <a:graphicData uri="http://schemas.openxmlformats.org/drawingml/2006/table">
            <a:tbl>
              <a:tblPr/>
              <a:tblGrid>
                <a:gridCol w="442384"/>
                <a:gridCol w="6110344"/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type="file" id="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myfiles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1681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Section 09. File </a:t>
            </a:r>
            <a:r>
              <a:rPr lang="en-US" altLang="ko-KR" b="1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File </a:t>
            </a:r>
            <a:r>
              <a:rPr lang="ko-KR" altLang="en-US" dirty="0"/>
              <a:t>인터페이스의 속성과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34752"/>
              </p:ext>
            </p:extLst>
          </p:nvPr>
        </p:nvGraphicFramePr>
        <p:xfrm>
          <a:off x="899592" y="2060848"/>
          <a:ext cx="6696744" cy="1921764"/>
        </p:xfrm>
        <a:graphic>
          <a:graphicData uri="http://schemas.openxmlformats.org/drawingml/2006/table">
            <a:tbl>
              <a:tblPr/>
              <a:tblGrid>
                <a:gridCol w="1793576"/>
                <a:gridCol w="4903168"/>
              </a:tblGrid>
              <a:tr h="1629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629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파일의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MIME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파일의 범용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크기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9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slice(start,length)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시작 위치와 길이를 지정하여 파일의 내용을 잘라서 새로운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Blob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객체를 만듦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79550" y="302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521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Section 09. File </a:t>
            </a:r>
            <a:r>
              <a:rPr lang="en-US" altLang="ko-KR" b="1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 err="1" smtClean="0"/>
              <a:t>FileReader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인터페이스의 </a:t>
            </a:r>
            <a:r>
              <a:rPr lang="ko-KR" altLang="en-US" dirty="0"/>
              <a:t>속성과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79550" y="302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991705"/>
              </p:ext>
            </p:extLst>
          </p:nvPr>
        </p:nvGraphicFramePr>
        <p:xfrm>
          <a:off x="539552" y="2132856"/>
          <a:ext cx="7992888" cy="2269096"/>
        </p:xfrm>
        <a:graphic>
          <a:graphicData uri="http://schemas.openxmlformats.org/drawingml/2006/table">
            <a:tbl>
              <a:tblPr/>
              <a:tblGrid>
                <a:gridCol w="2933170"/>
                <a:gridCol w="5059718"/>
              </a:tblGrid>
              <a:tr h="135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2964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readAsBinaryString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fileBlob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내용을 읽어 들여 바이너리 문자열로 저장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readAsText(fileBlob,encoding)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내용을 읽어 들여 문자열로 저장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readAsDataURL(file)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내용을 읽어 들여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dataURL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형식의 문자열로 저장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읽어 들인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파일의 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실패 시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발생한다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읽어 들이기에 성공했을 때 발생한다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7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progress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읽어 들이는 동안에 주기적으로 발생한다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1450" y="2500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150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Section 09. File </a:t>
            </a:r>
            <a:r>
              <a:rPr lang="en-US" altLang="ko-KR" b="1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8" cy="4968552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파일 선택 입력 폼에서 특정 파일이 선택</a:t>
            </a:r>
            <a:r>
              <a:rPr lang="en-US" altLang="ko-KR" dirty="0"/>
              <a:t>(</a:t>
            </a:r>
            <a:r>
              <a:rPr lang="en-US" altLang="ko-KR" b="1" dirty="0"/>
              <a:t>change)</a:t>
            </a:r>
            <a:r>
              <a:rPr lang="ko-KR" altLang="en-US" dirty="0"/>
              <a:t>되면 파일의 정보를 얻어오는 함수가 호출되도록 이벤트를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lvl="1" fontAlgn="base"/>
            <a:r>
              <a:rPr lang="ko-KR" altLang="en-US" sz="1600" dirty="0" smtClean="0"/>
              <a:t>파일 </a:t>
            </a:r>
            <a:r>
              <a:rPr lang="ko-KR" altLang="en-US" sz="1600" dirty="0"/>
              <a:t>선택 입력 폼 요소의 </a:t>
            </a:r>
            <a:r>
              <a:rPr lang="en-US" altLang="ko-KR" sz="1600" dirty="0"/>
              <a:t>files </a:t>
            </a:r>
            <a:r>
              <a:rPr lang="ko-KR" altLang="en-US" sz="1600" dirty="0"/>
              <a:t>속성은 선택된 모든 파일 객체가 포함된 배열 </a:t>
            </a:r>
            <a:r>
              <a:rPr lang="ko-KR" altLang="en-US" sz="1600" dirty="0" smtClean="0"/>
              <a:t>형태</a:t>
            </a:r>
            <a:endParaRPr lang="en-US" altLang="ko-KR" sz="1600" dirty="0" smtClean="0"/>
          </a:p>
          <a:p>
            <a:pPr lvl="1" fontAlgn="base"/>
            <a:r>
              <a:rPr lang="en-US" altLang="ko-KR" sz="1600" dirty="0" smtClean="0"/>
              <a:t>input </a:t>
            </a:r>
            <a:r>
              <a:rPr lang="ko-KR" altLang="en-US" sz="1600" dirty="0"/>
              <a:t>요소에 </a:t>
            </a:r>
            <a:r>
              <a:rPr lang="en-US" altLang="ko-KR" sz="1600" dirty="0"/>
              <a:t>multiple </a:t>
            </a:r>
            <a:r>
              <a:rPr lang="ko-KR" altLang="en-US" sz="1600" dirty="0"/>
              <a:t>속성을 추가하여 파일을 여러 개 선택할 수 있기 </a:t>
            </a:r>
            <a:r>
              <a:rPr lang="ko-KR" altLang="en-US" sz="1600" dirty="0" smtClean="0"/>
              <a:t>때문</a:t>
            </a:r>
            <a:endParaRPr lang="en-US" altLang="ko-KR" sz="1600" dirty="0" smtClean="0"/>
          </a:p>
          <a:p>
            <a:pPr lvl="1" fontAlgn="base"/>
            <a:r>
              <a:rPr lang="ko-KR" altLang="en-US" sz="1600" dirty="0" smtClean="0"/>
              <a:t>다중 </a:t>
            </a:r>
            <a:r>
              <a:rPr lang="ko-KR" altLang="en-US" sz="1600" dirty="0"/>
              <a:t>선택이 아닌 파일을 한번만 선택할 경우에는 첫 번째 요소만 사용할 수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lvl="1" fontAlgn="base"/>
            <a:endParaRPr lang="en-US" altLang="ko-KR" sz="1600" dirty="0"/>
          </a:p>
          <a:p>
            <a:pPr lvl="1" fontAlgn="base"/>
            <a:endParaRPr lang="en-US" altLang="ko-KR" sz="1600" dirty="0" smtClean="0"/>
          </a:p>
          <a:p>
            <a:pPr lvl="1" fontAlgn="base"/>
            <a:endParaRPr lang="en-US" altLang="ko-KR" sz="1600" dirty="0"/>
          </a:p>
          <a:p>
            <a:pPr fontAlgn="base"/>
            <a:endParaRPr lang="en-US" altLang="ko-KR" dirty="0" smtClean="0"/>
          </a:p>
          <a:p>
            <a:pPr lvl="1" fontAlgn="base"/>
            <a:r>
              <a:rPr lang="en-US" altLang="ko-KR" dirty="0" smtClean="0"/>
              <a:t>name </a:t>
            </a:r>
            <a:r>
              <a:rPr lang="en-US" altLang="ko-KR" dirty="0" err="1" smtClean="0"/>
              <a:t>속성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 </a:t>
            </a:r>
            <a:r>
              <a:rPr lang="en-US" altLang="ko-KR" dirty="0" err="1"/>
              <a:t>파일</a:t>
            </a:r>
            <a:r>
              <a:rPr lang="en-US" altLang="ko-KR" dirty="0"/>
              <a:t> </a:t>
            </a:r>
            <a:r>
              <a:rPr lang="en-US" altLang="ko-KR" dirty="0" err="1" smtClean="0"/>
              <a:t>이름</a:t>
            </a:r>
            <a:r>
              <a:rPr lang="en-US" altLang="ko-KR" dirty="0" smtClean="0"/>
              <a:t> 얻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size </a:t>
            </a:r>
            <a:r>
              <a:rPr lang="en-US" altLang="ko-KR" dirty="0" err="1" smtClean="0"/>
              <a:t>속성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 </a:t>
            </a:r>
            <a:r>
              <a:rPr lang="en-US" altLang="ko-KR" dirty="0" err="1"/>
              <a:t>파일의</a:t>
            </a:r>
            <a:r>
              <a:rPr lang="en-US" altLang="ko-KR" dirty="0"/>
              <a:t> </a:t>
            </a:r>
            <a:r>
              <a:rPr lang="en-US" altLang="ko-KR" dirty="0" err="1"/>
              <a:t>크기</a:t>
            </a:r>
            <a:r>
              <a:rPr lang="en-US" altLang="ko-KR" dirty="0"/>
              <a:t> </a:t>
            </a:r>
            <a:r>
              <a:rPr lang="en-US" altLang="ko-KR" dirty="0" err="1" smtClean="0"/>
              <a:t>정보</a:t>
            </a:r>
            <a:r>
              <a:rPr lang="en-US" altLang="ko-KR" dirty="0" smtClean="0"/>
              <a:t> 얻</a:t>
            </a:r>
            <a:r>
              <a:rPr lang="ko-KR" altLang="en-US" dirty="0" smtClean="0"/>
              <a:t>기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79550" y="302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1450" y="2500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45548"/>
              </p:ext>
            </p:extLst>
          </p:nvPr>
        </p:nvGraphicFramePr>
        <p:xfrm>
          <a:off x="971600" y="2449259"/>
          <a:ext cx="7200800" cy="340614"/>
        </p:xfrm>
        <a:graphic>
          <a:graphicData uri="http://schemas.openxmlformats.org/drawingml/2006/table">
            <a:tbl>
              <a:tblPr/>
              <a:tblGrid>
                <a:gridCol w="486136"/>
                <a:gridCol w="6714664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type="file" id="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myfiles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onchange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readFile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()"&gt;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963705"/>
              </p:ext>
            </p:extLst>
          </p:nvPr>
        </p:nvGraphicFramePr>
        <p:xfrm>
          <a:off x="1043608" y="4077072"/>
          <a:ext cx="7451043" cy="950214"/>
        </p:xfrm>
        <a:graphic>
          <a:graphicData uri="http://schemas.openxmlformats.org/drawingml/2006/table">
            <a:tbl>
              <a:tblPr/>
              <a:tblGrid>
                <a:gridCol w="503031"/>
                <a:gridCol w="6948012"/>
              </a:tblGrid>
              <a:tr h="6494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readFile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=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myfiles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").files[0];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9898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Section 09. File </a:t>
            </a:r>
            <a:r>
              <a:rPr lang="en-US" altLang="ko-KR" b="1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8" cy="4968552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파일의 내용을 읽어 오려면 가장 먼저 </a:t>
            </a:r>
            <a:r>
              <a:rPr lang="en-US" altLang="ko-KR" dirty="0" err="1"/>
              <a:t>FileReader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err="1"/>
              <a:t>생성자로</a:t>
            </a:r>
            <a:r>
              <a:rPr lang="ko-KR" altLang="en-US" dirty="0"/>
              <a:t> </a:t>
            </a:r>
            <a:r>
              <a:rPr lang="en-US" altLang="ko-KR" dirty="0" err="1"/>
              <a:t>FileReader</a:t>
            </a:r>
            <a:r>
              <a:rPr lang="en-US" altLang="ko-KR" dirty="0"/>
              <a:t> </a:t>
            </a:r>
            <a:r>
              <a:rPr lang="ko-KR" altLang="en-US" dirty="0"/>
              <a:t>객체를 생성한 후에는 </a:t>
            </a:r>
            <a:r>
              <a:rPr lang="en-US" altLang="ko-KR" dirty="0"/>
              <a:t>load</a:t>
            </a:r>
            <a:r>
              <a:rPr lang="ko-KR" altLang="en-US" dirty="0"/>
              <a:t>에 대한 이벤트 </a:t>
            </a:r>
            <a:r>
              <a:rPr lang="ko-KR" altLang="en-US" dirty="0" smtClean="0"/>
              <a:t>처리</a:t>
            </a:r>
            <a:endParaRPr lang="ko-KR" altLang="en-US" dirty="0"/>
          </a:p>
          <a:p>
            <a:pPr lvl="1" fontAlgn="base"/>
            <a:endParaRPr lang="en-US" altLang="ko-KR" sz="1600" dirty="0" smtClean="0"/>
          </a:p>
          <a:p>
            <a:pPr lvl="1" fontAlgn="base"/>
            <a:endParaRPr lang="en-US" altLang="ko-KR" sz="1600" dirty="0"/>
          </a:p>
          <a:p>
            <a:pPr fontAlgn="base"/>
            <a:r>
              <a:rPr lang="en-US" altLang="ko-KR" dirty="0" err="1" smtClean="0"/>
              <a:t>onload</a:t>
            </a:r>
            <a:r>
              <a:rPr lang="en-US" altLang="ko-KR" dirty="0" smtClean="0"/>
              <a:t> </a:t>
            </a:r>
            <a:r>
              <a:rPr lang="ko-KR" altLang="en-US" dirty="0"/>
              <a:t>이벤트 </a:t>
            </a:r>
            <a:r>
              <a:rPr lang="ko-KR" altLang="en-US" dirty="0" err="1"/>
              <a:t>핸들러는</a:t>
            </a:r>
            <a:r>
              <a:rPr lang="ko-KR" altLang="en-US" dirty="0"/>
              <a:t> 파일이 </a:t>
            </a:r>
            <a:r>
              <a:rPr lang="ko-KR" altLang="en-US" dirty="0" err="1"/>
              <a:t>로드되고</a:t>
            </a:r>
            <a:r>
              <a:rPr lang="ko-KR" altLang="en-US" dirty="0"/>
              <a:t> 처리 준비가 되는 시점을 </a:t>
            </a:r>
            <a:r>
              <a:rPr lang="ko-KR" altLang="en-US" dirty="0" smtClean="0"/>
              <a:t>감지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파일에서 </a:t>
            </a:r>
            <a:r>
              <a:rPr lang="ko-KR" altLang="en-US" dirty="0"/>
              <a:t>내용을 읽어 오기 위해서는 </a:t>
            </a:r>
            <a:r>
              <a:rPr lang="en-US" altLang="ko-KR" dirty="0" err="1"/>
              <a:t>readAsText</a:t>
            </a:r>
            <a:r>
              <a:rPr lang="en-US" altLang="ko-KR" dirty="0"/>
              <a:t>() </a:t>
            </a:r>
            <a:r>
              <a:rPr lang="ko-KR" altLang="en-US" dirty="0" smtClean="0"/>
              <a:t>함수 호출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79550" y="302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1450" y="2500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378164"/>
              </p:ext>
            </p:extLst>
          </p:nvPr>
        </p:nvGraphicFramePr>
        <p:xfrm>
          <a:off x="971600" y="2060848"/>
          <a:ext cx="7200800" cy="340614"/>
        </p:xfrm>
        <a:graphic>
          <a:graphicData uri="http://schemas.openxmlformats.org/drawingml/2006/table">
            <a:tbl>
              <a:tblPr/>
              <a:tblGrid>
                <a:gridCol w="486136"/>
                <a:gridCol w="6714664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reader = new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FileReader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71283"/>
              </p:ext>
            </p:extLst>
          </p:nvPr>
        </p:nvGraphicFramePr>
        <p:xfrm>
          <a:off x="899592" y="3140968"/>
          <a:ext cx="7272808" cy="340614"/>
        </p:xfrm>
        <a:graphic>
          <a:graphicData uri="http://schemas.openxmlformats.org/drawingml/2006/table">
            <a:tbl>
              <a:tblPr/>
              <a:tblGrid>
                <a:gridCol w="508061"/>
                <a:gridCol w="6764747"/>
              </a:tblGrid>
              <a:tr h="2925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reader.onload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display;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76648"/>
              </p:ext>
            </p:extLst>
          </p:nvPr>
        </p:nvGraphicFramePr>
        <p:xfrm>
          <a:off x="899592" y="4797152"/>
          <a:ext cx="7272808" cy="360040"/>
        </p:xfrm>
        <a:graphic>
          <a:graphicData uri="http://schemas.openxmlformats.org/drawingml/2006/table">
            <a:tbl>
              <a:tblPr/>
              <a:tblGrid>
                <a:gridCol w="490998"/>
                <a:gridCol w="6781810"/>
              </a:tblGrid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reader.readAsText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(file);</a:t>
                      </a: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9896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Section 09. File </a:t>
            </a:r>
            <a:r>
              <a:rPr lang="en-US" altLang="ko-KR" b="1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8" cy="4968552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readAsText</a:t>
            </a:r>
            <a:r>
              <a:rPr lang="en-US" altLang="ko-KR" dirty="0"/>
              <a:t>() </a:t>
            </a:r>
            <a:r>
              <a:rPr lang="ko-KR" altLang="en-US" dirty="0"/>
              <a:t>함수가 파일 읽는 작업을 마치면 </a:t>
            </a:r>
            <a:r>
              <a:rPr lang="en-US" altLang="ko-KR" dirty="0"/>
              <a:t>load </a:t>
            </a:r>
            <a:r>
              <a:rPr lang="ko-KR" altLang="en-US" dirty="0"/>
              <a:t>이벤트가 발생하여 </a:t>
            </a:r>
            <a:r>
              <a:rPr lang="en-US" altLang="ko-KR" dirty="0"/>
              <a:t>display </a:t>
            </a:r>
            <a:r>
              <a:rPr lang="ko-KR" altLang="en-US" dirty="0"/>
              <a:t>함수가 </a:t>
            </a:r>
            <a:r>
              <a:rPr lang="ko-KR" altLang="en-US" dirty="0" err="1" smtClean="0"/>
              <a:t>호출는</a:t>
            </a:r>
            <a:r>
              <a:rPr lang="ko-KR" altLang="en-US" dirty="0" smtClean="0"/>
              <a:t> </a:t>
            </a:r>
            <a:r>
              <a:rPr lang="en-US" altLang="ko-KR" dirty="0" err="1"/>
              <a:t>readAsText</a:t>
            </a:r>
            <a:r>
              <a:rPr lang="en-US" altLang="ko-KR" dirty="0"/>
              <a:t>() 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lvl="1" fontAlgn="base"/>
            <a:r>
              <a:rPr lang="en-US" altLang="ko-KR" dirty="0"/>
              <a:t>result </a:t>
            </a:r>
            <a:r>
              <a:rPr lang="ko-KR" altLang="en-US" dirty="0"/>
              <a:t>속성으로 파일의 내용을 읽어 와서 화면에 출력</a:t>
            </a:r>
          </a:p>
          <a:p>
            <a:pPr fontAlgn="base"/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79550" y="302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1450" y="2500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54998"/>
              </p:ext>
            </p:extLst>
          </p:nvPr>
        </p:nvGraphicFramePr>
        <p:xfrm>
          <a:off x="899592" y="2852936"/>
          <a:ext cx="7272808" cy="1224136"/>
        </p:xfrm>
        <a:graphic>
          <a:graphicData uri="http://schemas.openxmlformats.org/drawingml/2006/table">
            <a:tbl>
              <a:tblPr/>
              <a:tblGrid>
                <a:gridCol w="508061"/>
                <a:gridCol w="6764747"/>
              </a:tblGrid>
              <a:tr h="12241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display(event){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display =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("content");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display.innerHTML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event.target.result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129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Section 10. Indexed Database </a:t>
            </a:r>
            <a:r>
              <a:rPr lang="en-US" altLang="ko-KR" b="1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클라이언트에서 동작하는 데이터베이스를 조작하는 </a:t>
            </a:r>
            <a:r>
              <a:rPr lang="en-US" altLang="ko-KR" dirty="0" smtClean="0"/>
              <a:t>API</a:t>
            </a:r>
          </a:p>
          <a:p>
            <a:r>
              <a:rPr lang="ko-KR" altLang="en-US" dirty="0" smtClean="0"/>
              <a:t>우리가 </a:t>
            </a:r>
            <a:r>
              <a:rPr lang="ko-KR" altLang="en-US" dirty="0"/>
              <a:t>알고 있는 </a:t>
            </a:r>
            <a:r>
              <a:rPr lang="en-US" altLang="ko-KR" dirty="0"/>
              <a:t>SQL</a:t>
            </a:r>
            <a:r>
              <a:rPr lang="ko-KR" altLang="en-US" dirty="0"/>
              <a:t>과는 달리 </a:t>
            </a:r>
            <a:r>
              <a:rPr lang="ko-KR" altLang="en-US" dirty="0" err="1"/>
              <a:t>인덱스키</a:t>
            </a:r>
            <a:r>
              <a:rPr lang="ko-KR" altLang="en-US" dirty="0"/>
              <a:t> </a:t>
            </a:r>
            <a:r>
              <a:rPr lang="ko-KR" altLang="en-US" dirty="0" err="1"/>
              <a:t>밸류</a:t>
            </a:r>
            <a:r>
              <a:rPr lang="ko-KR" altLang="en-US" dirty="0"/>
              <a:t> </a:t>
            </a:r>
            <a:r>
              <a:rPr lang="ko-KR" altLang="en-US" dirty="0" err="1"/>
              <a:t>스토리지를</a:t>
            </a:r>
            <a:r>
              <a:rPr lang="ko-KR" altLang="en-US" dirty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ko-KR" altLang="en-US" dirty="0" smtClean="0"/>
              <a:t>오브젝트 스토어로 불림</a:t>
            </a:r>
            <a:endParaRPr lang="en-US" altLang="ko-KR" dirty="0" smtClean="0"/>
          </a:p>
          <a:p>
            <a:pPr lvl="1"/>
            <a:r>
              <a:rPr lang="ko-KR" altLang="en-US" dirty="0"/>
              <a:t>자바스크립트 객체 형태로 데이터베이스에 정보를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인덱스를 </a:t>
            </a:r>
            <a:r>
              <a:rPr lang="ko-KR" altLang="en-US" dirty="0"/>
              <a:t>자유롭게 지정하기 때문에 유연한 검색이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en-US" altLang="ko-KR" dirty="0"/>
              <a:t>Indexed Database </a:t>
            </a:r>
            <a:r>
              <a:rPr lang="ko-KR" altLang="en-US" dirty="0"/>
              <a:t>객체의 </a:t>
            </a:r>
            <a:r>
              <a:rPr lang="ko-KR" altLang="en-US" dirty="0" smtClean="0"/>
              <a:t>존재 </a:t>
            </a:r>
            <a:r>
              <a:rPr lang="ko-KR" altLang="en-US" dirty="0"/>
              <a:t>확인</a:t>
            </a:r>
          </a:p>
          <a:p>
            <a:pPr lvl="1"/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610525"/>
              </p:ext>
            </p:extLst>
          </p:nvPr>
        </p:nvGraphicFramePr>
        <p:xfrm>
          <a:off x="755576" y="3982484"/>
          <a:ext cx="7920880" cy="950214"/>
        </p:xfrm>
        <a:graphic>
          <a:graphicData uri="http://schemas.openxmlformats.org/drawingml/2006/table">
            <a:tbl>
              <a:tblPr/>
              <a:tblGrid>
                <a:gridCol w="534750"/>
                <a:gridCol w="7386130"/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window.indexedDB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window.indexedDB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||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window.webkitIndexedDB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window.mozIndexedDB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128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Section 10. Indexed Database </a:t>
            </a:r>
            <a:r>
              <a:rPr lang="en-US" altLang="ko-KR" b="1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open</a:t>
            </a:r>
            <a:r>
              <a:rPr lang="en-US" altLang="ko-KR" dirty="0"/>
              <a:t>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Indexed Database </a:t>
            </a:r>
            <a:r>
              <a:rPr lang="ko-KR" altLang="en-US" dirty="0" smtClean="0"/>
              <a:t>객체가 준비 후  </a:t>
            </a:r>
            <a:r>
              <a:rPr lang="ko-KR" altLang="en-US" dirty="0"/>
              <a:t>데이터베이스를 열거나 </a:t>
            </a:r>
            <a:r>
              <a:rPr lang="ko-KR" altLang="en-US" dirty="0" smtClean="0"/>
              <a:t>새롭게 생성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fontAlgn="base"/>
            <a:r>
              <a:rPr lang="en-US" altLang="ko-KR" dirty="0" err="1" smtClean="0"/>
              <a:t>deleteDataBase</a:t>
            </a:r>
            <a:r>
              <a:rPr lang="en-US" altLang="ko-KR" dirty="0"/>
              <a:t>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생성된 데이터베이스를 소멸할 경우에 </a:t>
            </a:r>
            <a:r>
              <a:rPr lang="ko-KR" altLang="en-US" dirty="0"/>
              <a:t>이름을 </a:t>
            </a:r>
            <a:r>
              <a:rPr lang="ko-KR" altLang="en-US" dirty="0" smtClean="0"/>
              <a:t>지정하여 호출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04989"/>
              </p:ext>
            </p:extLst>
          </p:nvPr>
        </p:nvGraphicFramePr>
        <p:xfrm>
          <a:off x="827584" y="2348880"/>
          <a:ext cx="7776864" cy="360040"/>
        </p:xfrm>
        <a:graphic>
          <a:graphicData uri="http://schemas.openxmlformats.org/drawingml/2006/table">
            <a:tbl>
              <a:tblPr/>
              <a:tblGrid>
                <a:gridCol w="525027"/>
                <a:gridCol w="7251837"/>
              </a:tblGrid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 =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indexedDB.open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product_db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4927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Section 10. Indexed Database </a:t>
            </a:r>
            <a:r>
              <a:rPr lang="en-US" altLang="ko-KR" b="1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1800" dirty="0" smtClean="0"/>
              <a:t>데이터베이스에 </a:t>
            </a:r>
            <a:r>
              <a:rPr lang="ko-KR" altLang="en-US" sz="1800" dirty="0"/>
              <a:t>대한 요청을 처리하고 나면 </a:t>
            </a:r>
            <a:r>
              <a:rPr lang="en-US" altLang="ko-KR" sz="1800" dirty="0"/>
              <a:t>success </a:t>
            </a:r>
            <a:r>
              <a:rPr lang="ko-KR" altLang="en-US" sz="1800" dirty="0"/>
              <a:t>혹은 </a:t>
            </a:r>
            <a:r>
              <a:rPr lang="en-US" altLang="ko-KR" sz="1800" dirty="0"/>
              <a:t>error </a:t>
            </a:r>
            <a:r>
              <a:rPr lang="ko-KR" altLang="en-US" sz="1800" dirty="0"/>
              <a:t>이벤트가 발생하기 때문에 이벤트에 적당한 처리를 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fontAlgn="base"/>
            <a:endParaRPr lang="en-US" altLang="ko-KR" sz="1800" dirty="0"/>
          </a:p>
          <a:p>
            <a:pPr fontAlgn="base"/>
            <a:endParaRPr lang="en-US" altLang="ko-KR" sz="1800" dirty="0" smtClean="0"/>
          </a:p>
          <a:p>
            <a:pPr fontAlgn="base"/>
            <a:r>
              <a:rPr lang="en-US" altLang="ko-KR" sz="1800" dirty="0"/>
              <a:t>error </a:t>
            </a:r>
            <a:r>
              <a:rPr lang="ko-KR" altLang="en-US" sz="1800" dirty="0"/>
              <a:t>이벤트가 발생하면 에러 메시지를 간단하게 출력</a:t>
            </a:r>
          </a:p>
          <a:p>
            <a:pPr fontAlgn="base"/>
            <a:endParaRPr lang="en-US" altLang="ko-KR" sz="1800" dirty="0" smtClean="0"/>
          </a:p>
          <a:p>
            <a:pPr fontAlgn="base"/>
            <a:endParaRPr lang="en-US" altLang="ko-KR" sz="1800" dirty="0"/>
          </a:p>
          <a:p>
            <a:pPr fontAlgn="base"/>
            <a:endParaRPr lang="en-US" altLang="ko-KR" sz="1800" dirty="0" smtClean="0"/>
          </a:p>
          <a:p>
            <a:pPr fontAlgn="base"/>
            <a:r>
              <a:rPr lang="en-US" altLang="ko-KR" sz="1800" dirty="0"/>
              <a:t>success </a:t>
            </a:r>
            <a:r>
              <a:rPr lang="ko-KR" altLang="en-US" sz="1800" dirty="0"/>
              <a:t>이벤트가 발생하면 버전을 </a:t>
            </a:r>
            <a:r>
              <a:rPr lang="ko-KR" altLang="en-US" sz="1800" dirty="0" smtClean="0"/>
              <a:t>확인</a:t>
            </a:r>
            <a:r>
              <a:rPr lang="en-US" altLang="ko-KR" sz="1800" dirty="0" smtClean="0"/>
              <a:t>. </a:t>
            </a:r>
            <a:r>
              <a:rPr lang="ko-KR" altLang="en-US" sz="1800" dirty="0"/>
              <a:t>버전이 </a:t>
            </a:r>
            <a:r>
              <a:rPr lang="en-US" altLang="ko-KR" sz="1800" dirty="0"/>
              <a:t>null</a:t>
            </a:r>
            <a:r>
              <a:rPr lang="ko-KR" altLang="en-US" sz="1800" dirty="0"/>
              <a:t>이면 </a:t>
            </a:r>
            <a:r>
              <a:rPr lang="en-US" altLang="ko-KR" sz="1800" dirty="0" err="1"/>
              <a:t>setVersion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함수를 호출하여 새로운 버전을 </a:t>
            </a:r>
            <a:r>
              <a:rPr lang="ko-KR" altLang="en-US" sz="1800" dirty="0" smtClean="0"/>
              <a:t>설정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 fontAlgn="base"/>
            <a:endParaRPr lang="ko-KR" altLang="en-US" sz="1600" dirty="0"/>
          </a:p>
          <a:p>
            <a:pPr lvl="1" fontAlgn="base"/>
            <a:endParaRPr lang="ko-KR" altLang="en-US" sz="1600" dirty="0"/>
          </a:p>
          <a:p>
            <a:pPr lvl="1"/>
            <a:endParaRPr lang="ko-KR" altLang="en-US" sz="1600" dirty="0"/>
          </a:p>
          <a:p>
            <a:endParaRPr lang="en-US" altLang="ko-KR" sz="1800" dirty="0" smtClean="0"/>
          </a:p>
          <a:p>
            <a:endParaRPr lang="ko-KR" altLang="en-US" sz="1800" dirty="0"/>
          </a:p>
          <a:p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600439"/>
              </p:ext>
            </p:extLst>
          </p:nvPr>
        </p:nvGraphicFramePr>
        <p:xfrm>
          <a:off x="827584" y="2060848"/>
          <a:ext cx="7776864" cy="523494"/>
        </p:xfrm>
        <a:graphic>
          <a:graphicData uri="http://schemas.openxmlformats.org/drawingml/2006/table">
            <a:tbl>
              <a:tblPr/>
              <a:tblGrid>
                <a:gridCol w="525027"/>
                <a:gridCol w="7251837"/>
              </a:tblGrid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request.onsuccess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start;</a:t>
                      </a:r>
                    </a:p>
                    <a:p>
                      <a:pPr fontAlgn="base" latinLnBrk="1"/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request.onerror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showerror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047034"/>
              </p:ext>
            </p:extLst>
          </p:nvPr>
        </p:nvGraphicFramePr>
        <p:xfrm>
          <a:off x="827584" y="3068960"/>
          <a:ext cx="7776864" cy="767334"/>
        </p:xfrm>
        <a:graphic>
          <a:graphicData uri="http://schemas.openxmlformats.org/drawingml/2006/table">
            <a:tbl>
              <a:tblPr/>
              <a:tblGrid>
                <a:gridCol w="525027"/>
                <a:gridCol w="7251837"/>
              </a:tblGrid>
              <a:tr h="720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showerror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(e) {</a:t>
                      </a:r>
                    </a:p>
                    <a:p>
                      <a:pPr fontAlgn="base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console.log(e);</a:t>
                      </a:r>
                    </a:p>
                    <a:p>
                      <a:pPr fontAlgn="base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467000"/>
              </p:ext>
            </p:extLst>
          </p:nvPr>
        </p:nvGraphicFramePr>
        <p:xfrm>
          <a:off x="827584" y="4653136"/>
          <a:ext cx="7776864" cy="1986534"/>
        </p:xfrm>
        <a:graphic>
          <a:graphicData uri="http://schemas.openxmlformats.org/drawingml/2006/table">
            <a:tbl>
              <a:tblPr/>
              <a:tblGrid>
                <a:gridCol w="525027"/>
                <a:gridCol w="7251837"/>
              </a:tblGrid>
              <a:tr h="720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start(e) {    </a:t>
                      </a:r>
                    </a:p>
                    <a:p>
                      <a:pPr fontAlgn="base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e.target.result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if(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db.version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 ''){</a:t>
                      </a:r>
                    </a:p>
                    <a:p>
                      <a:pPr fontAlgn="base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 =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db.setVersion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('1.0');</a:t>
                      </a:r>
                    </a:p>
                    <a:p>
                      <a:pPr fontAlgn="base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request.onsuccess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createDB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request.onerror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showerror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 </a:t>
                      </a:r>
                    </a:p>
                    <a:p>
                      <a:pPr fontAlgn="base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4249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Section 10. Indexed Database </a:t>
            </a:r>
            <a:r>
              <a:rPr lang="en-US" altLang="ko-KR" b="1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새로운 버전을 설정한 후에는 데이터베이스 인터페이스</a:t>
            </a:r>
            <a:r>
              <a:rPr lang="en-US" altLang="ko-KR" dirty="0"/>
              <a:t>(</a:t>
            </a:r>
            <a:r>
              <a:rPr lang="en-US" altLang="ko-KR" dirty="0" err="1"/>
              <a:t>IDBDatabase</a:t>
            </a:r>
            <a:r>
              <a:rPr lang="en-US" altLang="ko-KR" dirty="0"/>
              <a:t>) </a:t>
            </a:r>
            <a:r>
              <a:rPr lang="ko-KR" altLang="en-US" dirty="0"/>
              <a:t>제공해주는 </a:t>
            </a:r>
            <a:r>
              <a:rPr lang="en-US" altLang="ko-KR" dirty="0" err="1"/>
              <a:t>createObjectStore</a:t>
            </a:r>
            <a:r>
              <a:rPr lang="en-US" altLang="ko-KR" dirty="0"/>
              <a:t>() </a:t>
            </a:r>
            <a:r>
              <a:rPr lang="ko-KR" altLang="en-US" dirty="0"/>
              <a:t>함수로 객체의 저장소</a:t>
            </a:r>
            <a:r>
              <a:rPr lang="en-US" altLang="ko-KR" dirty="0"/>
              <a:t>(Object Store)</a:t>
            </a:r>
            <a:r>
              <a:rPr lang="ko-KR" altLang="en-US" dirty="0"/>
              <a:t>를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객체의 저장소</a:t>
            </a:r>
            <a:endParaRPr lang="en-US" altLang="ko-KR" dirty="0"/>
          </a:p>
          <a:p>
            <a:pPr lvl="1" fontAlgn="base"/>
            <a:r>
              <a:rPr lang="ko-KR" altLang="en-US" sz="1600" dirty="0" smtClean="0"/>
              <a:t>데이터를 </a:t>
            </a:r>
            <a:r>
              <a:rPr lang="ko-KR" altLang="en-US" sz="1600" dirty="0"/>
              <a:t>저장하기 위한 ‘공간</a:t>
            </a:r>
            <a:r>
              <a:rPr lang="ko-KR" altLang="en-US" sz="1600" dirty="0" smtClean="0"/>
              <a:t>’</a:t>
            </a:r>
            <a:endParaRPr lang="en-US" altLang="ko-KR" sz="1600" dirty="0" smtClean="0"/>
          </a:p>
          <a:p>
            <a:pPr lvl="1" fontAlgn="base"/>
            <a:r>
              <a:rPr lang="en-US" altLang="ko-KR" sz="1600" dirty="0" smtClean="0"/>
              <a:t>RDB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테이블</a:t>
            </a:r>
            <a:endParaRPr lang="en-US" altLang="ko-KR" sz="1600" dirty="0" smtClean="0"/>
          </a:p>
          <a:p>
            <a:pPr lvl="1" fontAlgn="base"/>
            <a:endParaRPr lang="en-US" altLang="ko-KR" sz="1600" dirty="0" smtClean="0"/>
          </a:p>
          <a:p>
            <a:pPr fontAlgn="base"/>
            <a:r>
              <a:rPr lang="ko-KR" altLang="en-US" dirty="0" smtClean="0"/>
              <a:t>객체의 </a:t>
            </a:r>
            <a:r>
              <a:rPr lang="ko-KR" altLang="en-US" dirty="0"/>
              <a:t>저장소를 생성하기 </a:t>
            </a:r>
            <a:r>
              <a:rPr lang="ko-KR" altLang="en-US" dirty="0" smtClean="0"/>
              <a:t>위한 </a:t>
            </a:r>
            <a:r>
              <a:rPr lang="en-US" altLang="ko-KR" dirty="0" err="1" smtClean="0"/>
              <a:t>createObjectStore</a:t>
            </a:r>
            <a:r>
              <a:rPr lang="en-US" altLang="ko-KR" dirty="0"/>
              <a:t>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 fontAlgn="base"/>
            <a:endParaRPr lang="ko-KR" altLang="en-US" sz="1600" dirty="0"/>
          </a:p>
          <a:p>
            <a:pPr lvl="1" fontAlgn="base"/>
            <a:endParaRPr lang="ko-KR" altLang="en-US" sz="1600" dirty="0"/>
          </a:p>
          <a:p>
            <a:pPr lvl="1"/>
            <a:endParaRPr lang="ko-KR" altLang="en-US" sz="1600" dirty="0"/>
          </a:p>
          <a:p>
            <a:endParaRPr lang="en-US" altLang="ko-KR" sz="1800" dirty="0" smtClean="0"/>
          </a:p>
          <a:p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56445"/>
              </p:ext>
            </p:extLst>
          </p:nvPr>
        </p:nvGraphicFramePr>
        <p:xfrm>
          <a:off x="755576" y="4578066"/>
          <a:ext cx="7776864" cy="1011174"/>
        </p:xfrm>
        <a:graphic>
          <a:graphicData uri="http://schemas.openxmlformats.org/drawingml/2006/table">
            <a:tbl>
              <a:tblPr/>
              <a:tblGrid>
                <a:gridCol w="525027"/>
                <a:gridCol w="7251837"/>
              </a:tblGrid>
              <a:tr h="720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createDB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fontAlgn="base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store =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db.createObjectStore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('product',</a:t>
                      </a:r>
                    </a:p>
                    <a:p>
                      <a:pPr fontAlgn="base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   {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keyPath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'id'});        </a:t>
                      </a:r>
                    </a:p>
                    <a:p>
                      <a:pPr fontAlgn="base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91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1.1 video </a:t>
            </a:r>
            <a:r>
              <a:rPr lang="ko-KR" altLang="en-US" b="1" dirty="0" smtClean="0"/>
              <a:t>태그로 동영상 재생하기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424936" cy="23042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&lt;source</a:t>
            </a:r>
            <a:r>
              <a:rPr lang="en-US" altLang="ko-KR" dirty="0"/>
              <a:t>&gt; </a:t>
            </a:r>
            <a:r>
              <a:rPr lang="ko-KR" altLang="en-US" dirty="0"/>
              <a:t>태그에서 자주 사용되는 속성</a:t>
            </a:r>
          </a:p>
          <a:p>
            <a:pPr lvl="1"/>
            <a:endParaRPr lang="ko-KR" altLang="en-US" sz="1800" dirty="0" smtClean="0"/>
          </a:p>
          <a:p>
            <a:pPr lvl="1"/>
            <a:endParaRPr lang="en-US" altLang="ko-KR" sz="1800" dirty="0" smtClean="0"/>
          </a:p>
          <a:p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667313"/>
              </p:ext>
            </p:extLst>
          </p:nvPr>
        </p:nvGraphicFramePr>
        <p:xfrm>
          <a:off x="611560" y="2132856"/>
          <a:ext cx="7416824" cy="1514145"/>
        </p:xfrm>
        <a:graphic>
          <a:graphicData uri="http://schemas.openxmlformats.org/drawingml/2006/table">
            <a:tbl>
              <a:tblPr/>
              <a:tblGrid>
                <a:gridCol w="1584176"/>
                <a:gridCol w="5832648"/>
              </a:tblGrid>
              <a:tr h="2417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61615" marR="61615" marT="0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1615" marR="61615" marT="0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3907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</a:p>
                  </a:txBody>
                  <a:tcPr marL="61615" marR="61615" marT="0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미디어 데이터의 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15" marR="61615" marT="0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5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1615" marR="61615" marT="0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미디어 데이터의 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MIME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</a:t>
                      </a:r>
                    </a:p>
                  </a:txBody>
                  <a:tcPr marL="61615" marR="61615" marT="0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1.1 video </a:t>
            </a:r>
            <a:r>
              <a:rPr lang="ko-KR" altLang="en-US" b="1" dirty="0" smtClean="0"/>
              <a:t>태그로 동영상 재생하기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024" y="1268760"/>
            <a:ext cx="8389440" cy="1872208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video</a:t>
            </a:r>
            <a:r>
              <a:rPr lang="ko-KR" altLang="en-US" sz="2000" dirty="0" smtClean="0"/>
              <a:t>의 한 가지 문제는 현재까지는 웹에 지원되는 표준 포맷이 없기 때문에 브라우저별로 재생할 수 있는 미디어 형식이 다르다</a:t>
            </a:r>
            <a:r>
              <a:rPr lang="en-US" altLang="ko-KR" sz="2000" dirty="0" smtClean="0"/>
              <a:t>. </a:t>
            </a:r>
          </a:p>
          <a:p>
            <a:endParaRPr lang="en-US" altLang="ko-KR" sz="800" dirty="0" smtClean="0"/>
          </a:p>
          <a:p>
            <a:r>
              <a:rPr lang="en-US" altLang="ko-KR" sz="2000" dirty="0" smtClean="0"/>
              <a:t>HTML5</a:t>
            </a:r>
            <a:r>
              <a:rPr lang="ko-KR" altLang="en-US" sz="2000" dirty="0" smtClean="0"/>
              <a:t>와 관련이 있는 가장 일반적인 비디오 컨테이너 포맷으로는 </a:t>
            </a:r>
            <a:r>
              <a:rPr lang="en-US" altLang="ko-KR" sz="2000" dirty="0" smtClean="0"/>
              <a:t>mp4, </a:t>
            </a:r>
            <a:r>
              <a:rPr lang="en-US" altLang="ko-KR" sz="2000" dirty="0" err="1" smtClean="0"/>
              <a:t>ogg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WebM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등이 있고 이에 따른 비디오 </a:t>
            </a:r>
            <a:r>
              <a:rPr lang="ko-KR" altLang="en-US" sz="2000" dirty="0" err="1" smtClean="0"/>
              <a:t>코덱은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H.264, </a:t>
            </a:r>
            <a:r>
              <a:rPr lang="en-US" altLang="ko-KR" sz="2000" dirty="0" err="1" smtClean="0"/>
              <a:t>Theora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Vorbis</a:t>
            </a:r>
            <a:r>
              <a:rPr lang="en-US" altLang="ko-KR" sz="2000" dirty="0" smtClean="0"/>
              <a:t> </a:t>
            </a:r>
            <a:r>
              <a:rPr lang="ko-KR" altLang="en-US" sz="2000" dirty="0" smtClean="0"/>
              <a:t>등이 있다</a:t>
            </a:r>
            <a:r>
              <a:rPr lang="en-US" altLang="ko-KR" sz="2000" dirty="0" smtClean="0"/>
              <a:t>.</a:t>
            </a:r>
            <a:endParaRPr lang="en-US" altLang="ko-KR" sz="1200" dirty="0" smtClean="0"/>
          </a:p>
          <a:p>
            <a:pPr lvl="1"/>
            <a:endParaRPr lang="en-US" altLang="ko-KR" sz="1100" dirty="0" smtClean="0"/>
          </a:p>
          <a:p>
            <a:pPr lvl="1"/>
            <a:endParaRPr lang="ko-KR" altLang="en-US" sz="11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4826"/>
              </p:ext>
            </p:extLst>
          </p:nvPr>
        </p:nvGraphicFramePr>
        <p:xfrm>
          <a:off x="971600" y="3227026"/>
          <a:ext cx="7309320" cy="3065526"/>
        </p:xfrm>
        <a:graphic>
          <a:graphicData uri="http://schemas.openxmlformats.org/drawingml/2006/table">
            <a:tbl>
              <a:tblPr/>
              <a:tblGrid>
                <a:gridCol w="2844824"/>
                <a:gridCol w="2088232"/>
                <a:gridCol w="2376264"/>
              </a:tblGrid>
              <a:tr h="234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브라우저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파일형식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코덱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</a:tr>
              <a:tr h="234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파이어폭스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3.5+ 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ogg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Theora</a:t>
                      </a: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Vorbis</a:t>
                      </a: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오페라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10.5+ 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ogg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Theora</a:t>
                      </a: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Vorbis</a:t>
                      </a: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사파리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mp4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H.264, AAC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크롬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ogg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mp4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Theora</a:t>
                      </a: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Vorbis</a:t>
                      </a:r>
                      <a:endParaRPr lang="en-US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H.264, AAC 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안드로이드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mp4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H.264, AAC 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인터넷 익스플로러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mp4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H.264, AAC 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인터넷 익스플로러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지원 안함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지원 안 함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플래시 플레이어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mp4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H.264, AAC 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8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1.1 video </a:t>
            </a:r>
            <a:r>
              <a:rPr lang="ko-KR" altLang="en-US" b="1" dirty="0" smtClean="0"/>
              <a:t>태그로 동영상 재생하기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1276" y="1412776"/>
            <a:ext cx="8317432" cy="1080120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&lt;video&gt; </a:t>
            </a:r>
            <a:r>
              <a:rPr lang="ko-KR" altLang="en-US" sz="2000" dirty="0" smtClean="0"/>
              <a:t>요소에 사용되는 미디어의 포맷이 </a:t>
            </a:r>
            <a:r>
              <a:rPr lang="ko-KR" altLang="en-US" sz="2000" dirty="0" err="1" smtClean="0"/>
              <a:t>브라우저별로</a:t>
            </a:r>
            <a:r>
              <a:rPr lang="ko-KR" altLang="en-US" sz="2000" dirty="0" smtClean="0"/>
              <a:t> 통일되어 있지 않기 때문에 </a:t>
            </a:r>
            <a:r>
              <a:rPr lang="en-US" altLang="ko-KR" sz="2000" dirty="0" smtClean="0"/>
              <a:t>mp4, </a:t>
            </a:r>
            <a:r>
              <a:rPr lang="en-US" altLang="ko-KR" sz="2000" dirty="0" err="1" smtClean="0"/>
              <a:t>ogg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두 가지 포맷을 모두 준비해야 하며 동영상이 제대로 작동되기 위해서는 </a:t>
            </a:r>
            <a:r>
              <a:rPr lang="en-US" altLang="ko-KR" sz="2000" dirty="0" smtClean="0"/>
              <a:t>MIME </a:t>
            </a:r>
            <a:r>
              <a:rPr lang="ko-KR" altLang="en-US" sz="2000" dirty="0" smtClean="0"/>
              <a:t>타입을 명확히 제시</a:t>
            </a:r>
            <a:endParaRPr lang="ko-KR" altLang="en-US" sz="11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9552" y="2636912"/>
            <a:ext cx="7920880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/>
              <a:t>&lt;video id="media" width="600" height="400" </a:t>
            </a:r>
            <a:r>
              <a:rPr lang="en-US" altLang="ko-KR" sz="2000" dirty="0" err="1"/>
              <a:t>autoplay</a:t>
            </a:r>
            <a:r>
              <a:rPr lang="en-US" altLang="ko-KR" sz="2000" dirty="0"/>
              <a:t>&gt; </a:t>
            </a:r>
          </a:p>
          <a:p>
            <a:pPr lvl="1" latinLnBrk="1"/>
            <a:r>
              <a:rPr lang="en-US" altLang="ko-KR" sz="2000" dirty="0"/>
              <a:t>&lt;source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="my_video.mp4" type='video/mp4'&gt;</a:t>
            </a:r>
          </a:p>
          <a:p>
            <a:pPr lvl="1" latinLnBrk="1"/>
            <a:r>
              <a:rPr lang="en-US" altLang="ko-KR" sz="2000" dirty="0"/>
              <a:t>&lt;source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my_video.webm</a:t>
            </a:r>
            <a:r>
              <a:rPr lang="en-US" altLang="ko-KR" sz="2000" dirty="0"/>
              <a:t>" type='video/</a:t>
            </a:r>
            <a:r>
              <a:rPr lang="en-US" altLang="ko-KR" sz="2000" dirty="0" err="1"/>
              <a:t>webm</a:t>
            </a:r>
            <a:r>
              <a:rPr lang="en-US" altLang="ko-KR" sz="2000" dirty="0"/>
              <a:t>'&gt;</a:t>
            </a:r>
          </a:p>
          <a:p>
            <a:pPr lvl="1" latinLnBrk="1"/>
            <a:r>
              <a:rPr lang="en-US" altLang="ko-KR" sz="2000" dirty="0"/>
              <a:t>&lt;source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="my_video.ogv" type='video/</a:t>
            </a:r>
            <a:r>
              <a:rPr lang="en-US" altLang="ko-KR" sz="2000" dirty="0" err="1"/>
              <a:t>ogg</a:t>
            </a:r>
            <a:r>
              <a:rPr lang="en-US" altLang="ko-KR" sz="2000" dirty="0"/>
              <a:t>;               </a:t>
            </a:r>
          </a:p>
          <a:p>
            <a:pPr lvl="1" latinLnBrk="1"/>
            <a:r>
              <a:rPr lang="en-US" altLang="ko-KR" sz="2000" dirty="0"/>
              <a:t>              </a:t>
            </a:r>
            <a:r>
              <a:rPr lang="en-US" altLang="ko-KR" sz="2000" dirty="0" err="1"/>
              <a:t>codecs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theora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vorbis</a:t>
            </a:r>
            <a:r>
              <a:rPr lang="en-US" altLang="ko-KR" sz="2000" dirty="0"/>
              <a:t>"'&gt;</a:t>
            </a:r>
          </a:p>
          <a:p>
            <a:pPr latinLnBrk="1"/>
            <a:r>
              <a:rPr lang="en-US" altLang="ko-KR" sz="2000" dirty="0"/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32595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Autofit/>
          </a:bodyPr>
          <a:lstStyle/>
          <a:p>
            <a:r>
              <a:rPr lang="en-US" altLang="ko-KR" sz="3200" b="1" dirty="0"/>
              <a:t>1.2 </a:t>
            </a:r>
            <a:r>
              <a:rPr lang="ko-KR" altLang="en-US" sz="3200" b="1" dirty="0"/>
              <a:t>미디어 재생에 관한 자바 스크립트 </a:t>
            </a:r>
            <a:r>
              <a:rPr lang="en-US" altLang="ko-KR" sz="3200" b="1" dirty="0"/>
              <a:t>API</a:t>
            </a:r>
            <a:endParaRPr lang="ko-KR" altLang="en-US" sz="3200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811104"/>
              </p:ext>
            </p:extLst>
          </p:nvPr>
        </p:nvGraphicFramePr>
        <p:xfrm>
          <a:off x="512676" y="1412776"/>
          <a:ext cx="8118648" cy="4728164"/>
        </p:xfrm>
        <a:graphic>
          <a:graphicData uri="http://schemas.openxmlformats.org/drawingml/2006/table">
            <a:tbl>
              <a:tblPr/>
              <a:tblGrid>
                <a:gridCol w="2405665"/>
                <a:gridCol w="5712983"/>
              </a:tblGrid>
              <a:tr h="2370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2370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currentSrc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재생 중인 미디어 데이터의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currentTime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재생 위치를 초 단위로 나타냄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startTime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재생할 위치를 초 단위로 나타냄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미디어 데이터의 길이를 초 단위로 나타냄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9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paused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일시 정시인지 아닌지를 알려준다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정지시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9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defaultPlaybackRate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재생 속도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값은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9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playbackRate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재생 속도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값은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이며 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 앞으로 재생 마이너스이면 거꾸로 재생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muted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소거인지 반환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volume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음량을 표시함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0.0 ~ 1.0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 값을 가짐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load()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동영상을 다시 읽어 들임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재생하지 않음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play()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동영상을 재생함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pause()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재생 중인 동영상을 일시 정지함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3806</Words>
  <Application>Microsoft Office PowerPoint</Application>
  <PresentationFormat>화면 슬라이드 쇼(4:3)</PresentationFormat>
  <Paragraphs>1043</Paragraphs>
  <Slides>59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0" baseType="lpstr">
      <vt:lpstr>Office 테마</vt:lpstr>
      <vt:lpstr>웹 표준을 위한 HTML 5</vt:lpstr>
      <vt:lpstr>Section 01. 비디오와 오디오</vt:lpstr>
      <vt:lpstr>1.1 video 태그로 동영상 재생하기</vt:lpstr>
      <vt:lpstr>1.1 video 태그로 동영상 재생하기</vt:lpstr>
      <vt:lpstr>1.1 video 태그로 동영상 재생하기</vt:lpstr>
      <vt:lpstr>1.1 video 태그로 동영상 재생하기</vt:lpstr>
      <vt:lpstr>1.1 video 태그로 동영상 재생하기</vt:lpstr>
      <vt:lpstr>1.1 video 태그로 동영상 재생하기</vt:lpstr>
      <vt:lpstr>1.2 미디어 재생에 관한 자바 스크립트 API</vt:lpstr>
      <vt:lpstr>1.3 audio 태그로 음악 재생하기</vt:lpstr>
      <vt:lpstr>Section 02. canvas 태그로 다양한 이미지 그리기</vt:lpstr>
      <vt:lpstr>Section 02. canvas 태그로 다양한 이미지 그리기</vt:lpstr>
      <vt:lpstr>Section 02. canvas 태그로 다양한 이미지 그리기</vt:lpstr>
      <vt:lpstr>Section 02. canvas 태그로 다양한 이미지 그리기</vt:lpstr>
      <vt:lpstr>Section 03. Drag &amp; Drop API</vt:lpstr>
      <vt:lpstr>Section 03. Drag &amp; Drop API</vt:lpstr>
      <vt:lpstr>Section 03. Drag &amp; Drop API</vt:lpstr>
      <vt:lpstr>Section 03. Drag &amp; Drop API</vt:lpstr>
      <vt:lpstr>Section 03. Drag &amp; Drop API</vt:lpstr>
      <vt:lpstr>Section 03. Drag &amp; Drop API</vt:lpstr>
      <vt:lpstr>Section 03. Drag &amp; Drop API</vt:lpstr>
      <vt:lpstr>Section 03. Drag &amp; Drop API</vt:lpstr>
      <vt:lpstr>Section 04. 애플리케이션 캐시</vt:lpstr>
      <vt:lpstr>Section 04. 애플리케이션 캐시</vt:lpstr>
      <vt:lpstr>Section 04. 애플리케이션 캐시</vt:lpstr>
      <vt:lpstr>Section 04. 애플리케이션 캐시</vt:lpstr>
      <vt:lpstr>Section 05. 웹 스토리지</vt:lpstr>
      <vt:lpstr>Section 05. 웹 스토리지</vt:lpstr>
      <vt:lpstr>Section 05. 웹 스토리지</vt:lpstr>
      <vt:lpstr>Section 06. Web SQL Database</vt:lpstr>
      <vt:lpstr>Section 06. Web SQL Database</vt:lpstr>
      <vt:lpstr>Section 06. Web SQL Database</vt:lpstr>
      <vt:lpstr>Section 06. Web SQL Database</vt:lpstr>
      <vt:lpstr>Section 06. Web SQL Database</vt:lpstr>
      <vt:lpstr>Section 06. Web SQL Database</vt:lpstr>
      <vt:lpstr>Section 06. Web SQL Database</vt:lpstr>
      <vt:lpstr>Section 07. 웹 워커</vt:lpstr>
      <vt:lpstr>Section 07. 웹 워커</vt:lpstr>
      <vt:lpstr>Section 07. 웹 워커(전용 웹 워커)</vt:lpstr>
      <vt:lpstr>Section 07. 웹 워커(전용 웹 워커)</vt:lpstr>
      <vt:lpstr>Section 07. 웹 워커(공유 웹 워커)</vt:lpstr>
      <vt:lpstr>Section 07. 웹 워커(공유 웹 워커)</vt:lpstr>
      <vt:lpstr>Section 08. 지오로케이션 API</vt:lpstr>
      <vt:lpstr>Section 08. 지오로케이션 API</vt:lpstr>
      <vt:lpstr>Section 08. 지오로케이션 API</vt:lpstr>
      <vt:lpstr>Section 08. 지오로케이션 API</vt:lpstr>
      <vt:lpstr>Section 08. 지오로케이션 API</vt:lpstr>
      <vt:lpstr>Section 08. 지오로케이션 API</vt:lpstr>
      <vt:lpstr>Section 08. 지오로케이션 API</vt:lpstr>
      <vt:lpstr>Section 09. File API</vt:lpstr>
      <vt:lpstr>Section 09. File API</vt:lpstr>
      <vt:lpstr>Section 09. File API</vt:lpstr>
      <vt:lpstr>Section 09. File API</vt:lpstr>
      <vt:lpstr>Section 09. File API</vt:lpstr>
      <vt:lpstr>Section 09. File API</vt:lpstr>
      <vt:lpstr>Section 10. Indexed Database API</vt:lpstr>
      <vt:lpstr>Section 10. Indexed Database API</vt:lpstr>
      <vt:lpstr>Section 10. Indexed Database API</vt:lpstr>
      <vt:lpstr>Section 10. Indexed Database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웹표준을 위한 HTML 5</dc:title>
  <dc:creator>admin</dc:creator>
  <cp:lastModifiedBy>admin</cp:lastModifiedBy>
  <cp:revision>26</cp:revision>
  <dcterms:created xsi:type="dcterms:W3CDTF">2013-07-04T10:25:21Z</dcterms:created>
  <dcterms:modified xsi:type="dcterms:W3CDTF">2013-11-21T06:50:59Z</dcterms:modified>
</cp:coreProperties>
</file>