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5" r:id="rId4"/>
    <p:sldId id="260" r:id="rId5"/>
    <p:sldId id="256" r:id="rId6"/>
    <p:sldId id="262" r:id="rId7"/>
    <p:sldId id="263" r:id="rId8"/>
    <p:sldId id="261" r:id="rId9"/>
    <p:sldId id="264" r:id="rId10"/>
    <p:sldId id="276" r:id="rId11"/>
    <p:sldId id="277" r:id="rId12"/>
    <p:sldId id="278" r:id="rId13"/>
    <p:sldId id="270" r:id="rId14"/>
    <p:sldId id="279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예상 </a:t>
            </a:r>
            <a:r>
              <a:rPr lang="ko-KR" altLang="en-US" dirty="0" err="1"/>
              <a:t>번다운</a:t>
            </a:r>
            <a:r>
              <a:rPr lang="ko-KR" altLang="en-US" dirty="0"/>
              <a:t> 차트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예상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44829</c:v>
                </c:pt>
                <c:pt idx="1">
                  <c:v>44899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31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47-4D06-A0A4-57811957A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0511608"/>
        <c:axId val="750518824"/>
      </c:lineChart>
      <c:dateAx>
        <c:axId val="750511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날짜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0518824"/>
        <c:crosses val="autoZero"/>
        <c:auto val="1"/>
        <c:lblOffset val="100"/>
        <c:baseTimeUnit val="months"/>
      </c:dateAx>
      <c:valAx>
        <c:axId val="750518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추정치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0511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A9623-C6DD-4259-9C75-5AABC9EDEFF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297AC-808B-4A79-9925-7CEC1BC76E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3B0C-D74A-45B0-AB75-3151BAD62F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BC99-32BB-2FC7-ACBE-04163095A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E8E51-6609-1FBC-33E6-556805752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D5274-A537-7A7E-7C6B-90C6AF3B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38C85-8594-4E15-7670-952C9EEF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8E479-108D-E765-DE60-DBB85E62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F11D9-0AA9-D33E-EADD-3DD797A0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46648-A226-1691-5199-D9A8A3E15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29BF3-94FE-452D-0404-A719221C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7CA38-86E1-EB17-2FE3-FF4AE18B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D2B94-615A-A676-80F0-3BEE2FB1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2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EDF3FE-147F-D421-C9F4-FCD72DE62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C8DA85-681F-6B92-38C6-EA8B68CD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6DB00-77D2-867D-8F92-8AD52B6D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BD8B2-2CDE-4121-DA97-36E70315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B108D-1D26-39B1-C477-6C71AA5A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1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A3B40-ECB4-05FA-FE7D-1B3E079C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F6995-304E-1913-3817-ADB6C926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51718-4EAD-3A52-4E85-5CB60370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B4A1F-A9BC-DA43-9D77-B31FF837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9B06A-6309-456B-AC4F-10752441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8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209C-B6AC-31C6-8003-A722026E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5EB35-6606-3AEA-CAF0-9CB3DBCF6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0333F-B4E5-B338-6038-0FD70B68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19BFF-2569-9851-424B-A261CFFD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8F5AC-A09E-D7E3-979D-7F5E5104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2C276-D0C2-903B-643D-60B6A55E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3FE2E-20C7-AD56-CFD2-4E5FD7EE4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38E0D2-A6C2-5F66-417D-8365B006E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0C6FB-566A-316F-B322-3D2C21DB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173EC-8C50-9D66-0B33-27228A0B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0DFBF-8E72-334C-F4CA-E7EAA30F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9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D7011-9B3E-4000-C158-2E40AAB3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8582C-60E3-1D1F-D264-C5835ED8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44A42-88D4-78AC-17C9-BB87FD70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E18E15-E3E3-3DA2-F71C-D098CC7ED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22DEF-4386-1E27-D308-E286B0124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D2C029-2EB6-8848-C1DD-1990038B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E476DF-87B9-F130-FC14-112055B5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501F8F-B7D9-097F-6BA4-22695D4E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0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CD97F-5EA9-B193-1CF5-BC1275C1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258F08-B0FA-820D-9471-40021AB3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0A0BFC-8A56-6902-675C-B8F59454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B22147-8550-D8B0-850B-7DD3DA0D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7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A6B8D-5587-4F27-F5E8-9CE7EF56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8731B-3203-A26C-31B3-9534BFC7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1A949-5203-2E72-31F2-A8B33F4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6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035B-805A-091C-765A-842BBE6E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CE0F4-FEF5-2EEC-3DFB-0BF36D77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C31F8-0681-1FC8-A8B9-5B671A81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EF71B-74D0-8760-224B-79F3E6E7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20697-676B-7F2E-0D7A-43C6E22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A508D9-1C30-F013-DD16-E93AF8CB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B38A5-0F04-6E42-F1A8-35A51595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B442AC-A523-83E0-11D0-3FDBF401F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E7077-2843-985B-9D0D-2EE781844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2AC68-D3D8-86C1-0B6F-F193481D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995B7-D0E6-3A0E-436F-143F39E4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0B7A7-E180-9AE0-4BCB-6294B0CD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7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6BD8D1-51B7-8B0C-F9F0-4A9CCD04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F9AD1-E0BD-ED33-8AD3-A2AA6B954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06F3C-55A1-7ECC-455E-1DE13D633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DF487-9BEF-49CF-A7D5-DFD77B57DBB0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06948-2F3C-0AB6-1A03-BDFAB35AA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1AB1E-D9DD-B378-2424-91A527DB7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6E6FE-8C5F-4DF0-AFD0-7A783867A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531D10-32EF-25CB-DC7F-7EF59EE75D57}"/>
              </a:ext>
            </a:extLst>
          </p:cNvPr>
          <p:cNvSpPr txBox="1"/>
          <p:nvPr/>
        </p:nvSpPr>
        <p:spPr>
          <a:xfrm>
            <a:off x="3048000" y="155000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0" b="1" i="0" u="none" strike="noStrike" dirty="0">
                <a:solidFill>
                  <a:srgbClr val="000000"/>
                </a:solidFill>
                <a:effectLst/>
                <a:latin typeface="+mj-lt"/>
              </a:rPr>
              <a:t>프로젝트 계획서</a:t>
            </a:r>
            <a:endParaRPr lang="ko-KR" altLang="en-US" sz="60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00838-3968-2C00-351A-6ED1E1CF5354}"/>
              </a:ext>
            </a:extLst>
          </p:cNvPr>
          <p:cNvSpPr txBox="1"/>
          <p:nvPr/>
        </p:nvSpPr>
        <p:spPr>
          <a:xfrm>
            <a:off x="4751294" y="3235369"/>
            <a:ext cx="2689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조 공대 농부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6D78E-207C-F199-2CDC-21E72935E3E1}"/>
              </a:ext>
            </a:extLst>
          </p:cNvPr>
          <p:cNvSpPr txBox="1"/>
          <p:nvPr/>
        </p:nvSpPr>
        <p:spPr>
          <a:xfrm>
            <a:off x="6642847" y="4439017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0" u="none" strike="noStrike" dirty="0">
                <a:effectLst/>
                <a:latin typeface="+mn-ea"/>
              </a:rPr>
              <a:t>2018011898 </a:t>
            </a:r>
            <a:r>
              <a:rPr lang="ko-KR" altLang="en-US" sz="2000" b="0" i="0" u="none" strike="noStrike" dirty="0">
                <a:effectLst/>
                <a:latin typeface="+mn-ea"/>
              </a:rPr>
              <a:t>이태상</a:t>
            </a:r>
            <a:endParaRPr lang="ko-KR" altLang="en-US" sz="2000" b="0" dirty="0">
              <a:effectLst/>
              <a:latin typeface="+mn-ea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0" u="none" strike="noStrike" dirty="0">
                <a:effectLst/>
                <a:latin typeface="+mn-ea"/>
              </a:rPr>
              <a:t>2018011821 </a:t>
            </a:r>
            <a:r>
              <a:rPr lang="ko-KR" altLang="en-US" sz="2000" b="0" i="0" u="none" strike="noStrike" dirty="0">
                <a:effectLst/>
                <a:latin typeface="+mn-ea"/>
              </a:rPr>
              <a:t>김동환</a:t>
            </a:r>
            <a:endParaRPr lang="ko-KR" altLang="en-US" sz="2000" b="0" dirty="0">
              <a:effectLst/>
              <a:latin typeface="+mn-ea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0" u="none" strike="noStrike" dirty="0">
                <a:effectLst/>
                <a:latin typeface="+mn-ea"/>
              </a:rPr>
              <a:t>2018011861 </a:t>
            </a:r>
            <a:r>
              <a:rPr lang="ko-KR" altLang="en-US" sz="2000" b="0" i="0" u="none" strike="noStrike" dirty="0">
                <a:effectLst/>
                <a:latin typeface="+mn-ea"/>
              </a:rPr>
              <a:t>손명원</a:t>
            </a:r>
            <a:endParaRPr lang="ko-KR" altLang="en-US" sz="2000" b="0" dirty="0">
              <a:effectLst/>
              <a:latin typeface="+mn-ea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0" i="0" u="none" strike="noStrike" dirty="0">
                <a:effectLst/>
                <a:latin typeface="+mn-ea"/>
              </a:rPr>
              <a:t>2018011938 </a:t>
            </a:r>
            <a:r>
              <a:rPr lang="ko-KR" altLang="en-US" sz="2000" b="0" i="0" u="none" strike="noStrike" dirty="0">
                <a:effectLst/>
                <a:latin typeface="+mn-ea"/>
              </a:rPr>
              <a:t>하준영</a:t>
            </a:r>
            <a:endParaRPr lang="ko-KR" altLang="en-US" sz="2000" b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78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8"/>
          <p:cNvSpPr>
            <a:spLocks/>
          </p:cNvSpPr>
          <p:nvPr/>
        </p:nvSpPr>
        <p:spPr>
          <a:xfrm>
            <a:off x="4792345" y="1757680"/>
            <a:ext cx="2748915" cy="86741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1"/>
          <p:cNvSpPr>
            <a:spLocks/>
          </p:cNvSpPr>
          <p:nvPr/>
        </p:nvSpPr>
        <p:spPr>
          <a:xfrm>
            <a:off x="5109210" y="3482340"/>
            <a:ext cx="2103120" cy="4114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1차 스프린트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13"/>
          <p:cNvSpPr>
            <a:spLocks/>
          </p:cNvSpPr>
          <p:nvPr/>
        </p:nvSpPr>
        <p:spPr>
          <a:xfrm>
            <a:off x="1747520" y="3500120"/>
            <a:ext cx="2051050" cy="4114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제안서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6"/>
          <p:cNvSpPr>
            <a:spLocks/>
          </p:cNvSpPr>
          <p:nvPr/>
        </p:nvSpPr>
        <p:spPr>
          <a:xfrm>
            <a:off x="8787130" y="3508375"/>
            <a:ext cx="2103120" cy="41148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2차 스프린트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6"/>
          <p:cNvSpPr>
            <a:spLocks/>
          </p:cNvSpPr>
          <p:nvPr/>
        </p:nvSpPr>
        <p:spPr>
          <a:xfrm>
            <a:off x="5488940" y="6331585"/>
            <a:ext cx="1325880" cy="3378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1차스프린트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7"/>
          <p:cNvSpPr>
            <a:spLocks/>
          </p:cNvSpPr>
          <p:nvPr/>
        </p:nvSpPr>
        <p:spPr>
          <a:xfrm>
            <a:off x="3820795" y="6313170"/>
            <a:ext cx="1293495" cy="3378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백로그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38"/>
          <p:cNvSpPr>
            <a:spLocks/>
          </p:cNvSpPr>
          <p:nvPr/>
        </p:nvSpPr>
        <p:spPr>
          <a:xfrm>
            <a:off x="7154545" y="6312535"/>
            <a:ext cx="1325880" cy="3378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 및 회고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39"/>
          <p:cNvSpPr>
            <a:spLocks/>
          </p:cNvSpPr>
          <p:nvPr/>
        </p:nvSpPr>
        <p:spPr>
          <a:xfrm>
            <a:off x="7454265" y="4700270"/>
            <a:ext cx="1325880" cy="3378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1차스프린트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도형 40"/>
          <p:cNvSpPr>
            <a:spLocks/>
          </p:cNvSpPr>
          <p:nvPr/>
        </p:nvSpPr>
        <p:spPr>
          <a:xfrm>
            <a:off x="10823575" y="4700270"/>
            <a:ext cx="1293495" cy="3378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기말발표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41"/>
          <p:cNvSpPr>
            <a:spLocks/>
          </p:cNvSpPr>
          <p:nvPr/>
        </p:nvSpPr>
        <p:spPr>
          <a:xfrm>
            <a:off x="9174480" y="4681220"/>
            <a:ext cx="1325880" cy="3378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 및 회고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49"/>
          <p:cNvSpPr>
            <a:spLocks/>
          </p:cNvSpPr>
          <p:nvPr/>
        </p:nvSpPr>
        <p:spPr>
          <a:xfrm>
            <a:off x="2108835" y="4699635"/>
            <a:ext cx="1325880" cy="3378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회고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50"/>
          <p:cNvSpPr>
            <a:spLocks/>
          </p:cNvSpPr>
          <p:nvPr/>
        </p:nvSpPr>
        <p:spPr>
          <a:xfrm>
            <a:off x="241300" y="4711065"/>
            <a:ext cx="1254125" cy="2997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51"/>
          <p:cNvSpPr>
            <a:spLocks/>
          </p:cNvSpPr>
          <p:nvPr/>
        </p:nvSpPr>
        <p:spPr>
          <a:xfrm>
            <a:off x="3901440" y="4707890"/>
            <a:ext cx="1402080" cy="33782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제품 백로그 수정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66"/>
          <p:cNvCxnSpPr>
            <a:stCxn id="2" idx="2"/>
            <a:endCxn id="5" idx="0"/>
          </p:cNvCxnSpPr>
          <p:nvPr/>
        </p:nvCxnSpPr>
        <p:spPr>
          <a:xfrm rot="5400000">
            <a:off x="4032250" y="1365250"/>
            <a:ext cx="876300" cy="3394075"/>
          </a:xfrm>
          <a:prstGeom prst="bentConnector3">
            <a:avLst>
              <a:gd name="adj1" fmla="val 5004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67"/>
          <p:cNvCxnSpPr>
            <a:stCxn id="2" idx="2"/>
            <a:endCxn id="3" idx="0"/>
          </p:cNvCxnSpPr>
          <p:nvPr/>
        </p:nvCxnSpPr>
        <p:spPr>
          <a:xfrm rot="5400000">
            <a:off x="5734685" y="3049905"/>
            <a:ext cx="858520" cy="6985"/>
          </a:xfrm>
          <a:prstGeom prst="bentConnector3">
            <a:avLst>
              <a:gd name="adj1" fmla="val 5003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68"/>
          <p:cNvCxnSpPr>
            <a:stCxn id="2" idx="2"/>
            <a:endCxn id="8" idx="0"/>
          </p:cNvCxnSpPr>
          <p:nvPr/>
        </p:nvCxnSpPr>
        <p:spPr>
          <a:xfrm rot="16200000" flipH="1">
            <a:off x="7560310" y="1230630"/>
            <a:ext cx="884555" cy="3672205"/>
          </a:xfrm>
          <a:prstGeom prst="bentConnector3">
            <a:avLst>
              <a:gd name="adj1" fmla="val 4992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69"/>
          <p:cNvCxnSpPr>
            <a:stCxn id="3" idx="2"/>
            <a:endCxn id="10" idx="0"/>
          </p:cNvCxnSpPr>
          <p:nvPr/>
        </p:nvCxnSpPr>
        <p:spPr>
          <a:xfrm rot="5400000">
            <a:off x="4104005" y="4256405"/>
            <a:ext cx="2420620" cy="1693545"/>
          </a:xfrm>
          <a:prstGeom prst="bentConnector3">
            <a:avLst>
              <a:gd name="adj1" fmla="val 5000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70"/>
          <p:cNvCxnSpPr>
            <a:stCxn id="3" idx="2"/>
            <a:endCxn id="9" idx="0"/>
          </p:cNvCxnSpPr>
          <p:nvPr/>
        </p:nvCxnSpPr>
        <p:spPr>
          <a:xfrm rot="5400000">
            <a:off x="4936490" y="5107940"/>
            <a:ext cx="2439035" cy="9525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71"/>
          <p:cNvCxnSpPr>
            <a:stCxn id="3" idx="2"/>
            <a:endCxn id="11" idx="0"/>
          </p:cNvCxnSpPr>
          <p:nvPr/>
        </p:nvCxnSpPr>
        <p:spPr>
          <a:xfrm rot="16200000" flipH="1">
            <a:off x="5778500" y="4274820"/>
            <a:ext cx="2419985" cy="1657350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75"/>
          <p:cNvCxnSpPr>
            <a:stCxn id="8" idx="2"/>
            <a:endCxn id="12" idx="0"/>
          </p:cNvCxnSpPr>
          <p:nvPr/>
        </p:nvCxnSpPr>
        <p:spPr>
          <a:xfrm rot="5400000">
            <a:off x="8586470" y="3449320"/>
            <a:ext cx="781685" cy="1722120"/>
          </a:xfrm>
          <a:prstGeom prst="bentConnector3">
            <a:avLst>
              <a:gd name="adj1" fmla="val 4998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76"/>
          <p:cNvCxnSpPr>
            <a:stCxn id="8" idx="2"/>
            <a:endCxn id="14" idx="0"/>
          </p:cNvCxnSpPr>
          <p:nvPr/>
        </p:nvCxnSpPr>
        <p:spPr>
          <a:xfrm rot="16200000" flipH="1">
            <a:off x="9454515" y="4299585"/>
            <a:ext cx="762635" cy="2540"/>
          </a:xfrm>
          <a:prstGeom prst="bentConnector3">
            <a:avLst>
              <a:gd name="adj1" fmla="val 49903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77"/>
          <p:cNvCxnSpPr>
            <a:stCxn id="8" idx="2"/>
            <a:endCxn id="13" idx="0"/>
          </p:cNvCxnSpPr>
          <p:nvPr/>
        </p:nvCxnSpPr>
        <p:spPr>
          <a:xfrm rot="16200000" flipH="1">
            <a:off x="10263505" y="3493770"/>
            <a:ext cx="781685" cy="1632585"/>
          </a:xfrm>
          <a:prstGeom prst="bentConnector3">
            <a:avLst>
              <a:gd name="adj1" fmla="val 49903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78"/>
          <p:cNvCxnSpPr>
            <a:stCxn id="5" idx="2"/>
            <a:endCxn id="16" idx="0"/>
          </p:cNvCxnSpPr>
          <p:nvPr/>
        </p:nvCxnSpPr>
        <p:spPr>
          <a:xfrm rot="5400000">
            <a:off x="1420495" y="3358515"/>
            <a:ext cx="800735" cy="1905635"/>
          </a:xfrm>
          <a:prstGeom prst="bentConnector3">
            <a:avLst>
              <a:gd name="adj1" fmla="val 5006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79"/>
          <p:cNvCxnSpPr>
            <a:stCxn id="5" idx="2"/>
            <a:endCxn id="15" idx="0"/>
          </p:cNvCxnSpPr>
          <p:nvPr/>
        </p:nvCxnSpPr>
        <p:spPr>
          <a:xfrm rot="5400000">
            <a:off x="2377440" y="4304665"/>
            <a:ext cx="789305" cy="2540"/>
          </a:xfrm>
          <a:prstGeom prst="bentConnector3">
            <a:avLst>
              <a:gd name="adj1" fmla="val 4999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80"/>
          <p:cNvCxnSpPr>
            <a:stCxn id="5" idx="2"/>
            <a:endCxn id="17" idx="0"/>
          </p:cNvCxnSpPr>
          <p:nvPr/>
        </p:nvCxnSpPr>
        <p:spPr>
          <a:xfrm rot="16200000" flipH="1">
            <a:off x="3289300" y="3394710"/>
            <a:ext cx="797560" cy="1830070"/>
          </a:xfrm>
          <a:prstGeom prst="bentConnector3">
            <a:avLst>
              <a:gd name="adj1" fmla="val 4987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76D3C6-C9F7-0325-BE70-8A5D68818EA5}"/>
              </a:ext>
            </a:extLst>
          </p:cNvPr>
          <p:cNvSpPr txBox="1"/>
          <p:nvPr/>
        </p:nvSpPr>
        <p:spPr>
          <a:xfrm>
            <a:off x="779856" y="79285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dirty="0">
                <a:latin typeface="+mj-lt"/>
              </a:rPr>
              <a:t>4. </a:t>
            </a:r>
            <a:r>
              <a:rPr lang="ko-KR" altLang="en-US" sz="4400" dirty="0">
                <a:latin typeface="+mj-lt"/>
              </a:rPr>
              <a:t>개발 계획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18"/>
          <p:cNvSpPr>
            <a:spLocks/>
          </p:cNvSpPr>
          <p:nvPr/>
        </p:nvSpPr>
        <p:spPr>
          <a:xfrm>
            <a:off x="4836160" y="389890"/>
            <a:ext cx="2421890" cy="101536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1차 스프린트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9"/>
          <p:cNvSpPr>
            <a:spLocks/>
          </p:cNvSpPr>
          <p:nvPr/>
        </p:nvSpPr>
        <p:spPr>
          <a:xfrm>
            <a:off x="2609215" y="2174875"/>
            <a:ext cx="139890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아두이노 DB연결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>
            <a:off x="298450" y="2174875"/>
            <a:ext cx="136461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아두이노 자동조절 알고리즘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1"/>
          <p:cNvSpPr>
            <a:spLocks/>
          </p:cNvSpPr>
          <p:nvPr/>
        </p:nvSpPr>
        <p:spPr>
          <a:xfrm>
            <a:off x="4909185" y="2174240"/>
            <a:ext cx="139890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스마트팜 하드웨어 구성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25"/>
          <p:cNvSpPr>
            <a:spLocks/>
          </p:cNvSpPr>
          <p:nvPr/>
        </p:nvSpPr>
        <p:spPr>
          <a:xfrm>
            <a:off x="7264400" y="2173605"/>
            <a:ext cx="139890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환경제어 UI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6"/>
          <p:cNvSpPr>
            <a:spLocks/>
          </p:cNvSpPr>
          <p:nvPr/>
        </p:nvSpPr>
        <p:spPr>
          <a:xfrm>
            <a:off x="1657985" y="6052185"/>
            <a:ext cx="139890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UI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27"/>
          <p:cNvSpPr>
            <a:spLocks/>
          </p:cNvSpPr>
          <p:nvPr/>
        </p:nvSpPr>
        <p:spPr>
          <a:xfrm>
            <a:off x="9629775" y="2174240"/>
            <a:ext cx="136461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UI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8"/>
          <p:cNvSpPr>
            <a:spLocks/>
          </p:cNvSpPr>
          <p:nvPr/>
        </p:nvSpPr>
        <p:spPr>
          <a:xfrm>
            <a:off x="4138930" y="6078220"/>
            <a:ext cx="139890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DB 구축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0"/>
          <p:cNvSpPr>
            <a:spLocks/>
          </p:cNvSpPr>
          <p:nvPr/>
        </p:nvSpPr>
        <p:spPr>
          <a:xfrm>
            <a:off x="6042660" y="6060440"/>
            <a:ext cx="139890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앱 DB 연결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1"/>
          <p:cNvSpPr>
            <a:spLocks/>
          </p:cNvSpPr>
          <p:nvPr/>
        </p:nvSpPr>
        <p:spPr>
          <a:xfrm>
            <a:off x="8586470" y="6050915"/>
            <a:ext cx="139890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앱 흐름도 작성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42"/>
          <p:cNvSpPr>
            <a:spLocks/>
          </p:cNvSpPr>
          <p:nvPr/>
        </p:nvSpPr>
        <p:spPr>
          <a:xfrm>
            <a:off x="10587990" y="6050280"/>
            <a:ext cx="1398905" cy="30099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스크럼 회의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43"/>
          <p:cNvSpPr>
            <a:spLocks/>
          </p:cNvSpPr>
          <p:nvPr/>
        </p:nvSpPr>
        <p:spPr>
          <a:xfrm>
            <a:off x="1077595" y="3641725"/>
            <a:ext cx="998855" cy="26543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온습도 센서 및 쿨링팬 알고리즘 구현 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44"/>
          <p:cNvSpPr>
            <a:spLocks/>
          </p:cNvSpPr>
          <p:nvPr/>
        </p:nvSpPr>
        <p:spPr>
          <a:xfrm>
            <a:off x="89535" y="3641725"/>
            <a:ext cx="887095" cy="26543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8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센서 데이터</a:t>
            </a:r>
            <a:endParaRPr lang="ko-KR" altLang="en-US" sz="8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5"/>
          <p:cNvSpPr>
            <a:spLocks/>
          </p:cNvSpPr>
          <p:nvPr/>
        </p:nvSpPr>
        <p:spPr>
          <a:xfrm>
            <a:off x="2506980" y="3641090"/>
            <a:ext cx="1099820" cy="2559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토양 습도센서 및 물펌프 알고리즘 구련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6"/>
          <p:cNvSpPr>
            <a:spLocks/>
          </p:cNvSpPr>
          <p:nvPr/>
        </p:nvSpPr>
        <p:spPr>
          <a:xfrm>
            <a:off x="3675380" y="3640455"/>
            <a:ext cx="1063625" cy="2565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조도 센서  및 led알고리즘 구현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47"/>
          <p:cNvSpPr>
            <a:spLocks/>
          </p:cNvSpPr>
          <p:nvPr/>
        </p:nvSpPr>
        <p:spPr>
          <a:xfrm>
            <a:off x="5341620" y="3649345"/>
            <a:ext cx="1099820" cy="2559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아크릴판 상자 제작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8"/>
          <p:cNvSpPr>
            <a:spLocks/>
          </p:cNvSpPr>
          <p:nvPr/>
        </p:nvSpPr>
        <p:spPr>
          <a:xfrm>
            <a:off x="7090410" y="3648710"/>
            <a:ext cx="1063625" cy="2565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센서 및 모듈 배치</a:t>
            </a:r>
            <a:endParaRPr lang="ko-KR" altLang="en-US" sz="7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55"/>
          <p:cNvCxnSpPr>
            <a:stCxn id="11" idx="2"/>
            <a:endCxn id="24" idx="0"/>
          </p:cNvCxnSpPr>
          <p:nvPr/>
        </p:nvCxnSpPr>
        <p:spPr>
          <a:xfrm rot="5400000">
            <a:off x="172720" y="2834640"/>
            <a:ext cx="1168400" cy="448310"/>
          </a:xfrm>
          <a:prstGeom prst="bentConnector3">
            <a:avLst>
              <a:gd name="adj1" fmla="val 5005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57"/>
          <p:cNvCxnSpPr>
            <a:stCxn id="11" idx="2"/>
            <a:endCxn id="23" idx="0"/>
          </p:cNvCxnSpPr>
          <p:nvPr/>
        </p:nvCxnSpPr>
        <p:spPr>
          <a:xfrm rot="16200000" flipH="1">
            <a:off x="694055" y="2760345"/>
            <a:ext cx="1168400" cy="597535"/>
          </a:xfrm>
          <a:prstGeom prst="bentConnector3">
            <a:avLst>
              <a:gd name="adj1" fmla="val 499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58"/>
          <p:cNvCxnSpPr>
            <a:stCxn id="11" idx="2"/>
            <a:endCxn id="26" idx="0"/>
          </p:cNvCxnSpPr>
          <p:nvPr/>
        </p:nvCxnSpPr>
        <p:spPr>
          <a:xfrm rot="16200000" flipH="1">
            <a:off x="2010410" y="1443990"/>
            <a:ext cx="1167130" cy="3228340"/>
          </a:xfrm>
          <a:prstGeom prst="bentConnector3">
            <a:avLst>
              <a:gd name="adj1" fmla="val 499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59"/>
          <p:cNvCxnSpPr>
            <a:stCxn id="11" idx="2"/>
            <a:endCxn id="25" idx="0"/>
          </p:cNvCxnSpPr>
          <p:nvPr/>
        </p:nvCxnSpPr>
        <p:spPr>
          <a:xfrm rot="16200000" flipH="1">
            <a:off x="1435100" y="2019300"/>
            <a:ext cx="1167765" cy="2077720"/>
          </a:xfrm>
          <a:prstGeom prst="bentConnector3">
            <a:avLst>
              <a:gd name="adj1" fmla="val 49977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63"/>
          <p:cNvCxnSpPr>
            <a:stCxn id="12" idx="2"/>
          </p:cNvCxnSpPr>
          <p:nvPr/>
        </p:nvCxnSpPr>
        <p:spPr>
          <a:xfrm rot="16200000" flipH="1">
            <a:off x="5157470" y="2924175"/>
            <a:ext cx="1176655" cy="275590"/>
          </a:xfrm>
          <a:prstGeom prst="bentConnector3">
            <a:avLst>
              <a:gd name="adj1" fmla="val 4996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65"/>
          <p:cNvCxnSpPr>
            <a:stCxn id="12" idx="2"/>
            <a:endCxn id="28" idx="0"/>
          </p:cNvCxnSpPr>
          <p:nvPr/>
        </p:nvCxnSpPr>
        <p:spPr>
          <a:xfrm rot="16200000" flipH="1">
            <a:off x="6027420" y="2054225"/>
            <a:ext cx="1176020" cy="2015490"/>
          </a:xfrm>
          <a:prstGeom prst="bentConnector3">
            <a:avLst>
              <a:gd name="adj1" fmla="val 499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94"/>
          <p:cNvCxnSpPr>
            <a:stCxn id="9" idx="2"/>
            <a:endCxn id="11" idx="0"/>
          </p:cNvCxnSpPr>
          <p:nvPr/>
        </p:nvCxnSpPr>
        <p:spPr>
          <a:xfrm rot="5400000">
            <a:off x="3127375" y="-743585"/>
            <a:ext cx="772160" cy="506793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95"/>
          <p:cNvCxnSpPr>
            <a:stCxn id="9" idx="2"/>
            <a:endCxn id="12" idx="0"/>
          </p:cNvCxnSpPr>
          <p:nvPr/>
        </p:nvCxnSpPr>
        <p:spPr>
          <a:xfrm rot="5400000">
            <a:off x="5441950" y="1569720"/>
            <a:ext cx="771525" cy="440055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96"/>
          <p:cNvCxnSpPr>
            <a:stCxn id="9" idx="2"/>
            <a:endCxn id="10" idx="0"/>
          </p:cNvCxnSpPr>
          <p:nvPr/>
        </p:nvCxnSpPr>
        <p:spPr>
          <a:xfrm rot="5400000">
            <a:off x="4295775" y="424815"/>
            <a:ext cx="772160" cy="2731135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97"/>
          <p:cNvCxnSpPr>
            <a:stCxn id="9" idx="2"/>
            <a:endCxn id="18" idx="0"/>
          </p:cNvCxnSpPr>
          <p:nvPr/>
        </p:nvCxnSpPr>
        <p:spPr>
          <a:xfrm rot="16200000" flipH="1">
            <a:off x="7793990" y="-343535"/>
            <a:ext cx="771525" cy="4265930"/>
          </a:xfrm>
          <a:prstGeom prst="bentConnector3">
            <a:avLst>
              <a:gd name="adj1" fmla="val 4994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98"/>
          <p:cNvCxnSpPr>
            <a:stCxn id="9" idx="2"/>
            <a:endCxn id="16" idx="0"/>
          </p:cNvCxnSpPr>
          <p:nvPr/>
        </p:nvCxnSpPr>
        <p:spPr>
          <a:xfrm rot="16200000" flipH="1">
            <a:off x="6619875" y="830580"/>
            <a:ext cx="770890" cy="1917700"/>
          </a:xfrm>
          <a:prstGeom prst="bentConnector3">
            <a:avLst>
              <a:gd name="adj1" fmla="val 4991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100"/>
          <p:cNvCxnSpPr/>
          <p:nvPr/>
        </p:nvCxnSpPr>
        <p:spPr>
          <a:xfrm rot="16200000" flipH="1">
            <a:off x="6343650" y="1088390"/>
            <a:ext cx="4647565" cy="5241290"/>
          </a:xfrm>
          <a:prstGeom prst="bentConnector3">
            <a:avLst>
              <a:gd name="adj1" fmla="val 819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101"/>
          <p:cNvCxnSpPr>
            <a:stCxn id="9" idx="2"/>
            <a:endCxn id="21" idx="0"/>
          </p:cNvCxnSpPr>
          <p:nvPr/>
        </p:nvCxnSpPr>
        <p:spPr>
          <a:xfrm rot="16200000" flipH="1">
            <a:off x="5342255" y="2108200"/>
            <a:ext cx="4648200" cy="3239770"/>
          </a:xfrm>
          <a:prstGeom prst="bentConnector3">
            <a:avLst>
              <a:gd name="adj1" fmla="val 838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102"/>
          <p:cNvCxnSpPr>
            <a:endCxn id="20" idx="0"/>
          </p:cNvCxnSpPr>
          <p:nvPr/>
        </p:nvCxnSpPr>
        <p:spPr>
          <a:xfrm rot="16200000" flipH="1">
            <a:off x="4065905" y="3385185"/>
            <a:ext cx="4657090" cy="695960"/>
          </a:xfrm>
          <a:prstGeom prst="bentConnector3">
            <a:avLst>
              <a:gd name="adj1" fmla="val 814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103"/>
          <p:cNvCxnSpPr>
            <a:stCxn id="9" idx="2"/>
            <a:endCxn id="19" idx="0"/>
          </p:cNvCxnSpPr>
          <p:nvPr/>
        </p:nvCxnSpPr>
        <p:spPr>
          <a:xfrm rot="5400000">
            <a:off x="3105150" y="3136265"/>
            <a:ext cx="4675505" cy="1210310"/>
          </a:xfrm>
          <a:prstGeom prst="bentConnector3">
            <a:avLst>
              <a:gd name="adj1" fmla="val 835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04"/>
          <p:cNvCxnSpPr/>
          <p:nvPr/>
        </p:nvCxnSpPr>
        <p:spPr>
          <a:xfrm rot="5400000">
            <a:off x="1877060" y="1892300"/>
            <a:ext cx="4649470" cy="3691255"/>
          </a:xfrm>
          <a:prstGeom prst="bentConnector3">
            <a:avLst>
              <a:gd name="adj1" fmla="val 819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>
            <a:spLocks/>
          </p:cNvSpPr>
          <p:nvPr/>
        </p:nvSpPr>
        <p:spPr>
          <a:xfrm>
            <a:off x="4836160" y="389890"/>
            <a:ext cx="2421890" cy="101536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2차 스프린트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2934970" y="2456180"/>
            <a:ext cx="1624965" cy="391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ESP32 -CAM 웹서버구축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624205" y="2456180"/>
            <a:ext cx="1584960" cy="391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농작물 길이측정(opencv)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>
            <a:off x="5234940" y="2455545"/>
            <a:ext cx="1624965" cy="391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CCTV UI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7590155" y="2454910"/>
            <a:ext cx="1624965" cy="391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IP 포트포워딩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965960" y="4657090"/>
            <a:ext cx="1624965" cy="391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스크럼 미팅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9955530" y="2455545"/>
            <a:ext cx="1584960" cy="391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관찰</a:t>
            </a:r>
            <a:r>
              <a:rPr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10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일지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4093210" y="4656455"/>
            <a:ext cx="1624965" cy="391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DB 구축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6404610" y="4656455"/>
            <a:ext cx="1624965" cy="391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앱 DB 연결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8495665" y="4655820"/>
            <a:ext cx="1624965" cy="39116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앱 흐름도 작성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32"/>
          <p:cNvSpPr>
            <a:spLocks/>
          </p:cNvSpPr>
          <p:nvPr/>
        </p:nvSpPr>
        <p:spPr>
          <a:xfrm>
            <a:off x="44450" y="3424555"/>
            <a:ext cx="790575" cy="3282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랄고리즘 공부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33"/>
          <p:cNvSpPr>
            <a:spLocks/>
          </p:cNvSpPr>
          <p:nvPr/>
        </p:nvSpPr>
        <p:spPr>
          <a:xfrm>
            <a:off x="1014730" y="3423920"/>
            <a:ext cx="796925" cy="3282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Image 이진화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4"/>
          <p:cNvSpPr>
            <a:spLocks/>
          </p:cNvSpPr>
          <p:nvPr/>
        </p:nvSpPr>
        <p:spPr>
          <a:xfrm>
            <a:off x="1964055" y="3423920"/>
            <a:ext cx="790575" cy="3282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픽셀 계산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81"/>
          <p:cNvCxnSpPr>
            <a:stCxn id="9" idx="2"/>
            <a:endCxn id="16" idx="0"/>
          </p:cNvCxnSpPr>
          <p:nvPr/>
        </p:nvCxnSpPr>
        <p:spPr>
          <a:xfrm rot="16200000" flipH="1">
            <a:off x="6698615" y="751840"/>
            <a:ext cx="1052195" cy="2356485"/>
          </a:xfrm>
          <a:prstGeom prst="bentConnector3">
            <a:avLst>
              <a:gd name="adj1" fmla="val 4991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83"/>
          <p:cNvCxnSpPr>
            <a:stCxn id="9" idx="2"/>
            <a:endCxn id="18" idx="0"/>
          </p:cNvCxnSpPr>
          <p:nvPr/>
        </p:nvCxnSpPr>
        <p:spPr>
          <a:xfrm rot="16200000" flipH="1">
            <a:off x="7870825" y="-420370"/>
            <a:ext cx="1052830" cy="4702175"/>
          </a:xfrm>
          <a:prstGeom prst="bentConnector3">
            <a:avLst>
              <a:gd name="adj1" fmla="val 499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84"/>
          <p:cNvCxnSpPr>
            <a:stCxn id="9" idx="2"/>
            <a:endCxn id="11" idx="0"/>
          </p:cNvCxnSpPr>
          <p:nvPr/>
        </p:nvCxnSpPr>
        <p:spPr>
          <a:xfrm rot="5400000">
            <a:off x="3205480" y="-385445"/>
            <a:ext cx="1053465" cy="4631690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85"/>
          <p:cNvCxnSpPr>
            <a:stCxn id="9" idx="2"/>
            <a:endCxn id="12" idx="0"/>
          </p:cNvCxnSpPr>
          <p:nvPr/>
        </p:nvCxnSpPr>
        <p:spPr>
          <a:xfrm rot="16200000" flipH="1">
            <a:off x="5521325" y="1929130"/>
            <a:ext cx="1052830" cy="3175"/>
          </a:xfrm>
          <a:prstGeom prst="bentConnector3">
            <a:avLst>
              <a:gd name="adj1" fmla="val 49935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86"/>
          <p:cNvCxnSpPr>
            <a:stCxn id="9" idx="2"/>
            <a:endCxn id="10" idx="0"/>
          </p:cNvCxnSpPr>
          <p:nvPr/>
        </p:nvCxnSpPr>
        <p:spPr>
          <a:xfrm rot="5400000">
            <a:off x="4370705" y="779780"/>
            <a:ext cx="1053465" cy="2301240"/>
          </a:xfrm>
          <a:prstGeom prst="bentConnector3">
            <a:avLst>
              <a:gd name="adj1" fmla="val 50028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87"/>
          <p:cNvCxnSpPr>
            <a:stCxn id="9" idx="2"/>
            <a:endCxn id="21" idx="0"/>
          </p:cNvCxnSpPr>
          <p:nvPr/>
        </p:nvCxnSpPr>
        <p:spPr>
          <a:xfrm rot="16200000" flipH="1">
            <a:off x="6050915" y="1399540"/>
            <a:ext cx="3253105" cy="3261995"/>
          </a:xfrm>
          <a:prstGeom prst="bentConnector3">
            <a:avLst>
              <a:gd name="adj1" fmla="val 1589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88"/>
          <p:cNvCxnSpPr>
            <a:stCxn id="9" idx="2"/>
            <a:endCxn id="20" idx="0"/>
          </p:cNvCxnSpPr>
          <p:nvPr/>
        </p:nvCxnSpPr>
        <p:spPr>
          <a:xfrm rot="16200000" flipH="1">
            <a:off x="5005070" y="2445385"/>
            <a:ext cx="3253740" cy="1170940"/>
          </a:xfrm>
          <a:prstGeom prst="bentConnector3">
            <a:avLst>
              <a:gd name="adj1" fmla="val 1589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89"/>
          <p:cNvCxnSpPr>
            <a:stCxn id="9" idx="2"/>
            <a:endCxn id="19" idx="0"/>
          </p:cNvCxnSpPr>
          <p:nvPr/>
        </p:nvCxnSpPr>
        <p:spPr>
          <a:xfrm rot="5400000">
            <a:off x="3849370" y="2459355"/>
            <a:ext cx="3253740" cy="1143000"/>
          </a:xfrm>
          <a:prstGeom prst="bentConnector3">
            <a:avLst>
              <a:gd name="adj1" fmla="val 16722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90"/>
          <p:cNvCxnSpPr>
            <a:stCxn id="9" idx="2"/>
            <a:endCxn id="17" idx="0"/>
          </p:cNvCxnSpPr>
          <p:nvPr/>
        </p:nvCxnSpPr>
        <p:spPr>
          <a:xfrm rot="5400000">
            <a:off x="2785745" y="1395730"/>
            <a:ext cx="3254375" cy="3270250"/>
          </a:xfrm>
          <a:prstGeom prst="bentConnector3">
            <a:avLst>
              <a:gd name="adj1" fmla="val 1617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91"/>
          <p:cNvCxnSpPr>
            <a:stCxn id="11" idx="2"/>
            <a:endCxn id="22" idx="0"/>
          </p:cNvCxnSpPr>
          <p:nvPr/>
        </p:nvCxnSpPr>
        <p:spPr>
          <a:xfrm rot="5400000">
            <a:off x="638810" y="2646680"/>
            <a:ext cx="579755" cy="977900"/>
          </a:xfrm>
          <a:prstGeom prst="bentConnector3">
            <a:avLst>
              <a:gd name="adj1" fmla="val 5005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92"/>
          <p:cNvCxnSpPr>
            <a:stCxn id="11" idx="2"/>
            <a:endCxn id="23" idx="0"/>
          </p:cNvCxnSpPr>
          <p:nvPr/>
        </p:nvCxnSpPr>
        <p:spPr>
          <a:xfrm rot="5400000">
            <a:off x="1125220" y="3133090"/>
            <a:ext cx="579120" cy="5080"/>
          </a:xfrm>
          <a:prstGeom prst="bentConnector3">
            <a:avLst>
              <a:gd name="adj1" fmla="val 5010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93"/>
          <p:cNvCxnSpPr>
            <a:stCxn id="11" idx="2"/>
            <a:endCxn id="24" idx="0"/>
          </p:cNvCxnSpPr>
          <p:nvPr/>
        </p:nvCxnSpPr>
        <p:spPr>
          <a:xfrm rot="16200000" flipH="1">
            <a:off x="1598295" y="2663825"/>
            <a:ext cx="579120" cy="944245"/>
          </a:xfrm>
          <a:prstGeom prst="bentConnector3">
            <a:avLst>
              <a:gd name="adj1" fmla="val 49889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도형 34">
            <a:extLst>
              <a:ext uri="{FF2B5EF4-FFF2-40B4-BE49-F238E27FC236}">
                <a16:creationId xmlns:a16="http://schemas.microsoft.com/office/drawing/2014/main" id="{55A6B771-1A04-4440-0D95-33C7B95D4035}"/>
              </a:ext>
            </a:extLst>
          </p:cNvPr>
          <p:cNvSpPr>
            <a:spLocks/>
          </p:cNvSpPr>
          <p:nvPr/>
        </p:nvSpPr>
        <p:spPr>
          <a:xfrm>
            <a:off x="11045302" y="3569653"/>
            <a:ext cx="790575" cy="3282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관찰 일지 작성 기능</a:t>
            </a:r>
          </a:p>
        </p:txBody>
      </p:sp>
      <p:sp>
        <p:nvSpPr>
          <p:cNvPr id="4" name="도형 34">
            <a:extLst>
              <a:ext uri="{FF2B5EF4-FFF2-40B4-BE49-F238E27FC236}">
                <a16:creationId xmlns:a16="http://schemas.microsoft.com/office/drawing/2014/main" id="{DFF27084-19F3-69D1-43EF-852F6A0329BB}"/>
              </a:ext>
            </a:extLst>
          </p:cNvPr>
          <p:cNvSpPr>
            <a:spLocks/>
          </p:cNvSpPr>
          <p:nvPr/>
        </p:nvSpPr>
        <p:spPr>
          <a:xfrm>
            <a:off x="10032290" y="3576320"/>
            <a:ext cx="790575" cy="32829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관찰일지 </a:t>
            </a:r>
            <a:r>
              <a:rPr lang="en-US" altLang="ko-KR" sz="10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10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EAA0CA7-68C7-ED88-E804-42C6F235BA43}"/>
              </a:ext>
            </a:extLst>
          </p:cNvPr>
          <p:cNvCxnSpPr>
            <a:stCxn id="18" idx="2"/>
            <a:endCxn id="4" idx="0"/>
          </p:cNvCxnSpPr>
          <p:nvPr/>
        </p:nvCxnSpPr>
        <p:spPr>
          <a:xfrm rot="5400000">
            <a:off x="10222987" y="3051296"/>
            <a:ext cx="729615" cy="320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CA44295-A354-82AF-9FCB-08EAB33803F9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rot="16200000" flipH="1">
            <a:off x="10732826" y="2861889"/>
            <a:ext cx="722948" cy="69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3DB7746-C313-F051-860E-06644009AD2F}"/>
              </a:ext>
            </a:extLst>
          </p:cNvPr>
          <p:cNvCxnSpPr/>
          <p:nvPr/>
        </p:nvCxnSpPr>
        <p:spPr>
          <a:xfrm rot="5400000">
            <a:off x="10222987" y="3051297"/>
            <a:ext cx="729615" cy="3204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0DA6911C-666E-427B-B8C7-39C9D75998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32826" y="2861890"/>
            <a:ext cx="722948" cy="69258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68D-198B-048E-ACDF-66DB90F0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계획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106387-C3B4-FD3F-B846-F2382CDB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65109"/>
              </p:ext>
            </p:extLst>
          </p:nvPr>
        </p:nvGraphicFramePr>
        <p:xfrm>
          <a:off x="838201" y="1617146"/>
          <a:ext cx="10762134" cy="4232522"/>
        </p:xfrm>
        <a:graphic>
          <a:graphicData uri="http://schemas.openxmlformats.org/drawingml/2006/table">
            <a:tbl>
              <a:tblPr/>
              <a:tblGrid>
                <a:gridCol w="890168">
                  <a:extLst>
                    <a:ext uri="{9D8B030D-6E8A-4147-A177-3AD203B41FA5}">
                      <a16:colId xmlns:a16="http://schemas.microsoft.com/office/drawing/2014/main" val="4255073911"/>
                    </a:ext>
                  </a:extLst>
                </a:gridCol>
                <a:gridCol w="2127502">
                  <a:extLst>
                    <a:ext uri="{9D8B030D-6E8A-4147-A177-3AD203B41FA5}">
                      <a16:colId xmlns:a16="http://schemas.microsoft.com/office/drawing/2014/main" val="4231699193"/>
                    </a:ext>
                  </a:extLst>
                </a:gridCol>
                <a:gridCol w="890168">
                  <a:extLst>
                    <a:ext uri="{9D8B030D-6E8A-4147-A177-3AD203B41FA5}">
                      <a16:colId xmlns:a16="http://schemas.microsoft.com/office/drawing/2014/main" val="3933147434"/>
                    </a:ext>
                  </a:extLst>
                </a:gridCol>
                <a:gridCol w="890168">
                  <a:extLst>
                    <a:ext uri="{9D8B030D-6E8A-4147-A177-3AD203B41FA5}">
                      <a16:colId xmlns:a16="http://schemas.microsoft.com/office/drawing/2014/main" val="3190598475"/>
                    </a:ext>
                  </a:extLst>
                </a:gridCol>
                <a:gridCol w="890168">
                  <a:extLst>
                    <a:ext uri="{9D8B030D-6E8A-4147-A177-3AD203B41FA5}">
                      <a16:colId xmlns:a16="http://schemas.microsoft.com/office/drawing/2014/main" val="2914040304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836941825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281743214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3399988347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2541835334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411311308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3509247841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3267117985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284201440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2743912090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115280701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1571446015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3698143189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587902848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2954216797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534791322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4180535130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1303530236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1081881008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593916451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2776031437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209640010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3475692626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1373506944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584845586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2416779988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528700282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1714081512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823080472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2816203152"/>
                    </a:ext>
                  </a:extLst>
                </a:gridCol>
                <a:gridCol w="169132">
                  <a:extLst>
                    <a:ext uri="{9D8B030D-6E8A-4147-A177-3AD203B41FA5}">
                      <a16:colId xmlns:a16="http://schemas.microsoft.com/office/drawing/2014/main" val="941217547"/>
                    </a:ext>
                  </a:extLst>
                </a:gridCol>
              </a:tblGrid>
              <a:tr h="105404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US" sz="700">
                          <a:effectLst/>
                        </a:rPr>
                        <a:t>No.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ko-KR" altLang="en-US" sz="700">
                          <a:effectLst/>
                        </a:rPr>
                        <a:t>연구 내용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ko-KR" altLang="en-US" sz="700">
                          <a:effectLst/>
                        </a:rPr>
                        <a:t>시작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ko-KR" altLang="en-US" sz="700">
                          <a:effectLst/>
                        </a:rPr>
                        <a:t>종료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ko-KR" altLang="en-US" sz="700">
                          <a:effectLst/>
                        </a:rPr>
                        <a:t>기간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 gridSpan="30"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2022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62620"/>
                  </a:ext>
                </a:extLst>
              </a:tr>
              <a:tr h="15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9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10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12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369919"/>
                  </a:ext>
                </a:extLst>
              </a:tr>
              <a:tr h="2669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0.5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1.5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2.5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3.5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0.5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1.5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2.5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3.5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0.5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1.5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2.5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3.5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4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0.5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1.5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2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2.5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>
                          <a:effectLst/>
                        </a:rPr>
                        <a:t>3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54877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100">
                          <a:effectLst/>
                        </a:rPr>
                        <a:t>앱흐름도 작성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2022-09-25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2022-09-25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642048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58224"/>
                  </a:ext>
                </a:extLst>
              </a:tr>
              <a:tr h="2898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100">
                          <a:effectLst/>
                        </a:rPr>
                        <a:t>아두이노 자동조절 알고리즘 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2022-09-28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2022-10-01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104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38432"/>
                  </a:ext>
                </a:extLst>
              </a:tr>
              <a:tr h="2898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100">
                          <a:effectLst/>
                        </a:rPr>
                        <a:t>아두이노 하드웨어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2022-09-30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2022-10-04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459364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55506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100">
                          <a:effectLst/>
                        </a:rPr>
                        <a:t>앱 </a:t>
                      </a:r>
                      <a:r>
                        <a:rPr lang="en-US" sz="1100">
                          <a:effectLst/>
                        </a:rPr>
                        <a:t>UI </a:t>
                      </a:r>
                      <a:r>
                        <a:rPr lang="ko-KR" altLang="en-US" sz="1100">
                          <a:effectLst/>
                        </a:rPr>
                        <a:t>개발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2022-10-05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2022-10-11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46876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84611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100">
                          <a:effectLst/>
                        </a:rPr>
                        <a:t>통합 환경 구축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2022-10-08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2022-10-20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73686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07475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Mysql DB</a:t>
                      </a:r>
                      <a:r>
                        <a:rPr lang="ko-KR" altLang="en-US" sz="1100">
                          <a:effectLst/>
                        </a:rPr>
                        <a:t>관리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2022-10-11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2022-10-20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350649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278818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100">
                          <a:effectLst/>
                        </a:rPr>
                        <a:t>앱 </a:t>
                      </a:r>
                      <a:r>
                        <a:rPr lang="en-US" sz="1100">
                          <a:effectLst/>
                        </a:rPr>
                        <a:t>UI </a:t>
                      </a:r>
                      <a:r>
                        <a:rPr lang="ko-KR" altLang="en-US" sz="1100">
                          <a:effectLst/>
                        </a:rPr>
                        <a:t>개발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2022-11-02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2022-11-16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04535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26287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100">
                          <a:effectLst/>
                        </a:rPr>
                        <a:t>관찰일지 기능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2022-11-15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2022-11-30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33664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700" b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92988"/>
                  </a:ext>
                </a:extLst>
              </a:tr>
              <a:tr h="28988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100">
                          <a:effectLst/>
                        </a:rPr>
                        <a:t>농작물 길이 측정 알고리즘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2022-11-24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2022-12-07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700" b="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300912"/>
                  </a:ext>
                </a:extLst>
              </a:tr>
              <a:tr h="156916"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 dirty="0">
                        <a:effectLst/>
                      </a:endParaRPr>
                    </a:p>
                  </a:txBody>
                  <a:tcPr marL="13542" marR="13542" marT="9028" marB="902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90252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8A8F30B-0FF2-4818-0388-016726D5C4F0}"/>
              </a:ext>
            </a:extLst>
          </p:cNvPr>
          <p:cNvSpPr/>
          <p:nvPr/>
        </p:nvSpPr>
        <p:spPr>
          <a:xfrm>
            <a:off x="9870142" y="2456329"/>
            <a:ext cx="331694" cy="2151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D38B59-9269-B9F1-F9CC-FD1140CD480A}"/>
              </a:ext>
            </a:extLst>
          </p:cNvPr>
          <p:cNvSpPr/>
          <p:nvPr/>
        </p:nvSpPr>
        <p:spPr>
          <a:xfrm>
            <a:off x="9879105" y="2744721"/>
            <a:ext cx="331694" cy="2151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761D6-2988-9530-06F0-BFC505DA3C70}"/>
              </a:ext>
            </a:extLst>
          </p:cNvPr>
          <p:cNvSpPr/>
          <p:nvPr/>
        </p:nvSpPr>
        <p:spPr>
          <a:xfrm>
            <a:off x="9906000" y="3694280"/>
            <a:ext cx="331694" cy="2151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ACA4D-F6F2-2D7F-3E71-E1610078B630}"/>
              </a:ext>
            </a:extLst>
          </p:cNvPr>
          <p:cNvSpPr/>
          <p:nvPr/>
        </p:nvSpPr>
        <p:spPr>
          <a:xfrm>
            <a:off x="9888068" y="3039035"/>
            <a:ext cx="331694" cy="21515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B1AF8F-E162-C428-AA0F-A2CA5F7FB3D6}"/>
              </a:ext>
            </a:extLst>
          </p:cNvPr>
          <p:cNvSpPr/>
          <p:nvPr/>
        </p:nvSpPr>
        <p:spPr>
          <a:xfrm>
            <a:off x="9906000" y="3343834"/>
            <a:ext cx="331694" cy="2151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11F45-0DF4-8794-F7BA-33097DAB4AAC}"/>
              </a:ext>
            </a:extLst>
          </p:cNvPr>
          <p:cNvSpPr txBox="1"/>
          <p:nvPr/>
        </p:nvSpPr>
        <p:spPr>
          <a:xfrm>
            <a:off x="10443882" y="2323152"/>
            <a:ext cx="90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F5413-63DA-707B-D46C-0CCAF76E9C6B}"/>
              </a:ext>
            </a:extLst>
          </p:cNvPr>
          <p:cNvSpPr txBox="1"/>
          <p:nvPr/>
        </p:nvSpPr>
        <p:spPr>
          <a:xfrm>
            <a:off x="10452846" y="2663811"/>
            <a:ext cx="90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김동환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E16F6-86BA-4F0C-DA63-8DB4E2DE196B}"/>
              </a:ext>
            </a:extLst>
          </p:cNvPr>
          <p:cNvSpPr txBox="1"/>
          <p:nvPr/>
        </p:nvSpPr>
        <p:spPr>
          <a:xfrm>
            <a:off x="10479739" y="2986539"/>
            <a:ext cx="90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손명원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29F78-B4CC-1AC6-0248-D397CD393DC8}"/>
              </a:ext>
            </a:extLst>
          </p:cNvPr>
          <p:cNvSpPr txBox="1"/>
          <p:nvPr/>
        </p:nvSpPr>
        <p:spPr>
          <a:xfrm>
            <a:off x="10497669" y="3309271"/>
            <a:ext cx="90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하준영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26087-0D8B-4FE5-1E31-6FFA2F62BB06}"/>
              </a:ext>
            </a:extLst>
          </p:cNvPr>
          <p:cNvSpPr txBox="1"/>
          <p:nvPr/>
        </p:nvSpPr>
        <p:spPr>
          <a:xfrm>
            <a:off x="10515600" y="3685788"/>
            <a:ext cx="90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이태상</a:t>
            </a:r>
          </a:p>
        </p:txBody>
      </p:sp>
    </p:spTree>
    <p:extLst>
      <p:ext uri="{BB962C8B-B14F-4D97-AF65-F5344CB8AC3E}">
        <p14:creationId xmlns:p14="http://schemas.microsoft.com/office/powerpoint/2010/main" val="405955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68D-198B-048E-ACDF-66DB90F0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계획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80D5B39E-A2A8-428F-5112-4136166F1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566741"/>
              </p:ext>
            </p:extLst>
          </p:nvPr>
        </p:nvGraphicFramePr>
        <p:xfrm>
          <a:off x="932329" y="1524000"/>
          <a:ext cx="9227671" cy="4614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988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68D-198B-048E-ACDF-66DB90F0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관리 계획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13C092-2D4F-F1D3-D7FE-9F7D15406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5"/>
          <a:stretch/>
        </p:blipFill>
        <p:spPr bwMode="auto">
          <a:xfrm>
            <a:off x="479612" y="2780881"/>
            <a:ext cx="5736533" cy="366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76D144-26E6-DF8D-DCB5-485C51ED80E4}"/>
              </a:ext>
            </a:extLst>
          </p:cNvPr>
          <p:cNvSpPr txBox="1"/>
          <p:nvPr/>
        </p:nvSpPr>
        <p:spPr>
          <a:xfrm>
            <a:off x="838200" y="1876193"/>
            <a:ext cx="49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형상</a:t>
            </a:r>
            <a:r>
              <a:rPr lang="en-US" altLang="ko-KR" dirty="0"/>
              <a:t>(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r>
              <a:rPr lang="ko-KR" altLang="en-US" dirty="0"/>
              <a:t>관리나 코드 공유 시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580B1-9936-2B75-9C80-8DFEF754E7BE}"/>
              </a:ext>
            </a:extLst>
          </p:cNvPr>
          <p:cNvSpPr txBox="1"/>
          <p:nvPr/>
        </p:nvSpPr>
        <p:spPr>
          <a:xfrm>
            <a:off x="6696635" y="1876193"/>
            <a:ext cx="52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Notion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스크럼 회의나 중요사항 메모 시 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48B198-6E46-F398-9BD8-9C4A7512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3" y="2780881"/>
            <a:ext cx="5790320" cy="31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54976-E27C-D5CD-1D3F-2EA91DE0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098FD-B1CA-A831-0ABD-D6CD38F1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시스템 문맥 다이어그램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조직 구성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 계획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관리 계획</a:t>
            </a:r>
          </a:p>
        </p:txBody>
      </p:sp>
    </p:spTree>
    <p:extLst>
      <p:ext uri="{BB962C8B-B14F-4D97-AF65-F5344CB8AC3E}">
        <p14:creationId xmlns:p14="http://schemas.microsoft.com/office/powerpoint/2010/main" val="383465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1"/>
          <p:cNvSpPr>
            <a:spLocks/>
          </p:cNvSpPr>
          <p:nvPr/>
        </p:nvSpPr>
        <p:spPr>
          <a:xfrm>
            <a:off x="90806" y="4858127"/>
            <a:ext cx="2670324" cy="12127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 dirty="0">
                <a:latin typeface="맑은 고딕" charset="0"/>
                <a:ea typeface="맑은 고딕" charset="0"/>
              </a:rPr>
              <a:t>한 대형마트의 원예제품군 매출은 최근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3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년새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 매년 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10%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씩 증가하고 있다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27243" y="1941046"/>
            <a:ext cx="1979295" cy="768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>
                <a:latin typeface="맑은 고딕" charset="0"/>
                <a:ea typeface="맑은 고딕" charset="0"/>
              </a:rPr>
              <a:t>WHY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6"/>
          <p:cNvSpPr>
            <a:spLocks/>
          </p:cNvSpPr>
          <p:nvPr/>
        </p:nvSpPr>
        <p:spPr>
          <a:xfrm>
            <a:off x="3176588" y="1941046"/>
            <a:ext cx="1979295" cy="768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WHO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7"/>
          <p:cNvSpPr>
            <a:spLocks/>
          </p:cNvSpPr>
          <p:nvPr/>
        </p:nvSpPr>
        <p:spPr>
          <a:xfrm>
            <a:off x="6394897" y="1941046"/>
            <a:ext cx="1979295" cy="768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HOW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8"/>
          <p:cNvSpPr>
            <a:spLocks/>
          </p:cNvSpPr>
          <p:nvPr/>
        </p:nvSpPr>
        <p:spPr>
          <a:xfrm>
            <a:off x="9623107" y="1941046"/>
            <a:ext cx="1979295" cy="768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WHAT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9"/>
          <p:cNvSpPr txBox="1">
            <a:spLocks/>
          </p:cNvSpPr>
          <p:nvPr/>
        </p:nvSpPr>
        <p:spPr>
          <a:xfrm>
            <a:off x="307340" y="6180455"/>
            <a:ext cx="306387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출처</a:t>
            </a:r>
            <a:r>
              <a:rPr sz="1800" dirty="0">
                <a:latin typeface="맑은 고딕" charset="0"/>
                <a:ea typeface="맑은 고딕" charset="0"/>
              </a:rPr>
              <a:t>: </a:t>
            </a:r>
            <a:r>
              <a:rPr lang="ko-KR" altLang="en-US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latin typeface="맑은 고딕" charset="0"/>
                <a:ea typeface="맑은 고딕" charset="0"/>
              </a:rPr>
              <a:t>MBC </a:t>
            </a:r>
            <a:r>
              <a:rPr lang="ko-KR" altLang="en-US" dirty="0">
                <a:latin typeface="맑은 고딕" charset="0"/>
                <a:ea typeface="맑은 고딕" charset="0"/>
              </a:rPr>
              <a:t>뉴스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0"/>
          <p:cNvSpPr txBox="1">
            <a:spLocks/>
          </p:cNvSpPr>
          <p:nvPr/>
        </p:nvSpPr>
        <p:spPr>
          <a:xfrm>
            <a:off x="3371215" y="3960582"/>
            <a:ext cx="1590040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dirty="0">
                <a:latin typeface="맑은 고딕" charset="0"/>
                <a:ea typeface="맑은 고딕" charset="0"/>
              </a:rPr>
              <a:t>직장을 가진 소규모 텃밭 관리자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1"/>
          <p:cNvSpPr txBox="1">
            <a:spLocks/>
          </p:cNvSpPr>
          <p:nvPr/>
        </p:nvSpPr>
        <p:spPr>
          <a:xfrm>
            <a:off x="6279515" y="3155127"/>
            <a:ext cx="2210061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dirty="0">
                <a:latin typeface="맑은 고딕" charset="0"/>
                <a:ea typeface="맑은 고딕" charset="0"/>
              </a:rPr>
              <a:t>편리하게 텃밭 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2"/>
          <p:cNvSpPr txBox="1">
            <a:spLocks/>
          </p:cNvSpPr>
          <p:nvPr/>
        </p:nvSpPr>
        <p:spPr>
          <a:xfrm>
            <a:off x="6279515" y="4211062"/>
            <a:ext cx="241363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공간제약없이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실시간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농작물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관리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가능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"/>
          <p:cNvSpPr txBox="1">
            <a:spLocks/>
          </p:cNvSpPr>
          <p:nvPr/>
        </p:nvSpPr>
        <p:spPr>
          <a:xfrm>
            <a:off x="6316344" y="5630741"/>
            <a:ext cx="25393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농작물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성장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비교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분석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4"/>
          <p:cNvSpPr txBox="1">
            <a:spLocks/>
          </p:cNvSpPr>
          <p:nvPr/>
        </p:nvSpPr>
        <p:spPr>
          <a:xfrm>
            <a:off x="9623107" y="3155127"/>
            <a:ext cx="228663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환경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조절기능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"/>
          <p:cNvSpPr txBox="1">
            <a:spLocks/>
          </p:cNvSpPr>
          <p:nvPr/>
        </p:nvSpPr>
        <p:spPr>
          <a:xfrm>
            <a:off x="9393554" y="6000946"/>
            <a:ext cx="28911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0" dirty="0" err="1">
                <a:latin typeface="맑은 고딕" charset="0"/>
                <a:ea typeface="맑은 고딕" charset="0"/>
              </a:rPr>
              <a:t>로그인을</a:t>
            </a:r>
            <a:r>
              <a:rPr sz="1800" b="0" dirty="0">
                <a:latin typeface="맑은 고딕" charset="0"/>
                <a:ea typeface="맑은 고딕" charset="0"/>
              </a:rPr>
              <a:t> </a:t>
            </a:r>
            <a:r>
              <a:rPr sz="1800" b="0" dirty="0" err="1">
                <a:latin typeface="맑은 고딕" charset="0"/>
                <a:ea typeface="맑은 고딕" charset="0"/>
              </a:rPr>
              <a:t>통한</a:t>
            </a:r>
            <a:r>
              <a:rPr sz="1800" b="0" dirty="0">
                <a:latin typeface="맑은 고딕" charset="0"/>
                <a:ea typeface="맑은 고딕" charset="0"/>
              </a:rPr>
              <a:t> </a:t>
            </a:r>
            <a:r>
              <a:rPr sz="1800" b="0" dirty="0" err="1">
                <a:latin typeface="맑은 고딕" charset="0"/>
                <a:ea typeface="맑은 고딕" charset="0"/>
              </a:rPr>
              <a:t>개인</a:t>
            </a:r>
            <a:r>
              <a:rPr sz="1800" b="0" dirty="0">
                <a:latin typeface="맑은 고딕" charset="0"/>
                <a:ea typeface="맑은 고딕" charset="0"/>
              </a:rPr>
              <a:t> </a:t>
            </a:r>
            <a:r>
              <a:rPr sz="1800" b="0" dirty="0" err="1">
                <a:latin typeface="맑은 고딕" charset="0"/>
                <a:ea typeface="맑은 고딕" charset="0"/>
              </a:rPr>
              <a:t>농장관리</a:t>
            </a:r>
            <a:r>
              <a:rPr sz="1800" b="0" dirty="0">
                <a:latin typeface="맑은 고딕" charset="0"/>
                <a:ea typeface="맑은 고딕" charset="0"/>
              </a:rPr>
              <a:t> </a:t>
            </a:r>
            <a:r>
              <a:rPr sz="1800" b="0" dirty="0" err="1">
                <a:latin typeface="맑은 고딕" charset="0"/>
                <a:ea typeface="맑은 고딕" charset="0"/>
              </a:rPr>
              <a:t>시스템</a:t>
            </a:r>
            <a:endParaRPr lang="ko-KR" altLang="en-US" sz="1800" b="0" dirty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/>
          </p:cNvSpPr>
          <p:nvPr/>
        </p:nvSpPr>
        <p:spPr>
          <a:xfrm>
            <a:off x="9578340" y="4238589"/>
            <a:ext cx="255714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>
                <a:latin typeface="맑은 고딕" charset="0"/>
                <a:ea typeface="맑은 고딕" charset="0"/>
              </a:rPr>
              <a:t>IP </a:t>
            </a:r>
            <a:r>
              <a:rPr sz="1800" dirty="0" err="1">
                <a:latin typeface="맑은 고딕" charset="0"/>
                <a:ea typeface="맑은 고딕" charset="0"/>
              </a:rPr>
              <a:t>CCTV를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통한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실시간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관리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8"/>
          <p:cNvSpPr txBox="1">
            <a:spLocks/>
          </p:cNvSpPr>
          <p:nvPr/>
        </p:nvSpPr>
        <p:spPr>
          <a:xfrm>
            <a:off x="9397365" y="5353087"/>
            <a:ext cx="27381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맑은 고딕" charset="0"/>
                <a:ea typeface="맑은 고딕" charset="0"/>
              </a:rPr>
              <a:t>농작물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관찰일지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제공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21"/>
          <p:cNvSpPr>
            <a:spLocks/>
          </p:cNvSpPr>
          <p:nvPr/>
        </p:nvSpPr>
        <p:spPr>
          <a:xfrm rot="5400000" flipH="1" flipV="1">
            <a:off x="1808151" y="3906739"/>
            <a:ext cx="558099" cy="1322462"/>
          </a:xfrm>
          <a:prstGeom prst="curvedConnector2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4"/>
          <p:cNvCxnSpPr>
            <a:cxnSpLocks/>
            <a:stCxn id="10" idx="3"/>
            <a:endCxn id="11" idx="1"/>
          </p:cNvCxnSpPr>
          <p:nvPr/>
        </p:nvCxnSpPr>
        <p:spPr>
          <a:xfrm flipV="1">
            <a:off x="4961255" y="3340230"/>
            <a:ext cx="1318260" cy="1082658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5"/>
          <p:cNvCxnSpPr>
            <a:cxnSpLocks/>
            <a:stCxn id="10" idx="3"/>
            <a:endCxn id="12" idx="1"/>
          </p:cNvCxnSpPr>
          <p:nvPr/>
        </p:nvCxnSpPr>
        <p:spPr>
          <a:xfrm>
            <a:off x="4961255" y="4422888"/>
            <a:ext cx="1318260" cy="111707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6"/>
          <p:cNvCxnSpPr>
            <a:cxnSpLocks/>
            <a:stCxn id="10" idx="3"/>
            <a:endCxn id="13" idx="1"/>
          </p:cNvCxnSpPr>
          <p:nvPr/>
        </p:nvCxnSpPr>
        <p:spPr>
          <a:xfrm>
            <a:off x="4961255" y="4422888"/>
            <a:ext cx="1355089" cy="1392956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30"/>
          <p:cNvCxnSpPr>
            <a:cxnSpLocks/>
            <a:endCxn id="14" idx="1"/>
          </p:cNvCxnSpPr>
          <p:nvPr/>
        </p:nvCxnSpPr>
        <p:spPr>
          <a:xfrm>
            <a:off x="8693150" y="3340229"/>
            <a:ext cx="929957" cy="1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31"/>
          <p:cNvCxnSpPr>
            <a:cxnSpLocks/>
          </p:cNvCxnSpPr>
          <p:nvPr/>
        </p:nvCxnSpPr>
        <p:spPr>
          <a:xfrm>
            <a:off x="8681401" y="4525646"/>
            <a:ext cx="886460" cy="2540"/>
          </a:xfrm>
          <a:prstGeom prst="curvedConnector3">
            <a:avLst>
              <a:gd name="adj1" fmla="val 49954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32"/>
          <p:cNvCxnSpPr>
            <a:stCxn id="13" idx="3"/>
            <a:endCxn id="18" idx="1"/>
          </p:cNvCxnSpPr>
          <p:nvPr/>
        </p:nvCxnSpPr>
        <p:spPr>
          <a:xfrm flipV="1">
            <a:off x="8855709" y="5538190"/>
            <a:ext cx="541656" cy="277654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33"/>
          <p:cNvCxnSpPr>
            <a:stCxn id="13" idx="3"/>
            <a:endCxn id="15" idx="1"/>
          </p:cNvCxnSpPr>
          <p:nvPr/>
        </p:nvCxnSpPr>
        <p:spPr>
          <a:xfrm>
            <a:off x="8855709" y="5815844"/>
            <a:ext cx="537845" cy="508635"/>
          </a:xfrm>
          <a:prstGeom prst="curvedConnector3">
            <a:avLst>
              <a:gd name="adj1" fmla="val 50000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455E33D7-D643-E726-D9A6-DBA73EDB16FB}"/>
              </a:ext>
            </a:extLst>
          </p:cNvPr>
          <p:cNvSpPr txBox="1">
            <a:spLocks/>
          </p:cNvSpPr>
          <p:nvPr/>
        </p:nvSpPr>
        <p:spPr>
          <a:xfrm>
            <a:off x="748145" y="623114"/>
            <a:ext cx="4571049" cy="752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1. </a:t>
            </a:r>
            <a:r>
              <a:rPr lang="ko-KR" altLang="en-US" sz="4400" dirty="0"/>
              <a:t>프로젝트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EA6FD-859A-8376-7EAC-07AC60CB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2FABA-1670-28BF-4A04-6C5D0C40E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i="0" u="none" strike="noStrike" dirty="0">
                <a:effectLst/>
                <a:latin typeface="+mn-ea"/>
              </a:rPr>
              <a:t>프로젝트 비전</a:t>
            </a:r>
            <a:endParaRPr lang="en-US" altLang="ko-KR" sz="3200" b="1" i="0" u="none" strike="noStrike" dirty="0">
              <a:effectLst/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0" i="0" u="none" strike="noStrike" dirty="0">
                <a:effectLst/>
                <a:latin typeface="+mn-ea"/>
              </a:rPr>
              <a:t>이 프로젝트는 식물을 키우고 싶지만 바쁜 사회 생활때문에 시간이 부족한 현대인들을 대상으로 한다</a:t>
            </a:r>
            <a:r>
              <a:rPr lang="en-US" altLang="ko-KR" b="0" i="0" u="none" strike="noStrike" dirty="0">
                <a:effectLst/>
                <a:latin typeface="+mn-ea"/>
              </a:rPr>
              <a:t>. </a:t>
            </a:r>
            <a:r>
              <a:rPr lang="ko-KR" altLang="en-US" b="0" i="0" u="none" strike="noStrike" dirty="0">
                <a:effectLst/>
                <a:latin typeface="+mn-ea"/>
              </a:rPr>
              <a:t>사용자가 환경을 지정하면 그에 맞게 일정하게 유지시켜줘서 사용자의 </a:t>
            </a:r>
            <a:r>
              <a:rPr lang="ko-KR" altLang="en-US" b="0" i="0" u="none" strike="noStrike" dirty="0" err="1">
                <a:effectLst/>
                <a:latin typeface="+mn-ea"/>
              </a:rPr>
              <a:t>번거러움을</a:t>
            </a:r>
            <a:r>
              <a:rPr lang="ko-KR" altLang="en-US" b="0" i="0" u="none" strike="noStrike" dirty="0">
                <a:effectLst/>
                <a:latin typeface="+mn-ea"/>
              </a:rPr>
              <a:t> 줄여준다</a:t>
            </a:r>
            <a:r>
              <a:rPr lang="en-US" altLang="ko-KR" b="0" i="0" u="none" strike="noStrike" dirty="0">
                <a:effectLst/>
                <a:latin typeface="+mn-ea"/>
              </a:rPr>
              <a:t>. </a:t>
            </a:r>
            <a:r>
              <a:rPr lang="ko-KR" altLang="en-US" b="0" i="0" u="none" strike="noStrike" dirty="0">
                <a:effectLst/>
                <a:latin typeface="+mn-ea"/>
              </a:rPr>
              <a:t>그리고</a:t>
            </a:r>
            <a:r>
              <a:rPr lang="en-US" altLang="ko-KR" b="0" i="0" u="none" strike="noStrike" dirty="0">
                <a:effectLst/>
                <a:latin typeface="+mn-ea"/>
              </a:rPr>
              <a:t>, </a:t>
            </a:r>
            <a:r>
              <a:rPr lang="ko-KR" altLang="en-US" b="0" i="0" u="none" strike="noStrike" dirty="0">
                <a:effectLst/>
                <a:latin typeface="+mn-ea"/>
              </a:rPr>
              <a:t>외출 시에도 식물을 관리할 수 있도록 한다</a:t>
            </a:r>
            <a:r>
              <a:rPr lang="en-US" altLang="ko-KR" b="0" i="0" u="none" strike="noStrike" dirty="0">
                <a:effectLst/>
                <a:latin typeface="+mn-ea"/>
              </a:rPr>
              <a:t>. </a:t>
            </a:r>
            <a:r>
              <a:rPr lang="ko-KR" altLang="en-US" b="0" i="0" u="none" strike="noStrike" dirty="0">
                <a:effectLst/>
                <a:latin typeface="+mn-ea"/>
              </a:rPr>
              <a:t>또한</a:t>
            </a:r>
            <a:r>
              <a:rPr lang="en-US" altLang="ko-KR" b="0" i="0" u="none" strike="noStrike" dirty="0">
                <a:effectLst/>
                <a:latin typeface="+mn-ea"/>
              </a:rPr>
              <a:t>, </a:t>
            </a:r>
            <a:r>
              <a:rPr lang="ko-KR" altLang="en-US" b="0" i="0" u="none" strike="noStrike" dirty="0">
                <a:effectLst/>
                <a:latin typeface="+mn-ea"/>
              </a:rPr>
              <a:t>사용자가 원하는 시간에 앱에 접속하면 자신이 키우는 식물을 실시간으로 관찰할 수 있게 해준다</a:t>
            </a:r>
            <a:r>
              <a:rPr lang="en-US" altLang="ko-KR" b="0" i="0" u="none" strike="noStrike" dirty="0">
                <a:effectLst/>
                <a:latin typeface="+mn-ea"/>
              </a:rPr>
              <a:t>.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18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E6E07A6E-126E-527C-3B44-98569EC403E3}"/>
              </a:ext>
            </a:extLst>
          </p:cNvPr>
          <p:cNvSpPr/>
          <p:nvPr/>
        </p:nvSpPr>
        <p:spPr>
          <a:xfrm>
            <a:off x="4863590" y="3391727"/>
            <a:ext cx="2151529" cy="132140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Smart Farm System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0D2ECB1-F0F2-4A74-7EEA-30C60883FB4A}"/>
              </a:ext>
            </a:extLst>
          </p:cNvPr>
          <p:cNvSpPr/>
          <p:nvPr/>
        </p:nvSpPr>
        <p:spPr>
          <a:xfrm>
            <a:off x="1214955" y="3658425"/>
            <a:ext cx="1371600" cy="9726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4038AB-6363-F0EF-F3DC-9ED44D909B2D}"/>
              </a:ext>
            </a:extLst>
          </p:cNvPr>
          <p:cNvSpPr/>
          <p:nvPr/>
        </p:nvSpPr>
        <p:spPr>
          <a:xfrm>
            <a:off x="8696002" y="1397074"/>
            <a:ext cx="1407458" cy="824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Sensor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F10613-198B-98F9-1AE8-9DABFD2A4C23}"/>
              </a:ext>
            </a:extLst>
          </p:cNvPr>
          <p:cNvCxnSpPr>
            <a:cxnSpLocks/>
          </p:cNvCxnSpPr>
          <p:nvPr/>
        </p:nvCxnSpPr>
        <p:spPr>
          <a:xfrm flipH="1">
            <a:off x="6791001" y="2251403"/>
            <a:ext cx="2608730" cy="125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2B630D-7915-9B77-B6FC-4F6BA0E1B501}"/>
              </a:ext>
            </a:extLst>
          </p:cNvPr>
          <p:cNvSpPr txBox="1"/>
          <p:nvPr/>
        </p:nvSpPr>
        <p:spPr>
          <a:xfrm>
            <a:off x="6840307" y="2468488"/>
            <a:ext cx="3702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 (Humidity, temperature, illuminance)</a:t>
            </a:r>
            <a:endParaRPr lang="ko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C10397-83B2-2FF8-4252-34DEFB7BAAAC}"/>
              </a:ext>
            </a:extLst>
          </p:cNvPr>
          <p:cNvCxnSpPr>
            <a:cxnSpLocks/>
          </p:cNvCxnSpPr>
          <p:nvPr/>
        </p:nvCxnSpPr>
        <p:spPr>
          <a:xfrm>
            <a:off x="2667237" y="3952021"/>
            <a:ext cx="2017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526C9D-5092-73C0-6B9C-A51D2AF96609}"/>
              </a:ext>
            </a:extLst>
          </p:cNvPr>
          <p:cNvCxnSpPr>
            <a:cxnSpLocks/>
          </p:cNvCxnSpPr>
          <p:nvPr/>
        </p:nvCxnSpPr>
        <p:spPr>
          <a:xfrm flipH="1">
            <a:off x="2685166" y="4364397"/>
            <a:ext cx="2043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57C161-5D81-0F40-D201-11B0812DD76B}"/>
              </a:ext>
            </a:extLst>
          </p:cNvPr>
          <p:cNvSpPr txBox="1"/>
          <p:nvPr/>
        </p:nvSpPr>
        <p:spPr>
          <a:xfrm>
            <a:off x="8176048" y="5069885"/>
            <a:ext cx="1084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Picture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9D26AC2-6986-C26B-77B0-FB3D4637313B}"/>
              </a:ext>
            </a:extLst>
          </p:cNvPr>
          <p:cNvSpPr/>
          <p:nvPr/>
        </p:nvSpPr>
        <p:spPr>
          <a:xfrm>
            <a:off x="8696002" y="5902731"/>
            <a:ext cx="1407458" cy="824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</a:p>
          <a:p>
            <a:pPr algn="ctr"/>
            <a:r>
              <a:rPr lang="en-US" altLang="ko-KR" dirty="0"/>
              <a:t>(Camera)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EC541D-EBF7-922C-AB1C-82B1C51FAD07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786519" y="4631095"/>
            <a:ext cx="2613212" cy="127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B37ADC9-24CC-1349-5450-96269A189127}"/>
              </a:ext>
            </a:extLst>
          </p:cNvPr>
          <p:cNvSpPr txBox="1"/>
          <p:nvPr/>
        </p:nvSpPr>
        <p:spPr>
          <a:xfrm>
            <a:off x="3146848" y="3371412"/>
            <a:ext cx="114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Demand</a:t>
            </a:r>
            <a:br>
              <a:rPr lang="en-US" altLang="ko-KR" sz="1600" dirty="0"/>
            </a:br>
            <a:r>
              <a:rPr lang="en-US" altLang="ko-KR" sz="1600" dirty="0"/>
              <a:t>(Setting)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8BF22-4736-8CCC-D14C-0D77C966CC07}"/>
              </a:ext>
            </a:extLst>
          </p:cNvPr>
          <p:cNvSpPr txBox="1"/>
          <p:nvPr/>
        </p:nvSpPr>
        <p:spPr>
          <a:xfrm>
            <a:off x="2635859" y="4528465"/>
            <a:ext cx="2151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Observation Diary,</a:t>
            </a:r>
          </a:p>
          <a:p>
            <a:r>
              <a:rPr lang="en-US" altLang="ko-KR" sz="1600" dirty="0"/>
              <a:t>Information</a:t>
            </a:r>
            <a:endParaRPr lang="ko-KR" altLang="en-US" sz="16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3BE92697-683C-C24B-A5EB-4196A7F784F9}"/>
              </a:ext>
            </a:extLst>
          </p:cNvPr>
          <p:cNvSpPr txBox="1">
            <a:spLocks/>
          </p:cNvSpPr>
          <p:nvPr/>
        </p:nvSpPr>
        <p:spPr>
          <a:xfrm>
            <a:off x="40341" y="669018"/>
            <a:ext cx="9561094" cy="710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2. </a:t>
            </a:r>
            <a:r>
              <a:rPr lang="ko-KR" altLang="en-US" sz="4400" dirty="0"/>
              <a:t>개발 시스템 문맥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53603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F3663-8FC4-99A0-BFF7-DEEC6D44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조직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387AA-5BFB-34E4-B554-86E3E62F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팀 구조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분산형 팀 구조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채택 이유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ko-KR" dirty="0">
              <a:latin typeface="+mn-ea"/>
            </a:endParaRP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프로젝트 개발의 경험이 많은 유능한 리더가 없어 중앙집중형 구조에 부적합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스크럼 회의를 통해 팀원 간에 </a:t>
            </a:r>
            <a:r>
              <a:rPr lang="ko-KR" altLang="en-US" sz="2400" dirty="0" err="1">
                <a:latin typeface="+mn-ea"/>
              </a:rPr>
              <a:t>의사소통할</a:t>
            </a:r>
            <a:r>
              <a:rPr lang="ko-KR" altLang="en-US" sz="2400" dirty="0">
                <a:latin typeface="+mn-ea"/>
              </a:rPr>
              <a:t> 기회가 굉장히 많아 소통 문제가 생기지 않을 것으로 판단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rtl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400" dirty="0" err="1">
                <a:latin typeface="+mn-ea"/>
              </a:rPr>
              <a:t>아두이노</a:t>
            </a:r>
            <a:r>
              <a:rPr lang="en-US" altLang="ko-KR" sz="2400" dirty="0">
                <a:latin typeface="+mn-ea"/>
              </a:rPr>
              <a:t>, DB, </a:t>
            </a:r>
            <a:r>
              <a:rPr lang="ko-KR" altLang="en-US" sz="2400" dirty="0">
                <a:latin typeface="+mn-ea"/>
              </a:rPr>
              <a:t>서버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앱 등의 다양한 파트를 </a:t>
            </a:r>
            <a:r>
              <a:rPr lang="ko-KR" altLang="en-US" sz="2400" dirty="0" err="1">
                <a:latin typeface="+mn-ea"/>
              </a:rPr>
              <a:t>다뤄야하므로</a:t>
            </a:r>
            <a:r>
              <a:rPr lang="ko-KR" altLang="en-US" sz="2400" dirty="0">
                <a:latin typeface="+mn-ea"/>
              </a:rPr>
              <a:t> 문제가 복잡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400" dirty="0">
                <a:latin typeface="+mn-ea"/>
              </a:rPr>
              <a:t>팀원이 적어 하이브리드 팀 구조를 구성하기에 부적합</a:t>
            </a:r>
            <a:r>
              <a:rPr lang="en-US" altLang="ko-KR" sz="2400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16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F82E9-88EC-1344-8CD2-300E0B96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조직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B81A0-C8A1-19D4-180C-2C3C2DE1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+mn-ea"/>
              </a:rPr>
              <a:t>역할분담</a:t>
            </a:r>
            <a:endParaRPr lang="en-US" altLang="ko-KR" dirty="0">
              <a:latin typeface="+mn-ea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endParaRPr lang="ko-KR" altLang="en-US" dirty="0">
              <a:latin typeface="+mn-ea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이태상 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sz="2600" dirty="0">
                <a:latin typeface="+mn-ea"/>
              </a:rPr>
              <a:t>프로젝트 리더 </a:t>
            </a:r>
            <a:r>
              <a:rPr lang="en-US" altLang="ko-KR" sz="2600" dirty="0">
                <a:latin typeface="+mn-ea"/>
              </a:rPr>
              <a:t>(</a:t>
            </a:r>
            <a:r>
              <a:rPr lang="ko-KR" altLang="en-US" sz="2600" dirty="0">
                <a:latin typeface="+mn-ea"/>
              </a:rPr>
              <a:t>일정관리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진척 관리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기술적 사항 해결</a:t>
            </a:r>
            <a:r>
              <a:rPr lang="en-US" altLang="ko-KR" sz="2600" dirty="0">
                <a:latin typeface="+mn-ea"/>
              </a:rPr>
              <a:t>)</a:t>
            </a:r>
            <a:endParaRPr lang="ko-KR" altLang="en-US" sz="2600" dirty="0">
              <a:latin typeface="+mn-ea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김동환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sz="2600" dirty="0">
                <a:latin typeface="+mn-ea"/>
              </a:rPr>
              <a:t>프로그램 엔지니어 </a:t>
            </a:r>
            <a:r>
              <a:rPr lang="en-US" altLang="ko-KR" sz="2600" dirty="0">
                <a:latin typeface="+mn-ea"/>
              </a:rPr>
              <a:t>(</a:t>
            </a:r>
            <a:r>
              <a:rPr lang="ko-KR" altLang="en-US" sz="2600" dirty="0">
                <a:latin typeface="+mn-ea"/>
              </a:rPr>
              <a:t>알고리즘 구현</a:t>
            </a:r>
            <a:r>
              <a:rPr lang="en-US" altLang="ko-KR" sz="2600" dirty="0">
                <a:latin typeface="+mn-ea"/>
              </a:rPr>
              <a:t>, DB</a:t>
            </a:r>
            <a:r>
              <a:rPr lang="ko-KR" altLang="en-US" sz="2600" dirty="0">
                <a:latin typeface="+mn-ea"/>
              </a:rPr>
              <a:t>관리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 err="1">
                <a:latin typeface="+mn-ea"/>
              </a:rPr>
              <a:t>아두이노</a:t>
            </a:r>
            <a:r>
              <a:rPr lang="ko-KR" altLang="en-US" sz="2600" dirty="0">
                <a:latin typeface="+mn-ea"/>
              </a:rPr>
              <a:t> 개</a:t>
            </a:r>
            <a:r>
              <a:rPr lang="ko-KR" altLang="en-US" dirty="0">
                <a:latin typeface="+mn-ea"/>
              </a:rPr>
              <a:t>발 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손명원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sz="2600" dirty="0">
                <a:latin typeface="+mn-ea"/>
              </a:rPr>
              <a:t>품질 및 형상 관리자 </a:t>
            </a:r>
            <a:r>
              <a:rPr lang="en-US" altLang="ko-KR" sz="2600" dirty="0">
                <a:latin typeface="+mn-ea"/>
              </a:rPr>
              <a:t>(</a:t>
            </a:r>
            <a:r>
              <a:rPr lang="ko-KR" altLang="en-US" sz="2600" dirty="0">
                <a:latin typeface="+mn-ea"/>
              </a:rPr>
              <a:t>버전관리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산출물관리</a:t>
            </a:r>
            <a:r>
              <a:rPr lang="en-US" altLang="ko-KR" sz="2600" dirty="0">
                <a:latin typeface="+mn-ea"/>
              </a:rPr>
              <a:t>, </a:t>
            </a:r>
            <a:r>
              <a:rPr lang="ko-KR" altLang="en-US" sz="2600" dirty="0">
                <a:latin typeface="+mn-ea"/>
              </a:rPr>
              <a:t>품질 관리</a:t>
            </a:r>
            <a:r>
              <a:rPr lang="en-US" altLang="ko-KR" sz="2600" dirty="0">
                <a:latin typeface="+mn-ea"/>
              </a:rPr>
              <a:t>)</a:t>
            </a:r>
            <a:endParaRPr lang="ko-KR" altLang="en-US" sz="2600" dirty="0">
              <a:latin typeface="+mn-ea"/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하준영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sz="2400" dirty="0">
                <a:latin typeface="+mn-ea"/>
              </a:rPr>
              <a:t>프로그램 엔지니어 </a:t>
            </a:r>
            <a:r>
              <a:rPr lang="en-US" altLang="ko-KR" sz="2400" dirty="0">
                <a:latin typeface="+mn-ea"/>
              </a:rPr>
              <a:t>(UI </a:t>
            </a:r>
            <a:r>
              <a:rPr lang="ko-KR" altLang="en-US" sz="2400" dirty="0">
                <a:latin typeface="+mn-ea"/>
              </a:rPr>
              <a:t>개발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서버 구축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알고리즘 구현</a:t>
            </a:r>
            <a:r>
              <a:rPr lang="en-US" altLang="ko-KR" sz="2400" dirty="0">
                <a:latin typeface="+mn-ea"/>
              </a:rPr>
              <a:t>)</a:t>
            </a:r>
            <a:br>
              <a:rPr lang="ko-KR" altLang="en-US" sz="24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99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10752" y="319629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dirty="0"/>
              <a:t>4. </a:t>
            </a:r>
            <a:r>
              <a:rPr lang="ko-KR" altLang="en-US" dirty="0"/>
              <a:t>개발 계획 </a:t>
            </a:r>
            <a:r>
              <a:rPr lang="ko-KR" altLang="en-US" sz="3600" dirty="0"/>
              <a:t>애자일 방법론</a:t>
            </a:r>
            <a:r>
              <a:rPr lang="en-US" altLang="ko-KR" sz="3600" dirty="0"/>
              <a:t>_ </a:t>
            </a:r>
            <a:r>
              <a:rPr lang="ko-KR" altLang="en-US" sz="3600" dirty="0"/>
              <a:t>스크럼 프로세스</a:t>
            </a:r>
            <a:endParaRPr lang="ko-KR" altLang="en-US" b="1" dirty="0">
              <a:latin typeface="맑은 고딕" charset="0"/>
              <a:ea typeface="맑은 고딕" charset="0"/>
            </a:endParaRPr>
          </a:p>
        </p:txBody>
      </p:sp>
      <p:sp>
        <p:nvSpPr>
          <p:cNvPr id="16" name="사각형: 둥근 모서리 15"/>
          <p:cNvSpPr>
            <a:spLocks/>
          </p:cNvSpPr>
          <p:nvPr/>
        </p:nvSpPr>
        <p:spPr>
          <a:xfrm>
            <a:off x="612140" y="1713042"/>
            <a:ext cx="1569085" cy="730250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(09.07-09.13)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/>
          <p:cNvSpPr>
            <a:spLocks/>
          </p:cNvSpPr>
          <p:nvPr/>
        </p:nvSpPr>
        <p:spPr>
          <a:xfrm>
            <a:off x="2180590" y="1713042"/>
            <a:ext cx="1569085" cy="730250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(09.14-09.20)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/>
          <p:cNvSpPr>
            <a:spLocks/>
          </p:cNvSpPr>
          <p:nvPr/>
        </p:nvSpPr>
        <p:spPr>
          <a:xfrm>
            <a:off x="3751580" y="1713042"/>
            <a:ext cx="1569085" cy="730250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(09.28-10.04)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사각형: 둥근 모서리 18"/>
          <p:cNvSpPr>
            <a:spLocks/>
          </p:cNvSpPr>
          <p:nvPr/>
        </p:nvSpPr>
        <p:spPr>
          <a:xfrm>
            <a:off x="5311775" y="1713042"/>
            <a:ext cx="1569720" cy="730885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4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(10.05-10.11)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사각형: 둥근 모서리 19"/>
          <p:cNvSpPr>
            <a:spLocks/>
          </p:cNvSpPr>
          <p:nvPr/>
        </p:nvSpPr>
        <p:spPr>
          <a:xfrm>
            <a:off x="6889750" y="1713042"/>
            <a:ext cx="1569720" cy="730885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5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(10.12-10.18)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" name="사각형: 둥근 모서리 20"/>
          <p:cNvSpPr>
            <a:spLocks/>
          </p:cNvSpPr>
          <p:nvPr/>
        </p:nvSpPr>
        <p:spPr>
          <a:xfrm>
            <a:off x="8449310" y="1713042"/>
            <a:ext cx="1569085" cy="730250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6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(10.19-10.25)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2" name="사각형: 둥근 모서리 21"/>
          <p:cNvSpPr>
            <a:spLocks/>
          </p:cNvSpPr>
          <p:nvPr/>
        </p:nvSpPr>
        <p:spPr>
          <a:xfrm>
            <a:off x="10011410" y="1713042"/>
            <a:ext cx="1584325" cy="730250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7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(10.26-11.01)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각형: 둥근 모서리 31"/>
          <p:cNvSpPr>
            <a:spLocks/>
          </p:cNvSpPr>
          <p:nvPr/>
        </p:nvSpPr>
        <p:spPr>
          <a:xfrm>
            <a:off x="5696902" y="2465928"/>
            <a:ext cx="4073208" cy="17738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차 스프린트</a:t>
            </a:r>
          </a:p>
        </p:txBody>
      </p:sp>
      <p:sp>
        <p:nvSpPr>
          <p:cNvPr id="37" name="사각형: 둥근 모서리 36"/>
          <p:cNvSpPr>
            <a:spLocks/>
          </p:cNvSpPr>
          <p:nvPr/>
        </p:nvSpPr>
        <p:spPr>
          <a:xfrm>
            <a:off x="10121265" y="2431638"/>
            <a:ext cx="620395" cy="1817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스프린트 리뷰</a:t>
            </a:r>
          </a:p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및 회고</a:t>
            </a:r>
          </a:p>
        </p:txBody>
      </p:sp>
      <p:sp>
        <p:nvSpPr>
          <p:cNvPr id="38" name="사각형: 둥근 모서리 37"/>
          <p:cNvSpPr>
            <a:spLocks/>
          </p:cNvSpPr>
          <p:nvPr/>
        </p:nvSpPr>
        <p:spPr>
          <a:xfrm>
            <a:off x="10848975" y="2431638"/>
            <a:ext cx="619760" cy="1808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중간 발표</a:t>
            </a:r>
          </a:p>
        </p:txBody>
      </p:sp>
      <p:sp>
        <p:nvSpPr>
          <p:cNvPr id="39" name="도형 46"/>
          <p:cNvSpPr>
            <a:spLocks/>
          </p:cNvSpPr>
          <p:nvPr/>
        </p:nvSpPr>
        <p:spPr>
          <a:xfrm>
            <a:off x="1116012" y="2377476"/>
            <a:ext cx="668655" cy="1862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OT</a:t>
            </a:r>
            <a:endParaRPr lang="ko-KR" altLang="en-US"/>
          </a:p>
        </p:txBody>
      </p:sp>
      <p:sp>
        <p:nvSpPr>
          <p:cNvPr id="40" name="도형 47"/>
          <p:cNvSpPr>
            <a:spLocks/>
          </p:cNvSpPr>
          <p:nvPr/>
        </p:nvSpPr>
        <p:spPr>
          <a:xfrm>
            <a:off x="2421890" y="2457038"/>
            <a:ext cx="804545" cy="17827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주제 및 유저 스토리 작성</a:t>
            </a:r>
            <a:endParaRPr lang="ko-KR" altLang="en-US" dirty="0"/>
          </a:p>
        </p:txBody>
      </p:sp>
      <p:sp>
        <p:nvSpPr>
          <p:cNvPr id="41" name="도형 49"/>
          <p:cNvSpPr>
            <a:spLocks/>
          </p:cNvSpPr>
          <p:nvPr/>
        </p:nvSpPr>
        <p:spPr>
          <a:xfrm>
            <a:off x="3352165" y="2465928"/>
            <a:ext cx="804545" cy="17833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프로세스 수립</a:t>
            </a:r>
          </a:p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및 제품 백로그  작성</a:t>
            </a:r>
            <a:endParaRPr lang="ko-KR" altLang="en-US"/>
          </a:p>
        </p:txBody>
      </p:sp>
      <p:sp>
        <p:nvSpPr>
          <p:cNvPr id="42" name="도형 50"/>
          <p:cNvSpPr>
            <a:spLocks/>
          </p:cNvSpPr>
          <p:nvPr/>
        </p:nvSpPr>
        <p:spPr>
          <a:xfrm>
            <a:off x="4309745" y="2456403"/>
            <a:ext cx="804545" cy="17833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400" dirty="0">
              <a:solidFill>
                <a:schemeClr val="tx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스프린트 </a:t>
            </a:r>
            <a:r>
              <a:rPr lang="ko-KR" altLang="en-US" sz="1400" dirty="0" err="1">
                <a:solidFill>
                  <a:schemeClr val="tx1"/>
                </a:solidFill>
              </a:rPr>
              <a:t>백로그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&amp;</a:t>
            </a:r>
          </a:p>
          <a:p>
            <a:pPr marL="0" indent="0" algn="ctr" latinLnBrk="0">
              <a:buFontTx/>
              <a:buNone/>
            </a:pPr>
            <a:r>
              <a:rPr lang="ko-KR" altLang="en-US" sz="1400" dirty="0" err="1">
                <a:solidFill>
                  <a:schemeClr val="tx1"/>
                </a:solidFill>
              </a:rPr>
              <a:t>테스크</a:t>
            </a:r>
            <a:r>
              <a:rPr lang="ko-KR" altLang="en-US" sz="1400" dirty="0">
                <a:solidFill>
                  <a:schemeClr val="tx1"/>
                </a:solidFill>
              </a:rPr>
              <a:t> 세분화</a:t>
            </a:r>
          </a:p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A410646-0AE9-C95B-223C-2F8572609F9B}"/>
              </a:ext>
            </a:extLst>
          </p:cNvPr>
          <p:cNvSpPr>
            <a:spLocks/>
          </p:cNvSpPr>
          <p:nvPr/>
        </p:nvSpPr>
        <p:spPr>
          <a:xfrm>
            <a:off x="612140" y="4581752"/>
            <a:ext cx="1569085" cy="73025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(11.02-11.08)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CCE790-AB10-41E5-623D-FF168415043C}"/>
              </a:ext>
            </a:extLst>
          </p:cNvPr>
          <p:cNvSpPr>
            <a:spLocks/>
          </p:cNvSpPr>
          <p:nvPr/>
        </p:nvSpPr>
        <p:spPr>
          <a:xfrm>
            <a:off x="2180590" y="4581752"/>
            <a:ext cx="1569085" cy="73025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9</a:t>
            </a:r>
            <a:r>
              <a:rPr lang="ko-KR" altLang="en-US" sz="1600" dirty="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(11.09-11.15)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B4F790-E895-7EF3-DE46-7D5CC026A246}"/>
              </a:ext>
            </a:extLst>
          </p:cNvPr>
          <p:cNvSpPr>
            <a:spLocks/>
          </p:cNvSpPr>
          <p:nvPr/>
        </p:nvSpPr>
        <p:spPr>
          <a:xfrm>
            <a:off x="3742690" y="4581752"/>
            <a:ext cx="1569085" cy="73025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10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(11.16-11.22)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B856B8-0CF9-5421-E869-87BFF9C1A65D}"/>
              </a:ext>
            </a:extLst>
          </p:cNvPr>
          <p:cNvSpPr>
            <a:spLocks/>
          </p:cNvSpPr>
          <p:nvPr/>
        </p:nvSpPr>
        <p:spPr>
          <a:xfrm>
            <a:off x="5311775" y="4581752"/>
            <a:ext cx="1569085" cy="73025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11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(11.23-11.29)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36750B-3845-F222-C167-E761D74C83AF}"/>
              </a:ext>
            </a:extLst>
          </p:cNvPr>
          <p:cNvSpPr>
            <a:spLocks/>
          </p:cNvSpPr>
          <p:nvPr/>
        </p:nvSpPr>
        <p:spPr>
          <a:xfrm>
            <a:off x="6880225" y="4581752"/>
            <a:ext cx="1569085" cy="73025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12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(11.30-12.06)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E67BCC-117D-DF51-C1A8-46BBF7F03998}"/>
              </a:ext>
            </a:extLst>
          </p:cNvPr>
          <p:cNvSpPr>
            <a:spLocks/>
          </p:cNvSpPr>
          <p:nvPr/>
        </p:nvSpPr>
        <p:spPr>
          <a:xfrm>
            <a:off x="8449310" y="4581752"/>
            <a:ext cx="1569085" cy="73025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13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(12.07-12.13)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E8A7D1-5FA7-3B7B-D7E6-89C36B7CB2E2}"/>
              </a:ext>
            </a:extLst>
          </p:cNvPr>
          <p:cNvSpPr>
            <a:spLocks/>
          </p:cNvSpPr>
          <p:nvPr/>
        </p:nvSpPr>
        <p:spPr>
          <a:xfrm>
            <a:off x="10011410" y="4581752"/>
            <a:ext cx="1569085" cy="73025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14</a:t>
            </a:r>
            <a:r>
              <a:rPr lang="ko-KR" altLang="en-US" sz="1600">
                <a:solidFill>
                  <a:schemeClr val="tx1"/>
                </a:solidFill>
              </a:rPr>
              <a:t>주차</a:t>
            </a:r>
          </a:p>
          <a:p>
            <a:pPr marL="0" indent="0" algn="ctr" latinLnBrk="0">
              <a:buFontTx/>
              <a:buNone/>
            </a:pPr>
            <a:r>
              <a:rPr lang="en-US" altLang="ko-KR" sz="1600">
                <a:solidFill>
                  <a:schemeClr val="tx1"/>
                </a:solidFill>
              </a:rPr>
              <a:t>(12.14-12.20)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0" name="도형 46">
            <a:extLst>
              <a:ext uri="{FF2B5EF4-FFF2-40B4-BE49-F238E27FC236}">
                <a16:creationId xmlns:a16="http://schemas.microsoft.com/office/drawing/2014/main" id="{D98F116A-B1BA-34E6-00D8-5A6480BD805C}"/>
              </a:ext>
            </a:extLst>
          </p:cNvPr>
          <p:cNvSpPr>
            <a:spLocks/>
          </p:cNvSpPr>
          <p:nvPr/>
        </p:nvSpPr>
        <p:spPr>
          <a:xfrm>
            <a:off x="1116011" y="5312003"/>
            <a:ext cx="668655" cy="1241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중간고사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AD9D9C-889A-3FA3-24DE-3CE2E6AE603C}"/>
              </a:ext>
            </a:extLst>
          </p:cNvPr>
          <p:cNvSpPr>
            <a:spLocks/>
          </p:cNvSpPr>
          <p:nvPr/>
        </p:nvSpPr>
        <p:spPr>
          <a:xfrm>
            <a:off x="2421890" y="5319432"/>
            <a:ext cx="5476016" cy="12468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차 스프린트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E954FD-7195-0040-55C7-88B5F34A2EE3}"/>
              </a:ext>
            </a:extLst>
          </p:cNvPr>
          <p:cNvSpPr>
            <a:spLocks/>
          </p:cNvSpPr>
          <p:nvPr/>
        </p:nvSpPr>
        <p:spPr>
          <a:xfrm>
            <a:off x="8438741" y="5319432"/>
            <a:ext cx="1108671" cy="12337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스프린트 리뷰</a:t>
            </a:r>
          </a:p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및 회고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682903C-F038-9A29-B2B7-AC99229591E6}"/>
              </a:ext>
            </a:extLst>
          </p:cNvPr>
          <p:cNvSpPr>
            <a:spLocks/>
          </p:cNvSpPr>
          <p:nvPr/>
        </p:nvSpPr>
        <p:spPr>
          <a:xfrm>
            <a:off x="10044393" y="5319431"/>
            <a:ext cx="1155065" cy="1233769"/>
          </a:xfrm>
          <a:prstGeom prst="round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400">
                <a:solidFill>
                  <a:schemeClr val="tx1"/>
                </a:solidFill>
              </a:rPr>
              <a:t>기말 발표</a:t>
            </a:r>
          </a:p>
        </p:txBody>
      </p:sp>
    </p:spTree>
    <p:extLst>
      <p:ext uri="{BB962C8B-B14F-4D97-AF65-F5344CB8AC3E}">
        <p14:creationId xmlns:p14="http://schemas.microsoft.com/office/powerpoint/2010/main" val="427520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68D-198B-048E-ACDF-66DB90F0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362FC-6A3F-D561-DAF6-933308332AE2}"/>
              </a:ext>
            </a:extLst>
          </p:cNvPr>
          <p:cNvSpPr txBox="1"/>
          <p:nvPr/>
        </p:nvSpPr>
        <p:spPr>
          <a:xfrm>
            <a:off x="838200" y="2263588"/>
            <a:ext cx="10987303" cy="3379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 err="1"/>
              <a:t>백로그</a:t>
            </a:r>
            <a:r>
              <a:rPr lang="ko-KR" altLang="en-US" sz="2000" dirty="0"/>
              <a:t> 작성</a:t>
            </a:r>
            <a:r>
              <a:rPr lang="en-US" altLang="ko-KR" sz="2000" dirty="0"/>
              <a:t> : </a:t>
            </a:r>
            <a:r>
              <a:rPr lang="ko-KR" altLang="en-US" sz="2000" dirty="0"/>
              <a:t>유저스토리를 기반으로 제품 백로그를 작성한다</a:t>
            </a:r>
            <a:r>
              <a:rPr lang="en-US" altLang="ko-KR" sz="2000" dirty="0"/>
              <a:t>.(Planning Poker Game</a:t>
            </a:r>
            <a:r>
              <a:rPr lang="ko-KR" altLang="en-US" sz="2000" dirty="0"/>
              <a:t> 활용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* </a:t>
            </a:r>
            <a:r>
              <a:rPr lang="ko-KR" altLang="en-US" sz="2000" dirty="0"/>
              <a:t>스프린트 진행 시 스크럼 회의를 통해 자신이 개발한 내용을 공유한다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* </a:t>
            </a:r>
            <a:r>
              <a:rPr lang="ko-KR" altLang="en-US" sz="2000" dirty="0"/>
              <a:t>스크럼 회의는 주 </a:t>
            </a:r>
            <a:r>
              <a:rPr lang="en-US" altLang="ko-KR" sz="2000" dirty="0"/>
              <a:t>3</a:t>
            </a:r>
            <a:r>
              <a:rPr lang="ko-KR" altLang="en-US" sz="2000" dirty="0"/>
              <a:t>회 </a:t>
            </a:r>
            <a:r>
              <a:rPr lang="en-US" altLang="ko-KR" sz="2000" dirty="0"/>
              <a:t>(</a:t>
            </a:r>
            <a:r>
              <a:rPr lang="ko-KR" altLang="en-US" sz="2000" dirty="0"/>
              <a:t>수</a:t>
            </a:r>
            <a:r>
              <a:rPr lang="en-US" altLang="ko-KR" sz="2000" dirty="0"/>
              <a:t>, </a:t>
            </a:r>
            <a:r>
              <a:rPr lang="ko-KR" altLang="en-US" sz="2000" dirty="0"/>
              <a:t>금</a:t>
            </a:r>
            <a:r>
              <a:rPr lang="en-US" altLang="ko-KR" sz="2000" dirty="0"/>
              <a:t>, </a:t>
            </a:r>
            <a:r>
              <a:rPr lang="ko-KR" altLang="en-US" sz="2000" dirty="0"/>
              <a:t>일</a:t>
            </a:r>
            <a:r>
              <a:rPr lang="en-US" altLang="ko-KR" sz="2000" dirty="0"/>
              <a:t>) 30</a:t>
            </a:r>
            <a:r>
              <a:rPr lang="ko-KR" altLang="en-US" sz="2000" dirty="0"/>
              <a:t>분 이내로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수요일</a:t>
            </a:r>
            <a:r>
              <a:rPr lang="en-US" altLang="ko-KR" sz="2000" dirty="0"/>
              <a:t> : 9</a:t>
            </a:r>
            <a:r>
              <a:rPr lang="ko-KR" altLang="en-US" sz="2000" dirty="0"/>
              <a:t>시</a:t>
            </a:r>
            <a:r>
              <a:rPr lang="en-US" altLang="ko-KR" sz="2000" dirty="0"/>
              <a:t>(</a:t>
            </a:r>
            <a:r>
              <a:rPr lang="ko-KR" altLang="en-US" sz="2000" dirty="0"/>
              <a:t>수업시간</a:t>
            </a:r>
            <a:r>
              <a:rPr lang="en-US" altLang="ko-KR" sz="2000" dirty="0"/>
              <a:t>)		</a:t>
            </a:r>
            <a:r>
              <a:rPr lang="ko-KR" altLang="en-US" sz="2000" dirty="0"/>
              <a:t>금요일 </a:t>
            </a:r>
            <a:r>
              <a:rPr lang="en-US" altLang="ko-KR" sz="2000" dirty="0"/>
              <a:t>: 2</a:t>
            </a:r>
            <a:r>
              <a:rPr lang="ko-KR" altLang="en-US" sz="2000" dirty="0"/>
              <a:t>시 </a:t>
            </a:r>
            <a:r>
              <a:rPr lang="en-US" altLang="ko-KR" sz="2000" dirty="0"/>
              <a:t>		</a:t>
            </a:r>
            <a:r>
              <a:rPr lang="ko-KR" altLang="en-US" sz="2000" dirty="0"/>
              <a:t>일요일</a:t>
            </a:r>
            <a:r>
              <a:rPr lang="en-US" altLang="ko-KR" sz="2000" dirty="0"/>
              <a:t> : 2</a:t>
            </a:r>
            <a:r>
              <a:rPr lang="ko-KR" altLang="en-US" sz="2000" dirty="0"/>
              <a:t>시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* </a:t>
            </a:r>
            <a:r>
              <a:rPr lang="ko-KR" altLang="en-US" sz="2000" dirty="0"/>
              <a:t>스프린트 리뷰 및 회고 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 </a:t>
            </a:r>
            <a:r>
              <a:rPr lang="ko-KR" altLang="en-US" sz="2000" dirty="0"/>
              <a:t>화이트 보드에 </a:t>
            </a:r>
            <a:r>
              <a:rPr lang="ko-KR" altLang="en-US" sz="2000" dirty="0" err="1"/>
              <a:t>잘한점과</a:t>
            </a:r>
            <a:r>
              <a:rPr lang="ko-KR" altLang="en-US" sz="2000" dirty="0"/>
              <a:t> 못한점을 적으면서 다음 스프린트를 위해 개선할 사항을 정리한다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344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774</Words>
  <Application>Microsoft Office PowerPoint</Application>
  <PresentationFormat>와이드스크린</PresentationFormat>
  <Paragraphs>258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1. 프로젝트 개요</vt:lpstr>
      <vt:lpstr>PowerPoint 프레젠테이션</vt:lpstr>
      <vt:lpstr>3. 조직 구성</vt:lpstr>
      <vt:lpstr>3. 조직 구성</vt:lpstr>
      <vt:lpstr>4. 개발 계획 애자일 방법론_ 스크럼 프로세스</vt:lpstr>
      <vt:lpstr>4. 개발 계획</vt:lpstr>
      <vt:lpstr>PowerPoint 프레젠테이션</vt:lpstr>
      <vt:lpstr>PowerPoint 프레젠테이션</vt:lpstr>
      <vt:lpstr>PowerPoint 프레젠테이션</vt:lpstr>
      <vt:lpstr>4. 개발 계획</vt:lpstr>
      <vt:lpstr>4. 개발 계획</vt:lpstr>
      <vt:lpstr>5. 관리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태상 이</dc:creator>
  <cp:lastModifiedBy>태상 이</cp:lastModifiedBy>
  <cp:revision>10</cp:revision>
  <dcterms:created xsi:type="dcterms:W3CDTF">2022-09-25T08:04:01Z</dcterms:created>
  <dcterms:modified xsi:type="dcterms:W3CDTF">2022-09-25T12:28:40Z</dcterms:modified>
</cp:coreProperties>
</file>