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61" r:id="rId6"/>
    <p:sldId id="262" r:id="rId7"/>
    <p:sldId id="266" r:id="rId8"/>
    <p:sldId id="267" r:id="rId9"/>
    <p:sldId id="264" r:id="rId10"/>
    <p:sldId id="271" r:id="rId11"/>
    <p:sldId id="272" r:id="rId12"/>
    <p:sldId id="273" r:id="rId13"/>
    <p:sldId id="274" r:id="rId14"/>
    <p:sldId id="269" r:id="rId15"/>
    <p:sldId id="270"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0" d="100"/>
          <a:sy n="60" d="100"/>
        </p:scale>
        <p:origin x="908"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851E16-ACF3-44EC-9EA6-6EB8AD417F27}"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62AED-C02E-4DC1-B6BA-F55AB0E7109E}" type="slidenum">
              <a:rPr lang="en-US" smtClean="0"/>
              <a:t>‹#›</a:t>
            </a:fld>
            <a:endParaRPr lang="en-US"/>
          </a:p>
        </p:txBody>
      </p:sp>
    </p:spTree>
    <p:extLst>
      <p:ext uri="{BB962C8B-B14F-4D97-AF65-F5344CB8AC3E}">
        <p14:creationId xmlns:p14="http://schemas.microsoft.com/office/powerpoint/2010/main" val="1742240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851E16-ACF3-44EC-9EA6-6EB8AD417F27}"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62AED-C02E-4DC1-B6BA-F55AB0E7109E}" type="slidenum">
              <a:rPr lang="en-US" smtClean="0"/>
              <a:t>‹#›</a:t>
            </a:fld>
            <a:endParaRPr lang="en-US"/>
          </a:p>
        </p:txBody>
      </p:sp>
    </p:spTree>
    <p:extLst>
      <p:ext uri="{BB962C8B-B14F-4D97-AF65-F5344CB8AC3E}">
        <p14:creationId xmlns:p14="http://schemas.microsoft.com/office/powerpoint/2010/main" val="3286859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851E16-ACF3-44EC-9EA6-6EB8AD417F27}"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62AED-C02E-4DC1-B6BA-F55AB0E7109E}" type="slidenum">
              <a:rPr lang="en-US" smtClean="0"/>
              <a:t>‹#›</a:t>
            </a:fld>
            <a:endParaRPr lang="en-US"/>
          </a:p>
        </p:txBody>
      </p:sp>
    </p:spTree>
    <p:extLst>
      <p:ext uri="{BB962C8B-B14F-4D97-AF65-F5344CB8AC3E}">
        <p14:creationId xmlns:p14="http://schemas.microsoft.com/office/powerpoint/2010/main" val="775424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851E16-ACF3-44EC-9EA6-6EB8AD417F27}"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62AED-C02E-4DC1-B6BA-F55AB0E7109E}" type="slidenum">
              <a:rPr lang="en-US" smtClean="0"/>
              <a:t>‹#›</a:t>
            </a:fld>
            <a:endParaRPr lang="en-US"/>
          </a:p>
        </p:txBody>
      </p:sp>
    </p:spTree>
    <p:extLst>
      <p:ext uri="{BB962C8B-B14F-4D97-AF65-F5344CB8AC3E}">
        <p14:creationId xmlns:p14="http://schemas.microsoft.com/office/powerpoint/2010/main" val="1228272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B851E16-ACF3-44EC-9EA6-6EB8AD417F27}"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62AED-C02E-4DC1-B6BA-F55AB0E7109E}" type="slidenum">
              <a:rPr lang="en-US" smtClean="0"/>
              <a:t>‹#›</a:t>
            </a:fld>
            <a:endParaRPr lang="en-US"/>
          </a:p>
        </p:txBody>
      </p:sp>
    </p:spTree>
    <p:extLst>
      <p:ext uri="{BB962C8B-B14F-4D97-AF65-F5344CB8AC3E}">
        <p14:creationId xmlns:p14="http://schemas.microsoft.com/office/powerpoint/2010/main" val="3251815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851E16-ACF3-44EC-9EA6-6EB8AD417F27}" type="datetimeFigureOut">
              <a:rPr lang="en-US" smtClean="0"/>
              <a:t>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462AED-C02E-4DC1-B6BA-F55AB0E7109E}" type="slidenum">
              <a:rPr lang="en-US" smtClean="0"/>
              <a:t>‹#›</a:t>
            </a:fld>
            <a:endParaRPr lang="en-US"/>
          </a:p>
        </p:txBody>
      </p:sp>
    </p:spTree>
    <p:extLst>
      <p:ext uri="{BB962C8B-B14F-4D97-AF65-F5344CB8AC3E}">
        <p14:creationId xmlns:p14="http://schemas.microsoft.com/office/powerpoint/2010/main" val="4162459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851E16-ACF3-44EC-9EA6-6EB8AD417F27}" type="datetimeFigureOut">
              <a:rPr lang="en-US" smtClean="0"/>
              <a:t>4/17/2017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462AED-C02E-4DC1-B6BA-F55AB0E7109E}" type="slidenum">
              <a:rPr lang="en-US" smtClean="0"/>
              <a:t>‹#›</a:t>
            </a:fld>
            <a:endParaRPr lang="en-US"/>
          </a:p>
        </p:txBody>
      </p:sp>
    </p:spTree>
    <p:extLst>
      <p:ext uri="{BB962C8B-B14F-4D97-AF65-F5344CB8AC3E}">
        <p14:creationId xmlns:p14="http://schemas.microsoft.com/office/powerpoint/2010/main" val="1920679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851E16-ACF3-44EC-9EA6-6EB8AD417F27}" type="datetimeFigureOut">
              <a:rPr lang="en-US" smtClean="0"/>
              <a:t>4/17/2017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462AED-C02E-4DC1-B6BA-F55AB0E7109E}" type="slidenum">
              <a:rPr lang="en-US" smtClean="0"/>
              <a:t>‹#›</a:t>
            </a:fld>
            <a:endParaRPr lang="en-US"/>
          </a:p>
        </p:txBody>
      </p:sp>
    </p:spTree>
    <p:extLst>
      <p:ext uri="{BB962C8B-B14F-4D97-AF65-F5344CB8AC3E}">
        <p14:creationId xmlns:p14="http://schemas.microsoft.com/office/powerpoint/2010/main" val="539453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851E16-ACF3-44EC-9EA6-6EB8AD417F27}" type="datetimeFigureOut">
              <a:rPr lang="en-US" smtClean="0"/>
              <a:t>4/17/2017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462AED-C02E-4DC1-B6BA-F55AB0E7109E}" type="slidenum">
              <a:rPr lang="en-US" smtClean="0"/>
              <a:t>‹#›</a:t>
            </a:fld>
            <a:endParaRPr lang="en-US"/>
          </a:p>
        </p:txBody>
      </p:sp>
    </p:spTree>
    <p:extLst>
      <p:ext uri="{BB962C8B-B14F-4D97-AF65-F5344CB8AC3E}">
        <p14:creationId xmlns:p14="http://schemas.microsoft.com/office/powerpoint/2010/main" val="1092255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B851E16-ACF3-44EC-9EA6-6EB8AD417F27}" type="datetimeFigureOut">
              <a:rPr lang="en-US" smtClean="0"/>
              <a:t>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462AED-C02E-4DC1-B6BA-F55AB0E7109E}" type="slidenum">
              <a:rPr lang="en-US" smtClean="0"/>
              <a:t>‹#›</a:t>
            </a:fld>
            <a:endParaRPr lang="en-US"/>
          </a:p>
        </p:txBody>
      </p:sp>
    </p:spTree>
    <p:extLst>
      <p:ext uri="{BB962C8B-B14F-4D97-AF65-F5344CB8AC3E}">
        <p14:creationId xmlns:p14="http://schemas.microsoft.com/office/powerpoint/2010/main" val="3750103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B851E16-ACF3-44EC-9EA6-6EB8AD417F27}" type="datetimeFigureOut">
              <a:rPr lang="en-US" smtClean="0"/>
              <a:t>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462AED-C02E-4DC1-B6BA-F55AB0E7109E}" type="slidenum">
              <a:rPr lang="en-US" smtClean="0"/>
              <a:t>‹#›</a:t>
            </a:fld>
            <a:endParaRPr lang="en-US"/>
          </a:p>
        </p:txBody>
      </p:sp>
    </p:spTree>
    <p:extLst>
      <p:ext uri="{BB962C8B-B14F-4D97-AF65-F5344CB8AC3E}">
        <p14:creationId xmlns:p14="http://schemas.microsoft.com/office/powerpoint/2010/main" val="3761413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851E16-ACF3-44EC-9EA6-6EB8AD417F27}" type="datetimeFigureOut">
              <a:rPr lang="en-US" smtClean="0"/>
              <a:t>4/17/2017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462AED-C02E-4DC1-B6BA-F55AB0E7109E}" type="slidenum">
              <a:rPr lang="en-US" smtClean="0"/>
              <a:t>‹#›</a:t>
            </a:fld>
            <a:endParaRPr lang="en-US"/>
          </a:p>
        </p:txBody>
      </p:sp>
    </p:spTree>
    <p:extLst>
      <p:ext uri="{BB962C8B-B14F-4D97-AF65-F5344CB8AC3E}">
        <p14:creationId xmlns:p14="http://schemas.microsoft.com/office/powerpoint/2010/main" val="1303098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firebase.google.com/docs/test-lab/"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Android test</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73295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mtClean="0"/>
              <a:t>2.1. </a:t>
            </a:r>
            <a:r>
              <a:rPr lang="en-US"/>
              <a:t>Run your tests with Firebase </a:t>
            </a:r>
            <a:r>
              <a:rPr lang="en-US"/>
              <a:t>Test </a:t>
            </a:r>
            <a:r>
              <a:rPr lang="en-US" smtClean="0"/>
              <a:t>Lab</a:t>
            </a:r>
            <a:endParaRPr lang="en-US"/>
          </a:p>
        </p:txBody>
      </p:sp>
    </p:spTree>
    <p:extLst>
      <p:ext uri="{BB962C8B-B14F-4D97-AF65-F5344CB8AC3E}">
        <p14:creationId xmlns:p14="http://schemas.microsoft.com/office/powerpoint/2010/main" val="3367128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0291"/>
            <a:ext cx="10515600" cy="5855854"/>
          </a:xfrm>
        </p:spPr>
        <p:txBody>
          <a:bodyPr>
            <a:normAutofit/>
          </a:bodyPr>
          <a:lstStyle/>
          <a:p>
            <a:pPr algn="just"/>
            <a:r>
              <a:rPr lang="en-US"/>
              <a:t>Using </a:t>
            </a:r>
            <a:r>
              <a:rPr lang="en-US">
                <a:hlinkClick r:id="rId2"/>
              </a:rPr>
              <a:t>Firebase Test Lab</a:t>
            </a:r>
            <a:r>
              <a:rPr lang="en-US"/>
              <a:t>, you can simultaneously test your app on many popular Android devices and device configurations (locale, orientation, screen size, and platform </a:t>
            </a:r>
            <a:r>
              <a:rPr lang="en-US"/>
              <a:t>version</a:t>
            </a:r>
            <a:r>
              <a:rPr lang="en-US" smtClean="0"/>
              <a:t>).</a:t>
            </a:r>
          </a:p>
          <a:p>
            <a:pPr algn="just"/>
            <a:endParaRPr lang="en-US" sz="2400"/>
          </a:p>
          <a:p>
            <a:pPr algn="just"/>
            <a:r>
              <a:rPr lang="en-US"/>
              <a:t>These tests run on physical and virtual devices in remote Google data centers.</a:t>
            </a:r>
            <a:endParaRPr lang="en-US" sz="2400"/>
          </a:p>
        </p:txBody>
      </p:sp>
    </p:spTree>
    <p:extLst>
      <p:ext uri="{BB962C8B-B14F-4D97-AF65-F5344CB8AC3E}">
        <p14:creationId xmlns:p14="http://schemas.microsoft.com/office/powerpoint/2010/main" val="3027115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0291"/>
            <a:ext cx="10515600" cy="5855854"/>
          </a:xfrm>
        </p:spPr>
        <p:txBody>
          <a:bodyPr>
            <a:noAutofit/>
          </a:bodyPr>
          <a:lstStyle/>
          <a:p>
            <a:r>
              <a:rPr lang="en-US" sz="2400" smtClean="0"/>
              <a:t>Example:</a:t>
            </a:r>
          </a:p>
          <a:p>
            <a:pPr marL="914400" lvl="1" indent="-457200">
              <a:buAutoNum type="arabicPeriod"/>
            </a:pPr>
            <a:r>
              <a:rPr lang="en-US" smtClean="0"/>
              <a:t>Click Run -&gt; </a:t>
            </a:r>
            <a:r>
              <a:rPr lang="en-US" b="1"/>
              <a:t>Edit Configurations</a:t>
            </a:r>
            <a:r>
              <a:rPr lang="en-US"/>
              <a:t> from the main </a:t>
            </a:r>
            <a:r>
              <a:rPr lang="en-US"/>
              <a:t>menu</a:t>
            </a:r>
            <a:r>
              <a:rPr lang="en-US" smtClean="0"/>
              <a:t>.</a:t>
            </a:r>
          </a:p>
          <a:p>
            <a:pPr marL="914400" lvl="1" indent="-457200">
              <a:buAutoNum type="arabicPeriod"/>
            </a:pPr>
            <a:endParaRPr lang="en-US" sz="1600" smtClean="0"/>
          </a:p>
          <a:p>
            <a:pPr marL="914400" lvl="1" indent="-457200">
              <a:buAutoNum type="arabicPeriod"/>
            </a:pPr>
            <a:r>
              <a:rPr lang="en-US" smtClean="0"/>
              <a:t>Select Android Intrumented Tests, click Add new (+).</a:t>
            </a:r>
          </a:p>
          <a:p>
            <a:pPr marL="914400" lvl="1" indent="-457200">
              <a:buAutoNum type="arabicPeriod"/>
            </a:pPr>
            <a:endParaRPr lang="en-US" sz="1600" smtClean="0"/>
          </a:p>
          <a:p>
            <a:pPr marL="914400" lvl="1" indent="-457200" algn="just">
              <a:buAutoNum type="arabicPeriod"/>
            </a:pPr>
            <a:r>
              <a:rPr lang="en-US" smtClean="0"/>
              <a:t>In the Android Test configurations dialog:</a:t>
            </a:r>
          </a:p>
          <a:p>
            <a:pPr marL="1371600" lvl="2" indent="-457200">
              <a:buAutoNum type="arabicPeriod"/>
            </a:pPr>
            <a:r>
              <a:rPr lang="en-US" smtClean="0"/>
              <a:t>Enter or select detail of yout test: name, module type…</a:t>
            </a:r>
          </a:p>
          <a:p>
            <a:pPr marL="1371600" lvl="2" indent="-457200">
              <a:buAutoNum type="arabicPeriod"/>
            </a:pPr>
            <a:r>
              <a:rPr lang="en-US" smtClean="0"/>
              <a:t>Connect to Google Firebase.</a:t>
            </a:r>
          </a:p>
          <a:p>
            <a:pPr marL="1371600" lvl="2" indent="-457200">
              <a:buAutoNum type="arabicPeriod"/>
            </a:pPr>
            <a:r>
              <a:rPr lang="en-US" smtClean="0"/>
              <a:t>Select Firebase project from list.</a:t>
            </a:r>
            <a:r>
              <a:rPr lang="en-US" smtClean="0"/>
              <a:t>	</a:t>
            </a:r>
          </a:p>
          <a:p>
            <a:pPr marL="914400" lvl="2" indent="0">
              <a:buNone/>
            </a:pPr>
            <a:endParaRPr lang="en-US" sz="1600" smtClean="0"/>
          </a:p>
          <a:p>
            <a:pPr marL="914400" lvl="1" indent="-457200">
              <a:buAutoNum type="arabicPeriod"/>
            </a:pPr>
            <a:r>
              <a:rPr lang="en-US" smtClean="0"/>
              <a:t>Create and configure a test matrix:</a:t>
            </a:r>
            <a:endParaRPr lang="en-US"/>
          </a:p>
          <a:p>
            <a:pPr marL="1371600" lvl="2" indent="-457200">
              <a:buAutoNum type="arabicPeriod"/>
            </a:pPr>
            <a:r>
              <a:rPr lang="en-US"/>
              <a:t>Next to the </a:t>
            </a:r>
            <a:r>
              <a:rPr lang="en-US" i="1"/>
              <a:t>Matrix Configuration</a:t>
            </a:r>
            <a:r>
              <a:rPr lang="en-US"/>
              <a:t> drop-down list, click </a:t>
            </a:r>
            <a:r>
              <a:rPr lang="en-US" b="1"/>
              <a:t>Open </a:t>
            </a:r>
            <a:r>
              <a:rPr lang="en-US" b="1" smtClean="0"/>
              <a:t>Dialog</a:t>
            </a:r>
          </a:p>
          <a:p>
            <a:pPr marL="1371600" lvl="2" indent="-457200">
              <a:buAutoNum type="arabicPeriod"/>
            </a:pPr>
            <a:r>
              <a:rPr lang="en-US"/>
              <a:t>Click </a:t>
            </a:r>
            <a:r>
              <a:rPr lang="en-US" b="1"/>
              <a:t>Add New </a:t>
            </a:r>
            <a:r>
              <a:rPr lang="en-US" b="1"/>
              <a:t>Configuration </a:t>
            </a:r>
            <a:r>
              <a:rPr lang="en-US" b="1" smtClean="0"/>
              <a:t>(+)</a:t>
            </a:r>
          </a:p>
          <a:p>
            <a:pPr marL="1371600" lvl="2" indent="-457200">
              <a:buAutoNum type="arabicPeriod"/>
            </a:pPr>
            <a:r>
              <a:rPr lang="en-US"/>
              <a:t>In the </a:t>
            </a:r>
            <a:r>
              <a:rPr lang="en-US" b="1"/>
              <a:t>Name</a:t>
            </a:r>
            <a:r>
              <a:rPr lang="en-US"/>
              <a:t> field, enter a name for your </a:t>
            </a:r>
            <a:r>
              <a:rPr lang="en-US"/>
              <a:t>new </a:t>
            </a:r>
            <a:r>
              <a:rPr lang="en-US" smtClean="0"/>
              <a:t>configuration</a:t>
            </a:r>
          </a:p>
          <a:p>
            <a:pPr marL="1371600" lvl="2" indent="-457200">
              <a:buFont typeface="Arial" panose="020B0604020202020204" pitchFamily="34" charset="0"/>
              <a:buAutoNum type="arabicPeriod"/>
            </a:pPr>
            <a:r>
              <a:rPr lang="en-US"/>
              <a:t>Select the device(s), Android version(s), locale(s) and screen orientation(s) that you want to test your app with. Firebase Test Lab will test your app against every combination of your selections when generating test results.</a:t>
            </a:r>
          </a:p>
          <a:p>
            <a:pPr marL="1371600" lvl="2" indent="-457200">
              <a:buAutoNum type="arabicPeriod"/>
            </a:pPr>
            <a:r>
              <a:rPr lang="en-US" smtClean="0"/>
              <a:t>Click Ok to save your configuration.</a:t>
            </a:r>
          </a:p>
        </p:txBody>
      </p:sp>
    </p:spTree>
    <p:extLst>
      <p:ext uri="{BB962C8B-B14F-4D97-AF65-F5344CB8AC3E}">
        <p14:creationId xmlns:p14="http://schemas.microsoft.com/office/powerpoint/2010/main" val="46656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2763705" y="481013"/>
            <a:ext cx="6664589" cy="5854700"/>
          </a:xfrm>
          <a:prstGeom prst="rect">
            <a:avLst/>
          </a:prstGeom>
        </p:spPr>
      </p:pic>
    </p:spTree>
    <p:extLst>
      <p:ext uri="{BB962C8B-B14F-4D97-AF65-F5344CB8AC3E}">
        <p14:creationId xmlns:p14="http://schemas.microsoft.com/office/powerpoint/2010/main" val="1217202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3. </a:t>
            </a:r>
            <a:r>
              <a:rPr lang="en-US"/>
              <a:t>Automating User Interface Tests</a:t>
            </a:r>
          </a:p>
        </p:txBody>
      </p:sp>
    </p:spTree>
    <p:extLst>
      <p:ext uri="{BB962C8B-B14F-4D97-AF65-F5344CB8AC3E}">
        <p14:creationId xmlns:p14="http://schemas.microsoft.com/office/powerpoint/2010/main" val="623984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39701"/>
            <a:ext cx="10515600" cy="4996443"/>
          </a:xfrm>
        </p:spPr>
        <p:txBody>
          <a:bodyPr>
            <a:normAutofit/>
          </a:bodyPr>
          <a:lstStyle/>
          <a:p>
            <a:pPr algn="just"/>
            <a:r>
              <a:rPr lang="en-US"/>
              <a:t>User interface (UI) testing lets you ensure that your app meets its functional requirements and achieves a high standard of quality such that it is more likely to be successfully adopted by users.</a:t>
            </a:r>
            <a:endParaRPr lang="en-US" sz="2400"/>
          </a:p>
        </p:txBody>
      </p:sp>
    </p:spTree>
    <p:extLst>
      <p:ext uri="{BB962C8B-B14F-4D97-AF65-F5344CB8AC3E}">
        <p14:creationId xmlns:p14="http://schemas.microsoft.com/office/powerpoint/2010/main" val="435629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0291"/>
            <a:ext cx="10515600" cy="5855854"/>
          </a:xfrm>
        </p:spPr>
        <p:txBody>
          <a:bodyPr>
            <a:normAutofit/>
          </a:bodyPr>
          <a:lstStyle/>
          <a:p>
            <a:r>
              <a:rPr lang="en-US" sz="2400" smtClean="0"/>
              <a:t>Example:</a:t>
            </a:r>
          </a:p>
          <a:p>
            <a:endParaRPr lang="en-US" sz="2400"/>
          </a:p>
        </p:txBody>
      </p:sp>
      <p:pic>
        <p:nvPicPr>
          <p:cNvPr id="2" name="Picture 1"/>
          <p:cNvPicPr>
            <a:picLocks noChangeAspect="1"/>
          </p:cNvPicPr>
          <p:nvPr/>
        </p:nvPicPr>
        <p:blipFill>
          <a:blip r:embed="rId2"/>
          <a:stretch>
            <a:fillRect/>
          </a:stretch>
        </p:blipFill>
        <p:spPr>
          <a:xfrm>
            <a:off x="478465" y="1137683"/>
            <a:ext cx="11249247" cy="5198462"/>
          </a:xfrm>
          <a:prstGeom prst="rect">
            <a:avLst/>
          </a:prstGeom>
        </p:spPr>
      </p:pic>
    </p:spTree>
    <p:extLst>
      <p:ext uri="{BB962C8B-B14F-4D97-AF65-F5344CB8AC3E}">
        <p14:creationId xmlns:p14="http://schemas.microsoft.com/office/powerpoint/2010/main" val="3956879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1. Local unit test</a:t>
            </a:r>
            <a:endParaRPr lang="en-US"/>
          </a:p>
        </p:txBody>
      </p:sp>
    </p:spTree>
    <p:extLst>
      <p:ext uri="{BB962C8B-B14F-4D97-AF65-F5344CB8AC3E}">
        <p14:creationId xmlns:p14="http://schemas.microsoft.com/office/powerpoint/2010/main" val="168507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0291"/>
            <a:ext cx="10515600" cy="5855854"/>
          </a:xfrm>
        </p:spPr>
        <p:txBody>
          <a:bodyPr>
            <a:normAutofit/>
          </a:bodyPr>
          <a:lstStyle/>
          <a:p>
            <a:r>
              <a:rPr lang="en-US" sz="2400" smtClean="0"/>
              <a:t>Located at module-name/src/test/java/.</a:t>
            </a:r>
          </a:p>
          <a:p>
            <a:endParaRPr lang="en-US" sz="2400" smtClean="0"/>
          </a:p>
          <a:p>
            <a:endParaRPr lang="en-US" sz="2400" smtClean="0"/>
          </a:p>
          <a:p>
            <a:endParaRPr lang="en-US" sz="2400"/>
          </a:p>
          <a:p>
            <a:endParaRPr lang="en-US" sz="2400" smtClean="0"/>
          </a:p>
          <a:p>
            <a:r>
              <a:rPr lang="en-US" sz="2400" smtClean="0"/>
              <a:t>Run </a:t>
            </a:r>
            <a:r>
              <a:rPr lang="en-US" sz="2400"/>
              <a:t>on your machine's local Java Virtual Machine (</a:t>
            </a:r>
            <a:r>
              <a:rPr lang="en-US" sz="2400"/>
              <a:t>JVM</a:t>
            </a:r>
            <a:r>
              <a:rPr lang="en-US" sz="2400" smtClean="0"/>
              <a:t>).</a:t>
            </a:r>
          </a:p>
          <a:p>
            <a:endParaRPr lang="en-US" sz="2400"/>
          </a:p>
          <a:p>
            <a:pPr algn="just"/>
            <a:r>
              <a:rPr lang="en-US" sz="2400"/>
              <a:t>Using when your tests have no Android framework dependencies or when you can mock the Android framework </a:t>
            </a:r>
            <a:r>
              <a:rPr lang="en-US" sz="2400"/>
              <a:t>dependencies</a:t>
            </a:r>
            <a:r>
              <a:rPr lang="en-US" sz="2400" smtClean="0"/>
              <a:t>.</a:t>
            </a:r>
          </a:p>
          <a:p>
            <a:endParaRPr lang="en-US" sz="2400" smtClean="0"/>
          </a:p>
          <a:p>
            <a:r>
              <a:rPr lang="en-US" sz="2400"/>
              <a:t>I</a:t>
            </a:r>
            <a:r>
              <a:rPr lang="en-US" sz="2400" smtClean="0"/>
              <a:t>t </a:t>
            </a:r>
            <a:r>
              <a:rPr lang="en-US" sz="2400"/>
              <a:t>does </a:t>
            </a:r>
            <a:r>
              <a:rPr lang="en-US" sz="2400" b="1"/>
              <a:t>not need</a:t>
            </a:r>
            <a:r>
              <a:rPr lang="en-US" sz="2400"/>
              <a:t> device or emulator for run the </a:t>
            </a:r>
            <a:r>
              <a:rPr lang="en-US" sz="2400"/>
              <a:t>test</a:t>
            </a:r>
            <a:r>
              <a:rPr lang="en-US" sz="2400" smtClean="0"/>
              <a:t>.</a:t>
            </a:r>
          </a:p>
          <a:p>
            <a:endParaRPr lang="en-US" sz="2400"/>
          </a:p>
          <a:p>
            <a:r>
              <a:rPr lang="en-US" sz="2400"/>
              <a:t>Example: Database connections, input &amp; output of method…</a:t>
            </a:r>
          </a:p>
        </p:txBody>
      </p:sp>
      <p:pic>
        <p:nvPicPr>
          <p:cNvPr id="8" name="Picture 7"/>
          <p:cNvPicPr>
            <a:picLocks noChangeAspect="1"/>
          </p:cNvPicPr>
          <p:nvPr/>
        </p:nvPicPr>
        <p:blipFill>
          <a:blip r:embed="rId2"/>
          <a:stretch>
            <a:fillRect/>
          </a:stretch>
        </p:blipFill>
        <p:spPr>
          <a:xfrm>
            <a:off x="3938587" y="1410855"/>
            <a:ext cx="4314825" cy="914400"/>
          </a:xfrm>
          <a:prstGeom prst="rect">
            <a:avLst/>
          </a:prstGeom>
        </p:spPr>
      </p:pic>
    </p:spTree>
    <p:extLst>
      <p:ext uri="{BB962C8B-B14F-4D97-AF65-F5344CB8AC3E}">
        <p14:creationId xmlns:p14="http://schemas.microsoft.com/office/powerpoint/2010/main" val="444558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0291"/>
            <a:ext cx="10515600" cy="5855854"/>
          </a:xfrm>
        </p:spPr>
        <p:txBody>
          <a:bodyPr>
            <a:normAutofit/>
          </a:bodyPr>
          <a:lstStyle/>
          <a:p>
            <a:r>
              <a:rPr lang="en-US" sz="2400" smtClean="0"/>
              <a:t>Example:</a:t>
            </a:r>
            <a:endParaRPr lang="en-US" sz="2400"/>
          </a:p>
        </p:txBody>
      </p:sp>
      <p:pic>
        <p:nvPicPr>
          <p:cNvPr id="2" name="Picture 1"/>
          <p:cNvPicPr>
            <a:picLocks noChangeAspect="1"/>
          </p:cNvPicPr>
          <p:nvPr/>
        </p:nvPicPr>
        <p:blipFill>
          <a:blip r:embed="rId2"/>
          <a:stretch>
            <a:fillRect/>
          </a:stretch>
        </p:blipFill>
        <p:spPr>
          <a:xfrm>
            <a:off x="297711" y="978195"/>
            <a:ext cx="11653707" cy="5729509"/>
          </a:xfrm>
          <a:prstGeom prst="rect">
            <a:avLst/>
          </a:prstGeom>
        </p:spPr>
      </p:pic>
    </p:spTree>
    <p:extLst>
      <p:ext uri="{BB962C8B-B14F-4D97-AF65-F5344CB8AC3E}">
        <p14:creationId xmlns:p14="http://schemas.microsoft.com/office/powerpoint/2010/main" val="3997020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2. </a:t>
            </a:r>
            <a:r>
              <a:rPr lang="en-US"/>
              <a:t>Instrumented </a:t>
            </a:r>
            <a:r>
              <a:rPr lang="en-US" smtClean="0"/>
              <a:t>Unit Tests</a:t>
            </a:r>
            <a:endParaRPr lang="en-US"/>
          </a:p>
        </p:txBody>
      </p:sp>
    </p:spTree>
    <p:extLst>
      <p:ext uri="{BB962C8B-B14F-4D97-AF65-F5344CB8AC3E}">
        <p14:creationId xmlns:p14="http://schemas.microsoft.com/office/powerpoint/2010/main" val="2424288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0291"/>
            <a:ext cx="10515600" cy="5855854"/>
          </a:xfrm>
        </p:spPr>
        <p:txBody>
          <a:bodyPr>
            <a:normAutofit/>
          </a:bodyPr>
          <a:lstStyle/>
          <a:p>
            <a:r>
              <a:rPr lang="en-US" sz="2400" smtClean="0"/>
              <a:t>Located at module-name/src/androidTest/java/.</a:t>
            </a:r>
          </a:p>
          <a:p>
            <a:endParaRPr lang="en-US" sz="2400"/>
          </a:p>
          <a:p>
            <a:r>
              <a:rPr lang="en-US" sz="2400"/>
              <a:t>Run on a hardware device or </a:t>
            </a:r>
            <a:r>
              <a:rPr lang="en-US" sz="2400"/>
              <a:t>emulator</a:t>
            </a:r>
            <a:r>
              <a:rPr lang="en-US" sz="2400" smtClean="0"/>
              <a:t>.</a:t>
            </a:r>
          </a:p>
          <a:p>
            <a:endParaRPr lang="en-US" sz="2400"/>
          </a:p>
          <a:p>
            <a:r>
              <a:rPr lang="en-US" sz="2400"/>
              <a:t>Use these tests when writing integration and functional UI tests to automate user interaction, or when your tests have Android dependencies </a:t>
            </a:r>
            <a:r>
              <a:rPr lang="en-US" sz="2400"/>
              <a:t>that </a:t>
            </a:r>
            <a:r>
              <a:rPr lang="en-US" sz="2400" smtClean="0"/>
              <a:t>mock </a:t>
            </a:r>
            <a:r>
              <a:rPr lang="en-US" sz="2400"/>
              <a:t>objects cannot </a:t>
            </a:r>
            <a:r>
              <a:rPr lang="en-US" sz="2400"/>
              <a:t>satisfy</a:t>
            </a:r>
            <a:r>
              <a:rPr lang="en-US" sz="2400" smtClean="0"/>
              <a:t>.</a:t>
            </a:r>
          </a:p>
          <a:p>
            <a:pPr algn="just"/>
            <a:endParaRPr lang="en-US" sz="2400"/>
          </a:p>
          <a:p>
            <a:r>
              <a:rPr lang="en-US" sz="2400" smtClean="0"/>
              <a:t>It</a:t>
            </a:r>
            <a:r>
              <a:rPr lang="en-US" sz="2400"/>
              <a:t> </a:t>
            </a:r>
            <a:r>
              <a:rPr lang="en-US" sz="2400" b="1" smtClean="0">
                <a:effectLst/>
              </a:rPr>
              <a:t>needs</a:t>
            </a:r>
            <a:r>
              <a:rPr lang="en-US" sz="2400" smtClean="0">
                <a:effectLst/>
              </a:rPr>
              <a:t> device or emulator for run the test.</a:t>
            </a:r>
          </a:p>
          <a:p>
            <a:endParaRPr lang="en-US" sz="2400"/>
          </a:p>
          <a:p>
            <a:r>
              <a:rPr lang="en-US" sz="2400"/>
              <a:t>Example: access to view, activity…</a:t>
            </a:r>
          </a:p>
        </p:txBody>
      </p:sp>
    </p:spTree>
    <p:extLst>
      <p:ext uri="{BB962C8B-B14F-4D97-AF65-F5344CB8AC3E}">
        <p14:creationId xmlns:p14="http://schemas.microsoft.com/office/powerpoint/2010/main" val="1621010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39701"/>
            <a:ext cx="10515600" cy="4996443"/>
          </a:xfrm>
        </p:spPr>
        <p:txBody>
          <a:bodyPr>
            <a:normAutofit/>
          </a:bodyPr>
          <a:lstStyle/>
          <a:p>
            <a:pPr algn="just"/>
            <a:r>
              <a:rPr lang="en-US" sz="2400" smtClean="0"/>
              <a:t>You </a:t>
            </a:r>
            <a:r>
              <a:rPr lang="en-US" sz="2400"/>
              <a:t>should create instrumented unit tests if your tests need access to instrumentation information (such as the </a:t>
            </a:r>
            <a:r>
              <a:rPr lang="en-US" sz="2400"/>
              <a:t>target </a:t>
            </a:r>
            <a:r>
              <a:rPr lang="en-US" sz="2400" smtClean="0"/>
              <a:t>app's Context) </a:t>
            </a:r>
            <a:r>
              <a:rPr lang="en-US" sz="2400"/>
              <a:t>or if they require the real implementation of an Android framework component (such </a:t>
            </a:r>
            <a:r>
              <a:rPr lang="en-US" sz="2400"/>
              <a:t>as </a:t>
            </a:r>
            <a:r>
              <a:rPr lang="en-US" sz="2400" smtClean="0"/>
              <a:t>a Parcelable or SharedPreferences object).</a:t>
            </a:r>
            <a:endParaRPr lang="en-US" sz="2400"/>
          </a:p>
        </p:txBody>
      </p:sp>
    </p:spTree>
    <p:extLst>
      <p:ext uri="{BB962C8B-B14F-4D97-AF65-F5344CB8AC3E}">
        <p14:creationId xmlns:p14="http://schemas.microsoft.com/office/powerpoint/2010/main" val="3025812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0291"/>
            <a:ext cx="10515600" cy="5855854"/>
          </a:xfrm>
        </p:spPr>
        <p:txBody>
          <a:bodyPr>
            <a:normAutofit/>
          </a:bodyPr>
          <a:lstStyle/>
          <a:p>
            <a:r>
              <a:rPr lang="en-US" sz="2400" smtClean="0"/>
              <a:t>Example:</a:t>
            </a:r>
          </a:p>
          <a:p>
            <a:pPr lvl="1"/>
            <a:r>
              <a:rPr lang="en-US" sz="2000" smtClean="0"/>
              <a:t>Add dependencies in </a:t>
            </a:r>
            <a:r>
              <a:rPr lang="en-US" smtClean="0"/>
              <a:t>build.gradle</a:t>
            </a:r>
            <a:endParaRPr lang="en-US" sz="2000" smtClean="0"/>
          </a:p>
          <a:p>
            <a:pPr lvl="1"/>
            <a:endParaRPr lang="en-US" sz="2000"/>
          </a:p>
          <a:p>
            <a:pPr lvl="1"/>
            <a:endParaRPr lang="en-US" smtClean="0"/>
          </a:p>
        </p:txBody>
      </p:sp>
      <p:pic>
        <p:nvPicPr>
          <p:cNvPr id="4" name="Picture 3"/>
          <p:cNvPicPr>
            <a:picLocks noChangeAspect="1"/>
          </p:cNvPicPr>
          <p:nvPr/>
        </p:nvPicPr>
        <p:blipFill>
          <a:blip r:embed="rId2"/>
          <a:stretch>
            <a:fillRect/>
          </a:stretch>
        </p:blipFill>
        <p:spPr>
          <a:xfrm>
            <a:off x="838200" y="1790700"/>
            <a:ext cx="10515600" cy="2887626"/>
          </a:xfrm>
          <a:prstGeom prst="rect">
            <a:avLst/>
          </a:prstGeom>
        </p:spPr>
      </p:pic>
    </p:spTree>
    <p:extLst>
      <p:ext uri="{BB962C8B-B14F-4D97-AF65-F5344CB8AC3E}">
        <p14:creationId xmlns:p14="http://schemas.microsoft.com/office/powerpoint/2010/main" val="1057199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0291"/>
            <a:ext cx="10515600" cy="5855854"/>
          </a:xfrm>
        </p:spPr>
        <p:txBody>
          <a:bodyPr>
            <a:normAutofit/>
          </a:bodyPr>
          <a:lstStyle/>
          <a:p>
            <a:r>
              <a:rPr lang="en-US" sz="2400" smtClean="0"/>
              <a:t>Example:</a:t>
            </a:r>
          </a:p>
          <a:p>
            <a:endParaRPr lang="en-US" sz="2400"/>
          </a:p>
        </p:txBody>
      </p:sp>
      <p:pic>
        <p:nvPicPr>
          <p:cNvPr id="5" name="Picture 4"/>
          <p:cNvPicPr>
            <a:picLocks noChangeAspect="1"/>
          </p:cNvPicPr>
          <p:nvPr/>
        </p:nvPicPr>
        <p:blipFill>
          <a:blip r:embed="rId2"/>
          <a:stretch>
            <a:fillRect/>
          </a:stretch>
        </p:blipFill>
        <p:spPr>
          <a:xfrm>
            <a:off x="542260" y="1169580"/>
            <a:ext cx="11174820" cy="5166565"/>
          </a:xfrm>
          <a:prstGeom prst="rect">
            <a:avLst/>
          </a:prstGeom>
        </p:spPr>
      </p:pic>
    </p:spTree>
    <p:extLst>
      <p:ext uri="{BB962C8B-B14F-4D97-AF65-F5344CB8AC3E}">
        <p14:creationId xmlns:p14="http://schemas.microsoft.com/office/powerpoint/2010/main" val="391353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203</Words>
  <Application>Microsoft Office PowerPoint</Application>
  <PresentationFormat>Widescreen</PresentationFormat>
  <Paragraphs>52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Android test</vt:lpstr>
      <vt:lpstr>1. Local unit test</vt:lpstr>
      <vt:lpstr>PowerPoint Presentation</vt:lpstr>
      <vt:lpstr>PowerPoint Presentation</vt:lpstr>
      <vt:lpstr>2. Instrumented Unit Tests</vt:lpstr>
      <vt:lpstr>PowerPoint Presentation</vt:lpstr>
      <vt:lpstr>PowerPoint Presentation</vt:lpstr>
      <vt:lpstr>PowerPoint Presentation</vt:lpstr>
      <vt:lpstr>PowerPoint Presentation</vt:lpstr>
      <vt:lpstr>2.1. Run your tests with Firebase Test Lab</vt:lpstr>
      <vt:lpstr>PowerPoint Presentation</vt:lpstr>
      <vt:lpstr>PowerPoint Presentation</vt:lpstr>
      <vt:lpstr>PowerPoint Presentation</vt:lpstr>
      <vt:lpstr>3. Automating User Interface Tests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test</dc:title>
  <dc:creator>Sơn Nguyễn Bá</dc:creator>
  <cp:lastModifiedBy>Sơn Nguyễn Bá</cp:lastModifiedBy>
  <cp:revision>14</cp:revision>
  <dcterms:created xsi:type="dcterms:W3CDTF">2017-04-17T06:13:32Z</dcterms:created>
  <dcterms:modified xsi:type="dcterms:W3CDTF">2017-04-17T08:47:10Z</dcterms:modified>
</cp:coreProperties>
</file>