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3" r:id="rId3"/>
    <p:sldId id="272" r:id="rId4"/>
    <p:sldId id="269" r:id="rId5"/>
    <p:sldId id="260" r:id="rId6"/>
    <p:sldId id="274" r:id="rId7"/>
    <p:sldId id="278" r:id="rId8"/>
    <p:sldId id="279" r:id="rId9"/>
    <p:sldId id="275" r:id="rId10"/>
    <p:sldId id="271" r:id="rId11"/>
    <p:sldId id="265" r:id="rId12"/>
    <p:sldId id="266" r:id="rId13"/>
    <p:sldId id="280" r:id="rId14"/>
    <p:sldId id="267" r:id="rId15"/>
    <p:sldId id="276" r:id="rId16"/>
    <p:sldId id="27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63" autoAdjust="0"/>
  </p:normalViewPr>
  <p:slideViewPr>
    <p:cSldViewPr>
      <p:cViewPr varScale="1">
        <p:scale>
          <a:sx n="92" d="100"/>
          <a:sy n="92" d="100"/>
        </p:scale>
        <p:origin x="21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8735C-B72A-47B8-A576-DA1B885AB6EB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FFBE8-9C48-4CBB-A6E8-714211634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13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464DD-2008-48DE-9DA8-B9F0A95FA541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5BBF6-6B5E-4EE9-891D-F6E0D527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643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5BBF6-6B5E-4EE9-891D-F6E0D527A6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36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5BBF6-6B5E-4EE9-891D-F6E0D527A6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18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5BBF6-6B5E-4EE9-891D-F6E0D527A6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18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5BBF6-6B5E-4EE9-891D-F6E0D527A6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56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5BBF6-6B5E-4EE9-891D-F6E0D527A6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18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5BBF6-6B5E-4EE9-891D-F6E0D527A6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68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5BBF6-6B5E-4EE9-891D-F6E0D527A6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70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5BBF6-6B5E-4EE9-891D-F6E0D527A6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75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5BBF6-6B5E-4EE9-891D-F6E0D527A6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16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5BBF6-6B5E-4EE9-891D-F6E0D527A6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18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5BBF6-6B5E-4EE9-891D-F6E0D527A6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14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5BBF6-6B5E-4EE9-891D-F6E0D527A6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76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5BBF6-6B5E-4EE9-891D-F6E0D527A6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4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5BBF6-6B5E-4EE9-891D-F6E0D527A6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30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5BBF6-6B5E-4EE9-891D-F6E0D527A6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5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F2B7EFD-DA55-4BEC-8F9F-287647D13094}" type="datetime1">
              <a:rPr lang="en-US" smtClean="0"/>
              <a:t>2/21/2017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5AAF107-96B1-45A6-81CE-6ADD4A2073C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62C3-710B-4DFB-B89F-12723D715840}" type="datetime1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107-96B1-45A6-81CE-6ADD4A2073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5E2B-3964-4281-807C-15C42953BDCA}" type="datetime1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107-96B1-45A6-81CE-6ADD4A2073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8A7-258B-4132-BEB5-9E5E52A33F06}" type="datetime1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107-96B1-45A6-81CE-6ADD4A2073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2F5199D-2357-4403-ADD7-0AB7D23A38C4}" type="datetime1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5AAF107-96B1-45A6-81CE-6ADD4A2073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5953-0D3F-4AD1-ACC1-D11288CF811B}" type="datetime1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107-96B1-45A6-81CE-6ADD4A2073C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9B71-6CB6-4BFD-9D51-3E6C5F9CFAC2}" type="datetime1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107-96B1-45A6-81CE-6ADD4A2073C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6375-B9B6-429D-B586-5190E2BA3D5F}" type="datetime1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107-96B1-45A6-81CE-6ADD4A2073C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577B-1EDA-4AAC-BF4C-711358792E41}" type="datetime1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107-96B1-45A6-81CE-6ADD4A2073C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2DD0-7702-407F-BC96-12E5602C9C16}" type="datetime1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107-96B1-45A6-81CE-6ADD4A2073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024E-EE62-4296-899C-27FDA4D3BC27}" type="datetime1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107-96B1-45A6-81CE-6ADD4A2073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C7CCC5-E07E-4875-9CA1-F844B14D9046}" type="datetime1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5AAF107-96B1-45A6-81CE-6ADD4A2073CA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ribot.co.uk/approaching-android-with-mvvm-8ceec02d5442#.at4tzghb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beisfresh.com/architecting-android-with-data-binding-and-mvvm-in-mind-8874bbec0b0d#.23gtw2k19" TargetMode="External"/><Relationship Id="rId5" Type="http://schemas.openxmlformats.org/officeDocument/2006/relationships/hyperlink" Target="https://realm.io/news/eric-maxwell-mvc-mvp-and-mvvm-on-android/" TargetMode="External"/><Relationship Id="rId4" Type="http://schemas.openxmlformats.org/officeDocument/2006/relationships/hyperlink" Target="https://barta.me/android-mvvm-pattern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Architecting Android with</a:t>
            </a:r>
            <a:br>
              <a:rPr lang="en-US" smtClean="0"/>
            </a:br>
            <a:r>
              <a:rPr lang="en-US" smtClean="0"/>
              <a:t>DataBinding and MVVM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Son Nguyen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107-96B1-45A6-81CE-6ADD4A2073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7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MVVM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smtClean="0"/>
              <a:t>Advantages:</a:t>
            </a:r>
          </a:p>
          <a:p>
            <a:pPr lvl="1"/>
            <a:r>
              <a:rPr lang="en-US"/>
              <a:t>No more clumsy code to do the refresh or update</a:t>
            </a:r>
            <a:r>
              <a:rPr lang="en-US" smtClean="0"/>
              <a:t>.</a:t>
            </a:r>
            <a:r>
              <a:rPr lang="en-US"/>
              <a:t> </a:t>
            </a:r>
            <a:r>
              <a:rPr lang="en-US" smtClean="0"/>
              <a:t> You can very easily replace the View without affecting the ViewModel.</a:t>
            </a:r>
            <a:endParaRPr lang="en-US"/>
          </a:p>
          <a:p>
            <a:pPr lvl="1"/>
            <a:r>
              <a:rPr lang="en-US"/>
              <a:t>It’s significantly easier to write tests as you separate logic and presentation</a:t>
            </a:r>
            <a:r>
              <a:rPr lang="en-US" smtClean="0"/>
              <a:t>.</a:t>
            </a:r>
            <a:endParaRPr lang="en-US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/>
              <a:t>You get the opportunity to use all the benefits of the Data Binding library </a:t>
            </a:r>
            <a:r>
              <a:rPr lang="en-US" smtClean="0"/>
              <a:t>.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en-US"/>
          </a:p>
          <a:p>
            <a:pPr lvl="1" algn="just">
              <a:buFont typeface="Courier New" panose="02070309020205020404" pitchFamily="49" charset="0"/>
              <a:buChar char="o"/>
            </a:pPr>
            <a:endParaRPr lang="en-US" smtClean="0"/>
          </a:p>
          <a:p>
            <a:pPr lvl="1" algn="just">
              <a:buFont typeface="Courier New" panose="02070309020205020404" pitchFamily="49" charset="0"/>
              <a:buChar char="o"/>
            </a:pPr>
            <a:endParaRPr lang="en-US"/>
          </a:p>
          <a:p>
            <a:pPr lvl="1" algn="just">
              <a:buFont typeface="Courier New" panose="02070309020205020404" pitchFamily="49" charset="0"/>
              <a:buChar char="o"/>
            </a:pPr>
            <a:endParaRPr lang="en-US" smtClean="0"/>
          </a:p>
          <a:p>
            <a:pPr lvl="1" algn="just">
              <a:buFont typeface="Courier New" panose="02070309020205020404" pitchFamily="49" charset="0"/>
              <a:buChar char="o"/>
            </a:pPr>
            <a:endParaRPr lang="en-US"/>
          </a:p>
          <a:p>
            <a:pPr marL="274320" lvl="1" indent="0" algn="ctr">
              <a:buNone/>
            </a:pPr>
            <a:r>
              <a:rPr lang="en-US" i="1" smtClean="0"/>
              <a:t>“This </a:t>
            </a:r>
            <a:r>
              <a:rPr lang="en-US" i="1"/>
              <a:t>architecture is partially readable, partially testable, and </a:t>
            </a:r>
          </a:p>
          <a:p>
            <a:pPr marL="274320" lvl="1" indent="0" algn="ctr">
              <a:buNone/>
            </a:pPr>
            <a:r>
              <a:rPr lang="en-US" i="1"/>
              <a:t>most developers likes working with this architecture</a:t>
            </a:r>
            <a:r>
              <a:rPr lang="en-US" i="1" smtClean="0"/>
              <a:t>."</a:t>
            </a:r>
          </a:p>
          <a:p>
            <a:pPr marL="274320" lvl="1" indent="0" algn="just">
              <a:buNone/>
            </a:pP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107-96B1-45A6-81CE-6ADD4A2073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6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MVVM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smtClean="0"/>
              <a:t>Disadvantages</a:t>
            </a:r>
            <a:r>
              <a:rPr lang="en-US" smtClean="0"/>
              <a:t>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mtClean="0"/>
              <a:t>Can be overkill for simple UI.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mtClean="0"/>
              <a:t>Harder to debug with databinding.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mtClean="0"/>
              <a:t>The ViewModel can be hard to design.</a:t>
            </a:r>
            <a:endParaRPr lang="en-US"/>
          </a:p>
          <a:p>
            <a:pPr lvl="1" algn="just">
              <a:buFont typeface="Courier New" panose="02070309020205020404" pitchFamily="49" charset="0"/>
              <a:buChar char="o"/>
            </a:pPr>
            <a:endParaRPr lang="en-US" smtClean="0"/>
          </a:p>
          <a:p>
            <a:pPr lvl="1" algn="just">
              <a:buFont typeface="Courier New" panose="02070309020205020404" pitchFamily="49" charset="0"/>
              <a:buChar char="o"/>
            </a:pPr>
            <a:endParaRPr lang="en-US"/>
          </a:p>
          <a:p>
            <a:pPr lvl="1" algn="just">
              <a:buFont typeface="Courier New" panose="02070309020205020404" pitchFamily="49" charset="0"/>
              <a:buChar char="o"/>
            </a:pPr>
            <a:endParaRPr lang="en-US" smtClean="0"/>
          </a:p>
          <a:p>
            <a:pPr lvl="1" algn="just">
              <a:buFont typeface="Courier New" panose="02070309020205020404" pitchFamily="49" charset="0"/>
              <a:buChar char="o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107-96B1-45A6-81CE-6ADD4A2073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3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Binding Library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n-US" smtClean="0"/>
          </a:p>
          <a:p>
            <a:pPr algn="just"/>
            <a:endParaRPr lang="en-US"/>
          </a:p>
          <a:p>
            <a:pPr algn="just"/>
            <a:endParaRPr lang="en-US" smtClean="0"/>
          </a:p>
          <a:p>
            <a:pPr algn="just"/>
            <a:r>
              <a:rPr lang="en-US" smtClean="0"/>
              <a:t>Library to write declarative layouts and minimize the glue code necessary to bind your application logics and layouts.</a:t>
            </a:r>
          </a:p>
          <a:p>
            <a:pPr lvl="1" algn="just"/>
            <a:endParaRPr lang="en-US" smtClean="0"/>
          </a:p>
          <a:p>
            <a:pPr lvl="1" algn="just">
              <a:buFont typeface="Courier New" panose="02070309020205020404" pitchFamily="49" charset="0"/>
              <a:buChar char="o"/>
            </a:pPr>
            <a:endParaRPr lang="en-US"/>
          </a:p>
          <a:p>
            <a:pPr lvl="1" algn="just">
              <a:buFont typeface="Courier New" panose="02070309020205020404" pitchFamily="49" charset="0"/>
              <a:buChar char="o"/>
            </a:pPr>
            <a:endParaRPr lang="en-US" smtClean="0"/>
          </a:p>
          <a:p>
            <a:pPr lvl="1" algn="just">
              <a:buFont typeface="Courier New" panose="02070309020205020404" pitchFamily="49" charset="0"/>
              <a:buChar char="o"/>
            </a:pPr>
            <a:endParaRPr lang="en-US"/>
          </a:p>
          <a:p>
            <a:pPr lvl="1" algn="just">
              <a:buFont typeface="Courier New" panose="02070309020205020404" pitchFamily="49" charset="0"/>
              <a:buChar char="o"/>
            </a:pPr>
            <a:endParaRPr lang="en-US" smtClean="0"/>
          </a:p>
          <a:p>
            <a:pPr lvl="1" algn="just">
              <a:buFont typeface="Courier New" panose="02070309020205020404" pitchFamily="49" charset="0"/>
              <a:buChar char="o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107-96B1-45A6-81CE-6ADD4A2073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Binding Library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/>
              <a:t>Data Binding wires your data and your view in a way that the view responds automatically to data changes, and </a:t>
            </a:r>
            <a:r>
              <a:rPr lang="en-US" smtClean="0"/>
              <a:t>vice versa.</a:t>
            </a:r>
          </a:p>
          <a:p>
            <a:pPr algn="just"/>
            <a:r>
              <a:rPr lang="en-US"/>
              <a:t>T</a:t>
            </a:r>
            <a:r>
              <a:rPr lang="en-US" smtClean="0"/>
              <a:t>he </a:t>
            </a:r>
            <a:r>
              <a:rPr lang="en-US"/>
              <a:t>use of a Data Binding engine avoids a lot of boilerplate</a:t>
            </a:r>
            <a:r>
              <a:rPr lang="en-US" smtClean="0"/>
              <a:t>.</a:t>
            </a:r>
          </a:p>
          <a:p>
            <a:pPr algn="just"/>
            <a:r>
              <a:rPr lang="en-US" smtClean="0"/>
              <a:t>Instead of: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en-US"/>
          </a:p>
          <a:p>
            <a:pPr lvl="1" algn="just">
              <a:buFont typeface="Courier New" panose="02070309020205020404" pitchFamily="49" charset="0"/>
              <a:buChar char="o"/>
            </a:pPr>
            <a:endParaRPr lang="en-US" smtClean="0"/>
          </a:p>
          <a:p>
            <a:pPr lvl="1" algn="just">
              <a:buFont typeface="Courier New" panose="02070309020205020404" pitchFamily="49" charset="0"/>
              <a:buChar char="o"/>
            </a:pPr>
            <a:endParaRPr lang="en-US"/>
          </a:p>
          <a:p>
            <a:pPr lvl="1" algn="just">
              <a:buFont typeface="Courier New" panose="02070309020205020404" pitchFamily="49" charset="0"/>
              <a:buChar char="o"/>
            </a:pPr>
            <a:endParaRPr lang="en-US" smtClean="0"/>
          </a:p>
          <a:p>
            <a:pPr lvl="1" algn="just">
              <a:buFont typeface="Courier New" panose="02070309020205020404" pitchFamily="49" charset="0"/>
              <a:buChar char="o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107-96B1-45A6-81CE-6ADD4A2073CA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5" y="3810000"/>
            <a:ext cx="55340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5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Binding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algn="just">
              <a:buFont typeface="Courier New" panose="02070309020205020404" pitchFamily="49" charset="0"/>
              <a:buChar char="o"/>
            </a:pPr>
            <a:endParaRPr lang="en-US"/>
          </a:p>
          <a:p>
            <a:pPr lvl="1" algn="just">
              <a:buFont typeface="Courier New" panose="02070309020205020404" pitchFamily="49" charset="0"/>
              <a:buChar char="o"/>
            </a:pPr>
            <a:endParaRPr lang="en-US" smtClean="0"/>
          </a:p>
          <a:p>
            <a:pPr lvl="1" algn="just">
              <a:buFont typeface="Courier New" panose="02070309020205020404" pitchFamily="49" charset="0"/>
              <a:buChar char="o"/>
            </a:pPr>
            <a:endParaRPr lang="en-US"/>
          </a:p>
          <a:p>
            <a:pPr lvl="1" algn="just">
              <a:buFont typeface="Courier New" panose="02070309020205020404" pitchFamily="49" charset="0"/>
              <a:buChar char="o"/>
            </a:pPr>
            <a:endParaRPr lang="en-US" smtClean="0"/>
          </a:p>
          <a:p>
            <a:pPr lvl="1" algn="just">
              <a:buFont typeface="Courier New" panose="02070309020205020404" pitchFamily="49" charset="0"/>
              <a:buChar char="o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107-96B1-45A6-81CE-6ADD4A2073CA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2" y="1219200"/>
            <a:ext cx="6091238" cy="512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III. 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algn="just">
              <a:buFont typeface="Courier New" panose="02070309020205020404" pitchFamily="49" charset="0"/>
              <a:buChar char="o"/>
            </a:pPr>
            <a:r>
              <a:rPr lang="en-US"/>
              <a:t>Both MVP and MVVM do a better job than MVC in breaking down your app into modular, single purpose components, but they also add more complexity to your app</a:t>
            </a:r>
            <a:r>
              <a:rPr lang="en-US" smtClean="0"/>
              <a:t>.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en-US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/>
              <a:t>MVVM with data binding is attractive as it follows a more reactive programming model and produces less code</a:t>
            </a:r>
            <a:r>
              <a:rPr lang="en-US" smtClean="0"/>
              <a:t>.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en-US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/>
              <a:t>The data binding library, if used correctly, has the potential to really change the way in which we develop applications.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107-96B1-45A6-81CE-6ADD4A2073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algn="just">
              <a:buFont typeface="Courier New" panose="02070309020205020404" pitchFamily="49" charset="0"/>
              <a:buChar char="o"/>
            </a:pPr>
            <a:r>
              <a:rPr lang="en-US"/>
              <a:t>Approaching Android with </a:t>
            </a:r>
            <a:r>
              <a:rPr lang="en-US" smtClean="0"/>
              <a:t>MVVM – Joe Brirch</a:t>
            </a:r>
            <a:endParaRPr lang="en-US"/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>
                <a:hlinkClick r:id="rId3"/>
              </a:rPr>
              <a:t>https://labs.ribot.co.uk/approaching-android-with-mvvm-8ceec02d5442#.</a:t>
            </a:r>
            <a:r>
              <a:rPr lang="en-US" smtClean="0">
                <a:hlinkClick r:id="rId3"/>
              </a:rPr>
              <a:t>at4tzghbi</a:t>
            </a:r>
            <a:endParaRPr lang="en-US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/>
              <a:t>Android MVVM </a:t>
            </a:r>
            <a:r>
              <a:rPr lang="en-US" smtClean="0"/>
              <a:t>pattern – Milan Barta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>
                <a:hlinkClick r:id="rId4"/>
              </a:rPr>
              <a:t>https://barta.me/android-mvvm-pattern</a:t>
            </a:r>
            <a:r>
              <a:rPr lang="en-US" smtClean="0">
                <a:hlinkClick r:id="rId4"/>
              </a:rPr>
              <a:t>/</a:t>
            </a:r>
            <a:endParaRPr lang="en-US" smtClean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/>
              <a:t>MVC vs. MVP vs. MVVM on </a:t>
            </a:r>
            <a:r>
              <a:rPr lang="en-US" smtClean="0"/>
              <a:t>Android – Eric maxwell</a:t>
            </a:r>
            <a:endParaRPr lang="en-US"/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>
                <a:hlinkClick r:id="rId5"/>
              </a:rPr>
              <a:t>https://realm.io/news/eric-maxwell-mvc-mvp-and-mvvm-on-android</a:t>
            </a:r>
            <a:r>
              <a:rPr lang="en-US" smtClean="0">
                <a:hlinkClick r:id="rId5"/>
              </a:rPr>
              <a:t>/</a:t>
            </a:r>
            <a:endParaRPr lang="en-US" smtClean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mtClean="0"/>
              <a:t>Architecting Android with Data Binding and MVVM in mind – </a:t>
            </a:r>
            <a:r>
              <a:rPr lang="en-US" sz="2400" smtClean="0">
                <a:solidFill>
                  <a:schemeClr val="tx1"/>
                </a:solidFill>
              </a:rPr>
              <a:t>Josip Jurisic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>
                <a:hlinkClick r:id="rId6"/>
              </a:rPr>
              <a:t>https://medium.cobeisfresh.com/architecting-android-with-data-binding-and-mvvm-in-mind-8874bbec0b0d#.</a:t>
            </a:r>
            <a:r>
              <a:rPr lang="en-US" smtClean="0">
                <a:hlinkClick r:id="rId6"/>
              </a:rPr>
              <a:t>23gtw2k19</a:t>
            </a:r>
            <a:endParaRPr lang="en-US" smtClean="0"/>
          </a:p>
          <a:p>
            <a:pPr lvl="2" algn="just">
              <a:buFont typeface="Courier New" panose="02070309020205020404" pitchFamily="49" charset="0"/>
              <a:buChar char="o"/>
            </a:pPr>
            <a:endParaRPr lang="en-US"/>
          </a:p>
          <a:p>
            <a:pPr lvl="1" algn="just">
              <a:buFont typeface="Courier New" panose="02070309020205020404" pitchFamily="49" charset="0"/>
              <a:buChar char="o"/>
            </a:pPr>
            <a:endParaRPr lang="en-US"/>
          </a:p>
          <a:p>
            <a:pPr lvl="1" algn="just">
              <a:buFont typeface="Courier New" panose="02070309020205020404" pitchFamily="49" charset="0"/>
              <a:buChar char="o"/>
            </a:pP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107-96B1-45A6-81CE-6ADD4A2073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990600"/>
          </a:xfrm>
        </p:spPr>
        <p:txBody>
          <a:bodyPr/>
          <a:lstStyle/>
          <a:p>
            <a:pPr algn="ctr"/>
            <a:r>
              <a:rPr lang="en-US" smtClean="0"/>
              <a:t>THANKS FOR WATCHING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107-96B1-45A6-81CE-6ADD4A2073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5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107-96B1-45A6-81CE-6ADD4A2073CA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I. Problems</a:t>
            </a:r>
          </a:p>
          <a:p>
            <a:r>
              <a:rPr lang="en-US" smtClean="0"/>
              <a:t>II. MVVM + DataBinding</a:t>
            </a:r>
          </a:p>
          <a:p>
            <a:r>
              <a:rPr lang="en-US" smtClean="0"/>
              <a:t>III. Conclusions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I. Problems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107-96B1-45A6-81CE-6ADD4A2073CA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 descr="C:\Users\SNB\Desktop\d2390463-1efe-416a-b48f-5eeaec4c7c7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81213"/>
            <a:ext cx="5943600" cy="325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74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 </a:t>
            </a:r>
            <a:r>
              <a:rPr lang="en-US" smtClean="0"/>
              <a:t>Problems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107-96B1-45A6-81CE-6ADD4A2073CA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105400" cy="4937760"/>
          </a:xfrm>
        </p:spPr>
        <p:txBody>
          <a:bodyPr>
            <a:normAutofit fontScale="92500"/>
          </a:bodyPr>
          <a:lstStyle/>
          <a:p>
            <a:endParaRPr lang="en-US" smtClean="0"/>
          </a:p>
          <a:p>
            <a:r>
              <a:rPr lang="en-US" smtClean="0"/>
              <a:t>It is kind of MVC…but not really.</a:t>
            </a:r>
          </a:p>
          <a:p>
            <a:pPr lvl="1" algn="just"/>
            <a:r>
              <a:rPr lang="en-US" smtClean="0"/>
              <a:t>Activity/ Fragment are kind of Controller and are kind of  View too.</a:t>
            </a:r>
          </a:p>
          <a:p>
            <a:pPr marL="274320" lvl="1" indent="0" algn="just">
              <a:buNone/>
            </a:pPr>
            <a:r>
              <a:rPr lang="en-US" smtClean="0">
                <a:sym typeface="Symbol" panose="05050102010706020507" pitchFamily="18" charset="2"/>
              </a:rPr>
              <a:t> </a:t>
            </a:r>
            <a:r>
              <a:rPr lang="en-US" smtClean="0"/>
              <a:t>There </a:t>
            </a:r>
            <a:r>
              <a:rPr lang="en-US"/>
              <a:t>is no boundary between them, too much code in Activity/ Fragment make UI logic impossible to unit test.</a:t>
            </a:r>
          </a:p>
          <a:p>
            <a:pPr marL="274320" lvl="1" indent="0">
              <a:buNone/>
            </a:pPr>
            <a:endParaRPr lang="en-US" smtClean="0"/>
          </a:p>
          <a:p>
            <a:pPr lvl="1" algn="just"/>
            <a:r>
              <a:rPr lang="en-US" smtClean="0"/>
              <a:t>The controller are tightly coupled to the view. </a:t>
            </a:r>
            <a:r>
              <a:rPr lang="en-US"/>
              <a:t>If we change the view, we have to go back and change the </a:t>
            </a:r>
            <a:r>
              <a:rPr lang="en-US" smtClean="0"/>
              <a:t>controller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36" y="1752600"/>
            <a:ext cx="3221864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7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II. MVVM + DataBinding</a:t>
            </a:r>
            <a:endParaRPr lang="en-US"/>
          </a:p>
        </p:txBody>
      </p:sp>
      <p:pic>
        <p:nvPicPr>
          <p:cNvPr id="2050" name="Picture 2" descr="C:\Users\SNB\Desktop\1-VLhXURHL9rGlxNYe9ydq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84" y="2422524"/>
            <a:ext cx="8136816" cy="214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107-96B1-45A6-81CE-6ADD4A2073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MVVM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0" algn="just">
              <a:buNone/>
            </a:pPr>
            <a:endParaRPr lang="en-US" smtClean="0"/>
          </a:p>
          <a:p>
            <a:pPr lvl="1" algn="just"/>
            <a:r>
              <a:rPr lang="en-US" b="1"/>
              <a:t>Model:</a:t>
            </a:r>
            <a:r>
              <a:rPr lang="en-US" smtClean="0"/>
              <a:t> The </a:t>
            </a:r>
            <a:r>
              <a:rPr lang="en-US"/>
              <a:t>Model represents a set of classes that describes the business logic and data</a:t>
            </a:r>
            <a:r>
              <a:rPr lang="en-US" smtClean="0"/>
              <a:t>.</a:t>
            </a:r>
          </a:p>
          <a:p>
            <a:pPr lvl="1" algn="just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107-96B1-45A6-81CE-6ADD4A2073CA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4265552"/>
            <a:ext cx="67532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MVVM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 algn="just"/>
            <a:endParaRPr lang="en-US" b="1" smtClean="0"/>
          </a:p>
          <a:p>
            <a:pPr lvl="1" algn="just"/>
            <a:r>
              <a:rPr lang="en-US" b="1" smtClean="0"/>
              <a:t>View</a:t>
            </a:r>
            <a:r>
              <a:rPr lang="en-US" smtClean="0"/>
              <a:t>:  The </a:t>
            </a:r>
            <a:r>
              <a:rPr lang="en-US"/>
              <a:t>View represents the UI </a:t>
            </a:r>
            <a:r>
              <a:rPr lang="en-US" smtClean="0"/>
              <a:t>components.</a:t>
            </a:r>
          </a:p>
          <a:p>
            <a:pPr lvl="1" algn="just"/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107-96B1-45A6-81CE-6ADD4A2073C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4267200"/>
            <a:ext cx="66579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MVVM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 algn="just"/>
            <a:endParaRPr lang="en-US"/>
          </a:p>
          <a:p>
            <a:pPr lvl="1" algn="just"/>
            <a:r>
              <a:rPr lang="en-US" b="1" smtClean="0"/>
              <a:t>ViewModel:</a:t>
            </a:r>
            <a:r>
              <a:rPr lang="en-US"/>
              <a:t> </a:t>
            </a:r>
            <a:r>
              <a:rPr lang="en-US" smtClean="0"/>
              <a:t>It </a:t>
            </a:r>
            <a:r>
              <a:rPr lang="en-US"/>
              <a:t>is responsible for exposing methods, commands, and other properties that helps to maintain the state of the view, manipulate the </a:t>
            </a:r>
            <a:r>
              <a:rPr lang="en-US" smtClean="0"/>
              <a:t>model.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107-96B1-45A6-81CE-6ADD4A2073CA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4124325"/>
            <a:ext cx="67532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MVVM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40153625"/>
              </p:ext>
            </p:extLst>
          </p:nvPr>
        </p:nvGraphicFramePr>
        <p:xfrm>
          <a:off x="457200" y="1600200"/>
          <a:ext cx="8229600" cy="45720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361128558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3232687090"/>
                    </a:ext>
                  </a:extLst>
                </a:gridCol>
              </a:tblGrid>
              <a:tr h="62752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MVP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/>
                        <a:t>MVVM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27231506"/>
                  </a:ext>
                </a:extLst>
              </a:tr>
              <a:tr h="3944471"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endParaRPr kumimoji="0" lang="en-US" b="0" i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endParaRPr kumimoji="0" lang="en-US" b="0" i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endParaRPr kumimoji="0" lang="en-US" b="0" i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endParaRPr kumimoji="0" lang="en-US" b="0" i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endParaRPr kumimoji="0" lang="en-US" b="0" i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endParaRPr kumimoji="0" lang="en-US" b="0" i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endParaRPr kumimoji="0" lang="en-US" b="0" i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kumimoji="0" lang="en-US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connection between Presenter &amp; View is one to one.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endParaRPr kumimoji="0" lang="en-US" b="0" i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mtClean="0"/>
                        <a:t>Presenter knows both Model and View.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endParaRPr lang="en-US" smtClean="0"/>
                    </a:p>
                    <a:p>
                      <a:pPr marL="285750" indent="-285750" algn="just">
                        <a:buFontTx/>
                        <a:buChar char="-"/>
                      </a:pPr>
                      <a:endParaRPr kumimoji="0" lang="en-US" b="0" i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endParaRPr kumimoji="0" lang="en-US" b="0" i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endParaRPr kumimoji="0" lang="en-US" b="0" i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endParaRPr kumimoji="0" lang="en-US" b="0" i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endParaRPr kumimoji="0" lang="en-US" b="0" i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endParaRPr kumimoji="0" lang="en-US" b="0" i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kumimoji="0" lang="en-US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many-to-one relationship between View and ViewModel.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endParaRPr kumimoji="0" lang="en-US" b="0" i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kumimoji="0" lang="en-US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ViewModel</a:t>
                      </a:r>
                      <a:r>
                        <a:rPr kumimoji="0" lang="en-US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 no information about View.</a:t>
                      </a:r>
                      <a:endParaRPr kumimoji="0" lang="en-US" b="0" i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endParaRPr kumimoji="0" lang="en-US" b="0" i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kumimoji="0" lang="en-US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Binding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2917611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107-96B1-45A6-81CE-6ADD4A2073CA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1725"/>
            <a:ext cx="3505200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938" y="2338327"/>
            <a:ext cx="3776662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DD846E0B6FBD44AEC724BB35B02A5F" ma:contentTypeVersion="2" ma:contentTypeDescription="Create a new document." ma:contentTypeScope="" ma:versionID="160b76a45c03e71b2ee503a5cb2e44de">
  <xsd:schema xmlns:xsd="http://www.w3.org/2001/XMLSchema" xmlns:xs="http://www.w3.org/2001/XMLSchema" xmlns:p="http://schemas.microsoft.com/office/2006/metadata/properties" xmlns:ns2="6ab26485-b7e3-4bef-a2ae-97e16547fd5f" targetNamespace="http://schemas.microsoft.com/office/2006/metadata/properties" ma:root="true" ma:fieldsID="fba31ec6624581a91a42541e7b44c78b" ns2:_="">
    <xsd:import namespace="6ab26485-b7e3-4bef-a2ae-97e16547fd5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b26485-b7e3-4bef-a2ae-97e16547fd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7B908C-D87C-46BB-84D7-EFC8C35F5E91}"/>
</file>

<file path=customXml/itemProps2.xml><?xml version="1.0" encoding="utf-8"?>
<ds:datastoreItem xmlns:ds="http://schemas.openxmlformats.org/officeDocument/2006/customXml" ds:itemID="{04B193E7-1FB4-4C9D-AE0C-89109006ED9A}"/>
</file>

<file path=customXml/itemProps3.xml><?xml version="1.0" encoding="utf-8"?>
<ds:datastoreItem xmlns:ds="http://schemas.openxmlformats.org/officeDocument/2006/customXml" ds:itemID="{AACB43CE-27C9-40C7-8476-DAEFDD799C22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1130</TotalTime>
  <Words>452</Words>
  <Application>Microsoft Office PowerPoint</Application>
  <PresentationFormat>On-screen Show (4:3)</PresentationFormat>
  <Paragraphs>138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Bookman Old Style</vt:lpstr>
      <vt:lpstr>Calibri</vt:lpstr>
      <vt:lpstr>Courier New</vt:lpstr>
      <vt:lpstr>Gill Sans MT</vt:lpstr>
      <vt:lpstr>Symbol</vt:lpstr>
      <vt:lpstr>Wingdings</vt:lpstr>
      <vt:lpstr>Wingdings 3</vt:lpstr>
      <vt:lpstr>Origin</vt:lpstr>
      <vt:lpstr>Architecting Android with DataBinding and MVVM</vt:lpstr>
      <vt:lpstr>Contents</vt:lpstr>
      <vt:lpstr>I. Problems</vt:lpstr>
      <vt:lpstr>I. Problems</vt:lpstr>
      <vt:lpstr>II. MVVM + DataBinding</vt:lpstr>
      <vt:lpstr>MVVM</vt:lpstr>
      <vt:lpstr>MVVM</vt:lpstr>
      <vt:lpstr>MVVM</vt:lpstr>
      <vt:lpstr>MVVM</vt:lpstr>
      <vt:lpstr>MVVM</vt:lpstr>
      <vt:lpstr>MVVM</vt:lpstr>
      <vt:lpstr>Data Binding Library</vt:lpstr>
      <vt:lpstr>Data Binding Library</vt:lpstr>
      <vt:lpstr>Data Binding</vt:lpstr>
      <vt:lpstr>III. Conclusion</vt:lpstr>
      <vt:lpstr>References</vt:lpstr>
      <vt:lpstr>THANKS FOR WATCHING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SNB</dc:creator>
  <cp:lastModifiedBy>Long Nguyen</cp:lastModifiedBy>
  <cp:revision>65</cp:revision>
  <dcterms:created xsi:type="dcterms:W3CDTF">2017-01-17T03:03:41Z</dcterms:created>
  <dcterms:modified xsi:type="dcterms:W3CDTF">2017-02-21T03:59:19Z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0x01010013DD846E0B6FBD44AEC724BB35B02A5F</vt:lpwstr>
  </property>
</Properties>
</file>