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81" r:id="rId5"/>
    <p:sldId id="262" r:id="rId6"/>
    <p:sldId id="282" r:id="rId7"/>
    <p:sldId id="283" r:id="rId8"/>
    <p:sldId id="284" r:id="rId9"/>
    <p:sldId id="286" r:id="rId10"/>
    <p:sldId id="264" r:id="rId11"/>
    <p:sldId id="265" r:id="rId12"/>
    <p:sldId id="266" r:id="rId13"/>
    <p:sldId id="267" r:id="rId14"/>
    <p:sldId id="270" r:id="rId15"/>
    <p:sldId id="277" r:id="rId16"/>
    <p:sldId id="278" r:id="rId17"/>
    <p:sldId id="280" r:id="rId18"/>
    <p:sldId id="279" r:id="rId19"/>
    <p:sldId id="287" r:id="rId20"/>
    <p:sldId id="268" r:id="rId21"/>
    <p:sldId id="269" r:id="rId22"/>
    <p:sldId id="26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ĐỒ ÁN TỐT NGHIỆP ĐẠI HỌC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B3D6D5-6E26-4E92-9442-E78C0B8103E6}" type="datetimeFigureOut">
              <a:rPr lang="en-US" smtClean="0"/>
              <a:t>6/9/2018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Nguyễn Công Sơn _ INPG12 _ K58</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8E1D79-02C6-457D-B639-0AEF4B6CC3CF}" type="slidenum">
              <a:rPr lang="en-US" smtClean="0"/>
              <a:t>‹#›</a:t>
            </a:fld>
            <a:endParaRPr lang="en-US"/>
          </a:p>
        </p:txBody>
      </p:sp>
    </p:spTree>
    <p:extLst>
      <p:ext uri="{BB962C8B-B14F-4D97-AF65-F5344CB8AC3E}">
        <p14:creationId xmlns:p14="http://schemas.microsoft.com/office/powerpoint/2010/main" val="70454275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ĐỒ ÁN TỐT NGHIỆP ĐẠI HỌC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1C6CE-094C-492D-8A66-5863DB4924C7}" type="datetimeFigureOut">
              <a:rPr lang="en-US" smtClean="0"/>
              <a:t>6/9/2018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Nguyễn Công Sơn _ INPG12 _ K58</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96AA6E-12F2-4AD7-A79B-9CBC8622702A}" type="slidenum">
              <a:rPr lang="en-US" smtClean="0"/>
              <a:t>‹#›</a:t>
            </a:fld>
            <a:endParaRPr lang="en-US"/>
          </a:p>
        </p:txBody>
      </p:sp>
    </p:spTree>
    <p:extLst>
      <p:ext uri="{BB962C8B-B14F-4D97-AF65-F5344CB8AC3E}">
        <p14:creationId xmlns:p14="http://schemas.microsoft.com/office/powerpoint/2010/main" val="42214617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96AA6E-12F2-4AD7-A79B-9CBC8622702A}" type="slidenum">
              <a:rPr lang="en-US" smtClean="0"/>
              <a:t>2</a:t>
            </a:fld>
            <a:endParaRPr lang="en-US"/>
          </a:p>
        </p:txBody>
      </p:sp>
      <p:sp>
        <p:nvSpPr>
          <p:cNvPr id="5" name="Date Placeholder 4"/>
          <p:cNvSpPr>
            <a:spLocks noGrp="1"/>
          </p:cNvSpPr>
          <p:nvPr>
            <p:ph type="dt" idx="11"/>
          </p:nvPr>
        </p:nvSpPr>
        <p:spPr/>
        <p:txBody>
          <a:bodyPr/>
          <a:lstStyle/>
          <a:p>
            <a:fld id="{7AAE7F12-AD10-4B04-8C13-A90A84B01E95}"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2033506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11</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12</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13</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14</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15</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16</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17</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18</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19</a:t>
            </a:fld>
            <a:endParaRPr lang="en-US"/>
          </a:p>
        </p:txBody>
      </p:sp>
      <p:sp>
        <p:nvSpPr>
          <p:cNvPr id="5" name="Date Placeholder 4"/>
          <p:cNvSpPr>
            <a:spLocks noGrp="1"/>
          </p:cNvSpPr>
          <p:nvPr>
            <p:ph type="dt" idx="11"/>
          </p:nvPr>
        </p:nvSpPr>
        <p:spPr/>
        <p:txBody>
          <a:bodyPr/>
          <a:lstStyle/>
          <a:p>
            <a:fld id="{24259DB3-502C-44B5-8A56-0862EEAC82E1}" type="datetime1">
              <a:rPr lang="en-US" smtClean="0"/>
              <a:t>6/10/2018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20</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3</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21</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22</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4</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5</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6</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7</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8</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9</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6AA6E-12F2-4AD7-A79B-9CBC8622702A}" type="slidenum">
              <a:rPr lang="en-US" smtClean="0"/>
              <a:t>10</a:t>
            </a:fld>
            <a:endParaRPr lang="en-US"/>
          </a:p>
        </p:txBody>
      </p:sp>
      <p:sp>
        <p:nvSpPr>
          <p:cNvPr id="5" name="Date Placeholder 4"/>
          <p:cNvSpPr>
            <a:spLocks noGrp="1"/>
          </p:cNvSpPr>
          <p:nvPr>
            <p:ph type="dt" idx="11"/>
          </p:nvPr>
        </p:nvSpPr>
        <p:spPr/>
        <p:txBody>
          <a:bodyPr/>
          <a:lstStyle/>
          <a:p>
            <a:fld id="{24259DB3-502C-44B5-8A56-0862EEAC82E1}" type="datetime1">
              <a:rPr lang="en-US" smtClean="0"/>
              <a:t>6/9/2018</a:t>
            </a:fld>
            <a:endParaRPr lang="en-US"/>
          </a:p>
        </p:txBody>
      </p:sp>
      <p:sp>
        <p:nvSpPr>
          <p:cNvPr id="6" name="Footer Placeholder 5"/>
          <p:cNvSpPr>
            <a:spLocks noGrp="1"/>
          </p:cNvSpPr>
          <p:nvPr>
            <p:ph type="ftr" sz="quarter" idx="12"/>
          </p:nvPr>
        </p:nvSpPr>
        <p:spPr/>
        <p:txBody>
          <a:bodyPr/>
          <a:lstStyle/>
          <a:p>
            <a:r>
              <a:rPr lang="vi-VN" smtClean="0"/>
              <a:t>Nguyễn Công Sơn _ INPG12 _ K58</a:t>
            </a:r>
            <a:endParaRPr lang="en-US"/>
          </a:p>
        </p:txBody>
      </p:sp>
      <p:sp>
        <p:nvSpPr>
          <p:cNvPr id="7" name="Header Placeholder 6"/>
          <p:cNvSpPr>
            <a:spLocks noGrp="1"/>
          </p:cNvSpPr>
          <p:nvPr>
            <p:ph type="hdr" sz="quarter" idx="13"/>
          </p:nvPr>
        </p:nvSpPr>
        <p:spPr/>
        <p:txBody>
          <a:bodyPr/>
          <a:lstStyle/>
          <a:p>
            <a:r>
              <a:rPr lang="en-US" smtClean="0"/>
              <a:t>ĐỒ ÁN TỐT NGHIỆP ĐẠI HỌC</a:t>
            </a:r>
            <a:endParaRPr lang="en-US"/>
          </a:p>
        </p:txBody>
      </p:sp>
    </p:spTree>
    <p:extLst>
      <p:ext uri="{BB962C8B-B14F-4D97-AF65-F5344CB8AC3E}">
        <p14:creationId xmlns:p14="http://schemas.microsoft.com/office/powerpoint/2010/main" val="83246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049FB-B29B-4B75-AF8C-8F5DEBA6C75C}"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155725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5049FB-B29B-4B75-AF8C-8F5DEBA6C75C}"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199199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5049FB-B29B-4B75-AF8C-8F5DEBA6C75C}"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171460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5049FB-B29B-4B75-AF8C-8F5DEBA6C75C}"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31973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049FB-B29B-4B75-AF8C-8F5DEBA6C75C}"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390009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049FB-B29B-4B75-AF8C-8F5DEBA6C75C}"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192165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5049FB-B29B-4B75-AF8C-8F5DEBA6C75C}" type="datetimeFigureOut">
              <a:rPr lang="en-US" smtClean="0"/>
              <a:t>6/9/2018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259815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5049FB-B29B-4B75-AF8C-8F5DEBA6C75C}" type="datetimeFigureOut">
              <a:rPr lang="en-US" smtClean="0"/>
              <a:t>6/9/2018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286890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049FB-B29B-4B75-AF8C-8F5DEBA6C75C}" type="datetimeFigureOut">
              <a:rPr lang="en-US" smtClean="0"/>
              <a:t>6/9/2018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386095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049FB-B29B-4B75-AF8C-8F5DEBA6C75C}"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238453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049FB-B29B-4B75-AF8C-8F5DEBA6C75C}"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5C771-616B-4028-867A-3CFF73E32554}" type="slidenum">
              <a:rPr lang="en-US" smtClean="0"/>
              <a:t>‹#›</a:t>
            </a:fld>
            <a:endParaRPr lang="en-US"/>
          </a:p>
        </p:txBody>
      </p:sp>
    </p:spTree>
    <p:extLst>
      <p:ext uri="{BB962C8B-B14F-4D97-AF65-F5344CB8AC3E}">
        <p14:creationId xmlns:p14="http://schemas.microsoft.com/office/powerpoint/2010/main" val="120767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049FB-B29B-4B75-AF8C-8F5DEBA6C75C}" type="datetimeFigureOut">
              <a:rPr lang="en-US" smtClean="0"/>
              <a:t>6/9/2018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5C771-616B-4028-867A-3CFF73E32554}" type="slidenum">
              <a:rPr lang="en-US" smtClean="0"/>
              <a:t>‹#›</a:t>
            </a:fld>
            <a:endParaRPr lang="en-US"/>
          </a:p>
        </p:txBody>
      </p:sp>
    </p:spTree>
    <p:extLst>
      <p:ext uri="{BB962C8B-B14F-4D97-AF65-F5344CB8AC3E}">
        <p14:creationId xmlns:p14="http://schemas.microsoft.com/office/powerpoint/2010/main" val="1737892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00200"/>
            <a:ext cx="7772400" cy="1470025"/>
          </a:xfrm>
        </p:spPr>
        <p:txBody>
          <a:bodyPr/>
          <a:lstStyle/>
          <a:p>
            <a:r>
              <a:rPr lang="en-US" b="1" dirty="0" smtClean="0">
                <a:latin typeface="Times New Roman" pitchFamily="18" charset="0"/>
                <a:cs typeface="Times New Roman" pitchFamily="18" charset="0"/>
              </a:rPr>
              <a:t>ĐỒ ÁN TỐT NGHIỆP</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752600" y="3124200"/>
            <a:ext cx="6629400" cy="1752600"/>
          </a:xfrm>
        </p:spPr>
        <p:txBody>
          <a:bodyPr/>
          <a:lstStyle/>
          <a:p>
            <a:r>
              <a:rPr lang="en-US" b="1" dirty="0" err="1" smtClean="0">
                <a:solidFill>
                  <a:schemeClr val="tx1"/>
                </a:solidFill>
              </a:rPr>
              <a:t>Hệ</a:t>
            </a:r>
            <a:r>
              <a:rPr lang="en-US" b="1" dirty="0" smtClean="0">
                <a:solidFill>
                  <a:schemeClr val="tx1"/>
                </a:solidFill>
              </a:rPr>
              <a:t> </a:t>
            </a:r>
            <a:r>
              <a:rPr lang="en-US" b="1" dirty="0" err="1" smtClean="0">
                <a:solidFill>
                  <a:schemeClr val="tx1"/>
                </a:solidFill>
              </a:rPr>
              <a:t>thống</a:t>
            </a:r>
            <a:r>
              <a:rPr lang="en-US" b="1" dirty="0" smtClean="0">
                <a:solidFill>
                  <a:schemeClr val="tx1"/>
                </a:solidFill>
              </a:rPr>
              <a:t> </a:t>
            </a:r>
            <a:r>
              <a:rPr lang="en-US" b="1" dirty="0" err="1" smtClean="0">
                <a:solidFill>
                  <a:schemeClr val="tx1"/>
                </a:solidFill>
              </a:rPr>
              <a:t>đăng</a:t>
            </a:r>
            <a:r>
              <a:rPr lang="en-US" b="1" dirty="0" smtClean="0">
                <a:solidFill>
                  <a:schemeClr val="tx1"/>
                </a:solidFill>
              </a:rPr>
              <a:t> </a:t>
            </a:r>
            <a:r>
              <a:rPr lang="en-US" b="1" dirty="0" err="1" smtClean="0">
                <a:solidFill>
                  <a:schemeClr val="tx1"/>
                </a:solidFill>
              </a:rPr>
              <a:t>ký</a:t>
            </a:r>
            <a:r>
              <a:rPr lang="en-US" b="1" dirty="0" smtClean="0">
                <a:solidFill>
                  <a:schemeClr val="tx1"/>
                </a:solidFill>
              </a:rPr>
              <a:t> </a:t>
            </a:r>
            <a:r>
              <a:rPr lang="en-US" b="1" dirty="0" err="1" smtClean="0">
                <a:solidFill>
                  <a:schemeClr val="tx1"/>
                </a:solidFill>
              </a:rPr>
              <a:t>và</a:t>
            </a:r>
            <a:r>
              <a:rPr lang="en-US" b="1" dirty="0" smtClean="0">
                <a:solidFill>
                  <a:schemeClr val="tx1"/>
                </a:solidFill>
              </a:rPr>
              <a:t> </a:t>
            </a:r>
            <a:r>
              <a:rPr lang="en-US" b="1" dirty="0" err="1" smtClean="0">
                <a:solidFill>
                  <a:schemeClr val="tx1"/>
                </a:solidFill>
              </a:rPr>
              <a:t>quản</a:t>
            </a:r>
            <a:r>
              <a:rPr lang="en-US" b="1" dirty="0" smtClean="0">
                <a:solidFill>
                  <a:schemeClr val="tx1"/>
                </a:solidFill>
              </a:rPr>
              <a:t> </a:t>
            </a:r>
            <a:r>
              <a:rPr lang="en-US" b="1" dirty="0" err="1" smtClean="0">
                <a:solidFill>
                  <a:schemeClr val="tx1"/>
                </a:solidFill>
              </a:rPr>
              <a:t>lý</a:t>
            </a:r>
            <a:r>
              <a:rPr lang="en-US" b="1" dirty="0" smtClean="0">
                <a:solidFill>
                  <a:schemeClr val="tx1"/>
                </a:solidFill>
              </a:rPr>
              <a:t> </a:t>
            </a:r>
          </a:p>
          <a:p>
            <a:r>
              <a:rPr lang="en-US" b="1" dirty="0" err="1" smtClean="0">
                <a:solidFill>
                  <a:schemeClr val="tx1"/>
                </a:solidFill>
              </a:rPr>
              <a:t>thực</a:t>
            </a:r>
            <a:r>
              <a:rPr lang="en-US" b="1" dirty="0" smtClean="0">
                <a:solidFill>
                  <a:schemeClr val="tx1"/>
                </a:solidFill>
              </a:rPr>
              <a:t> </a:t>
            </a:r>
            <a:r>
              <a:rPr lang="en-US" b="1" dirty="0" err="1" smtClean="0">
                <a:solidFill>
                  <a:schemeClr val="tx1"/>
                </a:solidFill>
              </a:rPr>
              <a:t>tập</a:t>
            </a:r>
            <a:r>
              <a:rPr lang="en-US" b="1" dirty="0" smtClean="0">
                <a:solidFill>
                  <a:schemeClr val="tx1"/>
                </a:solidFill>
              </a:rPr>
              <a:t> </a:t>
            </a:r>
            <a:r>
              <a:rPr lang="en-US" b="1" dirty="0" err="1" smtClean="0">
                <a:solidFill>
                  <a:schemeClr val="tx1"/>
                </a:solidFill>
              </a:rPr>
              <a:t>tại</a:t>
            </a:r>
            <a:r>
              <a:rPr lang="en-US" b="1" dirty="0" smtClean="0">
                <a:solidFill>
                  <a:schemeClr val="tx1"/>
                </a:solidFill>
              </a:rPr>
              <a:t> </a:t>
            </a:r>
            <a:r>
              <a:rPr lang="en-US" b="1" dirty="0" err="1" smtClean="0">
                <a:solidFill>
                  <a:schemeClr val="tx1"/>
                </a:solidFill>
              </a:rPr>
              <a:t>doanh</a:t>
            </a:r>
            <a:r>
              <a:rPr lang="en-US" b="1" dirty="0" smtClean="0">
                <a:solidFill>
                  <a:schemeClr val="tx1"/>
                </a:solidFill>
              </a:rPr>
              <a:t> </a:t>
            </a:r>
            <a:r>
              <a:rPr lang="en-US" b="1" dirty="0" err="1" smtClean="0">
                <a:solidFill>
                  <a:schemeClr val="tx1"/>
                </a:solidFill>
              </a:rPr>
              <a:t>nghiệp</a:t>
            </a:r>
            <a:endParaRPr lang="en-US" b="1" dirty="0">
              <a:solidFill>
                <a:schemeClr val="tx1"/>
              </a:solidFill>
            </a:endParaRPr>
          </a:p>
        </p:txBody>
      </p:sp>
      <p:sp>
        <p:nvSpPr>
          <p:cNvPr id="4" name="Rectangle 3"/>
          <p:cNvSpPr/>
          <p:nvPr/>
        </p:nvSpPr>
        <p:spPr>
          <a:xfrm>
            <a:off x="3581400" y="5181600"/>
            <a:ext cx="5105400" cy="923330"/>
          </a:xfrm>
          <a:prstGeom prst="rect">
            <a:avLst/>
          </a:prstGeom>
        </p:spPr>
        <p:txBody>
          <a:bodyPr wrap="square">
            <a:spAutoFit/>
          </a:bodyPr>
          <a:lstStyle/>
          <a:p>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Nguyễn</a:t>
            </a:r>
            <a:r>
              <a:rPr lang="en-US" dirty="0" smtClean="0"/>
              <a:t> </a:t>
            </a:r>
            <a:r>
              <a:rPr lang="en-US" dirty="0" err="1" smtClean="0"/>
              <a:t>Công</a:t>
            </a:r>
            <a:r>
              <a:rPr lang="en-US" dirty="0" smtClean="0"/>
              <a:t> </a:t>
            </a:r>
            <a:r>
              <a:rPr lang="en-US" dirty="0" err="1" smtClean="0"/>
              <a:t>Sơn</a:t>
            </a:r>
            <a:endParaRPr lang="en-US" dirty="0" smtClean="0"/>
          </a:p>
          <a:p>
            <a:r>
              <a:rPr lang="en-US" dirty="0" smtClean="0"/>
              <a:t>		         </a:t>
            </a:r>
            <a:r>
              <a:rPr lang="en-US" dirty="0" err="1" smtClean="0"/>
              <a:t>Lớp</a:t>
            </a:r>
            <a:r>
              <a:rPr lang="en-US" dirty="0" smtClean="0"/>
              <a:t>: INPG12 – K58</a:t>
            </a:r>
          </a:p>
          <a:p>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ThS</a:t>
            </a:r>
            <a:r>
              <a:rPr lang="en-US" dirty="0" smtClean="0"/>
              <a:t>: </a:t>
            </a:r>
            <a:r>
              <a:rPr lang="en-US" dirty="0" err="1" smtClean="0"/>
              <a:t>Nguyễn</a:t>
            </a:r>
            <a:r>
              <a:rPr lang="en-US" dirty="0" smtClean="0"/>
              <a:t> </a:t>
            </a:r>
            <a:r>
              <a:rPr lang="en-US" dirty="0" err="1" smtClean="0"/>
              <a:t>Hồng</a:t>
            </a:r>
            <a:r>
              <a:rPr lang="en-US" dirty="0" smtClean="0"/>
              <a:t> </a:t>
            </a:r>
            <a:r>
              <a:rPr lang="en-US" dirty="0" err="1" smtClean="0"/>
              <a:t>Phương</a:t>
            </a:r>
            <a:endParaRPr lang="en-US" dirty="0"/>
          </a:p>
        </p:txBody>
      </p:sp>
    </p:spTree>
    <p:extLst>
      <p:ext uri="{BB962C8B-B14F-4D97-AF65-F5344CB8AC3E}">
        <p14:creationId xmlns:p14="http://schemas.microsoft.com/office/powerpoint/2010/main" val="3710977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7848600" cy="5181600"/>
          </a:xfrm>
        </p:spPr>
        <p:txBody>
          <a:bodyPr/>
          <a:lstStyle/>
          <a:p>
            <a:pPr marL="0" indent="0">
              <a:buNone/>
            </a:pP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tảng</a:t>
            </a:r>
            <a:r>
              <a:rPr lang="en-US" sz="2400" dirty="0">
                <a:latin typeface="Times New Roman" pitchFamily="18" charset="0"/>
                <a:cs typeface="Times New Roman" pitchFamily="18" charset="0"/>
              </a:rPr>
              <a:t> web, </a:t>
            </a:r>
            <a:r>
              <a:rPr lang="en-US" sz="2400" dirty="0" err="1">
                <a:latin typeface="Times New Roman" pitchFamily="18" charset="0"/>
                <a:cs typeface="Times New Roman" pitchFamily="18" charset="0"/>
              </a:rPr>
              <a:t>mô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MVC,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Gmail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eSMS</a:t>
            </a:r>
            <a:r>
              <a:rPr lang="en-US" sz="2400" dirty="0">
                <a:latin typeface="Times New Roman" pitchFamily="18" charset="0"/>
                <a:cs typeface="Times New Roman" pitchFamily="18" charset="0"/>
              </a:rPr>
              <a:t>,   CSDL MySQL, server Tomcat 8</a:t>
            </a:r>
          </a:p>
          <a:p>
            <a:pPr marL="0" indent="0">
              <a:buNone/>
            </a:pPr>
            <a:endParaRPr lang="en-US"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10</a:t>
            </a:fld>
            <a:endParaRPr lang="en-US" dirty="0"/>
          </a:p>
        </p:txBody>
      </p:sp>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1676400" y="2286000"/>
            <a:ext cx="7010400" cy="40386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2" name="Title 1"/>
          <p:cNvSpPr>
            <a:spLocks noGrp="1"/>
          </p:cNvSpPr>
          <p:nvPr>
            <p:ph type="title"/>
          </p:nvPr>
        </p:nvSpPr>
        <p:spPr>
          <a:xfrm>
            <a:off x="1257300" y="533400"/>
            <a:ext cx="7848600" cy="609600"/>
          </a:xfrm>
        </p:spPr>
        <p:txBody>
          <a:bodyPr>
            <a:normAutofit fontScale="90000"/>
          </a:bodyPr>
          <a:lstStyle/>
          <a:p>
            <a:pPr algn="l"/>
            <a:r>
              <a:rPr lang="en-US" sz="3100" b="1" dirty="0" smtClean="0">
                <a:latin typeface="Times New Roman" pitchFamily="18" charset="0"/>
                <a:cs typeface="Times New Roman" pitchFamily="18" charset="0"/>
              </a:rPr>
              <a:t>3. </a:t>
            </a:r>
            <a:r>
              <a:rPr lang="en-US" sz="3100" b="1" dirty="0" err="1" smtClean="0">
                <a:latin typeface="Times New Roman" pitchFamily="18" charset="0"/>
                <a:cs typeface="Times New Roman" pitchFamily="18" charset="0"/>
              </a:rPr>
              <a:t>Thiết</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kế</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hệ</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3.1. </a:t>
            </a:r>
            <a:r>
              <a:rPr lang="en-US" sz="2700" b="1" dirty="0" err="1" smtClean="0">
                <a:latin typeface="Times New Roman" pitchFamily="18" charset="0"/>
                <a:cs typeface="Times New Roman" pitchFamily="18" charset="0"/>
              </a:rPr>
              <a:t>Thiết</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kế</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tổng</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thể</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883078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533400"/>
            <a:ext cx="7848600" cy="609600"/>
          </a:xfrm>
        </p:spPr>
        <p:txBody>
          <a:bodyPr>
            <a:normAutofit fontScale="90000"/>
          </a:bodyPr>
          <a:lstStyle/>
          <a:p>
            <a:pPr algn="l"/>
            <a:r>
              <a:rPr lang="en-US" sz="3100" b="1" dirty="0" smtClean="0">
                <a:latin typeface="Times New Roman" pitchFamily="18" charset="0"/>
                <a:cs typeface="Times New Roman" pitchFamily="18" charset="0"/>
              </a:rPr>
              <a:t>3. </a:t>
            </a:r>
            <a:r>
              <a:rPr lang="en-US" sz="3100" b="1" dirty="0" err="1" smtClean="0">
                <a:latin typeface="Times New Roman" pitchFamily="18" charset="0"/>
                <a:cs typeface="Times New Roman" pitchFamily="18" charset="0"/>
              </a:rPr>
              <a:t>Thiết</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kế</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hệ</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3.2. </a:t>
            </a:r>
            <a:r>
              <a:rPr lang="en-US" sz="2700" b="1" dirty="0" err="1">
                <a:latin typeface="Times New Roman" pitchFamily="18" charset="0"/>
                <a:cs typeface="Times New Roman" pitchFamily="18" charset="0"/>
              </a:rPr>
              <a:t>Thiết</a:t>
            </a:r>
            <a:r>
              <a:rPr lang="en-US" sz="2700" b="1" dirty="0">
                <a:latin typeface="Times New Roman" pitchFamily="18" charset="0"/>
                <a:cs typeface="Times New Roman" pitchFamily="18" charset="0"/>
              </a:rPr>
              <a:t> </a:t>
            </a:r>
            <a:r>
              <a:rPr lang="en-US" sz="2700" b="1" dirty="0" err="1">
                <a:latin typeface="Times New Roman" pitchFamily="18" charset="0"/>
                <a:cs typeface="Times New Roman" pitchFamily="18" charset="0"/>
              </a:rPr>
              <a:t>kế</a:t>
            </a:r>
            <a:r>
              <a:rPr lang="en-US" sz="2700" b="1" dirty="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giao</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diện</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3886200" cy="5181600"/>
          </a:xfrm>
        </p:spPr>
        <p:txBody>
          <a:bodyPr>
            <a:normAutofit/>
          </a:bodyPr>
          <a:lstStyle/>
          <a:p>
            <a:pPr marL="0" indent="0">
              <a:buNone/>
            </a:pP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JSP/HTML/CSS/JS</a:t>
            </a:r>
          </a:p>
          <a:p>
            <a:pPr marL="0" indent="0">
              <a:buNone/>
            </a:pP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Bootstrap 4</a:t>
            </a:r>
          </a:p>
          <a:p>
            <a:pPr marL="0" indent="0">
              <a:buNone/>
            </a:pP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a:t>
            </a:r>
          </a:p>
          <a:p>
            <a:pPr>
              <a:buFontTx/>
              <a:buChar char="-"/>
            </a:pPr>
            <a:r>
              <a:rPr lang="en-US" sz="2400" dirty="0" smtClean="0">
                <a:latin typeface="Times New Roman" pitchFamily="18" charset="0"/>
                <a:cs typeface="Times New Roman" pitchFamily="18" charset="0"/>
              </a:rPr>
              <a:t>Header (</a:t>
            </a:r>
            <a:r>
              <a:rPr lang="en-US" sz="2400" dirty="0" err="1" smtClean="0">
                <a:latin typeface="Times New Roman" pitchFamily="18" charset="0"/>
                <a:cs typeface="Times New Roman" pitchFamily="18" charset="0"/>
              </a:rPr>
              <a:t>nav</a:t>
            </a:r>
            <a:r>
              <a:rPr lang="en-US" sz="2400" dirty="0" smtClean="0">
                <a:latin typeface="Times New Roman" pitchFamily="18" charset="0"/>
                <a:cs typeface="Times New Roman" pitchFamily="18" charset="0"/>
              </a:rPr>
              <a:t> and banner)</a:t>
            </a:r>
          </a:p>
          <a:p>
            <a:pPr>
              <a:buFontTx/>
              <a:buChar char="-"/>
            </a:pPr>
            <a:r>
              <a:rPr lang="en-US" sz="2400" dirty="0" smtClean="0">
                <a:latin typeface="Times New Roman" pitchFamily="18" charset="0"/>
                <a:cs typeface="Times New Roman" pitchFamily="18" charset="0"/>
              </a:rPr>
              <a:t>Content( right and left)</a:t>
            </a:r>
          </a:p>
          <a:p>
            <a:pPr>
              <a:buFontTx/>
              <a:buChar char="-"/>
            </a:pPr>
            <a:r>
              <a:rPr lang="en-US" sz="2400" dirty="0" smtClean="0">
                <a:latin typeface="Times New Roman" pitchFamily="18" charset="0"/>
                <a:cs typeface="Times New Roman" pitchFamily="18" charset="0"/>
              </a:rPr>
              <a:t>Footer</a:t>
            </a: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11</a:t>
            </a:fld>
            <a:endParaRPr lang="en-US" dirty="0"/>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5791200" y="1295400"/>
            <a:ext cx="3159125" cy="5105400"/>
          </a:xfrm>
          <a:prstGeom prst="rect">
            <a:avLst/>
          </a:prstGeom>
        </p:spPr>
      </p:pic>
    </p:spTree>
    <p:extLst>
      <p:ext uri="{BB962C8B-B14F-4D97-AF65-F5344CB8AC3E}">
        <p14:creationId xmlns:p14="http://schemas.microsoft.com/office/powerpoint/2010/main" val="1559180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533400"/>
            <a:ext cx="7848600" cy="609600"/>
          </a:xfrm>
        </p:spPr>
        <p:txBody>
          <a:bodyPr>
            <a:normAutofit fontScale="90000"/>
          </a:bodyPr>
          <a:lstStyle/>
          <a:p>
            <a:pPr algn="l"/>
            <a:r>
              <a:rPr lang="en-US" sz="3100" b="1" dirty="0" smtClean="0">
                <a:latin typeface="Times New Roman" pitchFamily="18" charset="0"/>
                <a:cs typeface="Times New Roman" pitchFamily="18" charset="0"/>
              </a:rPr>
              <a:t>3. </a:t>
            </a:r>
            <a:r>
              <a:rPr lang="en-US" sz="3100" b="1" dirty="0" err="1" smtClean="0">
                <a:latin typeface="Times New Roman" pitchFamily="18" charset="0"/>
                <a:cs typeface="Times New Roman" pitchFamily="18" charset="0"/>
              </a:rPr>
              <a:t>Thiết</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kế</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hệ</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3.3. </a:t>
            </a:r>
            <a:r>
              <a:rPr lang="en-US" sz="2700" b="1" dirty="0" err="1">
                <a:latin typeface="Times New Roman" pitchFamily="18" charset="0"/>
                <a:cs typeface="Times New Roman" pitchFamily="18" charset="0"/>
              </a:rPr>
              <a:t>T</a:t>
            </a:r>
            <a:r>
              <a:rPr lang="en-US" sz="2700" b="1" dirty="0" err="1" smtClean="0">
                <a:latin typeface="Times New Roman" pitchFamily="18" charset="0"/>
                <a:cs typeface="Times New Roman" pitchFamily="18" charset="0"/>
              </a:rPr>
              <a:t>hiết</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kế</a:t>
            </a:r>
            <a:r>
              <a:rPr lang="en-US" sz="2700" b="1" dirty="0" smtClean="0">
                <a:latin typeface="Times New Roman" pitchFamily="18" charset="0"/>
                <a:cs typeface="Times New Roman" pitchFamily="18" charset="0"/>
              </a:rPr>
              <a:t> CSDL</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12</a:t>
            </a:fld>
            <a:endParaRPr lang="en-US" dirty="0"/>
          </a:p>
        </p:txBody>
      </p:sp>
      <p:pic>
        <p:nvPicPr>
          <p:cNvPr id="1026" name="Picture 2" descr="C:\Users\sonnc\Desktop\eer.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53452" y="1143000"/>
            <a:ext cx="6833347"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8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533400"/>
            <a:ext cx="7848600" cy="609600"/>
          </a:xfrm>
        </p:spPr>
        <p:txBody>
          <a:bodyPr>
            <a:normAutofit fontScale="90000"/>
          </a:bodyPr>
          <a:lstStyle/>
          <a:p>
            <a:pPr algn="l"/>
            <a:r>
              <a:rPr lang="en-US" sz="3100" b="1" dirty="0" smtClean="0">
                <a:latin typeface="Times New Roman" pitchFamily="18" charset="0"/>
                <a:cs typeface="Times New Roman" pitchFamily="18" charset="0"/>
              </a:rPr>
              <a:t>3. </a:t>
            </a:r>
            <a:r>
              <a:rPr lang="en-US" sz="3100" b="1" dirty="0" err="1" smtClean="0">
                <a:latin typeface="Times New Roman" pitchFamily="18" charset="0"/>
                <a:cs typeface="Times New Roman" pitchFamily="18" charset="0"/>
              </a:rPr>
              <a:t>Thiết</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kế</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hệ</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3.4. </a:t>
            </a:r>
            <a:r>
              <a:rPr lang="en-US" sz="2700" b="1" dirty="0" err="1">
                <a:latin typeface="Times New Roman" pitchFamily="18" charset="0"/>
                <a:cs typeface="Times New Roman" pitchFamily="18" charset="0"/>
              </a:rPr>
              <a:t>T</a:t>
            </a:r>
            <a:r>
              <a:rPr lang="en-US" sz="2700" b="1" dirty="0" err="1" smtClean="0">
                <a:latin typeface="Times New Roman" pitchFamily="18" charset="0"/>
                <a:cs typeface="Times New Roman" pitchFamily="18" charset="0"/>
              </a:rPr>
              <a:t>hiết</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kế</a:t>
            </a:r>
            <a:r>
              <a:rPr lang="en-US" sz="2700" b="1" dirty="0">
                <a:latin typeface="Times New Roman" pitchFamily="18" charset="0"/>
                <a:cs typeface="Times New Roman" pitchFamily="18" charset="0"/>
              </a:rPr>
              <a:t> </a:t>
            </a:r>
            <a:r>
              <a:rPr lang="en-US" sz="2700" b="1" dirty="0" smtClean="0">
                <a:latin typeface="Times New Roman" pitchFamily="18" charset="0"/>
                <a:cs typeface="Times New Roman" pitchFamily="18" charset="0"/>
              </a:rPr>
              <a:t>so </a:t>
            </a:r>
            <a:r>
              <a:rPr lang="en-US" sz="2700" b="1" dirty="0" err="1" smtClean="0">
                <a:latin typeface="Times New Roman" pitchFamily="18" charset="0"/>
                <a:cs typeface="Times New Roman" pitchFamily="18" charset="0"/>
              </a:rPr>
              <a:t>khớp</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thông</a:t>
            </a:r>
            <a:r>
              <a:rPr lang="en-US" sz="2700" b="1" dirty="0" smtClean="0">
                <a:latin typeface="Times New Roman" pitchFamily="18" charset="0"/>
                <a:cs typeface="Times New Roman" pitchFamily="18" charset="0"/>
              </a:rPr>
              <a:t> tin</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772400" cy="5181600"/>
          </a:xfrm>
        </p:spPr>
        <p:txBody>
          <a:bodyPr>
            <a:normAutofit/>
          </a:bodyPr>
          <a:lstStyle/>
          <a:p>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hệ </a:t>
            </a:r>
            <a:r>
              <a:rPr lang="vi-VN" sz="2400" dirty="0">
                <a:latin typeface="Times New Roman" pitchFamily="18" charset="0"/>
                <a:cs typeface="Times New Roman" pitchFamily="18" charset="0"/>
              </a:rPr>
              <a:t>thống xác định từ chỉ số yêu cầu của đề tài với chỉ số yêu cầu đáp ứng về kỹ năng lập trình của sinh </a:t>
            </a:r>
            <a:r>
              <a:rPr lang="vi-VN" sz="2400" dirty="0" smtClean="0">
                <a:latin typeface="Times New Roman" pitchFamily="18" charset="0"/>
                <a:cs typeface="Times New Roman" pitchFamily="18" charset="0"/>
              </a:rPr>
              <a:t>viên.</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so </a:t>
            </a:r>
            <a:r>
              <a:rPr lang="vi-VN" sz="2400" dirty="0">
                <a:latin typeface="Times New Roman" pitchFamily="18" charset="0"/>
                <a:cs typeface="Times New Roman" pitchFamily="18" charset="0"/>
              </a:rPr>
              <a:t>khớp về các kỹ năng mềm </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dùng </a:t>
            </a:r>
            <a:r>
              <a:rPr lang="vi-VN" sz="2400" dirty="0">
                <a:latin typeface="Times New Roman" pitchFamily="18" charset="0"/>
                <a:cs typeface="Times New Roman" pitchFamily="18" charset="0"/>
              </a:rPr>
              <a:t>cần phải xác định theo đúng cú pháp quy định trên hệ thống. Điều này là bắt buộc đối với mỗi đề </a:t>
            </a:r>
            <a:r>
              <a:rPr lang="vi-VN" sz="2400" dirty="0" smtClean="0">
                <a:latin typeface="Times New Roman" pitchFamily="18" charset="0"/>
                <a:cs typeface="Times New Roman" pitchFamily="18" charset="0"/>
              </a:rPr>
              <a:t>tài.</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Cú pháp: </a:t>
            </a:r>
            <a:r>
              <a:rPr lang="vi-VN" sz="2400" dirty="0">
                <a:latin typeface="Times New Roman" pitchFamily="18" charset="0"/>
                <a:cs typeface="Times New Roman" pitchFamily="18" charset="0"/>
              </a:rPr>
              <a:t>[abc-xyz</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vi-VN" sz="2400" dirty="0">
                <a:latin typeface="Times New Roman" pitchFamily="18" charset="0"/>
                <a:cs typeface="Times New Roman" pitchFamily="18" charset="0"/>
              </a:rPr>
              <a:t>Trong đó, ‘[’ và ‘]’ là các khóa mở của cú pháp, bắt buộc phải khai báo.</a:t>
            </a:r>
          </a:p>
          <a:p>
            <a:pPr lvl="1"/>
            <a:r>
              <a:rPr lang="vi-VN" sz="2400" dirty="0" smtClean="0">
                <a:latin typeface="Times New Roman" pitchFamily="18" charset="0"/>
                <a:cs typeface="Times New Roman" pitchFamily="18" charset="0"/>
              </a:rPr>
              <a:t>abc </a:t>
            </a:r>
            <a:r>
              <a:rPr lang="vi-VN" sz="2400" dirty="0">
                <a:latin typeface="Times New Roman" pitchFamily="18" charset="0"/>
                <a:cs typeface="Times New Roman" pitchFamily="18" charset="0"/>
              </a:rPr>
              <a:t>là các ngôn ngữ lập trình, viết bằng chữ thường</a:t>
            </a:r>
          </a:p>
          <a:p>
            <a:pPr lvl="1"/>
            <a:r>
              <a:rPr lang="vi-VN" sz="2400" dirty="0" smtClean="0">
                <a:latin typeface="Times New Roman" pitchFamily="18" charset="0"/>
                <a:cs typeface="Times New Roman" pitchFamily="18" charset="0"/>
              </a:rPr>
              <a:t>xyz </a:t>
            </a:r>
            <a:r>
              <a:rPr lang="vi-VN" sz="2400" dirty="0">
                <a:latin typeface="Times New Roman" pitchFamily="18" charset="0"/>
                <a:cs typeface="Times New Roman" pitchFamily="18" charset="0"/>
              </a:rPr>
              <a:t>là các yêu cầu về trình độ của mỗi ngôn ngữ lập trình, viết bằng chữ thường. </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Ví </a:t>
            </a:r>
            <a:r>
              <a:rPr lang="vi-VN" sz="2400" dirty="0">
                <a:latin typeface="Times New Roman" pitchFamily="18" charset="0"/>
                <a:cs typeface="Times New Roman" pitchFamily="18" charset="0"/>
              </a:rPr>
              <a:t>dụ: [java-tot][c-kha][sql-tot][html-tot]</a:t>
            </a:r>
          </a:p>
          <a:p>
            <a:endParaRPr lang="vi-VN"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13</a:t>
            </a:fld>
            <a:endParaRPr lang="en-US" dirty="0"/>
          </a:p>
        </p:txBody>
      </p:sp>
    </p:spTree>
    <p:extLst>
      <p:ext uri="{BB962C8B-B14F-4D97-AF65-F5344CB8AC3E}">
        <p14:creationId xmlns:p14="http://schemas.microsoft.com/office/powerpoint/2010/main" val="2176093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4.1. </a:t>
            </a:r>
            <a:r>
              <a:rPr lang="en-US" sz="2800" b="1" dirty="0" err="1" smtClean="0">
                <a:latin typeface="Times New Roman" pitchFamily="18" charset="0"/>
                <a:cs typeface="Times New Roman" pitchFamily="18" charset="0"/>
              </a:rPr>
              <a:t>Công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cụ</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lập</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endParaRPr lang="en-US" sz="2800" b="1" dirty="0">
              <a:latin typeface="Times New Roman" pitchFamily="18" charset="0"/>
              <a:cs typeface="Times New Roman" pitchFamily="18" charset="0"/>
            </a:endParaRPr>
          </a:p>
          <a:p>
            <a:r>
              <a:rPr lang="vi-VN" sz="2800" dirty="0" smtClean="0">
                <a:latin typeface="Times New Roman" pitchFamily="18" charset="0"/>
                <a:cs typeface="Times New Roman" pitchFamily="18" charset="0"/>
              </a:rPr>
              <a:t>Chương </a:t>
            </a:r>
            <a:r>
              <a:rPr lang="vi-VN" sz="2800" dirty="0">
                <a:latin typeface="Times New Roman" pitchFamily="18" charset="0"/>
                <a:cs typeface="Times New Roman" pitchFamily="18" charset="0"/>
              </a:rPr>
              <a:t>trình được viết bằng ngôn ngữ lập trình </a:t>
            </a:r>
            <a:r>
              <a:rPr lang="vi-VN" sz="2800" dirty="0" smtClean="0">
                <a:latin typeface="Times New Roman" pitchFamily="18" charset="0"/>
                <a:cs typeface="Times New Roman" pitchFamily="18" charset="0"/>
              </a:rPr>
              <a:t>Java.</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Công </a:t>
            </a:r>
            <a:r>
              <a:rPr lang="vi-VN" sz="2800" dirty="0">
                <a:latin typeface="Times New Roman" pitchFamily="18" charset="0"/>
                <a:cs typeface="Times New Roman" pitchFamily="18" charset="0"/>
              </a:rPr>
              <a:t>cụ lập trình: </a:t>
            </a:r>
            <a:r>
              <a:rPr lang="vi-VN" sz="2800" dirty="0" smtClean="0">
                <a:latin typeface="Times New Roman" pitchFamily="18" charset="0"/>
                <a:cs typeface="Times New Roman" pitchFamily="18" charset="0"/>
              </a:rPr>
              <a:t>NetBeans </a:t>
            </a:r>
            <a:r>
              <a:rPr lang="vi-VN" sz="2800" dirty="0">
                <a:latin typeface="Times New Roman" pitchFamily="18" charset="0"/>
                <a:cs typeface="Times New Roman" pitchFamily="18" charset="0"/>
              </a:rPr>
              <a:t>IDE 8.2 </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JDK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MySQL </a:t>
            </a:r>
            <a:r>
              <a:rPr lang="vi-VN" sz="2800" dirty="0">
                <a:latin typeface="Times New Roman" pitchFamily="18" charset="0"/>
                <a:cs typeface="Times New Roman" pitchFamily="18" charset="0"/>
              </a:rPr>
              <a:t>server </a:t>
            </a:r>
            <a:r>
              <a:rPr lang="vi-VN" sz="2800" dirty="0" smtClean="0">
                <a:latin typeface="Times New Roman" pitchFamily="18" charset="0"/>
                <a:cs typeface="Times New Roman" pitchFamily="18" charset="0"/>
              </a:rPr>
              <a:t>5.</a:t>
            </a:r>
            <a:r>
              <a:rPr lang="en-US" sz="2800" dirty="0" smtClean="0">
                <a:latin typeface="Times New Roman" pitchFamily="18" charset="0"/>
                <a:cs typeface="Times New Roman" pitchFamily="18" charset="0"/>
              </a:rPr>
              <a:t>7, </a:t>
            </a:r>
            <a:r>
              <a:rPr lang="vi-VN" sz="2800" dirty="0" smtClean="0">
                <a:latin typeface="Times New Roman" pitchFamily="18" charset="0"/>
                <a:cs typeface="Times New Roman" pitchFamily="18" charset="0"/>
              </a:rPr>
              <a:t>MySQL </a:t>
            </a:r>
            <a:r>
              <a:rPr lang="vi-VN" sz="2800" dirty="0">
                <a:latin typeface="Times New Roman" pitchFamily="18" charset="0"/>
                <a:cs typeface="Times New Roman" pitchFamily="18" charset="0"/>
              </a:rPr>
              <a:t>Workbeans 6.3 </a:t>
            </a:r>
            <a:r>
              <a:rPr lang="vi-VN" sz="2800" dirty="0" smtClean="0">
                <a:latin typeface="Times New Roman" pitchFamily="18" charset="0"/>
                <a:cs typeface="Times New Roman" pitchFamily="18" charset="0"/>
              </a:rPr>
              <a:t>CE</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Phát </a:t>
            </a:r>
            <a:r>
              <a:rPr lang="vi-VN" sz="2800" dirty="0">
                <a:latin typeface="Times New Roman" pitchFamily="18" charset="0"/>
                <a:cs typeface="Times New Roman" pitchFamily="18" charset="0"/>
              </a:rPr>
              <a:t>triển trên hệ điều hành Windows </a:t>
            </a:r>
            <a:r>
              <a:rPr lang="vi-VN" sz="2800" dirty="0" smtClean="0">
                <a:latin typeface="Times New Roman" pitchFamily="18" charset="0"/>
                <a:cs typeface="Times New Roman" pitchFamily="18" charset="0"/>
              </a:rPr>
              <a:t>7</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Struts 2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Hibernate framework</a:t>
            </a:r>
            <a:endParaRPr lang="vi-VN"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14</a:t>
            </a:fld>
            <a:endParaRPr lang="en-US" dirty="0"/>
          </a:p>
        </p:txBody>
      </p:sp>
    </p:spTree>
    <p:extLst>
      <p:ext uri="{BB962C8B-B14F-4D97-AF65-F5344CB8AC3E}">
        <p14:creationId xmlns:p14="http://schemas.microsoft.com/office/powerpoint/2010/main" val="1783788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4.2. </a:t>
            </a:r>
            <a:r>
              <a:rPr lang="en-US" sz="2800" b="1" dirty="0" smtClean="0">
                <a:latin typeface="Times New Roman" pitchFamily="18" charset="0"/>
                <a:cs typeface="Times New Roman" pitchFamily="18" charset="0"/>
              </a:rPr>
              <a:t>Apache POI</a:t>
            </a:r>
          </a:p>
          <a:p>
            <a:pPr marL="0" indent="0">
              <a:buNone/>
            </a:pPr>
            <a:endParaRPr lang="en-US" sz="2800" b="1"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Apache POI là một API phổ biến nhất, cho phép các lập trình viên tạo, chỉnh sửa và hiển thị các file MS Office sử dụng ngôn ngữ Java.</a:t>
            </a:r>
          </a:p>
          <a:p>
            <a:r>
              <a:rPr lang="vi-VN" sz="2800" dirty="0">
                <a:latin typeface="Times New Roman" pitchFamily="18" charset="0"/>
                <a:cs typeface="Times New Roman" pitchFamily="18" charset="0"/>
              </a:rPr>
              <a:t>Apache POI là một thư viện mã nguồn mở được phân phối bởi </a:t>
            </a:r>
            <a:r>
              <a:rPr lang="vi-VN" sz="2800" dirty="0" smtClean="0">
                <a:latin typeface="Times New Roman" pitchFamily="18" charset="0"/>
                <a:cs typeface="Times New Roman" pitchFamily="18" charset="0"/>
              </a:rPr>
              <a:t>Apache</a:t>
            </a:r>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Các thành phần trong Apache POI bao gồm </a:t>
            </a:r>
            <a:r>
              <a:rPr lang="vi-VN" sz="2800" dirty="0"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POIFS</a:t>
            </a:r>
            <a:r>
              <a:rPr lang="en-US" sz="2800" dirty="0">
                <a:latin typeface="Times New Roman" pitchFamily="18" charset="0"/>
                <a:cs typeface="Times New Roman" pitchFamily="18" charset="0"/>
              </a:rPr>
              <a:t>, HSSF, XSSF, HPSF, HWPF</a:t>
            </a:r>
            <a:r>
              <a:rPr lang="en-US" sz="2800" dirty="0" smtClean="0">
                <a:latin typeface="Times New Roman" pitchFamily="18" charset="0"/>
                <a:cs typeface="Times New Roman" pitchFamily="18" charset="0"/>
              </a:rPr>
              <a:t>, XWPF, …     </a:t>
            </a:r>
            <a:r>
              <a:rPr lang="vi-VN" sz="2800" dirty="0" smtClean="0">
                <a:latin typeface="Times New Roman" pitchFamily="18" charset="0"/>
                <a:cs typeface="Times New Roman" pitchFamily="18" charset="0"/>
              </a:rPr>
              <a:t> </a:t>
            </a:r>
            <a:endParaRPr lang="vi-VN" sz="2800" dirty="0">
              <a:latin typeface="Times New Roman" pitchFamily="18" charset="0"/>
              <a:cs typeface="Times New Roman" pitchFamily="18" charset="0"/>
            </a:endParaRPr>
          </a:p>
          <a:p>
            <a:pPr marL="0" indent="0">
              <a:buNone/>
            </a:pPr>
            <a:endParaRPr lang="en-US" sz="28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15</a:t>
            </a:fld>
            <a:endParaRPr lang="en-US" dirty="0"/>
          </a:p>
        </p:txBody>
      </p:sp>
    </p:spTree>
    <p:extLst>
      <p:ext uri="{BB962C8B-B14F-4D97-AF65-F5344CB8AC3E}">
        <p14:creationId xmlns:p14="http://schemas.microsoft.com/office/powerpoint/2010/main" val="2635333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4.2. </a:t>
            </a:r>
            <a:r>
              <a:rPr lang="en-US" sz="2800" b="1" dirty="0" smtClean="0">
                <a:latin typeface="Times New Roman" pitchFamily="18" charset="0"/>
                <a:cs typeface="Times New Roman" pitchFamily="18" charset="0"/>
              </a:rPr>
              <a:t>Apache POI</a:t>
            </a:r>
          </a:p>
          <a:p>
            <a:pPr marL="0" indent="0">
              <a:buNone/>
            </a:pPr>
            <a:endParaRPr lang="en-US" sz="28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16</a:t>
            </a:fld>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1458884" y="1905000"/>
            <a:ext cx="3113116" cy="4495800"/>
          </a:xfrm>
          <a:prstGeom prst="rect">
            <a:avLst/>
          </a:prstGeom>
          <a:ln w="12700">
            <a:solidFill>
              <a:schemeClr val="tx1"/>
            </a:solid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905000"/>
            <a:ext cx="3113117"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37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4.3. </a:t>
            </a:r>
            <a:r>
              <a:rPr lang="en-US" sz="2800" b="1" dirty="0" err="1" smtClean="0">
                <a:latin typeface="Times New Roman" pitchFamily="18" charset="0"/>
                <a:cs typeface="Times New Roman" pitchFamily="18" charset="0"/>
              </a:rPr>
              <a:t>Kết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quả</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endParaRPr lang="en-US" sz="28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17</a:t>
            </a:fld>
            <a:endParaRPr lang="en-US" dirty="0"/>
          </a:p>
        </p:txBody>
      </p: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1962784" y="2057400"/>
            <a:ext cx="6647815" cy="4267200"/>
          </a:xfrm>
          <a:prstGeom prst="rect">
            <a:avLst/>
          </a:prstGeom>
          <a:ln w="12700">
            <a:solidFill>
              <a:schemeClr val="tx1"/>
            </a:solidFill>
          </a:ln>
        </p:spPr>
      </p:pic>
    </p:spTree>
    <p:extLst>
      <p:ext uri="{BB962C8B-B14F-4D97-AF65-F5344CB8AC3E}">
        <p14:creationId xmlns:p14="http://schemas.microsoft.com/office/powerpoint/2010/main" val="2505868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4.3. </a:t>
            </a:r>
            <a:r>
              <a:rPr lang="en-US" sz="2800" b="1" dirty="0" err="1" smtClean="0">
                <a:latin typeface="Times New Roman" pitchFamily="18" charset="0"/>
                <a:cs typeface="Times New Roman" pitchFamily="18" charset="0"/>
              </a:rPr>
              <a:t>Kết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quả</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endParaRPr lang="en-US" sz="28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18</a:t>
            </a:fld>
            <a:endParaRPr lang="en-US" dirty="0"/>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1524000" y="1904999"/>
            <a:ext cx="3048000" cy="4486701"/>
          </a:xfrm>
          <a:prstGeom prst="rect">
            <a:avLst/>
          </a:prstGeom>
          <a:ln w="6350">
            <a:solidFill>
              <a:schemeClr val="tx1"/>
            </a:solidFill>
          </a:ln>
        </p:spPr>
      </p:pic>
      <p:pic>
        <p:nvPicPr>
          <p:cNvPr id="13" name="Picture 12"/>
          <p:cNvPicPr/>
          <p:nvPr/>
        </p:nvPicPr>
        <p:blipFill>
          <a:blip r:embed="rId5" cstate="print">
            <a:extLst>
              <a:ext uri="{28A0092B-C50C-407E-A947-70E740481C1C}">
                <a14:useLocalDpi xmlns:a14="http://schemas.microsoft.com/office/drawing/2010/main" val="0"/>
              </a:ext>
            </a:extLst>
          </a:blip>
          <a:stretch>
            <a:fillRect/>
          </a:stretch>
        </p:blipFill>
        <p:spPr>
          <a:xfrm>
            <a:off x="4953000" y="1904999"/>
            <a:ext cx="3810000" cy="4486702"/>
          </a:xfrm>
          <a:prstGeom prst="rect">
            <a:avLst/>
          </a:prstGeom>
          <a:ln w="6350">
            <a:solidFill>
              <a:schemeClr val="tx1"/>
            </a:solidFill>
          </a:ln>
        </p:spPr>
      </p:pic>
    </p:spTree>
    <p:extLst>
      <p:ext uri="{BB962C8B-B14F-4D97-AF65-F5344CB8AC3E}">
        <p14:creationId xmlns:p14="http://schemas.microsoft.com/office/powerpoint/2010/main" val="4258811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4. </a:t>
            </a:r>
            <a:r>
              <a:rPr lang="en-US" sz="3600" b="1" dirty="0" err="1" smtClean="0">
                <a:latin typeface="Times New Roman" pitchFamily="18" charset="0"/>
                <a:cs typeface="Times New Roman" pitchFamily="18" charset="0"/>
              </a:rPr>
              <a:t>Cài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đặt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pPr marL="0" indent="0">
              <a:buNone/>
            </a:pPr>
            <a:r>
              <a:rPr lang="en-US" sz="2800" b="1" dirty="0" smtClean="0">
                <a:latin typeface="Times New Roman" pitchFamily="18" charset="0"/>
                <a:cs typeface="Times New Roman" pitchFamily="18" charset="0"/>
              </a:rPr>
              <a:t>4.3. </a:t>
            </a:r>
            <a:r>
              <a:rPr lang="en-US" sz="2800" b="1" dirty="0" err="1" smtClean="0">
                <a:latin typeface="Times New Roman" pitchFamily="18" charset="0"/>
                <a:cs typeface="Times New Roman" pitchFamily="18" charset="0"/>
              </a:rPr>
              <a:t>Kết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quả</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endParaRPr lang="en-US" sz="28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6/10/2018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19</a:t>
            </a:fld>
            <a:endParaRPr lang="en-US" dirty="0"/>
          </a:p>
        </p:txBody>
      </p:sp>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1524000" y="1981200"/>
            <a:ext cx="3276600" cy="4457382"/>
          </a:xfrm>
          <a:prstGeom prst="rect">
            <a:avLst/>
          </a:prstGeom>
          <a:ln w="6350">
            <a:solidFill>
              <a:schemeClr val="tx1"/>
            </a:solidFill>
          </a:ln>
        </p:spPr>
      </p:pic>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5334000" y="1981201"/>
            <a:ext cx="3338671" cy="4441460"/>
          </a:xfrm>
          <a:prstGeom prst="rect">
            <a:avLst/>
          </a:prstGeom>
          <a:ln w="6350">
            <a:solidFill>
              <a:schemeClr val="tx1"/>
            </a:solidFill>
          </a:ln>
        </p:spPr>
      </p:pic>
    </p:spTree>
    <p:extLst>
      <p:ext uri="{BB962C8B-B14F-4D97-AF65-F5344CB8AC3E}">
        <p14:creationId xmlns:p14="http://schemas.microsoft.com/office/powerpoint/2010/main" val="1338706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ormAutofit/>
          </a:bodyPr>
          <a:lstStyle/>
          <a:p>
            <a:pPr algn="l"/>
            <a:r>
              <a:rPr lang="en-US" sz="3600" b="1" dirty="0" smtClean="0">
                <a:latin typeface="Times New Roman" pitchFamily="18" charset="0"/>
                <a:cs typeface="Times New Roman" pitchFamily="18" charset="0"/>
              </a:rPr>
              <a:t>	MỤC LỤC</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219200"/>
            <a:ext cx="7924800" cy="5257800"/>
          </a:xfrm>
        </p:spPr>
        <p:txBody>
          <a:bodyPr>
            <a:normAutofit/>
          </a:bodyPr>
          <a:lstStyle/>
          <a:p>
            <a:pPr marL="514350" indent="-514350" algn="l">
              <a:buAutoNum type="arabicPeriod"/>
            </a:pPr>
            <a:r>
              <a:rPr lang="en-US" dirty="0" err="1" smtClean="0">
                <a:solidFill>
                  <a:schemeClr val="tx1"/>
                </a:solidFill>
                <a:latin typeface="Times New Roman" pitchFamily="18" charset="0"/>
                <a:cs typeface="Times New Roman" pitchFamily="18" charset="0"/>
              </a:rPr>
              <a:t>Khảo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sát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yêu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cầu</a:t>
            </a:r>
            <a:endParaRPr lang="en-US" dirty="0" smtClean="0">
              <a:solidFill>
                <a:schemeClr val="tx1"/>
              </a:solidFill>
              <a:latin typeface="Times New Roman" pitchFamily="18" charset="0"/>
              <a:cs typeface="Times New Roman" pitchFamily="18" charset="0"/>
            </a:endParaRPr>
          </a:p>
          <a:p>
            <a:pPr marL="514350" indent="-514350" algn="l">
              <a:buAutoNum type="arabicPeriod"/>
            </a:pPr>
            <a:r>
              <a:rPr lang="en-US" dirty="0" err="1" smtClean="0">
                <a:solidFill>
                  <a:schemeClr val="tx1"/>
                </a:solidFill>
                <a:latin typeface="Times New Roman" pitchFamily="18" charset="0"/>
                <a:cs typeface="Times New Roman" pitchFamily="18" charset="0"/>
              </a:rPr>
              <a:t>Phân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tích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hệ</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thống</a:t>
            </a:r>
            <a:endParaRPr lang="en-US" dirty="0" smtClean="0">
              <a:solidFill>
                <a:schemeClr val="tx1"/>
              </a:solidFill>
              <a:latin typeface="Times New Roman" pitchFamily="18" charset="0"/>
              <a:cs typeface="Times New Roman" pitchFamily="18" charset="0"/>
            </a:endParaRPr>
          </a:p>
          <a:p>
            <a:pPr marL="514350" indent="-514350" algn="l">
              <a:buAutoNum type="arabicPeriod"/>
            </a:pPr>
            <a:r>
              <a:rPr lang="en-US" dirty="0" err="1" smtClean="0">
                <a:solidFill>
                  <a:schemeClr val="tx1"/>
                </a:solidFill>
                <a:latin typeface="Times New Roman" pitchFamily="18" charset="0"/>
                <a:cs typeface="Times New Roman" pitchFamily="18" charset="0"/>
              </a:rPr>
              <a:t>Thiết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kế</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hệ</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thống</a:t>
            </a:r>
            <a:endParaRPr lang="en-US" dirty="0" smtClean="0">
              <a:solidFill>
                <a:schemeClr val="tx1"/>
              </a:solidFill>
              <a:latin typeface="Times New Roman" pitchFamily="18" charset="0"/>
              <a:cs typeface="Times New Roman" pitchFamily="18" charset="0"/>
            </a:endParaRPr>
          </a:p>
          <a:p>
            <a:pPr marL="514350" indent="-514350" algn="l">
              <a:buAutoNum type="arabicPeriod"/>
            </a:pPr>
            <a:r>
              <a:rPr lang="en-US" dirty="0" err="1" smtClean="0">
                <a:solidFill>
                  <a:schemeClr val="tx1"/>
                </a:solidFill>
                <a:latin typeface="Times New Roman" pitchFamily="18" charset="0"/>
                <a:cs typeface="Times New Roman" pitchFamily="18" charset="0"/>
              </a:rPr>
              <a:t>Cài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đặt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thực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nghiệm</a:t>
            </a:r>
            <a:endParaRPr lang="en-US" dirty="0">
              <a:solidFill>
                <a:schemeClr val="tx1"/>
              </a:solidFill>
              <a:latin typeface="Times New Roman" pitchFamily="18" charset="0"/>
              <a:cs typeface="Times New Roman" pitchFamily="18" charset="0"/>
            </a:endParaRPr>
          </a:p>
          <a:p>
            <a:pPr marL="514350" indent="-514350" algn="l">
              <a:buAutoNum type="arabicPeriod"/>
            </a:pPr>
            <a:r>
              <a:rPr lang="en-US" dirty="0" err="1" smtClean="0">
                <a:solidFill>
                  <a:schemeClr val="tx1"/>
                </a:solidFill>
                <a:latin typeface="Times New Roman" pitchFamily="18" charset="0"/>
                <a:cs typeface="Times New Roman" pitchFamily="18" charset="0"/>
              </a:rPr>
              <a:t>Kết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luận</a:t>
            </a:r>
            <a:endParaRPr lang="en-US" dirty="0">
              <a:solidFill>
                <a:schemeClr val="tx1"/>
              </a:solidFill>
              <a:latin typeface="Times New Roman" pitchFamily="18" charset="0"/>
              <a:cs typeface="Times New Roman" pitchFamily="18" charset="0"/>
            </a:endParaRPr>
          </a:p>
          <a:p>
            <a:pPr marL="514350" indent="-514350" algn="l">
              <a:buAutoNum type="arabicPeriod"/>
            </a:pPr>
            <a:r>
              <a:rPr lang="en-US" dirty="0" err="1" smtClean="0">
                <a:solidFill>
                  <a:schemeClr val="tx1"/>
                </a:solidFill>
                <a:latin typeface="Times New Roman" pitchFamily="18" charset="0"/>
                <a:cs typeface="Times New Roman" pitchFamily="18" charset="0"/>
              </a:rPr>
              <a:t>Tài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liệu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tham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khảo</a:t>
            </a:r>
            <a:endParaRPr lang="en-US" dirty="0" smtClean="0">
              <a:solidFill>
                <a:schemeClr val="tx1"/>
              </a:solidFill>
              <a:latin typeface="Times New Roman" pitchFamily="18" charset="0"/>
              <a:cs typeface="Times New Roman" pitchFamily="18" charset="0"/>
            </a:endParaRPr>
          </a:p>
          <a:p>
            <a:pPr marL="514350" indent="-514350" algn="l">
              <a:buAutoNum type="arabicPeriod"/>
            </a:pPr>
            <a:endParaRPr lang="en-US" sz="2800" dirty="0">
              <a:solidFill>
                <a:schemeClr val="tx1"/>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1447800" cy="365125"/>
          </a:xfrm>
        </p:spPr>
        <p:txBody>
          <a:bodyPr/>
          <a:lstStyle/>
          <a:p>
            <a:fld id="{ACD66DB6-D463-4DB0-B083-26A8364A4CAD}" type="datetime1">
              <a:rPr lang="en-US" smtClean="0"/>
              <a:t>6/9/2018</a:t>
            </a:fld>
            <a:endParaRPr lang="en-US" dirty="0"/>
          </a:p>
        </p:txBody>
      </p:sp>
      <p:sp>
        <p:nvSpPr>
          <p:cNvPr id="8" name="Footer Placeholder 7"/>
          <p:cNvSpPr>
            <a:spLocks noGrp="1"/>
          </p:cNvSpPr>
          <p:nvPr>
            <p:ph type="ftr" sz="quarter" idx="11"/>
          </p:nvPr>
        </p:nvSpPr>
        <p:spPr>
          <a:xfrm>
            <a:off x="3124200" y="6492875"/>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79020"/>
            <a:ext cx="2133600" cy="365125"/>
          </a:xfrm>
        </p:spPr>
        <p:txBody>
          <a:bodyPr/>
          <a:lstStyle/>
          <a:p>
            <a:fld id="{1815C771-616B-4028-867A-3CFF73E32554}" type="slidenum">
              <a:rPr lang="en-US" smtClean="0"/>
              <a:t>2</a:t>
            </a:fld>
            <a:endParaRPr lang="en-US" dirty="0"/>
          </a:p>
        </p:txBody>
      </p:sp>
    </p:spTree>
    <p:extLst>
      <p:ext uri="{BB962C8B-B14F-4D97-AF65-F5344CB8AC3E}">
        <p14:creationId xmlns:p14="http://schemas.microsoft.com/office/powerpoint/2010/main" val="57625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KẾT LUẬN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r>
              <a:rPr lang="vi-VN" sz="2800" dirty="0" smtClean="0">
                <a:latin typeface="Times New Roman" pitchFamily="18" charset="0"/>
                <a:cs typeface="Times New Roman" pitchFamily="18" charset="0"/>
              </a:rPr>
              <a:t>Nghiên </a:t>
            </a:r>
            <a:r>
              <a:rPr lang="vi-VN" sz="2800" dirty="0">
                <a:latin typeface="Times New Roman" pitchFamily="18" charset="0"/>
                <a:cs typeface="Times New Roman" pitchFamily="18" charset="0"/>
              </a:rPr>
              <a:t>cứu và phát triển công nghệ, nghiên cứu sâu hơn về Struts 2 và Hibernate. Nghiên cứu về apache poi để tạo dữ liệu ra file </a:t>
            </a:r>
            <a:endParaRPr lang="en-US" sz="2800" dirty="0">
              <a:latin typeface="Times New Roman" pitchFamily="18" charset="0"/>
              <a:cs typeface="Times New Roman" pitchFamily="18" charset="0"/>
            </a:endParaRPr>
          </a:p>
          <a:p>
            <a:r>
              <a:rPr lang="vi-VN" sz="2800" dirty="0" smtClean="0">
                <a:latin typeface="Times New Roman" pitchFamily="18" charset="0"/>
                <a:cs typeface="Times New Roman" pitchFamily="18" charset="0"/>
              </a:rPr>
              <a:t>Phân </a:t>
            </a:r>
            <a:r>
              <a:rPr lang="vi-VN" sz="2800" dirty="0">
                <a:latin typeface="Times New Roman" pitchFamily="18" charset="0"/>
                <a:cs typeface="Times New Roman" pitchFamily="18" charset="0"/>
              </a:rPr>
              <a:t>tích và thiết kế giao diện </a:t>
            </a:r>
            <a:r>
              <a:rPr lang="en-US" sz="2800" dirty="0" err="1" smtClean="0">
                <a:latin typeface="Times New Roman" pitchFamily="18" charset="0"/>
                <a:cs typeface="Times New Roman" pitchFamily="18" charset="0"/>
              </a:rPr>
              <a:t>hoàn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endParaRPr lang="vi-VN" sz="2800" dirty="0">
              <a:latin typeface="Times New Roman" pitchFamily="18" charset="0"/>
              <a:cs typeface="Times New Roman" pitchFamily="18" charset="0"/>
            </a:endParaRPr>
          </a:p>
          <a:p>
            <a:r>
              <a:rPr lang="vi-VN" sz="2800" dirty="0" smtClean="0">
                <a:latin typeface="Times New Roman" pitchFamily="18" charset="0"/>
                <a:cs typeface="Times New Roman" pitchFamily="18" charset="0"/>
              </a:rPr>
              <a:t>Hoàn </a:t>
            </a:r>
            <a:r>
              <a:rPr lang="vi-VN" sz="2800" dirty="0">
                <a:latin typeface="Times New Roman" pitchFamily="18" charset="0"/>
                <a:cs typeface="Times New Roman" pitchFamily="18" charset="0"/>
              </a:rPr>
              <a:t>thành hệ thống đăng ký và quản lý thực tập tại doanh nghiệp tới 90% trong toàn bộ nghiệp </a:t>
            </a:r>
            <a:r>
              <a:rPr lang="vi-VN" sz="2800" dirty="0" smtClean="0">
                <a:latin typeface="Times New Roman" pitchFamily="18" charset="0"/>
                <a:cs typeface="Times New Roman" pitchFamily="18" charset="0"/>
              </a:rPr>
              <a:t>vụ.</a:t>
            </a:r>
            <a:endParaRPr lang="en-US" sz="28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Tồn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p>
          <a:p>
            <a:pPr lvl="1"/>
            <a:r>
              <a:rPr lang="vi-VN" dirty="0" smtClean="0">
                <a:latin typeface="Times New Roman" pitchFamily="18" charset="0"/>
                <a:cs typeface="Times New Roman" pitchFamily="18" charset="0"/>
              </a:rPr>
              <a:t>Một </a:t>
            </a:r>
            <a:r>
              <a:rPr lang="vi-VN" dirty="0">
                <a:latin typeface="Times New Roman" pitchFamily="18" charset="0"/>
                <a:cs typeface="Times New Roman" pitchFamily="18" charset="0"/>
              </a:rPr>
              <a:t>số nhỏ nghiệp vụ của ứng dụng chưa được phân </a:t>
            </a:r>
            <a:r>
              <a:rPr lang="en-US" dirty="0" err="1" smtClean="0">
                <a:latin typeface="Times New Roman" pitchFamily="18" charset="0"/>
                <a:cs typeface="Times New Roman" pitchFamily="18" charset="0"/>
              </a:rPr>
              <a:t>tích</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chi tiết</a:t>
            </a:r>
            <a:r>
              <a:rPr lang="en-US" dirty="0">
                <a:latin typeface="Times New Roman" pitchFamily="18" charset="0"/>
                <a:cs typeface="Times New Roman" pitchFamily="18" charset="0"/>
              </a:rPr>
              <a:t>.</a:t>
            </a:r>
          </a:p>
          <a:p>
            <a:pPr lvl="1"/>
            <a:r>
              <a:rPr lang="vi-VN" dirty="0">
                <a:latin typeface="Times New Roman" pitchFamily="18" charset="0"/>
                <a:cs typeface="Times New Roman" pitchFamily="18" charset="0"/>
              </a:rPr>
              <a:t>Chưa triển khai thực tế</a:t>
            </a:r>
          </a:p>
          <a:p>
            <a:endParaRPr lang="vi-VN" sz="2800"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20</a:t>
            </a:fld>
            <a:endParaRPr lang="en-US" dirty="0"/>
          </a:p>
        </p:txBody>
      </p:sp>
    </p:spTree>
    <p:extLst>
      <p:ext uri="{BB962C8B-B14F-4D97-AF65-F5344CB8AC3E}">
        <p14:creationId xmlns:p14="http://schemas.microsoft.com/office/powerpoint/2010/main" val="3379053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TÀI LIỆU THAM KHẢO</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fontScale="92500"/>
          </a:bodyPr>
          <a:lstStyle/>
          <a:p>
            <a:pPr marL="0" indent="0">
              <a:buNone/>
            </a:pPr>
            <a:r>
              <a:rPr lang="en-US" sz="2800" dirty="0">
                <a:latin typeface="Times New Roman" pitchFamily="18" charset="0"/>
                <a:cs typeface="Times New Roman" pitchFamily="18" charset="0"/>
              </a:rPr>
              <a:t>1] Cay S. </a:t>
            </a:r>
            <a:r>
              <a:rPr lang="en-US" sz="2800" dirty="0" err="1">
                <a:latin typeface="Times New Roman" pitchFamily="18" charset="0"/>
                <a:cs typeface="Times New Roman" pitchFamily="18" charset="0"/>
              </a:rPr>
              <a:t>Horstmann</a:t>
            </a:r>
            <a:r>
              <a:rPr lang="en-US" sz="2800" dirty="0">
                <a:latin typeface="Times New Roman" pitchFamily="18" charset="0"/>
                <a:cs typeface="Times New Roman" pitchFamily="18" charset="0"/>
              </a:rPr>
              <a:t>, Gary Cornell. Core Java 2, Volume I--Fundamentals, 7th Edition. 11 </a:t>
            </a:r>
            <a:r>
              <a:rPr lang="en-US" sz="2800" dirty="0" err="1">
                <a:latin typeface="Times New Roman" pitchFamily="18" charset="0"/>
                <a:cs typeface="Times New Roman" pitchFamily="18" charset="0"/>
              </a:rPr>
              <a:t>Septembre</a:t>
            </a:r>
            <a:r>
              <a:rPr lang="en-US" sz="2800" dirty="0">
                <a:latin typeface="Times New Roman" pitchFamily="18" charset="0"/>
                <a:cs typeface="Times New Roman" pitchFamily="18" charset="0"/>
              </a:rPr>
              <a:t> 2007.</a:t>
            </a:r>
          </a:p>
          <a:p>
            <a:pPr marL="0" indent="0">
              <a:buNone/>
            </a:pPr>
            <a:r>
              <a:rPr lang="en-US" sz="2800" dirty="0">
                <a:latin typeface="Times New Roman" pitchFamily="18" charset="0"/>
                <a:cs typeface="Times New Roman" pitchFamily="18" charset="0"/>
              </a:rPr>
              <a:t>[2] Jon </a:t>
            </a:r>
            <a:r>
              <a:rPr lang="en-US" sz="2800" dirty="0" err="1">
                <a:latin typeface="Times New Roman" pitchFamily="18" charset="0"/>
                <a:cs typeface="Times New Roman" pitchFamily="18" charset="0"/>
              </a:rPr>
              <a:t>Duckett</a:t>
            </a:r>
            <a:r>
              <a:rPr lang="en-US" sz="2800" dirty="0">
                <a:latin typeface="Times New Roman" pitchFamily="18" charset="0"/>
                <a:cs typeface="Times New Roman" pitchFamily="18" charset="0"/>
              </a:rPr>
              <a:t>. HTML; CSS Design; Build Websites. Publisher: </a:t>
            </a:r>
            <a:r>
              <a:rPr lang="en-US" sz="2800" dirty="0" err="1">
                <a:latin typeface="Times New Roman" pitchFamily="18" charset="0"/>
                <a:cs typeface="Times New Roman" pitchFamily="18" charset="0"/>
              </a:rPr>
              <a:t>Whiley</a:t>
            </a:r>
            <a:r>
              <a:rPr lang="en-US" sz="2800" dirty="0">
                <a:latin typeface="Times New Roman" pitchFamily="18" charset="0"/>
                <a:cs typeface="Times New Roman" pitchFamily="18" charset="0"/>
              </a:rPr>
              <a:t>. Pages 514</a:t>
            </a:r>
          </a:p>
          <a:p>
            <a:pPr marL="0" indent="0">
              <a:buNone/>
            </a:pPr>
            <a:r>
              <a:rPr lang="en-US" sz="2800" dirty="0">
                <a:latin typeface="Times New Roman" pitchFamily="18" charset="0"/>
                <a:cs typeface="Times New Roman" pitchFamily="18" charset="0"/>
              </a:rPr>
              <a:t>[3] Duane K. Fields, Mark A. Kolb, Shawn Bayern. Web Development with </a:t>
            </a:r>
            <a:r>
              <a:rPr lang="en-US" sz="2800" dirty="0" err="1">
                <a:latin typeface="Times New Roman" pitchFamily="18" charset="0"/>
                <a:cs typeface="Times New Roman" pitchFamily="18" charset="0"/>
              </a:rPr>
              <a:t>JavaServer</a:t>
            </a:r>
            <a:r>
              <a:rPr lang="en-US" sz="2800" dirty="0">
                <a:latin typeface="Times New Roman" pitchFamily="18" charset="0"/>
                <a:cs typeface="Times New Roman" pitchFamily="18" charset="0"/>
              </a:rPr>
              <a:t> Pages. Second </a:t>
            </a:r>
            <a:r>
              <a:rPr lang="en-US" sz="2800" dirty="0" err="1">
                <a:latin typeface="Times New Roman" pitchFamily="18" charset="0"/>
                <a:cs typeface="Times New Roman" pitchFamily="18" charset="0"/>
              </a:rPr>
              <a:t>edittion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[4] www.tutorialspoint.com/ </a:t>
            </a:r>
          </a:p>
          <a:p>
            <a:pPr marL="0" indent="0">
              <a:buNone/>
            </a:pPr>
            <a:r>
              <a:rPr lang="en-US" sz="2800" dirty="0">
                <a:latin typeface="Times New Roman" pitchFamily="18" charset="0"/>
                <a:cs typeface="Times New Roman" pitchFamily="18" charset="0"/>
              </a:rPr>
              <a:t>[5] https://struts.apache.org/</a:t>
            </a:r>
          </a:p>
          <a:p>
            <a:pPr marL="0" indent="0">
              <a:buNone/>
            </a:pPr>
            <a:r>
              <a:rPr lang="en-US" sz="2800" dirty="0">
                <a:latin typeface="Times New Roman" pitchFamily="18" charset="0"/>
                <a:cs typeface="Times New Roman" pitchFamily="18" charset="0"/>
              </a:rPr>
              <a:t>[6] http://viettuts.vn/hibernate </a:t>
            </a:r>
          </a:p>
          <a:p>
            <a:pPr marL="0" indent="0">
              <a:buNone/>
            </a:pPr>
            <a:r>
              <a:rPr lang="en-US" sz="2800" dirty="0">
                <a:latin typeface="Times New Roman" pitchFamily="18" charset="0"/>
                <a:cs typeface="Times New Roman" pitchFamily="18" charset="0"/>
              </a:rPr>
              <a:t>[7] http://vietjack.com/struts_2/ </a:t>
            </a:r>
          </a:p>
          <a:p>
            <a:pPr marL="0" indent="0">
              <a:buNone/>
            </a:pPr>
            <a:r>
              <a:rPr lang="en-US" sz="2800" dirty="0">
                <a:latin typeface="Times New Roman" pitchFamily="18" charset="0"/>
                <a:cs typeface="Times New Roman" pitchFamily="18" charset="0"/>
              </a:rPr>
              <a:t>[8] https://www.w3schools.com/ </a:t>
            </a:r>
          </a:p>
          <a:p>
            <a:pPr marL="0" indent="0">
              <a:buNone/>
            </a:pPr>
            <a:endParaRPr lang="en-US" sz="2800"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21</a:t>
            </a:fld>
            <a:endParaRPr lang="en-US" dirty="0"/>
          </a:p>
        </p:txBody>
      </p:sp>
    </p:spTree>
    <p:extLst>
      <p:ext uri="{BB962C8B-B14F-4D97-AF65-F5344CB8AC3E}">
        <p14:creationId xmlns:p14="http://schemas.microsoft.com/office/powerpoint/2010/main" val="825785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2209800" y="2667000"/>
            <a:ext cx="5638800" cy="990600"/>
          </a:xfrm>
        </p:spPr>
        <p:txBody>
          <a:bodyPr>
            <a:normAutofit/>
          </a:bodyPr>
          <a:lstStyle/>
          <a:p>
            <a:pPr marL="0" indent="0">
              <a:buNone/>
            </a:pPr>
            <a:r>
              <a:rPr lang="en-US" b="1" dirty="0" smtClean="0">
                <a:latin typeface="Times New Roman" pitchFamily="18" charset="0"/>
                <a:cs typeface="Times New Roman" pitchFamily="18" charset="0"/>
              </a:rPr>
              <a:t>CẢM ƠN ĐÃ LẮNG NGHE !</a:t>
            </a:r>
            <a:endParaRPr lang="en-US"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22</a:t>
            </a:fld>
            <a:endParaRPr lang="en-US" dirty="0"/>
          </a:p>
        </p:txBody>
      </p:sp>
    </p:spTree>
    <p:extLst>
      <p:ext uri="{BB962C8B-B14F-4D97-AF65-F5344CB8AC3E}">
        <p14:creationId xmlns:p14="http://schemas.microsoft.com/office/powerpoint/2010/main" val="40813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1. </a:t>
            </a:r>
            <a:r>
              <a:rPr lang="en-US" sz="3600" b="1" dirty="0" err="1" smtClean="0">
                <a:latin typeface="Times New Roman" pitchFamily="18" charset="0"/>
                <a:cs typeface="Times New Roman" pitchFamily="18" charset="0"/>
              </a:rPr>
              <a:t>Khảo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yêu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cầu</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a:bodyPr>
          <a:lstStyle/>
          <a:p>
            <a:r>
              <a:rPr lang="en-US" sz="2800" dirty="0" err="1" smtClean="0">
                <a:latin typeface="Times New Roman" pitchFamily="18" charset="0"/>
                <a:cs typeface="Times New Roman" pitchFamily="18" charset="0"/>
              </a:rPr>
              <a:t>Sinh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endParaRPr lang="en-US" sz="2800" dirty="0" smtClean="0">
              <a:latin typeface="Times New Roman" pitchFamily="18" charset="0"/>
              <a:cs typeface="Times New Roman" pitchFamily="18" charset="0"/>
            </a:endParaRPr>
          </a:p>
          <a:p>
            <a:pPr lvl="1"/>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thuật</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Trải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ty</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endParaRPr lang="en-US" sz="24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Giảng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endParaRPr lang="en-US" sz="28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kê</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endParaRPr lang="en-US" sz="24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endParaRPr lang="en-US" sz="2800" dirty="0" smtClean="0">
              <a:latin typeface="Times New Roman" pitchFamily="18" charset="0"/>
              <a:cs typeface="Times New Roman" pitchFamily="18" charset="0"/>
            </a:endParaRPr>
          </a:p>
          <a:p>
            <a:pPr lvl="1"/>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endParaRPr lang="en-US" sz="2400"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3</a:t>
            </a:fld>
            <a:endParaRPr lang="en-US" dirty="0"/>
          </a:p>
        </p:txBody>
      </p:sp>
    </p:spTree>
    <p:extLst>
      <p:ext uri="{BB962C8B-B14F-4D97-AF65-F5344CB8AC3E}">
        <p14:creationId xmlns:p14="http://schemas.microsoft.com/office/powerpoint/2010/main" val="3484099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1. </a:t>
            </a:r>
            <a:r>
              <a:rPr lang="en-US" sz="3600" b="1" dirty="0" err="1" smtClean="0">
                <a:latin typeface="Times New Roman" pitchFamily="18" charset="0"/>
                <a:cs typeface="Times New Roman" pitchFamily="18" charset="0"/>
              </a:rPr>
              <a:t>Khảo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yêu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cầu</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848600" cy="5181600"/>
          </a:xfrm>
        </p:spPr>
        <p:txBody>
          <a:bodyPr>
            <a:normAutofit fontScale="92500" lnSpcReduction="20000"/>
          </a:bodyPr>
          <a:lstStyle/>
          <a:p>
            <a:r>
              <a:rPr lang="vi-VN" sz="2800" dirty="0">
                <a:latin typeface="Times New Roman" pitchFamily="18" charset="0"/>
                <a:cs typeface="Times New Roman" pitchFamily="18" charset="0"/>
              </a:rPr>
              <a:t>HTDKQLTT là một hệ thống cho phép hai bên là nhà trường và DN (đơn vị thực tập) liên kết </a:t>
            </a:r>
            <a:r>
              <a:rPr lang="vi-VN" sz="2800" dirty="0" smtClean="0">
                <a:latin typeface="Times New Roman" pitchFamily="18" charset="0"/>
                <a:cs typeface="Times New Roman" pitchFamily="18" charset="0"/>
              </a:rPr>
              <a:t>để </a:t>
            </a:r>
            <a:r>
              <a:rPr lang="vi-VN" sz="2800" dirty="0">
                <a:latin typeface="Times New Roman" pitchFamily="18" charset="0"/>
                <a:cs typeface="Times New Roman" pitchFamily="18" charset="0"/>
              </a:rPr>
              <a:t>quản lý sinh viên. </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Đối </a:t>
            </a:r>
            <a:r>
              <a:rPr lang="vi-VN" sz="2800" dirty="0">
                <a:latin typeface="Times New Roman" pitchFamily="18" charset="0"/>
                <a:cs typeface="Times New Roman" pitchFamily="18" charset="0"/>
              </a:rPr>
              <a:t>với nhà trường, hệ thống sẽ quản lý sinh viên thực tập tại DN như một môn học, từ đó đưa ra các yêu cầu và đánh giá sinh viên về mức độ thực tập tại DN của sinh viên. </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Đối </a:t>
            </a:r>
            <a:r>
              <a:rPr lang="vi-VN" sz="2800" dirty="0">
                <a:latin typeface="Times New Roman" pitchFamily="18" charset="0"/>
                <a:cs typeface="Times New Roman" pitchFamily="18" charset="0"/>
              </a:rPr>
              <a:t>với DN, đây có thể là một kênh trực truyến để tìm kiếm nguồn nhân lực tương lai hoặc sinh viên muốn đăng ký thực tập tại công ty.</a:t>
            </a:r>
          </a:p>
          <a:p>
            <a:r>
              <a:rPr lang="vi-VN" sz="2800" dirty="0">
                <a:latin typeface="Times New Roman" pitchFamily="18" charset="0"/>
                <a:cs typeface="Times New Roman" pitchFamily="18" charset="0"/>
              </a:rPr>
              <a:t>HTDKQLTT cho phép sinh viên lựa chọn các đề tài phù hợp với trình độ và khả năng thực tế của bản thân bao gồm: kiến thức, chuyên môn, ngại ngữ, các kỹ năng mềm</a:t>
            </a:r>
            <a:r>
              <a:rPr lang="vi-VN" sz="28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4</a:t>
            </a:fld>
            <a:endParaRPr lang="en-US" dirty="0"/>
          </a:p>
        </p:txBody>
      </p:sp>
    </p:spTree>
    <p:extLst>
      <p:ext uri="{BB962C8B-B14F-4D97-AF65-F5344CB8AC3E}">
        <p14:creationId xmlns:p14="http://schemas.microsoft.com/office/powerpoint/2010/main" val="4284657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5</a:t>
            </a:fld>
            <a:endParaRPr lang="en-US" dirty="0"/>
          </a:p>
        </p:txBody>
      </p:sp>
      <p:sp>
        <p:nvSpPr>
          <p:cNvPr id="4" name="Content Placeholder 3"/>
          <p:cNvSpPr>
            <a:spLocks noGrp="1"/>
          </p:cNvSpPr>
          <p:nvPr>
            <p:ph idx="1"/>
          </p:nvPr>
        </p:nvSpPr>
        <p:spPr>
          <a:xfrm>
            <a:off x="1219200" y="1219200"/>
            <a:ext cx="7848600" cy="5257800"/>
          </a:xfrm>
        </p:spPr>
        <p:txBody>
          <a:bodyPr/>
          <a:lstStyle/>
          <a:p>
            <a:pPr marL="0" indent="0">
              <a:buNone/>
            </a:pPr>
            <a:r>
              <a:rPr lang="en-US" sz="2800" b="1" dirty="0" smtClean="0">
                <a:latin typeface="Times New Roman" pitchFamily="18" charset="0"/>
                <a:cs typeface="Times New Roman" pitchFamily="18" charset="0"/>
              </a:rPr>
              <a:t>2.1. </a:t>
            </a:r>
            <a:r>
              <a:rPr lang="en-US" sz="2800" b="1" dirty="0" err="1" smtClean="0">
                <a:latin typeface="Times New Roman" pitchFamily="18" charset="0"/>
                <a:cs typeface="Times New Roman" pitchFamily="18" charset="0"/>
              </a:rPr>
              <a:t>Biểu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use-case </a:t>
            </a:r>
            <a:r>
              <a:rPr lang="en-US" sz="2800" b="1" dirty="0" err="1" smtClean="0">
                <a:latin typeface="Times New Roman" pitchFamily="18" charset="0"/>
                <a:cs typeface="Times New Roman" pitchFamily="18" charset="0"/>
              </a:rPr>
              <a:t>tổng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quan</a:t>
            </a:r>
            <a:endParaRPr lang="en-US" sz="2800" b="1" dirty="0" smtClean="0">
              <a:latin typeface="Times New Roman" pitchFamily="18" charset="0"/>
              <a:cs typeface="Times New Roman" pitchFamily="18" charset="0"/>
            </a:endParaRPr>
          </a:p>
          <a:p>
            <a:endParaRPr lang="en-US" dirty="0"/>
          </a:p>
        </p:txBody>
      </p: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2438400" y="1905000"/>
            <a:ext cx="5462516" cy="4514850"/>
          </a:xfrm>
          <a:prstGeom prst="rect">
            <a:avLst/>
          </a:prstGeom>
        </p:spPr>
      </p:pic>
    </p:spTree>
    <p:extLst>
      <p:ext uri="{BB962C8B-B14F-4D97-AF65-F5344CB8AC3E}">
        <p14:creationId xmlns:p14="http://schemas.microsoft.com/office/powerpoint/2010/main" val="985905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6</a:t>
            </a:fld>
            <a:endParaRPr lang="en-US" dirty="0"/>
          </a:p>
        </p:txBody>
      </p:sp>
      <p:sp>
        <p:nvSpPr>
          <p:cNvPr id="4" name="Content Placeholder 3"/>
          <p:cNvSpPr>
            <a:spLocks noGrp="1"/>
          </p:cNvSpPr>
          <p:nvPr>
            <p:ph idx="1"/>
          </p:nvPr>
        </p:nvSpPr>
        <p:spPr>
          <a:xfrm>
            <a:off x="1219200" y="1219200"/>
            <a:ext cx="7848600" cy="5257800"/>
          </a:xfrm>
        </p:spPr>
        <p:txBody>
          <a:bodyPr/>
          <a:lstStyle/>
          <a:p>
            <a:pPr marL="0" indent="0">
              <a:buNone/>
            </a:pPr>
            <a:r>
              <a:rPr lang="en-US" sz="2800" b="1" dirty="0" smtClean="0">
                <a:latin typeface="Times New Roman" pitchFamily="18" charset="0"/>
                <a:cs typeface="Times New Roman" pitchFamily="18" charset="0"/>
              </a:rPr>
              <a:t>2.2. </a:t>
            </a:r>
            <a:r>
              <a:rPr lang="en-US" sz="2800" b="1" dirty="0" err="1" smtClean="0">
                <a:latin typeface="Times New Roman" pitchFamily="18" charset="0"/>
                <a:cs typeface="Times New Roman" pitchFamily="18" charset="0"/>
              </a:rPr>
              <a:t>Biểu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use-case </a:t>
            </a:r>
            <a:r>
              <a:rPr lang="en-US" sz="2800" b="1" dirty="0" err="1" smtClean="0">
                <a:latin typeface="Times New Roman" pitchFamily="18" charset="0"/>
                <a:cs typeface="Times New Roman" pitchFamily="18" charset="0"/>
              </a:rPr>
              <a:t>sinh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viên</a:t>
            </a:r>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2438400" y="1752600"/>
            <a:ext cx="4920615" cy="4724400"/>
          </a:xfrm>
          <a:prstGeom prst="rect">
            <a:avLst/>
          </a:prstGeom>
        </p:spPr>
      </p:pic>
    </p:spTree>
    <p:extLst>
      <p:ext uri="{BB962C8B-B14F-4D97-AF65-F5344CB8AC3E}">
        <p14:creationId xmlns:p14="http://schemas.microsoft.com/office/powerpoint/2010/main" val="367804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7</a:t>
            </a:fld>
            <a:endParaRPr lang="en-US" dirty="0"/>
          </a:p>
        </p:txBody>
      </p:sp>
      <p:sp>
        <p:nvSpPr>
          <p:cNvPr id="4" name="Content Placeholder 3"/>
          <p:cNvSpPr>
            <a:spLocks noGrp="1"/>
          </p:cNvSpPr>
          <p:nvPr>
            <p:ph idx="1"/>
          </p:nvPr>
        </p:nvSpPr>
        <p:spPr>
          <a:xfrm>
            <a:off x="1219200" y="1219200"/>
            <a:ext cx="7848600" cy="5257800"/>
          </a:xfrm>
        </p:spPr>
        <p:txBody>
          <a:bodyPr/>
          <a:lstStyle/>
          <a:p>
            <a:pPr marL="0" indent="0">
              <a:buNone/>
            </a:pPr>
            <a:r>
              <a:rPr lang="en-US" sz="2800" b="1" dirty="0" smtClean="0">
                <a:latin typeface="Times New Roman" pitchFamily="18" charset="0"/>
                <a:cs typeface="Times New Roman" pitchFamily="18" charset="0"/>
              </a:rPr>
              <a:t>2.3. </a:t>
            </a:r>
            <a:r>
              <a:rPr lang="en-US" sz="2800" b="1" dirty="0" err="1" smtClean="0">
                <a:latin typeface="Times New Roman" pitchFamily="18" charset="0"/>
                <a:cs typeface="Times New Roman" pitchFamily="18" charset="0"/>
              </a:rPr>
              <a:t>Biểu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use-case </a:t>
            </a:r>
            <a:r>
              <a:rPr lang="en-US" sz="2800" b="1" dirty="0" err="1" smtClean="0">
                <a:latin typeface="Times New Roman" pitchFamily="18" charset="0"/>
                <a:cs typeface="Times New Roman" pitchFamily="18" charset="0"/>
              </a:rPr>
              <a:t>giảng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hướng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dẫn</a:t>
            </a: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2057400" y="1905000"/>
            <a:ext cx="6248400" cy="4419600"/>
          </a:xfrm>
          <a:prstGeom prst="rect">
            <a:avLst/>
          </a:prstGeom>
        </p:spPr>
      </p:pic>
    </p:spTree>
    <p:extLst>
      <p:ext uri="{BB962C8B-B14F-4D97-AF65-F5344CB8AC3E}">
        <p14:creationId xmlns:p14="http://schemas.microsoft.com/office/powerpoint/2010/main" val="17877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8</a:t>
            </a:fld>
            <a:endParaRPr lang="en-US" dirty="0"/>
          </a:p>
        </p:txBody>
      </p:sp>
      <p:sp>
        <p:nvSpPr>
          <p:cNvPr id="4" name="Content Placeholder 3"/>
          <p:cNvSpPr>
            <a:spLocks noGrp="1"/>
          </p:cNvSpPr>
          <p:nvPr>
            <p:ph idx="1"/>
          </p:nvPr>
        </p:nvSpPr>
        <p:spPr>
          <a:xfrm>
            <a:off x="1219200" y="1219200"/>
            <a:ext cx="7848600" cy="5257800"/>
          </a:xfrm>
        </p:spPr>
        <p:txBody>
          <a:bodyPr/>
          <a:lstStyle/>
          <a:p>
            <a:pPr marL="0" indent="0">
              <a:buNone/>
            </a:pPr>
            <a:r>
              <a:rPr lang="en-US" sz="2800" b="1" dirty="0" smtClean="0">
                <a:latin typeface="Times New Roman" pitchFamily="18" charset="0"/>
                <a:cs typeface="Times New Roman" pitchFamily="18" charset="0"/>
              </a:rPr>
              <a:t>2.4. </a:t>
            </a:r>
            <a:r>
              <a:rPr lang="en-US" sz="2800" b="1" dirty="0" err="1" smtClean="0">
                <a:latin typeface="Times New Roman" pitchFamily="18" charset="0"/>
                <a:cs typeface="Times New Roman" pitchFamily="18" charset="0"/>
              </a:rPr>
              <a:t>Biểu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use-case </a:t>
            </a:r>
            <a:r>
              <a:rPr lang="en-US" sz="2800" b="1" dirty="0" err="1" smtClean="0">
                <a:latin typeface="Times New Roman" pitchFamily="18" charset="0"/>
                <a:cs typeface="Times New Roman" pitchFamily="18" charset="0"/>
              </a:rPr>
              <a:t>người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hướng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dẫn</a:t>
            </a:r>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2115184" y="1830704"/>
            <a:ext cx="6724016" cy="4646295"/>
          </a:xfrm>
          <a:prstGeom prst="rect">
            <a:avLst/>
          </a:prstGeom>
        </p:spPr>
      </p:pic>
    </p:spTree>
    <p:extLst>
      <p:ext uri="{BB962C8B-B14F-4D97-AF65-F5344CB8AC3E}">
        <p14:creationId xmlns:p14="http://schemas.microsoft.com/office/powerpoint/2010/main" val="256777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normAutofit/>
          </a:bodyPr>
          <a:lstStyle/>
          <a:p>
            <a:pPr algn="l"/>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endParaRPr lang="en-US" sz="3600" b="1"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1143000" y="6492875"/>
            <a:ext cx="2133600" cy="365125"/>
          </a:xfrm>
        </p:spPr>
        <p:txBody>
          <a:bodyPr/>
          <a:lstStyle/>
          <a:p>
            <a:fld id="{3805247F-6ACC-47F2-B107-A401F66D3D80}" type="datetime1">
              <a:rPr lang="en-US" smtClean="0"/>
              <a:t>6/9/2018</a:t>
            </a:fld>
            <a:endParaRPr lang="en-US" dirty="0"/>
          </a:p>
        </p:txBody>
      </p:sp>
      <p:sp>
        <p:nvSpPr>
          <p:cNvPr id="8" name="Footer Placeholder 7"/>
          <p:cNvSpPr>
            <a:spLocks noGrp="1"/>
          </p:cNvSpPr>
          <p:nvPr>
            <p:ph type="ftr" sz="quarter" idx="11"/>
          </p:nvPr>
        </p:nvSpPr>
        <p:spPr>
          <a:xfrm>
            <a:off x="3124200" y="6479020"/>
            <a:ext cx="2895600" cy="365125"/>
          </a:xfrm>
        </p:spPr>
        <p:txBody>
          <a:bodyPr/>
          <a:lstStyle/>
          <a:p>
            <a:r>
              <a:rPr lang="vi-VN" dirty="0" smtClean="0"/>
              <a:t>Nguyễn Công Sơn _ INPG12 _ K58</a:t>
            </a:r>
            <a:endParaRPr lang="en-US" dirty="0"/>
          </a:p>
        </p:txBody>
      </p:sp>
      <p:sp>
        <p:nvSpPr>
          <p:cNvPr id="9" name="Slide Number Placeholder 8"/>
          <p:cNvSpPr>
            <a:spLocks noGrp="1"/>
          </p:cNvSpPr>
          <p:nvPr>
            <p:ph type="sldNum" sz="quarter" idx="12"/>
          </p:nvPr>
        </p:nvSpPr>
        <p:spPr>
          <a:xfrm>
            <a:off x="6553200" y="6492875"/>
            <a:ext cx="2133600" cy="365125"/>
          </a:xfrm>
        </p:spPr>
        <p:txBody>
          <a:bodyPr/>
          <a:lstStyle/>
          <a:p>
            <a:fld id="{1815C771-616B-4028-867A-3CFF73E32554}" type="slidenum">
              <a:rPr lang="en-US" smtClean="0"/>
              <a:t>9</a:t>
            </a:fld>
            <a:endParaRPr lang="en-US" dirty="0"/>
          </a:p>
        </p:txBody>
      </p:sp>
      <p:sp>
        <p:nvSpPr>
          <p:cNvPr id="4" name="Content Placeholder 3"/>
          <p:cNvSpPr>
            <a:spLocks noGrp="1"/>
          </p:cNvSpPr>
          <p:nvPr>
            <p:ph idx="1"/>
          </p:nvPr>
        </p:nvSpPr>
        <p:spPr>
          <a:xfrm>
            <a:off x="1219200" y="1219200"/>
            <a:ext cx="7848600" cy="5257800"/>
          </a:xfrm>
        </p:spPr>
        <p:txBody>
          <a:bodyPr/>
          <a:lstStyle/>
          <a:p>
            <a:pPr marL="0" indent="0">
              <a:buNone/>
            </a:pPr>
            <a:r>
              <a:rPr lang="en-US" sz="2800" b="1" dirty="0" smtClean="0">
                <a:latin typeface="Times New Roman" pitchFamily="18" charset="0"/>
                <a:cs typeface="Times New Roman" pitchFamily="18" charset="0"/>
              </a:rPr>
              <a:t>2.4. </a:t>
            </a:r>
            <a:r>
              <a:rPr lang="en-US" sz="2800" b="1" dirty="0" err="1" smtClean="0">
                <a:latin typeface="Times New Roman" pitchFamily="18" charset="0"/>
                <a:cs typeface="Times New Roman" pitchFamily="18" charset="0"/>
              </a:rPr>
              <a:t>Biểu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use-case </a:t>
            </a:r>
            <a:r>
              <a:rPr lang="en-US" sz="2800" b="1" dirty="0" err="1" smtClean="0">
                <a:latin typeface="Times New Roman" pitchFamily="18" charset="0"/>
                <a:cs typeface="Times New Roman" pitchFamily="18" charset="0"/>
              </a:rPr>
              <a:t>đại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diện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ty</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318" y="1905000"/>
            <a:ext cx="5985681" cy="4572000"/>
          </a:xfrm>
          <a:prstGeom prst="rect">
            <a:avLst/>
          </a:prstGeom>
        </p:spPr>
      </p:pic>
    </p:spTree>
    <p:extLst>
      <p:ext uri="{BB962C8B-B14F-4D97-AF65-F5344CB8AC3E}">
        <p14:creationId xmlns:p14="http://schemas.microsoft.com/office/powerpoint/2010/main" val="4009452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3043</TotalTime>
  <Words>1440</Words>
  <Application>Microsoft Office PowerPoint</Application>
  <PresentationFormat>On-screen Show (4:3)</PresentationFormat>
  <Paragraphs>242</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ĐỒ ÁN TỐT NGHIỆP</vt:lpstr>
      <vt:lpstr> MỤC LỤC</vt:lpstr>
      <vt:lpstr>1. Khảo sát yêu cầu</vt:lpstr>
      <vt:lpstr>1. Khảo sát yêu cầu</vt:lpstr>
      <vt:lpstr>2. Phân tích hệ thống</vt:lpstr>
      <vt:lpstr>2. Phân tích hệ thống</vt:lpstr>
      <vt:lpstr>2. Phân tích hệ thống</vt:lpstr>
      <vt:lpstr>2. Phân tích hệ thống</vt:lpstr>
      <vt:lpstr>2. Phân tích hệ thống</vt:lpstr>
      <vt:lpstr>3. Thiết kế hệ thống    3.1. Thiết kế tổng thể </vt:lpstr>
      <vt:lpstr>3. Thiết kế hệ thống    3.2. Thiết kế giao diện </vt:lpstr>
      <vt:lpstr>3. Thiết kế hệ thống    3.3. Thiết kế CSDL </vt:lpstr>
      <vt:lpstr>3. Thiết kế hệ thống    3.4. Thiết kế so khớp thông tin </vt:lpstr>
      <vt:lpstr>4. Cài đặt thực nghiệm</vt:lpstr>
      <vt:lpstr>4. Cài đặt thực nghiệm</vt:lpstr>
      <vt:lpstr>4. Cài đặt thực nghiệm</vt:lpstr>
      <vt:lpstr>4. Cài đặt thực nghiệm</vt:lpstr>
      <vt:lpstr>4. Cài đặt thực nghiệm</vt:lpstr>
      <vt:lpstr>4. Cài đặt thực nghiệm</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dc:title>
  <dc:creator>sonnc</dc:creator>
  <cp:lastModifiedBy>sonnc</cp:lastModifiedBy>
  <cp:revision>19</cp:revision>
  <dcterms:created xsi:type="dcterms:W3CDTF">2018-05-10T01:43:07Z</dcterms:created>
  <dcterms:modified xsi:type="dcterms:W3CDTF">2018-06-10T01:14:02Z</dcterms:modified>
</cp:coreProperties>
</file>