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88" d="100"/>
          <a:sy n="88" d="100"/>
        </p:scale>
        <p:origin x="45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08/11/2021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08/11/2021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08/11/2021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08/11/2021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08/11/2021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err="1"/>
              <a:t>Chương</a:t>
            </a:r>
            <a:r>
              <a:rPr lang="en-US" b="1" dirty="0"/>
              <a:t> 2 </a:t>
            </a:r>
            <a:endParaRPr lang="en-US" dirty="0"/>
          </a:p>
        </p:txBody>
      </p:sp>
      <p:sp>
        <p:nvSpPr>
          <p:cNvPr id="3" name="Subtitle 2"/>
          <p:cNvSpPr>
            <a:spLocks noGrp="1"/>
          </p:cNvSpPr>
          <p:nvPr>
            <p:ph type="subTitle" idx="1"/>
          </p:nvPr>
        </p:nvSpPr>
        <p:spPr/>
        <p:txBody>
          <a:bodyPr>
            <a:normAutofit/>
          </a:bodyPr>
          <a:lstStyle/>
          <a:p>
            <a:r>
              <a:rPr lang="en-US" sz="2800" b="1" dirty="0"/>
              <a:t>OTOMAT HỮU HẠN VÀ NGÔN NGỮ CHÍNH QUY</a:t>
            </a:r>
            <a:endParaRPr lang="en-US" sz="2800" dirty="0"/>
          </a:p>
        </p:txBody>
      </p:sp>
    </p:spTree>
    <p:extLst>
      <p:ext uri="{BB962C8B-B14F-4D97-AF65-F5344CB8AC3E}">
        <p14:creationId xmlns:p14="http://schemas.microsoft.com/office/powerpoint/2010/main" val="2237575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Dãy</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otomat</a:t>
            </a:r>
            <a:r>
              <a:rPr lang="en-US" dirty="0"/>
              <a:t> A</a:t>
            </a:r>
            <a:r>
              <a:rPr lang="en-US" baseline="-25000" dirty="0"/>
              <a:t>2 </a:t>
            </a:r>
            <a:r>
              <a:rPr lang="en-US" dirty="0" err="1"/>
              <a:t>trong</a:t>
            </a:r>
            <a:r>
              <a:rPr lang="en-US" dirty="0"/>
              <a:t> </a:t>
            </a:r>
            <a:r>
              <a:rPr lang="en-US" dirty="0" err="1"/>
              <a:t>quá</a:t>
            </a:r>
            <a:r>
              <a:rPr lang="en-US" dirty="0"/>
              <a:t> </a:t>
            </a:r>
            <a:r>
              <a:rPr lang="en-US" dirty="0" err="1"/>
              <a:t>trình</a:t>
            </a:r>
            <a:r>
              <a:rPr lang="en-US" dirty="0"/>
              <a:t> </a:t>
            </a:r>
            <a:r>
              <a:rPr lang="en-US" dirty="0" err="1"/>
              <a:t>đoán</a:t>
            </a:r>
            <a:r>
              <a:rPr lang="en-US" dirty="0"/>
              <a:t> </a:t>
            </a:r>
            <a:r>
              <a:rPr lang="en-US" dirty="0" err="1"/>
              <a:t>nhận</a:t>
            </a:r>
            <a:r>
              <a:rPr lang="en-US" dirty="0"/>
              <a:t> </a:t>
            </a:r>
            <a:r>
              <a:rPr lang="en-US" dirty="0" err="1"/>
              <a:t>xâu</a:t>
            </a:r>
            <a:r>
              <a:rPr lang="en-US" dirty="0"/>
              <a:t> </a:t>
            </a:r>
            <a:r>
              <a:rPr lang="en-US" dirty="0" err="1"/>
              <a:t>vào</a:t>
            </a:r>
            <a:r>
              <a:rPr lang="en-US" dirty="0"/>
              <a:t> β = 1010100 </a:t>
            </a:r>
            <a:r>
              <a:rPr lang="en-US" dirty="0" err="1"/>
              <a:t>là</a:t>
            </a:r>
            <a:r>
              <a:rPr lang="en-US" dirty="0"/>
              <a:t>: </a:t>
            </a:r>
          </a:p>
        </p:txBody>
      </p:sp>
      <p:sp>
        <p:nvSpPr>
          <p:cNvPr id="3" name="Content Placeholder 2"/>
          <p:cNvSpPr>
            <a:spLocks noGrp="1"/>
          </p:cNvSpPr>
          <p:nvPr>
            <p:ph idx="1"/>
          </p:nvPr>
        </p:nvSpPr>
        <p:spPr>
          <a:xfrm>
            <a:off x="2589212" y="5089358"/>
            <a:ext cx="8915400" cy="821864"/>
          </a:xfrm>
        </p:spPr>
        <p:txBody>
          <a:bodyPr/>
          <a:lstStyle/>
          <a:p>
            <a:r>
              <a:rPr lang="en-US" dirty="0" err="1"/>
              <a:t>Như</a:t>
            </a:r>
            <a:r>
              <a:rPr lang="en-US" dirty="0"/>
              <a:t> </a:t>
            </a:r>
            <a:r>
              <a:rPr lang="en-US" dirty="0" err="1"/>
              <a:t>vậy</a:t>
            </a:r>
            <a:r>
              <a:rPr lang="en-US" dirty="0"/>
              <a:t>, </a:t>
            </a:r>
            <a:r>
              <a:rPr lang="en-US" dirty="0" err="1"/>
              <a:t>otomat</a:t>
            </a:r>
            <a:r>
              <a:rPr lang="en-US" dirty="0"/>
              <a:t> A</a:t>
            </a:r>
            <a:r>
              <a:rPr lang="en-US" baseline="-25000" dirty="0"/>
              <a:t>2</a:t>
            </a:r>
            <a:r>
              <a:rPr lang="en-US" dirty="0"/>
              <a:t> </a:t>
            </a:r>
            <a:r>
              <a:rPr lang="en-US" dirty="0" err="1"/>
              <a:t>không</a:t>
            </a:r>
            <a:r>
              <a:rPr lang="en-US" dirty="0"/>
              <a:t> </a:t>
            </a:r>
            <a:r>
              <a:rPr lang="en-US" dirty="0" err="1"/>
              <a:t>chấp</a:t>
            </a:r>
            <a:r>
              <a:rPr lang="en-US" dirty="0"/>
              <a:t> </a:t>
            </a:r>
            <a:r>
              <a:rPr lang="en-US" dirty="0" err="1"/>
              <a:t>nhận</a:t>
            </a:r>
            <a:r>
              <a:rPr lang="en-US" dirty="0"/>
              <a:t> </a:t>
            </a:r>
            <a:r>
              <a:rPr lang="en-US" dirty="0" err="1"/>
              <a:t>xâu</a:t>
            </a:r>
            <a:r>
              <a:rPr lang="en-US" dirty="0"/>
              <a:t> β. </a:t>
            </a:r>
          </a:p>
          <a:p>
            <a:endParaRPr lang="en-US" dirty="0"/>
          </a:p>
        </p:txBody>
      </p:sp>
      <p:pic>
        <p:nvPicPr>
          <p:cNvPr id="4" name="Picture 3"/>
          <p:cNvPicPr/>
          <p:nvPr/>
        </p:nvPicPr>
        <p:blipFill>
          <a:blip r:embed="rId2"/>
          <a:stretch>
            <a:fillRect/>
          </a:stretch>
        </p:blipFill>
        <p:spPr>
          <a:xfrm>
            <a:off x="2697496" y="2213663"/>
            <a:ext cx="7606716" cy="2342147"/>
          </a:xfrm>
          <a:prstGeom prst="rect">
            <a:avLst/>
          </a:prstGeom>
        </p:spPr>
      </p:pic>
    </p:spTree>
    <p:extLst>
      <p:ext uri="{BB962C8B-B14F-4D97-AF65-F5344CB8AC3E}">
        <p14:creationId xmlns:p14="http://schemas.microsoft.com/office/powerpoint/2010/main" val="424495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78942"/>
            <a:ext cx="8911687" cy="1280890"/>
          </a:xfrm>
        </p:spPr>
        <p:txBody>
          <a:bodyPr>
            <a:noAutofit/>
          </a:bodyPr>
          <a:lstStyle/>
          <a:p>
            <a:r>
              <a:rPr lang="en-US" sz="2400" dirty="0"/>
              <a:t>Ta </a:t>
            </a:r>
            <a:r>
              <a:rPr lang="en-US" sz="2400" dirty="0" err="1"/>
              <a:t>có</a:t>
            </a:r>
            <a:r>
              <a:rPr lang="en-US" sz="2400" dirty="0"/>
              <a:t> </a:t>
            </a:r>
            <a:r>
              <a:rPr lang="en-US" sz="2400" dirty="0" err="1"/>
              <a:t>thể</a:t>
            </a:r>
            <a:r>
              <a:rPr lang="en-US" sz="2400" dirty="0"/>
              <a:t> </a:t>
            </a:r>
            <a:r>
              <a:rPr lang="en-US" sz="2400" dirty="0" err="1"/>
              <a:t>mô</a:t>
            </a:r>
            <a:r>
              <a:rPr lang="en-US" sz="2400" dirty="0"/>
              <a:t> </a:t>
            </a:r>
            <a:r>
              <a:rPr lang="en-US" sz="2400" dirty="0" err="1"/>
              <a:t>tả</a:t>
            </a:r>
            <a:r>
              <a:rPr lang="en-US" sz="2400" dirty="0"/>
              <a:t> </a:t>
            </a:r>
            <a:r>
              <a:rPr lang="en-US" sz="2400" dirty="0" err="1"/>
              <a:t>quá</a:t>
            </a:r>
            <a:r>
              <a:rPr lang="en-US" sz="2400" dirty="0"/>
              <a:t> </a:t>
            </a:r>
            <a:r>
              <a:rPr lang="en-US" sz="2400" dirty="0" err="1"/>
              <a:t>trình</a:t>
            </a:r>
            <a:r>
              <a:rPr lang="en-US" sz="2400" dirty="0"/>
              <a:t> </a:t>
            </a:r>
            <a:r>
              <a:rPr lang="en-US" sz="2400" dirty="0" err="1"/>
              <a:t>đoán</a:t>
            </a:r>
            <a:r>
              <a:rPr lang="en-US" sz="2400" dirty="0"/>
              <a:t> </a:t>
            </a:r>
            <a:r>
              <a:rPr lang="en-US" sz="2400" dirty="0" err="1"/>
              <a:t>nhận</a:t>
            </a:r>
            <a:r>
              <a:rPr lang="en-US" sz="2400" dirty="0"/>
              <a:t> </a:t>
            </a:r>
            <a:r>
              <a:rPr lang="en-US" sz="2400" dirty="0" err="1"/>
              <a:t>xâu</a:t>
            </a:r>
            <a:r>
              <a:rPr lang="en-US" sz="2400" dirty="0"/>
              <a:t> </a:t>
            </a:r>
            <a:r>
              <a:rPr lang="en-US" sz="2400" dirty="0" err="1"/>
              <a:t>vào</a:t>
            </a:r>
            <a:r>
              <a:rPr lang="en-US" sz="2400" dirty="0"/>
              <a:t> </a:t>
            </a:r>
            <a:r>
              <a:rPr lang="en-US" sz="2400" dirty="0" err="1"/>
              <a:t>của</a:t>
            </a:r>
            <a:r>
              <a:rPr lang="en-US" sz="2400" dirty="0"/>
              <a:t> </a:t>
            </a:r>
            <a:r>
              <a:rPr lang="en-US" sz="2400" dirty="0" err="1"/>
              <a:t>otomat</a:t>
            </a:r>
            <a:r>
              <a:rPr lang="en-US" sz="2400" dirty="0"/>
              <a:t> </a:t>
            </a:r>
            <a:r>
              <a:rPr lang="en-US" sz="2400" dirty="0" err="1"/>
              <a:t>hữu</a:t>
            </a:r>
            <a:r>
              <a:rPr lang="en-US" sz="2400" dirty="0"/>
              <a:t> </a:t>
            </a:r>
            <a:r>
              <a:rPr lang="en-US" sz="2400" dirty="0" err="1"/>
              <a:t>hạn</a:t>
            </a:r>
            <a:r>
              <a:rPr lang="en-US" sz="2400" dirty="0"/>
              <a:t> </a:t>
            </a:r>
            <a:r>
              <a:rPr lang="en-US" sz="2400" dirty="0" err="1"/>
              <a:t>đơn</a:t>
            </a:r>
            <a:r>
              <a:rPr lang="en-US" sz="2400" dirty="0"/>
              <a:t> </a:t>
            </a:r>
            <a:r>
              <a:rPr lang="en-US" sz="2400" dirty="0" err="1"/>
              <a:t>định</a:t>
            </a:r>
            <a:r>
              <a:rPr lang="en-US" sz="2400" dirty="0"/>
              <a:t> </a:t>
            </a:r>
            <a:r>
              <a:rPr lang="en-US" sz="2400" dirty="0" err="1"/>
              <a:t>đầy</a:t>
            </a:r>
            <a:r>
              <a:rPr lang="en-US" sz="2400" dirty="0"/>
              <a:t> </a:t>
            </a:r>
            <a:r>
              <a:rPr lang="en-US" sz="2400" dirty="0" err="1"/>
              <a:t>đủ</a:t>
            </a:r>
            <a:r>
              <a:rPr lang="en-US" sz="2400" dirty="0"/>
              <a:t> A </a:t>
            </a:r>
            <a:r>
              <a:rPr lang="en-US" sz="2400" dirty="0" err="1"/>
              <a:t>bằng</a:t>
            </a:r>
            <a:r>
              <a:rPr lang="en-US" sz="2400" dirty="0"/>
              <a:t> </a:t>
            </a:r>
            <a:r>
              <a:rPr lang="en-US" sz="2400" dirty="0" err="1"/>
              <a:t>thuật</a:t>
            </a:r>
            <a:r>
              <a:rPr lang="en-US" sz="2400" dirty="0"/>
              <a:t> </a:t>
            </a:r>
            <a:r>
              <a:rPr lang="en-US" sz="2400" dirty="0" err="1"/>
              <a:t>toán</a:t>
            </a:r>
            <a:r>
              <a:rPr lang="en-US" sz="2400" dirty="0"/>
              <a:t> </a:t>
            </a:r>
            <a:r>
              <a:rPr lang="en-US" sz="2400" dirty="0" err="1"/>
              <a:t>mô</a:t>
            </a:r>
            <a:r>
              <a:rPr lang="en-US" sz="2400" dirty="0"/>
              <a:t> </a:t>
            </a:r>
            <a:r>
              <a:rPr lang="en-US" sz="2400" dirty="0" err="1"/>
              <a:t>phỏng</a:t>
            </a:r>
            <a:r>
              <a:rPr lang="en-US" sz="2400" dirty="0"/>
              <a:t> </a:t>
            </a:r>
            <a:r>
              <a:rPr lang="en-US" sz="2400" dirty="0" err="1"/>
              <a:t>sau</a:t>
            </a:r>
            <a:r>
              <a:rPr lang="en-US" sz="2400" dirty="0"/>
              <a:t>: </a:t>
            </a:r>
            <a:br>
              <a:rPr lang="en-US" sz="2400" dirty="0"/>
            </a:br>
            <a:endParaRPr lang="en-US" sz="2400" dirty="0"/>
          </a:p>
        </p:txBody>
      </p:sp>
      <p:sp>
        <p:nvSpPr>
          <p:cNvPr id="3" name="Content Placeholder 2"/>
          <p:cNvSpPr>
            <a:spLocks noGrp="1"/>
          </p:cNvSpPr>
          <p:nvPr>
            <p:ph idx="1"/>
          </p:nvPr>
        </p:nvSpPr>
        <p:spPr>
          <a:xfrm>
            <a:off x="2589212" y="1134979"/>
            <a:ext cx="8915400" cy="3777622"/>
          </a:xfrm>
        </p:spPr>
        <p:txBody>
          <a:bodyPr>
            <a:noAutofit/>
          </a:bodyPr>
          <a:lstStyle/>
          <a:p>
            <a:r>
              <a:rPr lang="en-US" sz="1400" dirty="0"/>
              <a:t>	</a:t>
            </a:r>
            <a:r>
              <a:rPr lang="en-US" sz="1400" b="1" i="1" dirty="0"/>
              <a:t>Input : </a:t>
            </a:r>
          </a:p>
          <a:p>
            <a:r>
              <a:rPr lang="en-US" sz="1400" dirty="0"/>
              <a:t> 	− </a:t>
            </a:r>
            <a:r>
              <a:rPr lang="en-US" sz="1400" dirty="0" err="1"/>
              <a:t>Một</a:t>
            </a:r>
            <a:r>
              <a:rPr lang="en-US" sz="1400" dirty="0"/>
              <a:t> </a:t>
            </a:r>
            <a:r>
              <a:rPr lang="en-US" sz="1400" dirty="0" err="1"/>
              <a:t>xâu</a:t>
            </a:r>
            <a:r>
              <a:rPr lang="en-US" sz="1400" dirty="0"/>
              <a:t> ω, </a:t>
            </a:r>
            <a:r>
              <a:rPr lang="en-US" sz="1400" dirty="0" err="1"/>
              <a:t>kết</a:t>
            </a:r>
            <a:r>
              <a:rPr lang="en-US" sz="1400" dirty="0"/>
              <a:t> </a:t>
            </a:r>
            <a:r>
              <a:rPr lang="en-US" sz="1400" dirty="0" err="1"/>
              <a:t>thúc</a:t>
            </a:r>
            <a:r>
              <a:rPr lang="en-US" sz="1400" dirty="0"/>
              <a:t> </a:t>
            </a:r>
            <a:r>
              <a:rPr lang="en-US" sz="1400" dirty="0" err="1"/>
              <a:t>bởi</a:t>
            </a:r>
            <a:r>
              <a:rPr lang="en-US" sz="1400" dirty="0"/>
              <a:t> </a:t>
            </a:r>
            <a:r>
              <a:rPr lang="en-US" sz="1400" dirty="0" err="1"/>
              <a:t>ký</a:t>
            </a:r>
            <a:r>
              <a:rPr lang="en-US" sz="1400" dirty="0"/>
              <a:t> </a:t>
            </a:r>
            <a:r>
              <a:rPr lang="en-US" sz="1400" dirty="0" err="1"/>
              <a:t>hiệu</a:t>
            </a:r>
            <a:r>
              <a:rPr lang="en-US" sz="1400" dirty="0"/>
              <a:t> </a:t>
            </a:r>
            <a:r>
              <a:rPr lang="en-US" sz="1400" dirty="0" err="1"/>
              <a:t>kết</a:t>
            </a:r>
            <a:r>
              <a:rPr lang="en-US" sz="1400" dirty="0"/>
              <a:t> </a:t>
            </a:r>
            <a:r>
              <a:rPr lang="en-US" sz="1400" dirty="0" err="1"/>
              <a:t>thúc</a:t>
            </a:r>
            <a:r>
              <a:rPr lang="en-US" sz="1400" dirty="0"/>
              <a:t> file </a:t>
            </a:r>
            <a:r>
              <a:rPr lang="en-US" sz="1400" dirty="0" err="1"/>
              <a:t>là</a:t>
            </a:r>
            <a:r>
              <a:rPr lang="en-US" sz="1400" dirty="0"/>
              <a:t> </a:t>
            </a:r>
            <a:r>
              <a:rPr lang="en-US" sz="1400" dirty="0" err="1"/>
              <a:t>eof</a:t>
            </a:r>
            <a:r>
              <a:rPr lang="en-US" sz="1400" dirty="0"/>
              <a:t>. </a:t>
            </a:r>
          </a:p>
          <a:p>
            <a:r>
              <a:rPr lang="en-US" sz="1400" dirty="0"/>
              <a:t> − </a:t>
            </a:r>
            <a:r>
              <a:rPr lang="en-US" sz="1400" dirty="0" err="1"/>
              <a:t>Một</a:t>
            </a:r>
            <a:r>
              <a:rPr lang="en-US" sz="1400" dirty="0"/>
              <a:t> </a:t>
            </a:r>
            <a:r>
              <a:rPr lang="en-US" sz="1400" dirty="0" err="1"/>
              <a:t>otomat</a:t>
            </a:r>
            <a:r>
              <a:rPr lang="en-US" sz="1400" dirty="0"/>
              <a:t> </a:t>
            </a:r>
            <a:r>
              <a:rPr lang="en-US" sz="1400" dirty="0" err="1"/>
              <a:t>hữu</a:t>
            </a:r>
            <a:r>
              <a:rPr lang="en-US" sz="1400" dirty="0"/>
              <a:t> </a:t>
            </a:r>
            <a:r>
              <a:rPr lang="en-US" sz="1400" dirty="0" err="1"/>
              <a:t>hạn</a:t>
            </a:r>
            <a:r>
              <a:rPr lang="en-US" sz="1400" dirty="0"/>
              <a:t> </a:t>
            </a:r>
            <a:r>
              <a:rPr lang="en-US" sz="1400" dirty="0" err="1"/>
              <a:t>đơn</a:t>
            </a:r>
            <a:r>
              <a:rPr lang="en-US" sz="1400" dirty="0"/>
              <a:t> </a:t>
            </a:r>
            <a:r>
              <a:rPr lang="en-US" sz="1400" dirty="0" err="1"/>
              <a:t>định</a:t>
            </a:r>
            <a:r>
              <a:rPr lang="en-US" sz="1400" dirty="0"/>
              <a:t> </a:t>
            </a:r>
            <a:r>
              <a:rPr lang="en-US" sz="1400" dirty="0" err="1"/>
              <a:t>đầy</a:t>
            </a:r>
            <a:r>
              <a:rPr lang="en-US" sz="1400" dirty="0"/>
              <a:t> </a:t>
            </a:r>
            <a:r>
              <a:rPr lang="en-US" sz="1400" dirty="0" err="1"/>
              <a:t>đủ</a:t>
            </a:r>
            <a:r>
              <a:rPr lang="en-US" sz="1400" dirty="0"/>
              <a:t> A </a:t>
            </a:r>
            <a:r>
              <a:rPr lang="en-US" sz="1400" dirty="0" err="1"/>
              <a:t>với</a:t>
            </a:r>
            <a:r>
              <a:rPr lang="en-US" sz="1400" dirty="0"/>
              <a:t> </a:t>
            </a:r>
            <a:r>
              <a:rPr lang="en-US" sz="1400" dirty="0" err="1"/>
              <a:t>trạng</a:t>
            </a:r>
            <a:r>
              <a:rPr lang="en-US" sz="1400" dirty="0"/>
              <a:t> </a:t>
            </a:r>
            <a:r>
              <a:rPr lang="en-US" sz="1400" dirty="0" err="1"/>
              <a:t>thái</a:t>
            </a:r>
            <a:r>
              <a:rPr lang="en-US" sz="1400" dirty="0"/>
              <a:t> </a:t>
            </a:r>
            <a:r>
              <a:rPr lang="en-US" sz="1400" dirty="0" err="1"/>
              <a:t>đầu</a:t>
            </a:r>
            <a:r>
              <a:rPr lang="en-US" sz="1400" dirty="0"/>
              <a:t> q</a:t>
            </a:r>
            <a:r>
              <a:rPr lang="en-US" sz="1400" baseline="-25000" dirty="0"/>
              <a:t>0</a:t>
            </a:r>
            <a:r>
              <a:rPr lang="en-US" sz="1400" dirty="0"/>
              <a:t> </a:t>
            </a:r>
            <a:r>
              <a:rPr lang="en-US" sz="1400" dirty="0" err="1"/>
              <a:t>và</a:t>
            </a:r>
            <a:r>
              <a:rPr lang="en-US" sz="1400" dirty="0"/>
              <a:t> </a:t>
            </a:r>
            <a:r>
              <a:rPr lang="en-US" sz="1400" dirty="0" err="1"/>
              <a:t>tập</a:t>
            </a:r>
            <a:r>
              <a:rPr lang="en-US" sz="1400" dirty="0"/>
              <a:t> </a:t>
            </a:r>
            <a:r>
              <a:rPr lang="en-US" sz="1400" dirty="0" err="1"/>
              <a:t>trạng</a:t>
            </a:r>
            <a:r>
              <a:rPr lang="en-US" sz="1400" dirty="0"/>
              <a:t> </a:t>
            </a:r>
            <a:r>
              <a:rPr lang="en-US" sz="1400" dirty="0" err="1"/>
              <a:t>thái</a:t>
            </a:r>
            <a:r>
              <a:rPr lang="en-US" sz="1400" dirty="0"/>
              <a:t> </a:t>
            </a:r>
            <a:r>
              <a:rPr lang="en-US" sz="1400" dirty="0" err="1"/>
              <a:t>kết</a:t>
            </a:r>
            <a:r>
              <a:rPr lang="en-US" sz="1400" dirty="0"/>
              <a:t> </a:t>
            </a:r>
            <a:r>
              <a:rPr lang="en-US" sz="1400" dirty="0" err="1"/>
              <a:t>thúc</a:t>
            </a:r>
            <a:r>
              <a:rPr lang="en-US" sz="1400" dirty="0"/>
              <a:t> </a:t>
            </a:r>
            <a:r>
              <a:rPr lang="en-US" sz="1400" dirty="0" err="1"/>
              <a:t>là</a:t>
            </a:r>
            <a:r>
              <a:rPr lang="en-US" sz="1400" dirty="0"/>
              <a:t> F. </a:t>
            </a:r>
          </a:p>
          <a:p>
            <a:r>
              <a:rPr lang="en-US" sz="1400" dirty="0"/>
              <a:t> 	</a:t>
            </a:r>
            <a:r>
              <a:rPr lang="en-US" sz="1400" b="1" i="1" dirty="0"/>
              <a:t>Output:</a:t>
            </a:r>
            <a:r>
              <a:rPr lang="en-US" sz="1400" dirty="0"/>
              <a:t>  </a:t>
            </a:r>
            <a:endParaRPr lang="en-US" sz="1400" b="1" i="1" dirty="0"/>
          </a:p>
          <a:p>
            <a:pPr lvl="0" fontAlgn="base"/>
            <a:r>
              <a:rPr lang="en-US" sz="1400" dirty="0" err="1"/>
              <a:t>Trả</a:t>
            </a:r>
            <a:r>
              <a:rPr lang="en-US" sz="1400" dirty="0"/>
              <a:t> </a:t>
            </a:r>
            <a:r>
              <a:rPr lang="en-US" sz="1400" dirty="0" err="1"/>
              <a:t>lời</a:t>
            </a:r>
            <a:r>
              <a:rPr lang="en-US" sz="1400" dirty="0"/>
              <a:t>  “</a:t>
            </a:r>
            <a:r>
              <a:rPr lang="en-US" sz="1400" dirty="0" err="1"/>
              <a:t>Đúng</a:t>
            </a:r>
            <a:r>
              <a:rPr lang="en-US" sz="1400" dirty="0"/>
              <a:t>” </a:t>
            </a:r>
            <a:r>
              <a:rPr lang="en-US" sz="1400" dirty="0" err="1"/>
              <a:t>nếu</a:t>
            </a:r>
            <a:r>
              <a:rPr lang="en-US" sz="1400" dirty="0"/>
              <a:t> A </a:t>
            </a:r>
            <a:r>
              <a:rPr lang="en-US" sz="1400" dirty="0" err="1"/>
              <a:t>đoán</a:t>
            </a:r>
            <a:r>
              <a:rPr lang="en-US" sz="1400" dirty="0"/>
              <a:t> </a:t>
            </a:r>
            <a:r>
              <a:rPr lang="en-US" sz="1400" dirty="0" err="1"/>
              <a:t>nhận</a:t>
            </a:r>
            <a:r>
              <a:rPr lang="en-US" sz="1400" dirty="0"/>
              <a:t> </a:t>
            </a:r>
            <a:r>
              <a:rPr lang="en-US" sz="1400" dirty="0" err="1"/>
              <a:t>xâu</a:t>
            </a:r>
            <a:r>
              <a:rPr lang="en-US" sz="1400" dirty="0"/>
              <a:t> ω. </a:t>
            </a:r>
          </a:p>
          <a:p>
            <a:pPr lvl="0" fontAlgn="base"/>
            <a:r>
              <a:rPr lang="en-US" sz="1400" dirty="0" err="1"/>
              <a:t>Trả</a:t>
            </a:r>
            <a:r>
              <a:rPr lang="en-US" sz="1400" dirty="0"/>
              <a:t> </a:t>
            </a:r>
            <a:r>
              <a:rPr lang="en-US" sz="1400" dirty="0" err="1"/>
              <a:t>lời</a:t>
            </a:r>
            <a:r>
              <a:rPr lang="en-US" sz="1400" dirty="0"/>
              <a:t> “</a:t>
            </a:r>
            <a:r>
              <a:rPr lang="en-US" sz="1400" dirty="0" err="1"/>
              <a:t>Sai</a:t>
            </a:r>
            <a:r>
              <a:rPr lang="en-US" sz="1400" dirty="0"/>
              <a:t>” </a:t>
            </a:r>
            <a:r>
              <a:rPr lang="en-US" sz="1400" dirty="0" err="1"/>
              <a:t>nếu</a:t>
            </a:r>
            <a:r>
              <a:rPr lang="en-US" sz="1400" dirty="0"/>
              <a:t> A </a:t>
            </a:r>
            <a:r>
              <a:rPr lang="en-US" sz="1400" dirty="0" err="1"/>
              <a:t>không</a:t>
            </a:r>
            <a:r>
              <a:rPr lang="en-US" sz="1400" dirty="0"/>
              <a:t> </a:t>
            </a:r>
            <a:r>
              <a:rPr lang="en-US" sz="1400" dirty="0" err="1"/>
              <a:t>đoán</a:t>
            </a:r>
            <a:r>
              <a:rPr lang="en-US" sz="1400" dirty="0"/>
              <a:t> </a:t>
            </a:r>
            <a:r>
              <a:rPr lang="en-US" sz="1400" dirty="0" err="1"/>
              <a:t>nhận</a:t>
            </a:r>
            <a:r>
              <a:rPr lang="en-US" sz="1400" dirty="0"/>
              <a:t> </a:t>
            </a:r>
            <a:r>
              <a:rPr lang="en-US" sz="1400" dirty="0" err="1"/>
              <a:t>xâu</a:t>
            </a:r>
            <a:r>
              <a:rPr lang="en-US" sz="1400" dirty="0"/>
              <a:t> ω. </a:t>
            </a:r>
          </a:p>
          <a:p>
            <a:r>
              <a:rPr lang="en-US" sz="1400" dirty="0"/>
              <a:t> 	</a:t>
            </a:r>
            <a:r>
              <a:rPr lang="en-US" sz="1400" b="1" i="1" dirty="0" err="1"/>
              <a:t>Thuật</a:t>
            </a:r>
            <a:r>
              <a:rPr lang="en-US" sz="1400" b="1" i="1" dirty="0"/>
              <a:t> </a:t>
            </a:r>
            <a:r>
              <a:rPr lang="en-US" sz="1400" b="1" i="1" dirty="0" err="1"/>
              <a:t>toán</a:t>
            </a:r>
            <a:r>
              <a:rPr lang="en-US" sz="1400" b="1" i="1" dirty="0"/>
              <a:t>: </a:t>
            </a:r>
          </a:p>
          <a:p>
            <a:r>
              <a:rPr lang="en-US" sz="1400" dirty="0"/>
              <a:t> 	Begin </a:t>
            </a:r>
          </a:p>
          <a:p>
            <a:r>
              <a:rPr lang="en-US" sz="1400" dirty="0"/>
              <a:t> 	 	S:= q</a:t>
            </a:r>
            <a:r>
              <a:rPr lang="en-US" sz="1400" baseline="-25000" dirty="0"/>
              <a:t>0</a:t>
            </a:r>
            <a:r>
              <a:rPr lang="en-US" sz="1400" dirty="0"/>
              <a:t>; </a:t>
            </a:r>
          </a:p>
          <a:p>
            <a:r>
              <a:rPr lang="en-US" sz="1400" dirty="0"/>
              <a:t> 	 	C:= </a:t>
            </a:r>
            <a:r>
              <a:rPr lang="en-US" sz="1400" dirty="0" err="1"/>
              <a:t>ký</a:t>
            </a:r>
            <a:r>
              <a:rPr lang="en-US" sz="1400" dirty="0"/>
              <a:t> </a:t>
            </a:r>
            <a:r>
              <a:rPr lang="en-US" sz="1400" dirty="0" err="1"/>
              <a:t>hiệu</a:t>
            </a:r>
            <a:r>
              <a:rPr lang="en-US" sz="1400" dirty="0"/>
              <a:t> </a:t>
            </a:r>
            <a:r>
              <a:rPr lang="en-US" sz="1400" dirty="0" err="1"/>
              <a:t>tiếp</a:t>
            </a:r>
            <a:r>
              <a:rPr lang="en-US" sz="1400" dirty="0"/>
              <a:t> </a:t>
            </a:r>
            <a:r>
              <a:rPr lang="en-US" sz="1400" dirty="0" err="1"/>
              <a:t>theo</a:t>
            </a:r>
            <a:r>
              <a:rPr lang="en-US" sz="1400" dirty="0"/>
              <a:t>;  	 </a:t>
            </a:r>
            <a:endParaRPr lang="en-US" sz="1400" dirty="0" smtClean="0"/>
          </a:p>
          <a:p>
            <a:pPr marL="457200" lvl="1" indent="0">
              <a:buNone/>
            </a:pPr>
            <a:r>
              <a:rPr lang="en-US" sz="1200" dirty="0" smtClean="0"/>
              <a:t>While </a:t>
            </a:r>
            <a:r>
              <a:rPr lang="en-US" sz="1200" dirty="0"/>
              <a:t>C &lt; &gt; </a:t>
            </a:r>
            <a:r>
              <a:rPr lang="en-US" sz="1200" dirty="0" err="1"/>
              <a:t>eof</a:t>
            </a:r>
            <a:r>
              <a:rPr lang="en-US" sz="1200" dirty="0"/>
              <a:t> do </a:t>
            </a:r>
          </a:p>
          <a:p>
            <a:r>
              <a:rPr lang="en-US" sz="1400" dirty="0"/>
              <a:t> 	 	 	begin </a:t>
            </a:r>
          </a:p>
          <a:p>
            <a:r>
              <a:rPr lang="en-US" sz="1400" dirty="0"/>
              <a:t> 	 	 	 	S:= δ(S, C); </a:t>
            </a:r>
          </a:p>
          <a:p>
            <a:r>
              <a:rPr lang="en-US" sz="1400" dirty="0"/>
              <a:t> 	 	 	 	C:= </a:t>
            </a:r>
            <a:r>
              <a:rPr lang="en-US" sz="1400" dirty="0" err="1"/>
              <a:t>ký</a:t>
            </a:r>
            <a:r>
              <a:rPr lang="en-US" sz="1400" dirty="0"/>
              <a:t> </a:t>
            </a:r>
            <a:r>
              <a:rPr lang="en-US" sz="1400" dirty="0" err="1"/>
              <a:t>hiệu</a:t>
            </a:r>
            <a:r>
              <a:rPr lang="en-US" sz="1400" dirty="0"/>
              <a:t> </a:t>
            </a:r>
            <a:r>
              <a:rPr lang="en-US" sz="1400" dirty="0" err="1"/>
              <a:t>tiếp</a:t>
            </a:r>
            <a:r>
              <a:rPr lang="en-US" sz="1400" dirty="0"/>
              <a:t> </a:t>
            </a:r>
            <a:r>
              <a:rPr lang="en-US" sz="1400" dirty="0" err="1"/>
              <a:t>theo</a:t>
            </a:r>
            <a:r>
              <a:rPr lang="en-US" sz="1400" dirty="0"/>
              <a:t>; </a:t>
            </a:r>
          </a:p>
          <a:p>
            <a:r>
              <a:rPr lang="en-US" sz="1400" dirty="0"/>
              <a:t> 	 	 	end; </a:t>
            </a:r>
          </a:p>
          <a:p>
            <a:r>
              <a:rPr lang="en-US" sz="1400" dirty="0"/>
              <a:t> 	 	if S in F return (True)  	 	else return (False); </a:t>
            </a:r>
          </a:p>
          <a:p>
            <a:r>
              <a:rPr lang="en-US" sz="1400" dirty="0"/>
              <a:t> 	End. </a:t>
            </a:r>
          </a:p>
          <a:p>
            <a:endParaRPr lang="en-US" sz="1400" dirty="0"/>
          </a:p>
        </p:txBody>
      </p:sp>
    </p:spTree>
    <p:extLst>
      <p:ext uri="{BB962C8B-B14F-4D97-AF65-F5344CB8AC3E}">
        <p14:creationId xmlns:p14="http://schemas.microsoft.com/office/powerpoint/2010/main" val="156717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Ngôn</a:t>
            </a:r>
            <a:r>
              <a:rPr lang="en-US" dirty="0"/>
              <a:t> </a:t>
            </a:r>
            <a:r>
              <a:rPr lang="en-US" dirty="0" err="1"/>
              <a:t>ngữ</a:t>
            </a:r>
            <a:r>
              <a:rPr lang="en-US" dirty="0"/>
              <a:t> </a:t>
            </a:r>
            <a:r>
              <a:rPr lang="en-US" dirty="0" err="1"/>
              <a:t>được</a:t>
            </a:r>
            <a:r>
              <a:rPr lang="en-US" dirty="0"/>
              <a:t> </a:t>
            </a:r>
            <a:r>
              <a:rPr lang="en-US" dirty="0" err="1"/>
              <a:t>đoán</a:t>
            </a:r>
            <a:r>
              <a:rPr lang="en-US" dirty="0"/>
              <a:t> </a:t>
            </a:r>
            <a:r>
              <a:rPr lang="en-US" dirty="0" err="1"/>
              <a:t>nhận</a:t>
            </a:r>
            <a:r>
              <a:rPr lang="en-US" dirty="0"/>
              <a:t> </a:t>
            </a:r>
            <a:r>
              <a:rPr lang="en-US" dirty="0" err="1"/>
              <a:t>bởi</a:t>
            </a:r>
            <a:r>
              <a:rPr lang="en-US" dirty="0"/>
              <a:t> </a:t>
            </a:r>
            <a:r>
              <a:rPr lang="en-US" dirty="0" err="1"/>
              <a:t>otomat</a:t>
            </a:r>
            <a:r>
              <a:rPr lang="en-US" dirty="0"/>
              <a:t> </a:t>
            </a:r>
            <a:r>
              <a:rPr lang="en-US" dirty="0" err="1"/>
              <a:t>đơn</a:t>
            </a:r>
            <a:r>
              <a:rPr lang="en-US" dirty="0"/>
              <a:t> </a:t>
            </a:r>
            <a:r>
              <a:rPr lang="en-US" dirty="0" err="1"/>
              <a:t>định</a:t>
            </a:r>
            <a:endParaRPr lang="en-US" dirty="0"/>
          </a:p>
        </p:txBody>
      </p:sp>
      <p:sp>
        <p:nvSpPr>
          <p:cNvPr id="3" name="Content Placeholder 2"/>
          <p:cNvSpPr>
            <a:spLocks noGrp="1"/>
          </p:cNvSpPr>
          <p:nvPr>
            <p:ph idx="1"/>
          </p:nvPr>
        </p:nvSpPr>
        <p:spPr>
          <a:xfrm>
            <a:off x="2589212" y="1905000"/>
            <a:ext cx="8915400" cy="4953000"/>
          </a:xfrm>
        </p:spPr>
        <p:txBody>
          <a:bodyPr>
            <a:normAutofit lnSpcReduction="10000"/>
          </a:bodyPr>
          <a:lstStyle/>
          <a:p>
            <a:pPr>
              <a:lnSpc>
                <a:spcPct val="150000"/>
              </a:lnSpc>
            </a:pPr>
            <a:r>
              <a:rPr lang="en-US" b="1" i="1" dirty="0" err="1"/>
              <a:t>Định</a:t>
            </a:r>
            <a:r>
              <a:rPr lang="en-US" b="1" i="1" dirty="0"/>
              <a:t> </a:t>
            </a:r>
            <a:r>
              <a:rPr lang="en-US" b="1" i="1" dirty="0" err="1"/>
              <a:t>nghĩa</a:t>
            </a:r>
            <a:r>
              <a:rPr lang="en-US" b="1" i="1" dirty="0"/>
              <a:t> 1.2</a:t>
            </a:r>
            <a:r>
              <a:rPr lang="en-US" dirty="0"/>
              <a:t> Cho </a:t>
            </a:r>
            <a:r>
              <a:rPr lang="en-US" dirty="0" err="1"/>
              <a:t>otomat</a:t>
            </a:r>
            <a:r>
              <a:rPr lang="en-US" dirty="0"/>
              <a:t> </a:t>
            </a:r>
            <a:r>
              <a:rPr lang="en-US" dirty="0" err="1"/>
              <a:t>hữu</a:t>
            </a:r>
            <a:r>
              <a:rPr lang="en-US" dirty="0"/>
              <a:t> </a:t>
            </a:r>
            <a:r>
              <a:rPr lang="en-US" dirty="0" err="1"/>
              <a:t>hạn</a:t>
            </a:r>
            <a:r>
              <a:rPr lang="en-US" dirty="0"/>
              <a:t> </a:t>
            </a:r>
            <a:r>
              <a:rPr lang="en-US" dirty="0" err="1"/>
              <a:t>đơn</a:t>
            </a:r>
            <a:r>
              <a:rPr lang="en-US" dirty="0"/>
              <a:t> </a:t>
            </a:r>
            <a:r>
              <a:rPr lang="en-US" dirty="0" err="1"/>
              <a:t>định</a:t>
            </a:r>
            <a:r>
              <a:rPr lang="en-US" dirty="0"/>
              <a:t> A = &lt;Q, Σ, δ, q</a:t>
            </a:r>
            <a:r>
              <a:rPr lang="en-US" baseline="-25000" dirty="0"/>
              <a:t>0</a:t>
            </a:r>
            <a:r>
              <a:rPr lang="en-US" dirty="0"/>
              <a:t>, F&gt;. </a:t>
            </a:r>
            <a:r>
              <a:rPr lang="en-US" dirty="0" err="1"/>
              <a:t>Mở</a:t>
            </a:r>
            <a:r>
              <a:rPr lang="en-US" dirty="0"/>
              <a:t> </a:t>
            </a:r>
            <a:r>
              <a:rPr lang="en-US" dirty="0" err="1"/>
              <a:t>rộng</a:t>
            </a:r>
            <a:r>
              <a:rPr lang="en-US" dirty="0"/>
              <a:t> δ</a:t>
            </a:r>
            <a:r>
              <a:rPr lang="en-US" baseline="30000" dirty="0"/>
              <a:t>’</a:t>
            </a:r>
            <a:r>
              <a:rPr lang="en-US" dirty="0"/>
              <a:t> </a:t>
            </a:r>
            <a:r>
              <a:rPr lang="en-US" dirty="0" err="1"/>
              <a:t>của</a:t>
            </a:r>
            <a:r>
              <a:rPr lang="en-US" dirty="0"/>
              <a:t> δ </a:t>
            </a:r>
            <a:r>
              <a:rPr lang="en-US" dirty="0" err="1"/>
              <a:t>là</a:t>
            </a:r>
            <a:r>
              <a:rPr lang="en-US" dirty="0"/>
              <a:t> </a:t>
            </a:r>
            <a:r>
              <a:rPr lang="en-US" dirty="0" err="1"/>
              <a:t>một</a:t>
            </a:r>
            <a:r>
              <a:rPr lang="en-US" dirty="0"/>
              <a:t> </a:t>
            </a:r>
            <a:r>
              <a:rPr lang="en-US" dirty="0" err="1"/>
              <a:t>ánh</a:t>
            </a:r>
            <a:r>
              <a:rPr lang="en-US" dirty="0"/>
              <a:t> </a:t>
            </a:r>
            <a:r>
              <a:rPr lang="en-US" dirty="0" err="1"/>
              <a:t>xạ</a:t>
            </a:r>
            <a:r>
              <a:rPr lang="en-US" dirty="0"/>
              <a:t> </a:t>
            </a:r>
            <a:r>
              <a:rPr lang="en-US" dirty="0" err="1"/>
              <a:t>từ</a:t>
            </a:r>
            <a:r>
              <a:rPr lang="en-US" dirty="0"/>
              <a:t> D ⊆ Q × Σ </a:t>
            </a:r>
            <a:r>
              <a:rPr lang="en-US" baseline="30000" dirty="0"/>
              <a:t>*</a:t>
            </a:r>
            <a:r>
              <a:rPr lang="en-US" dirty="0"/>
              <a:t> </a:t>
            </a:r>
            <a:r>
              <a:rPr lang="en-US" dirty="0" err="1"/>
              <a:t>vào</a:t>
            </a:r>
            <a:r>
              <a:rPr lang="en-US" dirty="0"/>
              <a:t> Q </a:t>
            </a:r>
            <a:r>
              <a:rPr lang="en-US" dirty="0" err="1"/>
              <a:t>được</a:t>
            </a:r>
            <a:r>
              <a:rPr lang="en-US" dirty="0"/>
              <a:t> </a:t>
            </a:r>
            <a:r>
              <a:rPr lang="en-US" dirty="0" err="1"/>
              <a:t>xác</a:t>
            </a:r>
            <a:r>
              <a:rPr lang="en-US" dirty="0"/>
              <a:t> </a:t>
            </a:r>
            <a:r>
              <a:rPr lang="en-US" dirty="0" err="1"/>
              <a:t>định</a:t>
            </a:r>
            <a:r>
              <a:rPr lang="en-US" dirty="0"/>
              <a:t> </a:t>
            </a:r>
            <a:r>
              <a:rPr lang="en-US" dirty="0" err="1"/>
              <a:t>như</a:t>
            </a:r>
            <a:r>
              <a:rPr lang="en-US" dirty="0"/>
              <a:t> </a:t>
            </a:r>
            <a:r>
              <a:rPr lang="en-US" dirty="0" err="1"/>
              <a:t>sau</a:t>
            </a:r>
            <a:r>
              <a:rPr lang="en-US" dirty="0"/>
              <a:t>: </a:t>
            </a:r>
          </a:p>
          <a:p>
            <a:pPr>
              <a:lnSpc>
                <a:spcPct val="150000"/>
              </a:lnSpc>
            </a:pPr>
            <a:r>
              <a:rPr lang="en-US" dirty="0"/>
              <a:t>1/. δ</a:t>
            </a:r>
            <a:r>
              <a:rPr lang="en-US" baseline="30000" dirty="0"/>
              <a:t>’</a:t>
            </a:r>
            <a:r>
              <a:rPr lang="en-US" dirty="0"/>
              <a:t>(q, ε) = q, ∀</a:t>
            </a:r>
            <a:r>
              <a:rPr lang="en-US" dirty="0" err="1"/>
              <a:t>q∈Q</a:t>
            </a:r>
            <a:r>
              <a:rPr lang="en-US" dirty="0"/>
              <a:t>, </a:t>
            </a:r>
          </a:p>
          <a:p>
            <a:pPr>
              <a:lnSpc>
                <a:spcPct val="150000"/>
              </a:lnSpc>
            </a:pPr>
            <a:r>
              <a:rPr lang="en-US" dirty="0"/>
              <a:t>2/.  δ</a:t>
            </a:r>
            <a:r>
              <a:rPr lang="en-US" baseline="30000" dirty="0"/>
              <a:t>’</a:t>
            </a:r>
            <a:r>
              <a:rPr lang="en-US" dirty="0"/>
              <a:t>(q, </a:t>
            </a:r>
            <a:r>
              <a:rPr lang="en-US" dirty="0" err="1"/>
              <a:t>ωa</a:t>
            </a:r>
            <a:r>
              <a:rPr lang="en-US" dirty="0"/>
              <a:t>) = δ(δ</a:t>
            </a:r>
            <a:r>
              <a:rPr lang="en-US" baseline="30000" dirty="0"/>
              <a:t>’</a:t>
            </a:r>
            <a:r>
              <a:rPr lang="en-US" dirty="0"/>
              <a:t>(q, ω), a), ∀</a:t>
            </a:r>
            <a:r>
              <a:rPr lang="en-US" dirty="0" err="1"/>
              <a:t>a∈Σ</a:t>
            </a:r>
            <a:r>
              <a:rPr lang="en-US" dirty="0"/>
              <a:t>, ∀</a:t>
            </a:r>
            <a:r>
              <a:rPr lang="en-US" dirty="0" err="1"/>
              <a:t>q∈Q</a:t>
            </a:r>
            <a:r>
              <a:rPr lang="en-US" dirty="0"/>
              <a:t>, ∀ω ∈ Σ</a:t>
            </a:r>
            <a:r>
              <a:rPr lang="en-US" baseline="30000" dirty="0"/>
              <a:t>*</a:t>
            </a:r>
            <a:r>
              <a:rPr lang="en-US" dirty="0"/>
              <a:t> </a:t>
            </a:r>
            <a:r>
              <a:rPr lang="en-US" dirty="0" err="1"/>
              <a:t>sao</a:t>
            </a:r>
            <a:r>
              <a:rPr lang="en-US" dirty="0"/>
              <a:t> </a:t>
            </a:r>
            <a:r>
              <a:rPr lang="en-US" dirty="0" err="1"/>
              <a:t>cho</a:t>
            </a:r>
            <a:r>
              <a:rPr lang="en-US" dirty="0"/>
              <a:t> δ</a:t>
            </a:r>
            <a:r>
              <a:rPr lang="en-US" baseline="30000" dirty="0"/>
              <a:t>’</a:t>
            </a:r>
            <a:r>
              <a:rPr lang="en-US" dirty="0"/>
              <a:t>(q, ω) </a:t>
            </a:r>
            <a:r>
              <a:rPr lang="en-US" dirty="0" err="1"/>
              <a:t>được</a:t>
            </a:r>
            <a:r>
              <a:rPr lang="en-US" dirty="0"/>
              <a:t> </a:t>
            </a:r>
            <a:r>
              <a:rPr lang="en-US" dirty="0" err="1"/>
              <a:t>xác</a:t>
            </a:r>
            <a:r>
              <a:rPr lang="en-US" dirty="0"/>
              <a:t> </a:t>
            </a:r>
            <a:r>
              <a:rPr lang="en-US" dirty="0" err="1"/>
              <a:t>định</a:t>
            </a:r>
            <a:r>
              <a:rPr lang="en-US" dirty="0"/>
              <a:t>. </a:t>
            </a:r>
          </a:p>
          <a:p>
            <a:pPr>
              <a:lnSpc>
                <a:spcPct val="150000"/>
              </a:lnSpc>
            </a:pPr>
            <a:r>
              <a:rPr lang="en-US" b="1" i="1"/>
              <a:t>Định nghĩa 1.3</a:t>
            </a:r>
            <a:r>
              <a:rPr lang="en-US"/>
              <a:t> Cho otomat hữu hạn đơn định A = &lt;Q, Σ, δ, q</a:t>
            </a:r>
            <a:r>
              <a:rPr lang="en-US" baseline="-25000"/>
              <a:t>0</a:t>
            </a:r>
            <a:r>
              <a:rPr lang="en-US"/>
              <a:t>, F&gt;, và một xâu ω∈Σ</a:t>
            </a:r>
            <a:r>
              <a:rPr lang="en-US" baseline="30000"/>
              <a:t>*</a:t>
            </a:r>
            <a:r>
              <a:rPr lang="en-US"/>
              <a:t>. Ta nói: </a:t>
            </a:r>
          </a:p>
          <a:p>
            <a:pPr>
              <a:lnSpc>
                <a:spcPct val="150000"/>
              </a:lnSpc>
            </a:pPr>
            <a:r>
              <a:rPr lang="en-US" smtClean="0"/>
              <a:t>ω </a:t>
            </a:r>
            <a:r>
              <a:rPr lang="en-US"/>
              <a:t>được đoán nhận bởi A  nếu δ(q</a:t>
            </a:r>
            <a:r>
              <a:rPr lang="en-US" baseline="-25000"/>
              <a:t>0</a:t>
            </a:r>
            <a:r>
              <a:rPr lang="en-US"/>
              <a:t>, ω) ∈ F; </a:t>
            </a:r>
          </a:p>
          <a:p>
            <a:pPr>
              <a:lnSpc>
                <a:spcPct val="150000"/>
              </a:lnSpc>
            </a:pPr>
            <a:r>
              <a:rPr lang="en-US" smtClean="0"/>
              <a:t>Ngôn </a:t>
            </a:r>
            <a:r>
              <a:rPr lang="en-US"/>
              <a:t>ngữ được đoán nhận bởi otomat A và ký hiệu là T(A), là tập từ: </a:t>
            </a:r>
          </a:p>
          <a:p>
            <a:pPr>
              <a:lnSpc>
                <a:spcPct val="150000"/>
              </a:lnSpc>
            </a:pPr>
            <a:r>
              <a:rPr lang="en-US"/>
              <a:t>T(A) = {ω∈Σ</a:t>
            </a:r>
            <a:r>
              <a:rPr lang="en-US" baseline="30000"/>
              <a:t>*</a:t>
            </a:r>
            <a:r>
              <a:rPr lang="en-US"/>
              <a:t> | δ(q</a:t>
            </a:r>
            <a:r>
              <a:rPr lang="en-US" baseline="-25000"/>
              <a:t>0</a:t>
            </a:r>
            <a:r>
              <a:rPr lang="en-US"/>
              <a:t>, ω)∈F} </a:t>
            </a:r>
          </a:p>
          <a:p>
            <a:pPr>
              <a:lnSpc>
                <a:spcPct val="150000"/>
              </a:lnSpc>
            </a:pPr>
            <a:endParaRPr lang="en-US" dirty="0"/>
          </a:p>
        </p:txBody>
      </p:sp>
    </p:spTree>
    <p:extLst>
      <p:ext uri="{BB962C8B-B14F-4D97-AF65-F5344CB8AC3E}">
        <p14:creationId xmlns:p14="http://schemas.microsoft.com/office/powerpoint/2010/main" val="1259543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64695"/>
            <a:ext cx="8915400" cy="6509084"/>
          </a:xfrm>
        </p:spPr>
        <p:txBody>
          <a:bodyPr>
            <a:normAutofit lnSpcReduction="10000"/>
          </a:bodyPr>
          <a:lstStyle/>
          <a:p>
            <a:r>
              <a:rPr lang="en-US" b="1" i="1"/>
              <a:t>Định nghĩa 1.4  </a:t>
            </a:r>
            <a:r>
              <a:rPr lang="en-US"/>
              <a:t>Hai otomat hữu hạn A = &lt;Q, Σ, δ, q</a:t>
            </a:r>
            <a:r>
              <a:rPr lang="en-US" baseline="-25000"/>
              <a:t>0</a:t>
            </a:r>
            <a:r>
              <a:rPr lang="en-US"/>
              <a:t>, F&gt; và A’= &lt;Q’, Σ’, δ’, q’</a:t>
            </a:r>
            <a:r>
              <a:rPr lang="en-US" baseline="-25000"/>
              <a:t>0</a:t>
            </a:r>
            <a:r>
              <a:rPr lang="en-US"/>
              <a:t>, F’&gt; được gọi là tương đương nếu T(A) = T(A’). </a:t>
            </a:r>
            <a:endParaRPr lang="en-US" smtClean="0"/>
          </a:p>
          <a:p>
            <a:r>
              <a:rPr lang="en-US" smtClean="0"/>
              <a:t>Ví dụ: </a:t>
            </a:r>
            <a:r>
              <a:rPr lang="en-US"/>
              <a:t>Cho otomat hữu hạn: A</a:t>
            </a:r>
            <a:r>
              <a:rPr lang="en-US" baseline="-25000"/>
              <a:t>3</a:t>
            </a:r>
            <a:r>
              <a:rPr lang="en-US"/>
              <a:t> = &lt;{q</a:t>
            </a:r>
            <a:r>
              <a:rPr lang="en-US" baseline="-25000"/>
              <a:t>0</a:t>
            </a:r>
            <a:r>
              <a:rPr lang="en-US"/>
              <a:t>, q</a:t>
            </a:r>
            <a:r>
              <a:rPr lang="en-US" baseline="-25000"/>
              <a:t>1</a:t>
            </a:r>
            <a:r>
              <a:rPr lang="en-US"/>
              <a:t>, q</a:t>
            </a:r>
            <a:r>
              <a:rPr lang="en-US" baseline="-25000"/>
              <a:t>2</a:t>
            </a:r>
            <a:r>
              <a:rPr lang="en-US"/>
              <a:t>, q</a:t>
            </a:r>
            <a:r>
              <a:rPr lang="en-US" baseline="-25000"/>
              <a:t>3</a:t>
            </a:r>
            <a:r>
              <a:rPr lang="en-US"/>
              <a:t>, q</a:t>
            </a:r>
            <a:r>
              <a:rPr lang="en-US" baseline="-25000"/>
              <a:t>4</a:t>
            </a:r>
            <a:r>
              <a:rPr lang="en-US"/>
              <a:t>},{0, 1}, δ, q</a:t>
            </a:r>
            <a:r>
              <a:rPr lang="en-US" baseline="-25000"/>
              <a:t>0</a:t>
            </a:r>
            <a:r>
              <a:rPr lang="en-US"/>
              <a:t>, {q</a:t>
            </a:r>
            <a:r>
              <a:rPr lang="en-US" baseline="-25000"/>
              <a:t>1</a:t>
            </a:r>
            <a:r>
              <a:rPr lang="en-US"/>
              <a:t>, q</a:t>
            </a:r>
            <a:r>
              <a:rPr lang="en-US" baseline="-25000"/>
              <a:t>2</a:t>
            </a:r>
            <a:r>
              <a:rPr lang="en-US"/>
              <a:t>, q</a:t>
            </a:r>
            <a:r>
              <a:rPr lang="en-US" baseline="-25000"/>
              <a:t>4</a:t>
            </a:r>
            <a:r>
              <a:rPr lang="en-US"/>
              <a:t>}&gt; với δ(q</a:t>
            </a:r>
            <a:r>
              <a:rPr lang="en-US" baseline="-25000"/>
              <a:t>0</a:t>
            </a:r>
            <a:r>
              <a:rPr lang="en-US"/>
              <a:t>,0) = q</a:t>
            </a:r>
            <a:r>
              <a:rPr lang="en-US" baseline="-25000"/>
              <a:t>0</a:t>
            </a:r>
            <a:r>
              <a:rPr lang="en-US"/>
              <a:t>, δ(q</a:t>
            </a:r>
            <a:r>
              <a:rPr lang="en-US" baseline="-25000"/>
              <a:t>0</a:t>
            </a:r>
            <a:r>
              <a:rPr lang="en-US"/>
              <a:t>,1) = q</a:t>
            </a:r>
            <a:r>
              <a:rPr lang="en-US" baseline="-25000"/>
              <a:t>1</a:t>
            </a:r>
            <a:r>
              <a:rPr lang="en-US"/>
              <a:t>, δ(q</a:t>
            </a:r>
            <a:r>
              <a:rPr lang="en-US" baseline="-25000"/>
              <a:t>1</a:t>
            </a:r>
            <a:r>
              <a:rPr lang="en-US"/>
              <a:t>,0) = q</a:t>
            </a:r>
            <a:r>
              <a:rPr lang="en-US" baseline="-25000"/>
              <a:t>3</a:t>
            </a:r>
            <a:r>
              <a:rPr lang="en-US"/>
              <a:t>, δ(q</a:t>
            </a:r>
            <a:r>
              <a:rPr lang="en-US" baseline="-25000"/>
              <a:t>1</a:t>
            </a:r>
            <a:r>
              <a:rPr lang="en-US"/>
              <a:t>,1) = q</a:t>
            </a:r>
            <a:r>
              <a:rPr lang="en-US" baseline="-25000"/>
              <a:t>2</a:t>
            </a:r>
            <a:r>
              <a:rPr lang="en-US"/>
              <a:t>, δ(q</a:t>
            </a:r>
            <a:r>
              <a:rPr lang="en-US" baseline="-25000"/>
              <a:t>2</a:t>
            </a:r>
            <a:r>
              <a:rPr lang="en-US"/>
              <a:t>,0) = q</a:t>
            </a:r>
            <a:r>
              <a:rPr lang="en-US" baseline="-25000"/>
              <a:t>2</a:t>
            </a:r>
            <a:r>
              <a:rPr lang="en-US"/>
              <a:t>, δ(q</a:t>
            </a:r>
            <a:r>
              <a:rPr lang="en-US" baseline="-25000"/>
              <a:t>2</a:t>
            </a:r>
            <a:r>
              <a:rPr lang="en-US"/>
              <a:t>,1) = q</a:t>
            </a:r>
            <a:r>
              <a:rPr lang="en-US" baseline="-25000"/>
              <a:t>2</a:t>
            </a:r>
            <a:r>
              <a:rPr lang="en-US"/>
              <a:t>, δ(q</a:t>
            </a:r>
            <a:r>
              <a:rPr lang="en-US" baseline="-25000"/>
              <a:t>3</a:t>
            </a:r>
            <a:r>
              <a:rPr lang="en-US"/>
              <a:t>,1) = q</a:t>
            </a:r>
            <a:r>
              <a:rPr lang="en-US" baseline="-25000"/>
              <a:t>3</a:t>
            </a:r>
            <a:r>
              <a:rPr lang="en-US"/>
              <a:t>, δ(q</a:t>
            </a:r>
            <a:r>
              <a:rPr lang="en-US" baseline="-25000"/>
              <a:t>4</a:t>
            </a:r>
            <a:r>
              <a:rPr lang="en-US"/>
              <a:t>,0) = q</a:t>
            </a:r>
            <a:r>
              <a:rPr lang="en-US" baseline="-25000"/>
              <a:t>2</a:t>
            </a:r>
            <a:r>
              <a:rPr lang="en-US"/>
              <a:t>, δ(q</a:t>
            </a:r>
            <a:r>
              <a:rPr lang="en-US" baseline="-25000"/>
              <a:t>4</a:t>
            </a:r>
            <a:r>
              <a:rPr lang="en-US"/>
              <a:t>,1) = q</a:t>
            </a:r>
            <a:r>
              <a:rPr lang="en-US" baseline="-25000"/>
              <a:t>3</a:t>
            </a:r>
            <a:r>
              <a:rPr lang="en-US"/>
              <a:t>. </a:t>
            </a:r>
          </a:p>
          <a:p>
            <a:r>
              <a:rPr lang="en-US"/>
              <a:t> 	Đồ thị chuyển của A</a:t>
            </a:r>
            <a:r>
              <a:rPr lang="en-US" baseline="-25000"/>
              <a:t>3</a:t>
            </a:r>
            <a:r>
              <a:rPr lang="en-US"/>
              <a:t> là: </a:t>
            </a:r>
          </a:p>
          <a:p>
            <a:endParaRPr lang="en-US"/>
          </a:p>
          <a:p>
            <a:endParaRPr lang="en-US" smtClean="0"/>
          </a:p>
          <a:p>
            <a:endParaRPr lang="en-US"/>
          </a:p>
          <a:p>
            <a:r>
              <a:rPr lang="en-US"/>
              <a:t>A</a:t>
            </a:r>
            <a:r>
              <a:rPr lang="en-US" baseline="-25000"/>
              <a:t>4</a:t>
            </a:r>
            <a:r>
              <a:rPr lang="en-US"/>
              <a:t> = &lt;{q</a:t>
            </a:r>
            <a:r>
              <a:rPr lang="en-US" baseline="-25000"/>
              <a:t>0</a:t>
            </a:r>
            <a:r>
              <a:rPr lang="en-US"/>
              <a:t>, q</a:t>
            </a:r>
            <a:r>
              <a:rPr lang="en-US" baseline="-25000"/>
              <a:t>1</a:t>
            </a:r>
            <a:r>
              <a:rPr lang="en-US"/>
              <a:t>, q</a:t>
            </a:r>
            <a:r>
              <a:rPr lang="en-US" baseline="-25000"/>
              <a:t>2</a:t>
            </a:r>
            <a:r>
              <a:rPr lang="en-US"/>
              <a:t>}, {0, 1}, δ, q</a:t>
            </a:r>
            <a:r>
              <a:rPr lang="en-US" baseline="-25000"/>
              <a:t>0</a:t>
            </a:r>
            <a:r>
              <a:rPr lang="en-US"/>
              <a:t>, {q</a:t>
            </a:r>
            <a:r>
              <a:rPr lang="en-US" baseline="-25000"/>
              <a:t>1</a:t>
            </a:r>
            <a:r>
              <a:rPr lang="en-US"/>
              <a:t>, q</a:t>
            </a:r>
            <a:r>
              <a:rPr lang="en-US" baseline="-25000"/>
              <a:t>2</a:t>
            </a:r>
            <a:r>
              <a:rPr lang="en-US"/>
              <a:t>}&gt;, </a:t>
            </a:r>
          </a:p>
          <a:p>
            <a:pPr marL="0" indent="0">
              <a:buNone/>
            </a:pPr>
            <a:r>
              <a:rPr lang="en-US"/>
              <a:t>trong đó δ(q</a:t>
            </a:r>
            <a:r>
              <a:rPr lang="en-US" baseline="-25000"/>
              <a:t>0</a:t>
            </a:r>
            <a:r>
              <a:rPr lang="en-US"/>
              <a:t>,0) = q</a:t>
            </a:r>
            <a:r>
              <a:rPr lang="en-US" baseline="-25000"/>
              <a:t>0</a:t>
            </a:r>
            <a:r>
              <a:rPr lang="en-US"/>
              <a:t>, δ(q</a:t>
            </a:r>
            <a:r>
              <a:rPr lang="en-US" baseline="-25000"/>
              <a:t>0</a:t>
            </a:r>
            <a:r>
              <a:rPr lang="en-US"/>
              <a:t>,1) = q</a:t>
            </a:r>
            <a:r>
              <a:rPr lang="en-US" baseline="-25000"/>
              <a:t>1</a:t>
            </a:r>
            <a:r>
              <a:rPr lang="en-US"/>
              <a:t>, δ(q</a:t>
            </a:r>
            <a:r>
              <a:rPr lang="en-US" baseline="-25000"/>
              <a:t>1</a:t>
            </a:r>
            <a:r>
              <a:rPr lang="en-US"/>
              <a:t>,1) = q</a:t>
            </a:r>
            <a:r>
              <a:rPr lang="en-US" baseline="-25000"/>
              <a:t>2</a:t>
            </a:r>
            <a:r>
              <a:rPr lang="en-US"/>
              <a:t>, δ(q</a:t>
            </a:r>
            <a:r>
              <a:rPr lang="en-US" baseline="-25000"/>
              <a:t>2</a:t>
            </a:r>
            <a:r>
              <a:rPr lang="en-US"/>
              <a:t>,0) = q</a:t>
            </a:r>
            <a:r>
              <a:rPr lang="en-US" baseline="-25000"/>
              <a:t>2</a:t>
            </a:r>
            <a:r>
              <a:rPr lang="en-US"/>
              <a:t>, δ(q</a:t>
            </a:r>
            <a:r>
              <a:rPr lang="en-US" baseline="-25000"/>
              <a:t>2</a:t>
            </a:r>
            <a:r>
              <a:rPr lang="en-US"/>
              <a:t>,1) = q</a:t>
            </a:r>
            <a:r>
              <a:rPr lang="en-US" baseline="-25000"/>
              <a:t>2</a:t>
            </a:r>
            <a:r>
              <a:rPr lang="en-US"/>
              <a:t>. Đồ thị chuyển của </a:t>
            </a:r>
            <a:r>
              <a:rPr lang="en-US" smtClean="0"/>
              <a:t>A</a:t>
            </a:r>
            <a:r>
              <a:rPr lang="en-US" baseline="-25000" smtClean="0"/>
              <a:t>4</a:t>
            </a:r>
            <a:endParaRPr lang="en-US"/>
          </a:p>
          <a:p>
            <a:endParaRPr lang="en-US" smtClean="0"/>
          </a:p>
          <a:p>
            <a:endParaRPr lang="en-US"/>
          </a:p>
          <a:p>
            <a:r>
              <a:rPr lang="en-US" smtClean="0"/>
              <a:t>T(A</a:t>
            </a:r>
            <a:r>
              <a:rPr lang="en-US" baseline="-25000" smtClean="0"/>
              <a:t>3</a:t>
            </a:r>
            <a:r>
              <a:rPr lang="en-US"/>
              <a:t>) = T(A</a:t>
            </a:r>
            <a:r>
              <a:rPr lang="en-US" baseline="-25000"/>
              <a:t>4</a:t>
            </a:r>
            <a:r>
              <a:rPr lang="en-US"/>
              <a:t>) = {0</a:t>
            </a:r>
            <a:r>
              <a:rPr lang="en-US" baseline="30000"/>
              <a:t>n</a:t>
            </a:r>
            <a:r>
              <a:rPr lang="en-US"/>
              <a:t>1, 0</a:t>
            </a:r>
            <a:r>
              <a:rPr lang="en-US" baseline="30000"/>
              <a:t>n</a:t>
            </a:r>
            <a:r>
              <a:rPr lang="en-US"/>
              <a:t>11ω / n ≥ 0, ω∈{0, 1}</a:t>
            </a:r>
            <a:r>
              <a:rPr lang="en-US" baseline="30000"/>
              <a:t>*</a:t>
            </a:r>
            <a:r>
              <a:rPr lang="en-US"/>
              <a:t>}. </a:t>
            </a:r>
            <a:endParaRPr lang="en-US" smtClean="0"/>
          </a:p>
          <a:p>
            <a:r>
              <a:rPr lang="en-US" b="1" i="1"/>
              <a:t>Bổ đề 1.1  </a:t>
            </a:r>
            <a:r>
              <a:rPr lang="en-US"/>
              <a:t>Cho otomat hữu hạn đơn định A = &lt;Q, Σ, δ, q</a:t>
            </a:r>
            <a:r>
              <a:rPr lang="en-US" baseline="-25000"/>
              <a:t>0</a:t>
            </a:r>
            <a:r>
              <a:rPr lang="en-US"/>
              <a:t>, F&gt;. Khi đó ∀ω</a:t>
            </a:r>
            <a:r>
              <a:rPr lang="en-US" baseline="-25000"/>
              <a:t>1</a:t>
            </a:r>
            <a:r>
              <a:rPr lang="en-US"/>
              <a:t>, ω</a:t>
            </a:r>
            <a:r>
              <a:rPr lang="en-US" baseline="-25000"/>
              <a:t>2 </a:t>
            </a:r>
            <a:r>
              <a:rPr lang="en-US"/>
              <a:t>∈ Σ</a:t>
            </a:r>
            <a:r>
              <a:rPr lang="en-US" baseline="30000"/>
              <a:t>*</a:t>
            </a:r>
            <a:r>
              <a:rPr lang="en-US"/>
              <a:t>, ∀q∈Q sao cho δ(q, ω</a:t>
            </a:r>
            <a:r>
              <a:rPr lang="en-US" baseline="-25000"/>
              <a:t>1</a:t>
            </a:r>
            <a:r>
              <a:rPr lang="en-US"/>
              <a:t>ω</a:t>
            </a:r>
            <a:r>
              <a:rPr lang="en-US" baseline="-25000"/>
              <a:t>2</a:t>
            </a:r>
            <a:r>
              <a:rPr lang="en-US"/>
              <a:t>) xác định, ta có: </a:t>
            </a:r>
            <a:endParaRPr lang="en-US" smtClean="0"/>
          </a:p>
          <a:p>
            <a:pPr marL="0" indent="0">
              <a:buNone/>
            </a:pPr>
            <a:r>
              <a:rPr lang="en-US" smtClean="0"/>
              <a:t>                                       </a:t>
            </a:r>
            <a:r>
              <a:rPr lang="en-US"/>
              <a:t>δ(q, ω</a:t>
            </a:r>
            <a:r>
              <a:rPr lang="en-US" baseline="-25000"/>
              <a:t>1</a:t>
            </a:r>
            <a:r>
              <a:rPr lang="en-US"/>
              <a:t>ω</a:t>
            </a:r>
            <a:r>
              <a:rPr lang="en-US" baseline="-25000"/>
              <a:t>2</a:t>
            </a:r>
            <a:r>
              <a:rPr lang="en-US"/>
              <a:t>) = δ(δ(q, ω</a:t>
            </a:r>
            <a:r>
              <a:rPr lang="en-US" baseline="-25000"/>
              <a:t>1</a:t>
            </a:r>
            <a:r>
              <a:rPr lang="en-US"/>
              <a:t>), ω</a:t>
            </a:r>
            <a:r>
              <a:rPr lang="en-US" baseline="-25000"/>
              <a:t>2</a:t>
            </a:r>
            <a:r>
              <a:rPr lang="en-US"/>
              <a:t>) </a:t>
            </a:r>
          </a:p>
          <a:p>
            <a:endParaRPr lang="en-US"/>
          </a:p>
        </p:txBody>
      </p:sp>
      <p:pic>
        <p:nvPicPr>
          <p:cNvPr id="4" name="Picture 3"/>
          <p:cNvPicPr/>
          <p:nvPr/>
        </p:nvPicPr>
        <p:blipFill>
          <a:blip r:embed="rId2"/>
          <a:stretch>
            <a:fillRect/>
          </a:stretch>
        </p:blipFill>
        <p:spPr>
          <a:xfrm>
            <a:off x="7919535" y="1805740"/>
            <a:ext cx="3114675" cy="1562100"/>
          </a:xfrm>
          <a:prstGeom prst="rect">
            <a:avLst/>
          </a:prstGeom>
        </p:spPr>
      </p:pic>
      <p:pic>
        <p:nvPicPr>
          <p:cNvPr id="5" name="Picture 4"/>
          <p:cNvPicPr/>
          <p:nvPr/>
        </p:nvPicPr>
        <p:blipFill>
          <a:blip r:embed="rId3"/>
          <a:stretch>
            <a:fillRect/>
          </a:stretch>
        </p:blipFill>
        <p:spPr>
          <a:xfrm>
            <a:off x="7919535" y="4146885"/>
            <a:ext cx="3057525" cy="762000"/>
          </a:xfrm>
          <a:prstGeom prst="rect">
            <a:avLst/>
          </a:prstGeom>
        </p:spPr>
      </p:pic>
    </p:spTree>
    <p:extLst>
      <p:ext uri="{BB962C8B-B14F-4D97-AF65-F5344CB8AC3E}">
        <p14:creationId xmlns:p14="http://schemas.microsoft.com/office/powerpoint/2010/main" val="1046852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30815"/>
            <a:ext cx="8911687" cy="1280890"/>
          </a:xfrm>
        </p:spPr>
        <p:txBody>
          <a:bodyPr/>
          <a:lstStyle/>
          <a:p>
            <a:r>
              <a:rPr lang="es-MX" b="1"/>
              <a:t>Otomat hữu hạn không đơn định </a:t>
            </a:r>
            <a:endParaRPr lang="en-US"/>
          </a:p>
        </p:txBody>
      </p:sp>
      <p:sp>
        <p:nvSpPr>
          <p:cNvPr id="3" name="Content Placeholder 2"/>
          <p:cNvSpPr>
            <a:spLocks noGrp="1"/>
          </p:cNvSpPr>
          <p:nvPr>
            <p:ph idx="1"/>
          </p:nvPr>
        </p:nvSpPr>
        <p:spPr>
          <a:xfrm>
            <a:off x="2589212" y="1264554"/>
            <a:ext cx="9514556" cy="5593446"/>
          </a:xfrm>
        </p:spPr>
        <p:txBody>
          <a:bodyPr>
            <a:normAutofit fontScale="92500" lnSpcReduction="10000"/>
          </a:bodyPr>
          <a:lstStyle/>
          <a:p>
            <a:pPr>
              <a:lnSpc>
                <a:spcPct val="150000"/>
              </a:lnSpc>
              <a:spcBef>
                <a:spcPts val="0"/>
              </a:spcBef>
            </a:pPr>
            <a:r>
              <a:rPr lang="es-MX" b="1" i="1"/>
              <a:t>Định nghĩa 2.1</a:t>
            </a:r>
            <a:r>
              <a:rPr lang="es-MX"/>
              <a:t> Một otomat hữu hạn không đơn định (Nondeterministic Finite AutomataNFA) là một bộ năm: </a:t>
            </a:r>
            <a:endParaRPr lang="en-US"/>
          </a:p>
          <a:p>
            <a:pPr marL="0" indent="0" algn="ctr">
              <a:lnSpc>
                <a:spcPct val="150000"/>
              </a:lnSpc>
              <a:spcBef>
                <a:spcPts val="0"/>
              </a:spcBef>
              <a:buNone/>
            </a:pPr>
            <a:r>
              <a:rPr lang="es-MX"/>
              <a:t>A = &lt;Q, </a:t>
            </a:r>
            <a:r>
              <a:rPr lang="en-US"/>
              <a:t>Σ</a:t>
            </a:r>
            <a:r>
              <a:rPr lang="es-MX"/>
              <a:t>, </a:t>
            </a:r>
            <a:r>
              <a:rPr lang="en-US"/>
              <a:t>δ</a:t>
            </a:r>
            <a:r>
              <a:rPr lang="es-MX"/>
              <a:t>, q</a:t>
            </a:r>
            <a:r>
              <a:rPr lang="es-MX" baseline="-25000"/>
              <a:t>0</a:t>
            </a:r>
            <a:r>
              <a:rPr lang="es-MX"/>
              <a:t>, F&gt; </a:t>
            </a:r>
            <a:endParaRPr lang="en-US"/>
          </a:p>
          <a:p>
            <a:pPr>
              <a:lnSpc>
                <a:spcPct val="150000"/>
              </a:lnSpc>
              <a:spcBef>
                <a:spcPts val="0"/>
              </a:spcBef>
            </a:pPr>
            <a:r>
              <a:rPr lang="es-MX"/>
              <a:t>T</a:t>
            </a:r>
            <a:r>
              <a:rPr lang="es-MX" smtClean="0"/>
              <a:t>rong </a:t>
            </a:r>
            <a:r>
              <a:rPr lang="es-MX"/>
              <a:t>đó Q, </a:t>
            </a:r>
            <a:r>
              <a:rPr lang="en-US"/>
              <a:t>Σ</a:t>
            </a:r>
            <a:r>
              <a:rPr lang="es-MX"/>
              <a:t>, q</a:t>
            </a:r>
            <a:r>
              <a:rPr lang="es-MX" baseline="-25000"/>
              <a:t>0</a:t>
            </a:r>
            <a:r>
              <a:rPr lang="es-MX"/>
              <a:t>, F như trong định nghĩa 1.1 và </a:t>
            </a:r>
            <a:r>
              <a:rPr lang="en-US"/>
              <a:t>δ</a:t>
            </a:r>
            <a:r>
              <a:rPr lang="es-MX"/>
              <a:t>: Q × </a:t>
            </a:r>
            <a:r>
              <a:rPr lang="en-US"/>
              <a:t>Σ </a:t>
            </a:r>
            <a:r>
              <a:rPr lang="es-MX"/>
              <a:t>→ 2</a:t>
            </a:r>
            <a:r>
              <a:rPr lang="es-MX" baseline="30000"/>
              <a:t>Q</a:t>
            </a:r>
            <a:r>
              <a:rPr lang="es-MX"/>
              <a:t>, ở đây 2</a:t>
            </a:r>
            <a:r>
              <a:rPr lang="es-MX" baseline="30000"/>
              <a:t>Q</a:t>
            </a:r>
            <a:r>
              <a:rPr lang="es-MX"/>
              <a:t> (hay P(Q), là ký hiệu tập hợp các tập con của Q) gọi là ánh xạ chuyển.   </a:t>
            </a:r>
            <a:endParaRPr lang="en-US"/>
          </a:p>
          <a:p>
            <a:pPr>
              <a:lnSpc>
                <a:spcPct val="150000"/>
              </a:lnSpc>
              <a:spcBef>
                <a:spcPts val="0"/>
              </a:spcBef>
            </a:pPr>
            <a:r>
              <a:rPr lang="es-MX"/>
              <a:t>Rõ ràng ở đây ánh xạ </a:t>
            </a:r>
            <a:r>
              <a:rPr lang="en-US"/>
              <a:t>δ</a:t>
            </a:r>
            <a:r>
              <a:rPr lang="es-MX"/>
              <a:t> là một hàm đa trị (hàm không đơn định), vì vậy otomat A trong định nghĩa trên đây được gọi là không đơn định. </a:t>
            </a:r>
            <a:endParaRPr lang="en-US"/>
          </a:p>
          <a:p>
            <a:pPr>
              <a:lnSpc>
                <a:spcPct val="150000"/>
              </a:lnSpc>
              <a:spcBef>
                <a:spcPts val="0"/>
              </a:spcBef>
            </a:pPr>
            <a:r>
              <a:rPr lang="es-MX"/>
              <a:t>Trong trường hợp </a:t>
            </a:r>
            <a:r>
              <a:rPr lang="en-US"/>
              <a:t>δ</a:t>
            </a:r>
            <a:r>
              <a:rPr lang="es-MX"/>
              <a:t>(q, a) xác định ∀q ∈ Q, ∀a ∈ </a:t>
            </a:r>
            <a:r>
              <a:rPr lang="en-US"/>
              <a:t>Σ</a:t>
            </a:r>
            <a:r>
              <a:rPr lang="es-MX"/>
              <a:t>, ta nói ôtômát A là đầy đủ. </a:t>
            </a:r>
            <a:endParaRPr lang="en-US"/>
          </a:p>
          <a:p>
            <a:pPr>
              <a:lnSpc>
                <a:spcPct val="150000"/>
              </a:lnSpc>
              <a:spcBef>
                <a:spcPts val="0"/>
              </a:spcBef>
            </a:pPr>
            <a:r>
              <a:rPr lang="es-MX"/>
              <a:t>Nếu </a:t>
            </a:r>
            <a:r>
              <a:rPr lang="en-US"/>
              <a:t>δ</a:t>
            </a:r>
            <a:r>
              <a:rPr lang="es-MX"/>
              <a:t>(q, a) = {p</a:t>
            </a:r>
            <a:r>
              <a:rPr lang="es-MX" baseline="-25000"/>
              <a:t>1</a:t>
            </a:r>
            <a:r>
              <a:rPr lang="es-MX"/>
              <a:t>, p</a:t>
            </a:r>
            <a:r>
              <a:rPr lang="es-MX" baseline="-25000"/>
              <a:t>2</a:t>
            </a:r>
            <a:r>
              <a:rPr lang="es-MX"/>
              <a:t>, …, p</a:t>
            </a:r>
            <a:r>
              <a:rPr lang="es-MX" baseline="-25000"/>
              <a:t>k</a:t>
            </a:r>
            <a:r>
              <a:rPr lang="es-MX"/>
              <a:t>} thì ta nói rằng otomat A ở trạng thái q gặp ký hiệu a thì có thể chuyển đến một trong các trạng thái p</a:t>
            </a:r>
            <a:r>
              <a:rPr lang="es-MX" baseline="-25000"/>
              <a:t>1</a:t>
            </a:r>
            <a:r>
              <a:rPr lang="es-MX"/>
              <a:t>, p</a:t>
            </a:r>
            <a:r>
              <a:rPr lang="es-MX" baseline="-25000"/>
              <a:t>2</a:t>
            </a:r>
            <a:r>
              <a:rPr lang="es-MX"/>
              <a:t>, …, p</a:t>
            </a:r>
            <a:r>
              <a:rPr lang="es-MX" baseline="-25000"/>
              <a:t>k</a:t>
            </a:r>
            <a:r>
              <a:rPr lang="es-MX"/>
              <a:t>. </a:t>
            </a:r>
            <a:endParaRPr lang="es-MX" smtClean="0"/>
          </a:p>
          <a:p>
            <a:pPr>
              <a:lnSpc>
                <a:spcPct val="150000"/>
              </a:lnSpc>
              <a:spcBef>
                <a:spcPts val="0"/>
              </a:spcBef>
            </a:pPr>
            <a:r>
              <a:rPr lang="es-MX" smtClean="0"/>
              <a:t>Nếu </a:t>
            </a:r>
            <a:r>
              <a:rPr lang="en-US"/>
              <a:t>δ</a:t>
            </a:r>
            <a:r>
              <a:rPr lang="es-MX"/>
              <a:t>(q, a) = {p} thì ở trạng thái q gặp ký hiệu a, otomat A chỉ chuyển đến một trạng thái duy nhất p. </a:t>
            </a:r>
            <a:endParaRPr lang="es-MX" smtClean="0"/>
          </a:p>
          <a:p>
            <a:pPr>
              <a:lnSpc>
                <a:spcPct val="150000"/>
              </a:lnSpc>
              <a:spcBef>
                <a:spcPts val="0"/>
              </a:spcBef>
            </a:pPr>
            <a:r>
              <a:rPr lang="es-MX" smtClean="0"/>
              <a:t>Nếu </a:t>
            </a:r>
            <a:r>
              <a:rPr lang="en-US"/>
              <a:t>δ</a:t>
            </a:r>
            <a:r>
              <a:rPr lang="es-MX"/>
              <a:t>(q, a) </a:t>
            </a:r>
            <a:r>
              <a:rPr lang="es-MX" smtClean="0"/>
              <a:t>không </a:t>
            </a:r>
            <a:r>
              <a:rPr lang="es-MX"/>
              <a:t>xác  </a:t>
            </a:r>
            <a:r>
              <a:rPr lang="es-MX" smtClean="0"/>
              <a:t>định </a:t>
            </a:r>
            <a:r>
              <a:rPr lang="es-MX"/>
              <a:t>(ta thường viết </a:t>
            </a:r>
            <a:r>
              <a:rPr lang="en-US"/>
              <a:t>δ</a:t>
            </a:r>
            <a:r>
              <a:rPr lang="es-MX"/>
              <a:t>(q, a) = ∅ ) thì ở trạng thái q gặp ký hiệu a, otomat A không thể chuyển đến trạng thái nào, cũng tương tự như với otomat hữu hạn đơn định.  </a:t>
            </a:r>
            <a:endParaRPr lang="en-US"/>
          </a:p>
          <a:p>
            <a:pPr>
              <a:lnSpc>
                <a:spcPct val="150000"/>
              </a:lnSpc>
              <a:spcBef>
                <a:spcPts val="0"/>
              </a:spcBef>
            </a:pPr>
            <a:endParaRPr lang="en-US"/>
          </a:p>
        </p:txBody>
      </p:sp>
    </p:spTree>
    <p:extLst>
      <p:ext uri="{BB962C8B-B14F-4D97-AF65-F5344CB8AC3E}">
        <p14:creationId xmlns:p14="http://schemas.microsoft.com/office/powerpoint/2010/main" val="2202436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51131"/>
            <a:ext cx="8911687" cy="651237"/>
          </a:xfrm>
        </p:spPr>
        <p:txBody>
          <a:bodyPr/>
          <a:lstStyle/>
          <a:p>
            <a:r>
              <a:rPr lang="en-US" smtClean="0"/>
              <a:t>Ví dụ:</a:t>
            </a:r>
            <a:endParaRPr lang="en-US"/>
          </a:p>
        </p:txBody>
      </p:sp>
      <p:sp>
        <p:nvSpPr>
          <p:cNvPr id="3" name="Content Placeholder 2"/>
          <p:cNvSpPr>
            <a:spLocks noGrp="1"/>
          </p:cNvSpPr>
          <p:nvPr>
            <p:ph idx="1"/>
          </p:nvPr>
        </p:nvSpPr>
        <p:spPr>
          <a:xfrm>
            <a:off x="2585499" y="1002632"/>
            <a:ext cx="8915400" cy="5747084"/>
          </a:xfrm>
        </p:spPr>
        <p:txBody>
          <a:bodyPr/>
          <a:lstStyle/>
          <a:p>
            <a:pPr>
              <a:lnSpc>
                <a:spcPct val="150000"/>
              </a:lnSpc>
            </a:pPr>
            <a:r>
              <a:rPr lang="es-MX"/>
              <a:t>Cho otomat hữu hạn không đơn định: </a:t>
            </a:r>
            <a:endParaRPr lang="en-US"/>
          </a:p>
          <a:p>
            <a:pPr>
              <a:lnSpc>
                <a:spcPct val="150000"/>
              </a:lnSpc>
            </a:pPr>
            <a:r>
              <a:rPr lang="es-MX"/>
              <a:t>A = &lt;{q</a:t>
            </a:r>
            <a:r>
              <a:rPr lang="es-MX" baseline="-25000"/>
              <a:t>0</a:t>
            </a:r>
            <a:r>
              <a:rPr lang="es-MX"/>
              <a:t>, q</a:t>
            </a:r>
            <a:r>
              <a:rPr lang="es-MX" baseline="-25000"/>
              <a:t>1</a:t>
            </a:r>
            <a:r>
              <a:rPr lang="es-MX"/>
              <a:t>, q</a:t>
            </a:r>
            <a:r>
              <a:rPr lang="es-MX" baseline="-25000"/>
              <a:t>2, </a:t>
            </a:r>
            <a:r>
              <a:rPr lang="es-MX"/>
              <a:t>q</a:t>
            </a:r>
            <a:r>
              <a:rPr lang="es-MX" baseline="-25000"/>
              <a:t>3</a:t>
            </a:r>
            <a:r>
              <a:rPr lang="es-MX"/>
              <a:t>, q</a:t>
            </a:r>
            <a:r>
              <a:rPr lang="es-MX" baseline="-25000"/>
              <a:t>4</a:t>
            </a:r>
            <a:r>
              <a:rPr lang="es-MX"/>
              <a:t>}, {0, 1}, </a:t>
            </a:r>
            <a:r>
              <a:rPr lang="en-US"/>
              <a:t>δ</a:t>
            </a:r>
            <a:r>
              <a:rPr lang="es-MX"/>
              <a:t>, q</a:t>
            </a:r>
            <a:r>
              <a:rPr lang="es-MX" baseline="-25000"/>
              <a:t>0</a:t>
            </a:r>
            <a:r>
              <a:rPr lang="es-MX"/>
              <a:t>, {q</a:t>
            </a:r>
            <a:r>
              <a:rPr lang="es-MX" baseline="-25000"/>
              <a:t>2, </a:t>
            </a:r>
            <a:r>
              <a:rPr lang="es-MX"/>
              <a:t>q</a:t>
            </a:r>
            <a:r>
              <a:rPr lang="es-MX" baseline="-25000"/>
              <a:t>4</a:t>
            </a:r>
            <a:r>
              <a:rPr lang="es-MX"/>
              <a:t>}&gt;, </a:t>
            </a:r>
            <a:endParaRPr lang="en-US"/>
          </a:p>
          <a:p>
            <a:pPr>
              <a:lnSpc>
                <a:spcPct val="150000"/>
              </a:lnSpc>
            </a:pPr>
            <a:r>
              <a:rPr lang="es-MX"/>
              <a:t>Với </a:t>
            </a:r>
            <a:r>
              <a:rPr lang="en-US"/>
              <a:t>δ</a:t>
            </a:r>
            <a:r>
              <a:rPr lang="es-MX"/>
              <a:t>(q</a:t>
            </a:r>
            <a:r>
              <a:rPr lang="es-MX" baseline="-25000"/>
              <a:t>0</a:t>
            </a:r>
            <a:r>
              <a:rPr lang="es-MX"/>
              <a:t>,0) = {q</a:t>
            </a:r>
            <a:r>
              <a:rPr lang="es-MX" baseline="-25000"/>
              <a:t>0</a:t>
            </a:r>
            <a:r>
              <a:rPr lang="es-MX"/>
              <a:t>,q</a:t>
            </a:r>
            <a:r>
              <a:rPr lang="es-MX" baseline="-25000"/>
              <a:t>3</a:t>
            </a:r>
            <a:r>
              <a:rPr lang="es-MX"/>
              <a:t>}, </a:t>
            </a:r>
            <a:r>
              <a:rPr lang="en-US"/>
              <a:t>δ</a:t>
            </a:r>
            <a:r>
              <a:rPr lang="es-MX"/>
              <a:t>(q</a:t>
            </a:r>
            <a:r>
              <a:rPr lang="es-MX" baseline="-25000"/>
              <a:t>0</a:t>
            </a:r>
            <a:r>
              <a:rPr lang="es-MX"/>
              <a:t>, 1) = {q</a:t>
            </a:r>
            <a:r>
              <a:rPr lang="es-MX" baseline="-25000"/>
              <a:t>0</a:t>
            </a:r>
            <a:r>
              <a:rPr lang="es-MX"/>
              <a:t>,q</a:t>
            </a:r>
            <a:r>
              <a:rPr lang="es-MX" baseline="-25000"/>
              <a:t>1</a:t>
            </a:r>
            <a:r>
              <a:rPr lang="es-MX"/>
              <a:t>}, </a:t>
            </a:r>
            <a:r>
              <a:rPr lang="en-US"/>
              <a:t>δ</a:t>
            </a:r>
            <a:r>
              <a:rPr lang="es-MX"/>
              <a:t>(q</a:t>
            </a:r>
            <a:r>
              <a:rPr lang="es-MX" baseline="-25000"/>
              <a:t>1</a:t>
            </a:r>
            <a:r>
              <a:rPr lang="es-MX"/>
              <a:t>, 0) = ∅, </a:t>
            </a:r>
            <a:r>
              <a:rPr lang="en-US"/>
              <a:t>δ</a:t>
            </a:r>
            <a:r>
              <a:rPr lang="es-MX"/>
              <a:t>(q</a:t>
            </a:r>
            <a:r>
              <a:rPr lang="es-MX" baseline="-25000"/>
              <a:t>1</a:t>
            </a:r>
            <a:r>
              <a:rPr lang="es-MX"/>
              <a:t>, 1) = {q</a:t>
            </a:r>
            <a:r>
              <a:rPr lang="es-MX" baseline="-25000"/>
              <a:t>2</a:t>
            </a:r>
            <a:r>
              <a:rPr lang="es-MX"/>
              <a:t>}, </a:t>
            </a:r>
            <a:r>
              <a:rPr lang="en-US"/>
              <a:t>δ</a:t>
            </a:r>
            <a:r>
              <a:rPr lang="es-MX"/>
              <a:t>(q</a:t>
            </a:r>
            <a:r>
              <a:rPr lang="es-MX" baseline="-25000"/>
              <a:t>2</a:t>
            </a:r>
            <a:r>
              <a:rPr lang="es-MX"/>
              <a:t>, 0) = {q</a:t>
            </a:r>
            <a:r>
              <a:rPr lang="es-MX" baseline="-25000"/>
              <a:t>2</a:t>
            </a:r>
            <a:r>
              <a:rPr lang="es-MX"/>
              <a:t>},  </a:t>
            </a:r>
            <a:r>
              <a:rPr lang="en-US"/>
              <a:t>δ</a:t>
            </a:r>
            <a:r>
              <a:rPr lang="es-MX"/>
              <a:t>(q</a:t>
            </a:r>
            <a:r>
              <a:rPr lang="es-MX" baseline="-25000"/>
              <a:t>2</a:t>
            </a:r>
            <a:r>
              <a:rPr lang="es-MX"/>
              <a:t>, 1) = {q</a:t>
            </a:r>
            <a:r>
              <a:rPr lang="es-MX" baseline="-25000"/>
              <a:t>2</a:t>
            </a:r>
            <a:r>
              <a:rPr lang="es-MX"/>
              <a:t>}, </a:t>
            </a:r>
            <a:r>
              <a:rPr lang="en-US"/>
              <a:t>δ</a:t>
            </a:r>
            <a:r>
              <a:rPr lang="es-MX"/>
              <a:t>(q</a:t>
            </a:r>
            <a:r>
              <a:rPr lang="es-MX" baseline="-25000"/>
              <a:t>3</a:t>
            </a:r>
            <a:r>
              <a:rPr lang="es-MX"/>
              <a:t>, 0) = {q</a:t>
            </a:r>
            <a:r>
              <a:rPr lang="es-MX" baseline="-25000"/>
              <a:t>4</a:t>
            </a:r>
            <a:r>
              <a:rPr lang="es-MX"/>
              <a:t>}, </a:t>
            </a:r>
            <a:r>
              <a:rPr lang="en-US"/>
              <a:t>δ</a:t>
            </a:r>
            <a:r>
              <a:rPr lang="es-MX"/>
              <a:t>(q</a:t>
            </a:r>
            <a:r>
              <a:rPr lang="es-MX" baseline="-25000"/>
              <a:t>3</a:t>
            </a:r>
            <a:r>
              <a:rPr lang="es-MX"/>
              <a:t>,1) = ∅, </a:t>
            </a:r>
            <a:r>
              <a:rPr lang="en-US"/>
              <a:t>δ</a:t>
            </a:r>
            <a:r>
              <a:rPr lang="es-MX"/>
              <a:t>(q</a:t>
            </a:r>
            <a:r>
              <a:rPr lang="es-MX" baseline="-25000"/>
              <a:t>4</a:t>
            </a:r>
            <a:r>
              <a:rPr lang="es-MX"/>
              <a:t>, 0) = {q</a:t>
            </a:r>
            <a:r>
              <a:rPr lang="es-MX" baseline="-25000"/>
              <a:t>4</a:t>
            </a:r>
            <a:r>
              <a:rPr lang="es-MX"/>
              <a:t>}, </a:t>
            </a:r>
            <a:r>
              <a:rPr lang="en-US"/>
              <a:t>δ</a:t>
            </a:r>
            <a:r>
              <a:rPr lang="es-MX"/>
              <a:t>(q</a:t>
            </a:r>
            <a:r>
              <a:rPr lang="es-MX" baseline="-25000"/>
              <a:t>4</a:t>
            </a:r>
            <a:r>
              <a:rPr lang="es-MX"/>
              <a:t>, 1) = {q</a:t>
            </a:r>
            <a:r>
              <a:rPr lang="es-MX" baseline="-25000"/>
              <a:t>4</a:t>
            </a:r>
            <a:r>
              <a:rPr lang="es-MX"/>
              <a:t>}. </a:t>
            </a:r>
            <a:endParaRPr lang="en-US" smtClean="0"/>
          </a:p>
          <a:p>
            <a:pPr>
              <a:lnSpc>
                <a:spcPct val="150000"/>
              </a:lnSpc>
            </a:pPr>
            <a:r>
              <a:rPr lang="es-MX"/>
              <a:t>Bảng chuyển trạng thái và đồ thị chuyển trạng thái của otomat A cho trong hình</a:t>
            </a:r>
            <a:endParaRPr lang="en-US"/>
          </a:p>
        </p:txBody>
      </p:sp>
      <p:pic>
        <p:nvPicPr>
          <p:cNvPr id="5" name="Picture 4"/>
          <p:cNvPicPr>
            <a:picLocks noChangeAspect="1"/>
          </p:cNvPicPr>
          <p:nvPr/>
        </p:nvPicPr>
        <p:blipFill>
          <a:blip r:embed="rId2"/>
          <a:stretch>
            <a:fillRect/>
          </a:stretch>
        </p:blipFill>
        <p:spPr>
          <a:xfrm>
            <a:off x="3913947" y="3855267"/>
            <a:ext cx="3158040" cy="1897320"/>
          </a:xfrm>
          <a:prstGeom prst="rect">
            <a:avLst/>
          </a:prstGeom>
        </p:spPr>
      </p:pic>
      <p:pic>
        <p:nvPicPr>
          <p:cNvPr id="6" name="Picture 5"/>
          <p:cNvPicPr/>
          <p:nvPr/>
        </p:nvPicPr>
        <p:blipFill>
          <a:blip r:embed="rId3"/>
          <a:stretch>
            <a:fillRect/>
          </a:stretch>
        </p:blipFill>
        <p:spPr>
          <a:xfrm>
            <a:off x="7756093" y="3892037"/>
            <a:ext cx="3060700" cy="1860550"/>
          </a:xfrm>
          <a:prstGeom prst="rect">
            <a:avLst/>
          </a:prstGeom>
        </p:spPr>
      </p:pic>
    </p:spTree>
    <p:extLst>
      <p:ext uri="{BB962C8B-B14F-4D97-AF65-F5344CB8AC3E}">
        <p14:creationId xmlns:p14="http://schemas.microsoft.com/office/powerpoint/2010/main" val="3117599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23321"/>
            <a:ext cx="8911687" cy="1280890"/>
          </a:xfrm>
        </p:spPr>
        <p:txBody>
          <a:bodyPr>
            <a:normAutofit/>
          </a:bodyPr>
          <a:lstStyle/>
          <a:p>
            <a:r>
              <a:rPr lang="es-MX" b="1"/>
              <a:t>Ngôn ngữ được đoán nhận bởi otomat hữu hạn không đơn định</a:t>
            </a:r>
            <a:r>
              <a:rPr lang="es-MX"/>
              <a:t> </a:t>
            </a:r>
            <a:endParaRPr lang="en-US"/>
          </a:p>
        </p:txBody>
      </p:sp>
      <p:sp>
        <p:nvSpPr>
          <p:cNvPr id="3" name="Content Placeholder 2"/>
          <p:cNvSpPr>
            <a:spLocks noGrp="1"/>
          </p:cNvSpPr>
          <p:nvPr>
            <p:ph idx="1"/>
          </p:nvPr>
        </p:nvSpPr>
        <p:spPr>
          <a:xfrm>
            <a:off x="2589212" y="1467853"/>
            <a:ext cx="8915400" cy="4443369"/>
          </a:xfrm>
        </p:spPr>
        <p:txBody>
          <a:bodyPr>
            <a:normAutofit fontScale="92500" lnSpcReduction="20000"/>
          </a:bodyPr>
          <a:lstStyle/>
          <a:p>
            <a:pPr>
              <a:lnSpc>
                <a:spcPct val="150000"/>
              </a:lnSpc>
            </a:pPr>
            <a:endParaRPr lang="es-MX" b="1" i="1" smtClean="0"/>
          </a:p>
          <a:p>
            <a:pPr>
              <a:lnSpc>
                <a:spcPct val="150000"/>
              </a:lnSpc>
            </a:pPr>
            <a:r>
              <a:rPr lang="es-MX" b="1" i="1" smtClean="0"/>
              <a:t>Định </a:t>
            </a:r>
            <a:r>
              <a:rPr lang="es-MX" b="1" i="1"/>
              <a:t>nghĩa 2.2 </a:t>
            </a:r>
            <a:r>
              <a:rPr lang="es-MX"/>
              <a:t> Cho otomat hữu hạn không đơn định A = &lt;Q, </a:t>
            </a:r>
            <a:r>
              <a:rPr lang="en-US"/>
              <a:t>Σ</a:t>
            </a:r>
            <a:r>
              <a:rPr lang="es-MX"/>
              <a:t>, </a:t>
            </a:r>
            <a:r>
              <a:rPr lang="en-US"/>
              <a:t>δ</a:t>
            </a:r>
            <a:r>
              <a:rPr lang="es-MX"/>
              <a:t>, q</a:t>
            </a:r>
            <a:r>
              <a:rPr lang="es-MX" baseline="-25000"/>
              <a:t>0</a:t>
            </a:r>
            <a:r>
              <a:rPr lang="es-MX"/>
              <a:t>, F&gt;. Mở rộng của </a:t>
            </a:r>
            <a:r>
              <a:rPr lang="en-US"/>
              <a:t>δ</a:t>
            </a:r>
            <a:r>
              <a:rPr lang="es-MX"/>
              <a:t> là ánh xạ </a:t>
            </a:r>
            <a:r>
              <a:rPr lang="en-US"/>
              <a:t>δ</a:t>
            </a:r>
            <a:r>
              <a:rPr lang="es-MX" baseline="30000"/>
              <a:t>’</a:t>
            </a:r>
            <a:r>
              <a:rPr lang="es-MX"/>
              <a:t> từ tập Q × </a:t>
            </a:r>
            <a:r>
              <a:rPr lang="en-US"/>
              <a:t>Σ </a:t>
            </a:r>
            <a:r>
              <a:rPr lang="es-MX" baseline="30000"/>
              <a:t>*</a:t>
            </a:r>
            <a:r>
              <a:rPr lang="es-MX"/>
              <a:t> vào 2</a:t>
            </a:r>
            <a:r>
              <a:rPr lang="es-MX" baseline="30000"/>
              <a:t>Q</a:t>
            </a:r>
            <a:r>
              <a:rPr lang="es-MX"/>
              <a:t> được xác định như sau: </a:t>
            </a:r>
            <a:endParaRPr lang="en-US"/>
          </a:p>
          <a:p>
            <a:pPr lvl="0" fontAlgn="base">
              <a:lnSpc>
                <a:spcPct val="150000"/>
              </a:lnSpc>
            </a:pPr>
            <a:r>
              <a:rPr lang="en-US" smtClean="0"/>
              <a:t>δ</a:t>
            </a:r>
            <a:r>
              <a:rPr lang="en-US" baseline="30000" smtClean="0"/>
              <a:t>’</a:t>
            </a:r>
            <a:r>
              <a:rPr lang="en-US" smtClean="0"/>
              <a:t>(q, ε) = {q}, ∀q ∈ Q, </a:t>
            </a:r>
          </a:p>
          <a:p>
            <a:pPr lvl="0" fontAlgn="base">
              <a:lnSpc>
                <a:spcPct val="150000"/>
              </a:lnSpc>
            </a:pPr>
            <a:r>
              <a:rPr lang="en-US"/>
              <a:t>δ</a:t>
            </a:r>
            <a:r>
              <a:rPr lang="en-US" baseline="30000"/>
              <a:t>’</a:t>
            </a:r>
            <a:r>
              <a:rPr lang="en-US"/>
              <a:t>(q, ωa) </a:t>
            </a:r>
            <a:r>
              <a:rPr lang="en-US" smtClean="0"/>
              <a:t>=              ∀</a:t>
            </a:r>
            <a:r>
              <a:rPr lang="en-US"/>
              <a:t>q∈Q, ∀a∈Σ, ∀ω∈Σ</a:t>
            </a:r>
            <a:r>
              <a:rPr lang="en-US" baseline="30000"/>
              <a:t>*</a:t>
            </a:r>
            <a:r>
              <a:rPr lang="en-US"/>
              <a:t> sao cho δ</a:t>
            </a:r>
            <a:r>
              <a:rPr lang="en-US" baseline="30000"/>
              <a:t>’</a:t>
            </a:r>
            <a:r>
              <a:rPr lang="en-US"/>
              <a:t>(q, ω) được xác định. </a:t>
            </a:r>
            <a:endParaRPr lang="en-US" smtClean="0"/>
          </a:p>
          <a:p>
            <a:pPr>
              <a:lnSpc>
                <a:spcPct val="150000"/>
              </a:lnSpc>
            </a:pPr>
            <a:endParaRPr lang="en-US" smtClean="0"/>
          </a:p>
          <a:p>
            <a:pPr>
              <a:lnSpc>
                <a:spcPct val="150000"/>
              </a:lnSpc>
            </a:pPr>
            <a:r>
              <a:rPr lang="en-US" b="1" i="1"/>
              <a:t>Định nghĩa 2.3  </a:t>
            </a:r>
            <a:r>
              <a:rPr lang="en-US"/>
              <a:t>Cho otomat hữu hạn không đơn định A = &lt;Q, Σ, δ, q</a:t>
            </a:r>
            <a:r>
              <a:rPr lang="en-US" baseline="-25000"/>
              <a:t>0</a:t>
            </a:r>
            <a:r>
              <a:rPr lang="en-US"/>
              <a:t>, F&gt;, ω ∈ Σ</a:t>
            </a:r>
            <a:r>
              <a:rPr lang="en-US" baseline="30000"/>
              <a:t>*</a:t>
            </a:r>
            <a:r>
              <a:rPr lang="en-US"/>
              <a:t> và L là một ngôn ngữ trên Σ. Ta nói: </a:t>
            </a:r>
          </a:p>
          <a:p>
            <a:pPr>
              <a:lnSpc>
                <a:spcPct val="150000"/>
              </a:lnSpc>
            </a:pPr>
            <a:r>
              <a:rPr lang="en-US" smtClean="0"/>
              <a:t>ω </a:t>
            </a:r>
            <a:r>
              <a:rPr lang="en-US"/>
              <a:t>được đoán nhận bởi A  nếu δ(q</a:t>
            </a:r>
            <a:r>
              <a:rPr lang="en-US" baseline="-25000"/>
              <a:t>0</a:t>
            </a:r>
            <a:r>
              <a:rPr lang="en-US"/>
              <a:t>, ω) ∩ F ≠ ∅; </a:t>
            </a:r>
          </a:p>
          <a:p>
            <a:pPr>
              <a:lnSpc>
                <a:spcPct val="150000"/>
              </a:lnSpc>
            </a:pPr>
            <a:r>
              <a:rPr lang="en-US" smtClean="0"/>
              <a:t>L </a:t>
            </a:r>
            <a:r>
              <a:rPr lang="en-US"/>
              <a:t>được đoán nhận bởi A nếu L = {ω∈Σ</a:t>
            </a:r>
            <a:r>
              <a:rPr lang="en-US" baseline="30000"/>
              <a:t>*</a:t>
            </a:r>
            <a:r>
              <a:rPr lang="en-US"/>
              <a:t> | δ(q</a:t>
            </a:r>
            <a:r>
              <a:rPr lang="en-US" baseline="-25000"/>
              <a:t>0</a:t>
            </a:r>
            <a:r>
              <a:rPr lang="en-US"/>
              <a:t>, ω) ∩ F ≠ ∅} và ký hiệu L là T(A). </a:t>
            </a:r>
          </a:p>
          <a:p>
            <a:pPr>
              <a:lnSpc>
                <a:spcPct val="150000"/>
              </a:lnSpc>
            </a:pPr>
            <a:endParaRPr lang="en-US"/>
          </a:p>
        </p:txBody>
      </p:sp>
      <p:pic>
        <p:nvPicPr>
          <p:cNvPr id="4" name="Picture 3"/>
          <p:cNvPicPr>
            <a:picLocks noChangeAspect="1"/>
          </p:cNvPicPr>
          <p:nvPr/>
        </p:nvPicPr>
        <p:blipFill>
          <a:blip r:embed="rId2"/>
          <a:stretch>
            <a:fillRect/>
          </a:stretch>
        </p:blipFill>
        <p:spPr>
          <a:xfrm>
            <a:off x="4176961" y="3209806"/>
            <a:ext cx="821865" cy="547910"/>
          </a:xfrm>
          <a:prstGeom prst="rect">
            <a:avLst/>
          </a:prstGeom>
        </p:spPr>
      </p:pic>
    </p:spTree>
    <p:extLst>
      <p:ext uri="{BB962C8B-B14F-4D97-AF65-F5344CB8AC3E}">
        <p14:creationId xmlns:p14="http://schemas.microsoft.com/office/powerpoint/2010/main" val="2411361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7332"/>
          </a:xfrm>
        </p:spPr>
        <p:txBody>
          <a:bodyPr/>
          <a:lstStyle/>
          <a:p>
            <a:r>
              <a:rPr lang="en-US" smtClean="0"/>
              <a:t>Ví dụ:</a:t>
            </a:r>
            <a:endParaRPr lang="en-US"/>
          </a:p>
        </p:txBody>
      </p:sp>
      <p:sp>
        <p:nvSpPr>
          <p:cNvPr id="3" name="Content Placeholder 2"/>
          <p:cNvSpPr>
            <a:spLocks noGrp="1"/>
          </p:cNvSpPr>
          <p:nvPr>
            <p:ph idx="1"/>
          </p:nvPr>
        </p:nvSpPr>
        <p:spPr>
          <a:xfrm>
            <a:off x="2589212" y="1311442"/>
            <a:ext cx="8915400" cy="5546558"/>
          </a:xfrm>
        </p:spPr>
        <p:txBody>
          <a:bodyPr>
            <a:normAutofit/>
          </a:bodyPr>
          <a:lstStyle/>
          <a:p>
            <a:r>
              <a:rPr lang="en-US"/>
              <a:t>Cho otomat hữu hạn không đơn định: </a:t>
            </a:r>
          </a:p>
          <a:p>
            <a:r>
              <a:rPr lang="en-US"/>
              <a:t>A = &lt;{q</a:t>
            </a:r>
            <a:r>
              <a:rPr lang="en-US" baseline="-25000"/>
              <a:t>0</a:t>
            </a:r>
            <a:r>
              <a:rPr lang="en-US"/>
              <a:t>, q</a:t>
            </a:r>
            <a:r>
              <a:rPr lang="en-US" baseline="-25000"/>
              <a:t>1</a:t>
            </a:r>
            <a:r>
              <a:rPr lang="en-US"/>
              <a:t>, q</a:t>
            </a:r>
            <a:r>
              <a:rPr lang="en-US" baseline="-25000"/>
              <a:t>2</a:t>
            </a:r>
            <a:r>
              <a:rPr lang="en-US"/>
              <a:t>}, {a, b}, δ, q</a:t>
            </a:r>
            <a:r>
              <a:rPr lang="en-US" baseline="-25000"/>
              <a:t>0</a:t>
            </a:r>
            <a:r>
              <a:rPr lang="en-US"/>
              <a:t>, {q</a:t>
            </a:r>
            <a:r>
              <a:rPr lang="en-US" baseline="-25000"/>
              <a:t>2</a:t>
            </a:r>
            <a:r>
              <a:rPr lang="en-US"/>
              <a:t>}&gt;, </a:t>
            </a:r>
            <a:r>
              <a:rPr lang="en-US" smtClean="0"/>
              <a:t>trong </a:t>
            </a:r>
            <a:r>
              <a:rPr lang="en-US"/>
              <a:t>đó δ(q</a:t>
            </a:r>
            <a:r>
              <a:rPr lang="en-US" baseline="-25000"/>
              <a:t>0</a:t>
            </a:r>
            <a:r>
              <a:rPr lang="en-US"/>
              <a:t>, a) = {q</a:t>
            </a:r>
            <a:r>
              <a:rPr lang="en-US" baseline="-25000"/>
              <a:t>0</a:t>
            </a:r>
            <a:r>
              <a:rPr lang="en-US"/>
              <a:t>}, δ(q</a:t>
            </a:r>
            <a:r>
              <a:rPr lang="en-US" baseline="-25000"/>
              <a:t>0</a:t>
            </a:r>
            <a:r>
              <a:rPr lang="en-US"/>
              <a:t>, b) = {q</a:t>
            </a:r>
            <a:r>
              <a:rPr lang="en-US" baseline="-25000"/>
              <a:t>0</a:t>
            </a:r>
            <a:r>
              <a:rPr lang="en-US"/>
              <a:t>, q</a:t>
            </a:r>
            <a:r>
              <a:rPr lang="en-US" baseline="-25000"/>
              <a:t>1</a:t>
            </a:r>
            <a:r>
              <a:rPr lang="en-US"/>
              <a:t>}, δ(q</a:t>
            </a:r>
            <a:r>
              <a:rPr lang="en-US" baseline="-25000"/>
              <a:t>1</a:t>
            </a:r>
            <a:r>
              <a:rPr lang="en-US"/>
              <a:t>, a) = {q</a:t>
            </a:r>
            <a:r>
              <a:rPr lang="en-US" baseline="-25000"/>
              <a:t>1</a:t>
            </a:r>
            <a:r>
              <a:rPr lang="en-US"/>
              <a:t>}, δ(q</a:t>
            </a:r>
            <a:r>
              <a:rPr lang="en-US" baseline="-25000"/>
              <a:t>1</a:t>
            </a:r>
            <a:r>
              <a:rPr lang="en-US"/>
              <a:t>, b) = {q</a:t>
            </a:r>
            <a:r>
              <a:rPr lang="en-US" baseline="-25000"/>
              <a:t>1</a:t>
            </a:r>
            <a:r>
              <a:rPr lang="en-US"/>
              <a:t>, q</a:t>
            </a:r>
            <a:r>
              <a:rPr lang="en-US" baseline="-25000"/>
              <a:t>2</a:t>
            </a:r>
            <a:r>
              <a:rPr lang="en-US"/>
              <a:t>},  </a:t>
            </a:r>
            <a:r>
              <a:rPr lang="en-US" smtClean="0"/>
              <a:t>δ(q</a:t>
            </a:r>
            <a:r>
              <a:rPr lang="en-US" baseline="-25000" smtClean="0"/>
              <a:t>2</a:t>
            </a:r>
            <a:r>
              <a:rPr lang="en-US"/>
              <a:t>, a) = {q</a:t>
            </a:r>
            <a:r>
              <a:rPr lang="en-US" baseline="-25000"/>
              <a:t>2</a:t>
            </a:r>
            <a:r>
              <a:rPr lang="en-US"/>
              <a:t>}, δ(q</a:t>
            </a:r>
            <a:r>
              <a:rPr lang="en-US" baseline="-25000"/>
              <a:t>2</a:t>
            </a:r>
            <a:r>
              <a:rPr lang="en-US"/>
              <a:t>, b) = {q</a:t>
            </a:r>
            <a:r>
              <a:rPr lang="en-US" baseline="-25000"/>
              <a:t>2</a:t>
            </a:r>
            <a:r>
              <a:rPr lang="en-US"/>
              <a:t>}. </a:t>
            </a:r>
            <a:endParaRPr lang="en-US" smtClean="0"/>
          </a:p>
          <a:p>
            <a:r>
              <a:rPr lang="en-US"/>
              <a:t>Bảng chuyển và đồ thị chuyển của otomat A được cho trong hình </a:t>
            </a:r>
            <a:endParaRPr lang="en-US" smtClean="0"/>
          </a:p>
          <a:p>
            <a:endParaRPr lang="en-US"/>
          </a:p>
          <a:p>
            <a:endParaRPr lang="en-US" smtClean="0"/>
          </a:p>
          <a:p>
            <a:endParaRPr lang="en-US"/>
          </a:p>
          <a:p>
            <a:endParaRPr lang="en-US" smtClean="0"/>
          </a:p>
          <a:p>
            <a:endParaRPr lang="en-US"/>
          </a:p>
          <a:p>
            <a:endParaRPr lang="en-US" smtClean="0"/>
          </a:p>
          <a:p>
            <a:r>
              <a:rPr lang="en-US" smtClean="0"/>
              <a:t>Có </a:t>
            </a:r>
            <a:r>
              <a:rPr lang="en-US"/>
              <a:t>thể kiểm tra được rằng từ ω = a</a:t>
            </a:r>
            <a:r>
              <a:rPr lang="en-US" baseline="30000"/>
              <a:t>n</a:t>
            </a:r>
            <a:r>
              <a:rPr lang="en-US"/>
              <a:t>b</a:t>
            </a:r>
            <a:r>
              <a:rPr lang="en-US" baseline="30000"/>
              <a:t>n </a:t>
            </a:r>
            <a:r>
              <a:rPr lang="en-US"/>
              <a:t>∈ T(A), tuy nhiên otomat A không đoán nhận ngôn ngữ L = { a</a:t>
            </a:r>
            <a:r>
              <a:rPr lang="en-US" baseline="30000"/>
              <a:t>n</a:t>
            </a:r>
            <a:r>
              <a:rPr lang="en-US"/>
              <a:t>b</a:t>
            </a:r>
            <a:r>
              <a:rPr lang="en-US" baseline="30000"/>
              <a:t>n</a:t>
            </a:r>
            <a:r>
              <a:rPr lang="en-US"/>
              <a:t> | ∀ n ≥ 1}. </a:t>
            </a:r>
          </a:p>
          <a:p>
            <a:r>
              <a:rPr lang="en-US"/>
              <a:t>Ngôn ngữ được đoán nhận bởi otomat A là: </a:t>
            </a:r>
          </a:p>
          <a:p>
            <a:r>
              <a:rPr lang="en-US"/>
              <a:t>T(A) = {ω</a:t>
            </a:r>
            <a:r>
              <a:rPr lang="en-US" baseline="-25000"/>
              <a:t>1</a:t>
            </a:r>
            <a:r>
              <a:rPr lang="en-US"/>
              <a:t>bω</a:t>
            </a:r>
            <a:r>
              <a:rPr lang="en-US" baseline="-25000"/>
              <a:t>2</a:t>
            </a:r>
            <a:r>
              <a:rPr lang="en-US"/>
              <a:t>bω</a:t>
            </a:r>
            <a:r>
              <a:rPr lang="en-US" baseline="-25000"/>
              <a:t>3</a:t>
            </a:r>
            <a:r>
              <a:rPr lang="en-US"/>
              <a:t> | ω</a:t>
            </a:r>
            <a:r>
              <a:rPr lang="en-US" baseline="-25000"/>
              <a:t>1</a:t>
            </a:r>
            <a:r>
              <a:rPr lang="en-US"/>
              <a:t>, ω</a:t>
            </a:r>
            <a:r>
              <a:rPr lang="en-US" baseline="-25000"/>
              <a:t>2</a:t>
            </a:r>
            <a:r>
              <a:rPr lang="en-US"/>
              <a:t>, ω</a:t>
            </a:r>
            <a:r>
              <a:rPr lang="en-US" baseline="-25000"/>
              <a:t>3</a:t>
            </a:r>
            <a:r>
              <a:rPr lang="en-US"/>
              <a:t>∈{a, b}</a:t>
            </a:r>
            <a:r>
              <a:rPr lang="en-US" baseline="30000"/>
              <a:t>*</a:t>
            </a:r>
            <a:r>
              <a:rPr lang="en-US"/>
              <a:t>}. </a:t>
            </a:r>
          </a:p>
        </p:txBody>
      </p:sp>
      <p:pic>
        <p:nvPicPr>
          <p:cNvPr id="4" name="Picture 3"/>
          <p:cNvPicPr>
            <a:picLocks noChangeAspect="1"/>
          </p:cNvPicPr>
          <p:nvPr/>
        </p:nvPicPr>
        <p:blipFill>
          <a:blip r:embed="rId2"/>
          <a:stretch>
            <a:fillRect/>
          </a:stretch>
        </p:blipFill>
        <p:spPr>
          <a:xfrm>
            <a:off x="2693949" y="3280095"/>
            <a:ext cx="4126285" cy="1609251"/>
          </a:xfrm>
          <a:prstGeom prst="rect">
            <a:avLst/>
          </a:prstGeom>
        </p:spPr>
      </p:pic>
      <p:pic>
        <p:nvPicPr>
          <p:cNvPr id="5" name="Picture 4"/>
          <p:cNvPicPr/>
          <p:nvPr/>
        </p:nvPicPr>
        <p:blipFill>
          <a:blip r:embed="rId3"/>
          <a:stretch>
            <a:fillRect/>
          </a:stretch>
        </p:blipFill>
        <p:spPr>
          <a:xfrm>
            <a:off x="7243762" y="3280095"/>
            <a:ext cx="3837322" cy="1609251"/>
          </a:xfrm>
          <a:prstGeom prst="rect">
            <a:avLst/>
          </a:prstGeom>
        </p:spPr>
      </p:pic>
    </p:spTree>
    <p:extLst>
      <p:ext uri="{BB962C8B-B14F-4D97-AF65-F5344CB8AC3E}">
        <p14:creationId xmlns:p14="http://schemas.microsoft.com/office/powerpoint/2010/main" val="1093413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Đơn định hóa các otomat </a:t>
            </a:r>
          </a:p>
        </p:txBody>
      </p:sp>
      <p:sp>
        <p:nvSpPr>
          <p:cNvPr id="3" name="Content Placeholder 2"/>
          <p:cNvSpPr>
            <a:spLocks noGrp="1"/>
          </p:cNvSpPr>
          <p:nvPr>
            <p:ph idx="1"/>
          </p:nvPr>
        </p:nvSpPr>
        <p:spPr/>
        <p:txBody>
          <a:bodyPr/>
          <a:lstStyle/>
          <a:p>
            <a:pPr>
              <a:lnSpc>
                <a:spcPct val="150000"/>
              </a:lnSpc>
            </a:pPr>
            <a:r>
              <a:rPr lang="en-US"/>
              <a:t>Giả sử A = &lt;Q, Σ, δ, q</a:t>
            </a:r>
            <a:r>
              <a:rPr lang="en-US" baseline="-25000"/>
              <a:t>0</a:t>
            </a:r>
            <a:r>
              <a:rPr lang="en-US"/>
              <a:t>, F&gt; là một otomat không đơn định, khi đó ta có thể xây dựng otomat đơn định và đầy đủ M tương đương với  otomat A (theo nghĩa cùng đoán nhận một ngôn ngữ).  Việc xây dựng M được thực hiện theo thuật toán sau đây, được gọi là thuật toán đơn định hóa otomat. </a:t>
            </a:r>
          </a:p>
          <a:p>
            <a:pPr>
              <a:lnSpc>
                <a:spcPct val="150000"/>
              </a:lnSpc>
            </a:pPr>
            <a:r>
              <a:rPr lang="en-US" b="1" i="1"/>
              <a:t>Thuật toán đơn định hóa:</a:t>
            </a:r>
            <a:r>
              <a:rPr lang="en-US"/>
              <a:t> </a:t>
            </a:r>
            <a:endParaRPr lang="en-US" b="1" i="1"/>
          </a:p>
          <a:p>
            <a:pPr>
              <a:lnSpc>
                <a:spcPct val="150000"/>
              </a:lnSpc>
            </a:pPr>
            <a:r>
              <a:rPr lang="en-US" b="1" i="1"/>
              <a:t>Input: </a:t>
            </a:r>
            <a:r>
              <a:rPr lang="en-US" b="1"/>
              <a:t> </a:t>
            </a:r>
            <a:r>
              <a:rPr lang="en-US"/>
              <a:t>Otomat hữu hạn không đơn định A = &lt;Q, Σ, δ, q</a:t>
            </a:r>
            <a:r>
              <a:rPr lang="en-US" baseline="-25000"/>
              <a:t>0</a:t>
            </a:r>
            <a:r>
              <a:rPr lang="en-US"/>
              <a:t>, F&gt; </a:t>
            </a:r>
          </a:p>
          <a:p>
            <a:pPr>
              <a:lnSpc>
                <a:spcPct val="150000"/>
              </a:lnSpc>
            </a:pPr>
            <a:r>
              <a:rPr lang="en-US" b="1" i="1"/>
              <a:t>Output: </a:t>
            </a:r>
            <a:r>
              <a:rPr lang="en-US"/>
              <a:t>Otomat hữu hạn đơn định M = &lt;Q’, Σ, δ’, s</a:t>
            </a:r>
            <a:r>
              <a:rPr lang="en-US" baseline="-25000"/>
              <a:t>0</a:t>
            </a:r>
            <a:r>
              <a:rPr lang="en-US"/>
              <a:t>, F’&gt; </a:t>
            </a:r>
          </a:p>
          <a:p>
            <a:pPr>
              <a:lnSpc>
                <a:spcPct val="150000"/>
              </a:lnSpc>
            </a:pPr>
            <a:endParaRPr lang="en-US"/>
          </a:p>
        </p:txBody>
      </p:sp>
    </p:spTree>
    <p:extLst>
      <p:ext uri="{BB962C8B-B14F-4D97-AF65-F5344CB8AC3E}">
        <p14:creationId xmlns:p14="http://schemas.microsoft.com/office/powerpoint/2010/main" val="2099426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0658"/>
            <a:ext cx="8911687" cy="1280890"/>
          </a:xfrm>
        </p:spPr>
        <p:txBody>
          <a:bodyPr/>
          <a:lstStyle/>
          <a:p>
            <a:r>
              <a:rPr lang="en-US" b="1" i="1"/>
              <a:t>Phương pháp:</a:t>
            </a:r>
            <a:r>
              <a:rPr lang="en-US" b="1"/>
              <a:t> </a:t>
            </a:r>
            <a:endParaRPr lang="en-US"/>
          </a:p>
        </p:txBody>
      </p:sp>
      <p:sp>
        <p:nvSpPr>
          <p:cNvPr id="3" name="Content Placeholder 2"/>
          <p:cNvSpPr>
            <a:spLocks noGrp="1"/>
          </p:cNvSpPr>
          <p:nvPr>
            <p:ph idx="1"/>
          </p:nvPr>
        </p:nvSpPr>
        <p:spPr>
          <a:xfrm>
            <a:off x="2589212" y="673767"/>
            <a:ext cx="8915400" cy="6051885"/>
          </a:xfrm>
        </p:spPr>
        <p:txBody>
          <a:bodyPr>
            <a:normAutofit fontScale="92500" lnSpcReduction="20000"/>
          </a:bodyPr>
          <a:lstStyle/>
          <a:p>
            <a:pPr>
              <a:lnSpc>
                <a:spcPct val="150000"/>
              </a:lnSpc>
            </a:pPr>
            <a:r>
              <a:rPr lang="en-US" i="1"/>
              <a:t>Bước 1</a:t>
            </a:r>
            <a:r>
              <a:rPr lang="en-US"/>
              <a:t>: Xây dựng hàm hai biến    T: 2</a:t>
            </a:r>
            <a:r>
              <a:rPr lang="en-US" baseline="30000"/>
              <a:t>Q</a:t>
            </a:r>
            <a:r>
              <a:rPr lang="en-US"/>
              <a:t> × Σ → 2</a:t>
            </a:r>
            <a:r>
              <a:rPr lang="en-US" baseline="30000"/>
              <a:t>Q</a:t>
            </a:r>
            <a:r>
              <a:rPr lang="en-US"/>
              <a:t>  thỏa mãn các điều kiện: </a:t>
            </a:r>
          </a:p>
          <a:p>
            <a:pPr>
              <a:lnSpc>
                <a:spcPct val="150000"/>
              </a:lnSpc>
            </a:pPr>
            <a:r>
              <a:rPr lang="en-US" smtClean="0"/>
              <a:t>1/. </a:t>
            </a:r>
            <a:r>
              <a:rPr lang="en-US"/>
              <a:t>∀ q ∈ Q, ∀ a ∈ Σ thì T(q, a) = {q’ ∈ Q | q’ = δ(q, a) } </a:t>
            </a:r>
          </a:p>
          <a:p>
            <a:pPr>
              <a:lnSpc>
                <a:spcPct val="150000"/>
              </a:lnSpc>
            </a:pPr>
            <a:r>
              <a:rPr lang="en-US"/>
              <a:t>2/. ∀ B ⊆ Q mà δ(q, a) = B, ∀ a ∈ Σ </a:t>
            </a:r>
            <a:r>
              <a:rPr lang="en-US" smtClean="0"/>
              <a:t>thì T(B, a) =  U</a:t>
            </a:r>
            <a:r>
              <a:rPr lang="en-US" i="1" smtClean="0"/>
              <a:t>T </a:t>
            </a:r>
            <a:r>
              <a:rPr lang="en-US" smtClean="0"/>
              <a:t>( </a:t>
            </a:r>
            <a:r>
              <a:rPr lang="en-US" i="1" smtClean="0"/>
              <a:t>p</a:t>
            </a:r>
            <a:r>
              <a:rPr lang="en-US" smtClean="0"/>
              <a:t>, </a:t>
            </a:r>
            <a:r>
              <a:rPr lang="en-US" i="1" smtClean="0"/>
              <a:t>a</a:t>
            </a:r>
            <a:r>
              <a:rPr lang="en-US" smtClean="0"/>
              <a:t>) </a:t>
            </a:r>
          </a:p>
          <a:p>
            <a:pPr>
              <a:lnSpc>
                <a:spcPct val="150000"/>
              </a:lnSpc>
            </a:pPr>
            <a:endParaRPr lang="en-US"/>
          </a:p>
          <a:p>
            <a:pPr>
              <a:lnSpc>
                <a:spcPct val="150000"/>
              </a:lnSpc>
            </a:pPr>
            <a:r>
              <a:rPr lang="en-US" i="1"/>
              <a:t>Bước 2</a:t>
            </a:r>
            <a:r>
              <a:rPr lang="en-US"/>
              <a:t>: Xác định tập trạng thái mới Q’ = {s</a:t>
            </a:r>
            <a:r>
              <a:rPr lang="en-US" baseline="-25000"/>
              <a:t>0</a:t>
            </a:r>
            <a:r>
              <a:rPr lang="en-US"/>
              <a:t>, s</a:t>
            </a:r>
            <a:r>
              <a:rPr lang="en-US" baseline="-25000"/>
              <a:t>1,</a:t>
            </a:r>
            <a:r>
              <a:rPr lang="en-US"/>
              <a:t> …, s</a:t>
            </a:r>
            <a:r>
              <a:rPr lang="en-US" baseline="-25000"/>
              <a:t>k</a:t>
            </a:r>
            <a:r>
              <a:rPr lang="en-US"/>
              <a:t> | k ≤ 2</a:t>
            </a:r>
            <a:r>
              <a:rPr lang="en-US" baseline="30000"/>
              <a:t>| Q | </a:t>
            </a:r>
            <a:r>
              <a:rPr lang="en-US"/>
              <a:t>-1}: </a:t>
            </a:r>
          </a:p>
          <a:p>
            <a:pPr>
              <a:lnSpc>
                <a:spcPct val="150000"/>
              </a:lnSpc>
            </a:pPr>
            <a:r>
              <a:rPr lang="en-US"/>
              <a:t>1/.  Đặt  s</a:t>
            </a:r>
            <a:r>
              <a:rPr lang="en-US" baseline="-25000"/>
              <a:t>0</a:t>
            </a:r>
            <a:r>
              <a:rPr lang="en-US"/>
              <a:t> = {q</a:t>
            </a:r>
            <a:r>
              <a:rPr lang="en-US" baseline="-25000"/>
              <a:t>0</a:t>
            </a:r>
            <a:r>
              <a:rPr lang="en-US"/>
              <a:t>},  s</a:t>
            </a:r>
            <a:r>
              <a:rPr lang="en-US" baseline="-25000"/>
              <a:t>1 </a:t>
            </a:r>
            <a:r>
              <a:rPr lang="en-US"/>
              <a:t>= {q</a:t>
            </a:r>
            <a:r>
              <a:rPr lang="en-US" baseline="-25000"/>
              <a:t>1</a:t>
            </a:r>
            <a:r>
              <a:rPr lang="en-US"/>
              <a:t>}, … s</a:t>
            </a:r>
            <a:r>
              <a:rPr lang="en-US" baseline="-25000"/>
              <a:t>i</a:t>
            </a:r>
            <a:r>
              <a:rPr lang="en-US"/>
              <a:t> = {q</a:t>
            </a:r>
            <a:r>
              <a:rPr lang="en-US" baseline="-25000"/>
              <a:t>i</a:t>
            </a:r>
            <a:r>
              <a:rPr lang="en-US"/>
              <a:t>} ∀ {q</a:t>
            </a:r>
            <a:r>
              <a:rPr lang="en-US" baseline="-25000"/>
              <a:t>0</a:t>
            </a:r>
            <a:r>
              <a:rPr lang="en-US"/>
              <a:t>}, {q</a:t>
            </a:r>
            <a:r>
              <a:rPr lang="en-US" baseline="-25000"/>
              <a:t>1</a:t>
            </a:r>
            <a:r>
              <a:rPr lang="en-US"/>
              <a:t>}, …, {q</a:t>
            </a:r>
            <a:r>
              <a:rPr lang="en-US" baseline="-25000"/>
              <a:t>i</a:t>
            </a:r>
            <a:r>
              <a:rPr lang="en-US"/>
              <a:t>} ∈ Q</a:t>
            </a:r>
            <a:r>
              <a:rPr lang="en-US" smtClean="0"/>
              <a:t>,</a:t>
            </a:r>
          </a:p>
          <a:p>
            <a:pPr>
              <a:lnSpc>
                <a:spcPct val="150000"/>
              </a:lnSpc>
            </a:pPr>
            <a:r>
              <a:rPr lang="en-US" smtClean="0"/>
              <a:t>2</a:t>
            </a:r>
            <a:r>
              <a:rPr lang="en-US"/>
              <a:t>/.  </a:t>
            </a:r>
            <a:r>
              <a:rPr lang="es-MX"/>
              <a:t>Đặt s</a:t>
            </a:r>
            <a:r>
              <a:rPr lang="es-MX" baseline="-25000"/>
              <a:t>i+1</a:t>
            </a:r>
            <a:r>
              <a:rPr lang="es-MX"/>
              <a:t> = B</a:t>
            </a:r>
            <a:r>
              <a:rPr lang="es-MX" baseline="-25000"/>
              <a:t>1</a:t>
            </a:r>
            <a:r>
              <a:rPr lang="es-MX"/>
              <a:t>, s</a:t>
            </a:r>
            <a:r>
              <a:rPr lang="es-MX" baseline="-25000"/>
              <a:t>i+2 </a:t>
            </a:r>
            <a:r>
              <a:rPr lang="es-MX"/>
              <a:t>= B</a:t>
            </a:r>
            <a:r>
              <a:rPr lang="es-MX" baseline="-25000"/>
              <a:t>2</a:t>
            </a:r>
            <a:r>
              <a:rPr lang="es-MX"/>
              <a:t>,… ∀ B</a:t>
            </a:r>
            <a:r>
              <a:rPr lang="es-MX" baseline="-25000"/>
              <a:t>1</a:t>
            </a:r>
            <a:r>
              <a:rPr lang="es-MX"/>
              <a:t>, B</a:t>
            </a:r>
            <a:r>
              <a:rPr lang="es-MX" baseline="-25000"/>
              <a:t>2</a:t>
            </a:r>
            <a:r>
              <a:rPr lang="es-MX"/>
              <a:t> … ⊆ Q mà </a:t>
            </a:r>
            <a:r>
              <a:rPr lang="en-US"/>
              <a:t>δ</a:t>
            </a:r>
            <a:r>
              <a:rPr lang="es-MX"/>
              <a:t>(q</a:t>
            </a:r>
            <a:r>
              <a:rPr lang="es-MX" baseline="-25000"/>
              <a:t>j</a:t>
            </a:r>
            <a:r>
              <a:rPr lang="es-MX"/>
              <a:t>, a) = B</a:t>
            </a:r>
            <a:r>
              <a:rPr lang="es-MX" baseline="-25000"/>
              <a:t>j</a:t>
            </a:r>
            <a:r>
              <a:rPr lang="es-MX"/>
              <a:t>. </a:t>
            </a:r>
            <a:endParaRPr lang="en-US"/>
          </a:p>
          <a:p>
            <a:pPr>
              <a:lnSpc>
                <a:spcPct val="150000"/>
              </a:lnSpc>
            </a:pPr>
            <a:r>
              <a:rPr lang="es-MX"/>
              <a:t>3/.  Nếu otomat A là không đầy đủ, đặt s</a:t>
            </a:r>
            <a:r>
              <a:rPr lang="es-MX" baseline="-25000"/>
              <a:t>k</a:t>
            </a:r>
            <a:r>
              <a:rPr lang="es-MX"/>
              <a:t> = ∅ và thêm vào hàm chuyển </a:t>
            </a:r>
            <a:r>
              <a:rPr lang="en-US"/>
              <a:t>δ</a:t>
            </a:r>
            <a:r>
              <a:rPr lang="es-MX"/>
              <a:t>’ các giá trị </a:t>
            </a:r>
            <a:r>
              <a:rPr lang="en-US"/>
              <a:t>δ</a:t>
            </a:r>
            <a:r>
              <a:rPr lang="es-MX"/>
              <a:t>’(s</a:t>
            </a:r>
            <a:r>
              <a:rPr lang="es-MX" baseline="-25000"/>
              <a:t>k</a:t>
            </a:r>
            <a:r>
              <a:rPr lang="es-MX"/>
              <a:t>, a) = s</a:t>
            </a:r>
            <a:r>
              <a:rPr lang="es-MX" baseline="-25000"/>
              <a:t>k</a:t>
            </a:r>
            <a:r>
              <a:rPr lang="es-MX"/>
              <a:t> ∀ a ∈ </a:t>
            </a:r>
            <a:r>
              <a:rPr lang="en-US"/>
              <a:t>Σ</a:t>
            </a:r>
            <a:r>
              <a:rPr lang="es-MX"/>
              <a:t> để otomat M là otomat đầy đủ. </a:t>
            </a:r>
            <a:endParaRPr lang="en-US"/>
          </a:p>
          <a:p>
            <a:pPr>
              <a:lnSpc>
                <a:spcPct val="150000"/>
              </a:lnSpc>
            </a:pPr>
            <a:r>
              <a:rPr lang="es-MX"/>
              <a:t>4/. Trạng thái khởi đầu của otomat M là s</a:t>
            </a:r>
            <a:r>
              <a:rPr lang="es-MX" baseline="-25000"/>
              <a:t>0</a:t>
            </a:r>
            <a:r>
              <a:rPr lang="es-MX"/>
              <a:t>. </a:t>
            </a:r>
            <a:endParaRPr lang="en-US"/>
          </a:p>
          <a:p>
            <a:pPr>
              <a:lnSpc>
                <a:spcPct val="150000"/>
              </a:lnSpc>
            </a:pPr>
            <a:r>
              <a:rPr lang="es-MX"/>
              <a:t>5/. Tập trạng thái kết thúc của otomat M là F’ = {s ∈ Q’ | s ∩ F ≠ ∅ }. </a:t>
            </a:r>
            <a:endParaRPr lang="en-US"/>
          </a:p>
          <a:p>
            <a:pPr>
              <a:lnSpc>
                <a:spcPct val="150000"/>
              </a:lnSpc>
            </a:pPr>
            <a:r>
              <a:rPr lang="es-MX" i="1"/>
              <a:t>Bước 3</a:t>
            </a:r>
            <a:r>
              <a:rPr lang="es-MX"/>
              <a:t>: </a:t>
            </a:r>
            <a:r>
              <a:rPr lang="es-MX" smtClean="0"/>
              <a:t>Xác định hàm chuyển </a:t>
            </a:r>
            <a:r>
              <a:rPr lang="en-US" smtClean="0"/>
              <a:t>δ</a:t>
            </a:r>
            <a:r>
              <a:rPr lang="es-MX" smtClean="0"/>
              <a:t>’: Q’ × </a:t>
            </a:r>
            <a:r>
              <a:rPr lang="en-US" smtClean="0"/>
              <a:t>Σ </a:t>
            </a:r>
            <a:r>
              <a:rPr lang="es-MX" smtClean="0"/>
              <a:t>→ Q’ của otomat M: </a:t>
            </a:r>
            <a:endParaRPr lang="en-US" smtClean="0"/>
          </a:p>
          <a:p>
            <a:pPr>
              <a:lnSpc>
                <a:spcPct val="150000"/>
              </a:lnSpc>
            </a:pPr>
            <a:r>
              <a:rPr lang="en-US" smtClean="0"/>
              <a:t>∀ s ∈ Q’, ∀ a ∈ Σ thì δ’(s, a) = T(s, a) </a:t>
            </a:r>
          </a:p>
          <a:p>
            <a:pPr>
              <a:lnSpc>
                <a:spcPct val="150000"/>
              </a:lnSpc>
            </a:pPr>
            <a:endParaRPr lang="en-US"/>
          </a:p>
        </p:txBody>
      </p:sp>
      <p:sp>
        <p:nvSpPr>
          <p:cNvPr id="5" name="TextBox 4"/>
          <p:cNvSpPr txBox="1"/>
          <p:nvPr/>
        </p:nvSpPr>
        <p:spPr>
          <a:xfrm>
            <a:off x="7664116" y="1954657"/>
            <a:ext cx="527709" cy="261610"/>
          </a:xfrm>
          <a:prstGeom prst="rect">
            <a:avLst/>
          </a:prstGeom>
          <a:noFill/>
        </p:spPr>
        <p:txBody>
          <a:bodyPr wrap="none" rtlCol="0">
            <a:spAutoFit/>
          </a:bodyPr>
          <a:lstStyle/>
          <a:p>
            <a:r>
              <a:rPr lang="en-US" sz="1100" i="1" smtClean="0"/>
              <a:t>p</a:t>
            </a:r>
            <a:r>
              <a:rPr lang="en-US" sz="1100" i="1"/>
              <a:t> ∈ </a:t>
            </a:r>
            <a:r>
              <a:rPr lang="en-US" sz="1100" i="1" smtClean="0"/>
              <a:t>B</a:t>
            </a:r>
            <a:endParaRPr lang="en-US" sz="1100" i="1"/>
          </a:p>
        </p:txBody>
      </p:sp>
    </p:spTree>
    <p:extLst>
      <p:ext uri="{BB962C8B-B14F-4D97-AF65-F5344CB8AC3E}">
        <p14:creationId xmlns:p14="http://schemas.microsoft.com/office/powerpoint/2010/main" val="302828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a:t>
            </a:r>
            <a:r>
              <a:rPr lang="en-US" b="1" dirty="0" err="1"/>
              <a:t>Otomat</a:t>
            </a:r>
            <a:r>
              <a:rPr lang="en-US" b="1" dirty="0"/>
              <a:t> </a:t>
            </a:r>
            <a:r>
              <a:rPr lang="en-US" b="1" dirty="0" err="1"/>
              <a:t>hữu</a:t>
            </a:r>
            <a:r>
              <a:rPr lang="en-US" b="1" dirty="0"/>
              <a:t> </a:t>
            </a:r>
            <a:r>
              <a:rPr lang="en-US" b="1" dirty="0" err="1"/>
              <a:t>hạn</a:t>
            </a:r>
            <a:r>
              <a:rPr lang="en-US" b="1" dirty="0"/>
              <a:t> </a:t>
            </a:r>
            <a:r>
              <a:rPr lang="en-US" b="1" dirty="0" err="1"/>
              <a:t>đơn</a:t>
            </a:r>
            <a:r>
              <a:rPr lang="en-US" b="1" dirty="0"/>
              <a:t> </a:t>
            </a:r>
            <a:r>
              <a:rPr lang="en-US" b="1" dirty="0" err="1"/>
              <a:t>định</a:t>
            </a:r>
            <a:r>
              <a:rPr lang="en-US" b="1" dirty="0"/>
              <a:t> </a:t>
            </a:r>
            <a:endParaRPr lang="en-US" dirty="0"/>
          </a:p>
        </p:txBody>
      </p:sp>
      <p:sp>
        <p:nvSpPr>
          <p:cNvPr id="3" name="Content Placeholder 2"/>
          <p:cNvSpPr>
            <a:spLocks noGrp="1"/>
          </p:cNvSpPr>
          <p:nvPr>
            <p:ph idx="1"/>
          </p:nvPr>
        </p:nvSpPr>
        <p:spPr>
          <a:xfrm>
            <a:off x="2589212" y="1433706"/>
            <a:ext cx="8915400" cy="3777622"/>
          </a:xfrm>
        </p:spPr>
        <p:txBody>
          <a:bodyPr>
            <a:noAutofit/>
          </a:bodyPr>
          <a:lstStyle/>
          <a:p>
            <a:r>
              <a:rPr lang="en-US" sz="2400" b="1" i="1" dirty="0" err="1"/>
              <a:t>Định</a:t>
            </a:r>
            <a:r>
              <a:rPr lang="en-US" sz="2400" b="1" i="1" dirty="0"/>
              <a:t> </a:t>
            </a:r>
            <a:r>
              <a:rPr lang="en-US" sz="2400" b="1" i="1" dirty="0" err="1"/>
              <a:t>nghĩa</a:t>
            </a:r>
            <a:r>
              <a:rPr lang="en-US" sz="2400" b="1" i="1" dirty="0"/>
              <a:t> 1.1 </a:t>
            </a:r>
            <a:r>
              <a:rPr lang="en-US" sz="2400" dirty="0" err="1"/>
              <a:t>Một</a:t>
            </a:r>
            <a:r>
              <a:rPr lang="en-US" sz="2400" dirty="0"/>
              <a:t> </a:t>
            </a:r>
            <a:r>
              <a:rPr lang="en-US" sz="2400" dirty="0" err="1"/>
              <a:t>otomat</a:t>
            </a:r>
            <a:r>
              <a:rPr lang="en-US" sz="2400" dirty="0"/>
              <a:t> </a:t>
            </a:r>
            <a:r>
              <a:rPr lang="en-US" sz="2400" dirty="0" err="1"/>
              <a:t>hữu</a:t>
            </a:r>
            <a:r>
              <a:rPr lang="en-US" sz="2400" dirty="0"/>
              <a:t> </a:t>
            </a:r>
            <a:r>
              <a:rPr lang="en-US" sz="2400" dirty="0" err="1"/>
              <a:t>hạn</a:t>
            </a:r>
            <a:r>
              <a:rPr lang="en-US" sz="2400" dirty="0"/>
              <a:t> </a:t>
            </a:r>
            <a:r>
              <a:rPr lang="en-US" sz="2400" dirty="0" err="1"/>
              <a:t>đơn</a:t>
            </a:r>
            <a:r>
              <a:rPr lang="en-US" sz="2400" dirty="0"/>
              <a:t> </a:t>
            </a:r>
            <a:r>
              <a:rPr lang="en-US" sz="2400" dirty="0" err="1"/>
              <a:t>định</a:t>
            </a:r>
            <a:r>
              <a:rPr lang="en-US" sz="2400" b="1" dirty="0"/>
              <a:t> </a:t>
            </a:r>
            <a:r>
              <a:rPr lang="en-US" sz="2400" dirty="0"/>
              <a:t>(Deterministic Finite Automata-DFA) </a:t>
            </a:r>
            <a:r>
              <a:rPr lang="en-US" sz="2400" dirty="0" err="1"/>
              <a:t>là</a:t>
            </a:r>
            <a:r>
              <a:rPr lang="en-US" sz="2400" dirty="0"/>
              <a:t> </a:t>
            </a:r>
            <a:r>
              <a:rPr lang="en-US" sz="2400" dirty="0" err="1"/>
              <a:t>một</a:t>
            </a:r>
            <a:r>
              <a:rPr lang="en-US" sz="2400" dirty="0"/>
              <a:t> </a:t>
            </a:r>
            <a:r>
              <a:rPr lang="en-US" sz="2400" dirty="0" err="1"/>
              <a:t>bộ</a:t>
            </a:r>
            <a:r>
              <a:rPr lang="en-US" sz="2400" dirty="0"/>
              <a:t> </a:t>
            </a:r>
            <a:r>
              <a:rPr lang="en-US" sz="2400" dirty="0" err="1"/>
              <a:t>năm</a:t>
            </a:r>
            <a:r>
              <a:rPr lang="en-US" sz="2400" dirty="0"/>
              <a:t>: </a:t>
            </a:r>
          </a:p>
          <a:p>
            <a:r>
              <a:rPr lang="en-US" sz="2400" dirty="0"/>
              <a:t>A = &lt;Q, Σ, δ, q</a:t>
            </a:r>
            <a:r>
              <a:rPr lang="en-US" sz="2400" baseline="-25000" dirty="0"/>
              <a:t>0</a:t>
            </a:r>
            <a:r>
              <a:rPr lang="en-US" sz="2400" dirty="0"/>
              <a:t>, F</a:t>
            </a:r>
            <a:r>
              <a:rPr lang="en-US" sz="2400"/>
              <a:t>&gt;, </a:t>
            </a:r>
            <a:r>
              <a:rPr lang="en-US" sz="2400" smtClean="0"/>
              <a:t>trong </a:t>
            </a:r>
            <a:r>
              <a:rPr lang="en-US" sz="2400" dirty="0" err="1"/>
              <a:t>đó</a:t>
            </a:r>
            <a:r>
              <a:rPr lang="en-US" sz="2400" dirty="0"/>
              <a:t>: </a:t>
            </a:r>
          </a:p>
          <a:p>
            <a:r>
              <a:rPr lang="en-US" sz="2400" smtClean="0"/>
              <a:t>Q </a:t>
            </a:r>
            <a:r>
              <a:rPr lang="en-US" sz="2400" dirty="0" err="1"/>
              <a:t>là</a:t>
            </a:r>
            <a:r>
              <a:rPr lang="en-US" sz="2400" dirty="0"/>
              <a:t> </a:t>
            </a:r>
            <a:r>
              <a:rPr lang="en-US" sz="2400" dirty="0" err="1"/>
              <a:t>một</a:t>
            </a:r>
            <a:r>
              <a:rPr lang="en-US" sz="2400" dirty="0"/>
              <a:t> </a:t>
            </a:r>
            <a:r>
              <a:rPr lang="en-US" sz="2400" dirty="0" err="1"/>
              <a:t>tập</a:t>
            </a:r>
            <a:r>
              <a:rPr lang="en-US" sz="2400" dirty="0"/>
              <a:t> </a:t>
            </a:r>
            <a:r>
              <a:rPr lang="en-US" sz="2400" dirty="0" err="1"/>
              <a:t>hữu</a:t>
            </a:r>
            <a:r>
              <a:rPr lang="en-US" sz="2400" dirty="0"/>
              <a:t> </a:t>
            </a:r>
            <a:r>
              <a:rPr lang="en-US" sz="2400" dirty="0" err="1"/>
              <a:t>hạn</a:t>
            </a:r>
            <a:r>
              <a:rPr lang="en-US" sz="2400" dirty="0"/>
              <a:t> </a:t>
            </a:r>
            <a:r>
              <a:rPr lang="en-US" sz="2400" dirty="0" err="1"/>
              <a:t>khác</a:t>
            </a:r>
            <a:r>
              <a:rPr lang="en-US" sz="2400" dirty="0"/>
              <a:t> </a:t>
            </a:r>
            <a:r>
              <a:rPr lang="en-US" sz="2400" dirty="0" err="1"/>
              <a:t>rỗng</a:t>
            </a:r>
            <a:r>
              <a:rPr lang="en-US" sz="2400" dirty="0"/>
              <a:t>, </a:t>
            </a:r>
            <a:r>
              <a:rPr lang="en-US" sz="2400" dirty="0" err="1"/>
              <a:t>được</a:t>
            </a:r>
            <a:r>
              <a:rPr lang="en-US" sz="2400" dirty="0"/>
              <a:t> </a:t>
            </a:r>
            <a:r>
              <a:rPr lang="en-US" sz="2400" dirty="0" err="1"/>
              <a:t>gọi</a:t>
            </a:r>
            <a:r>
              <a:rPr lang="en-US" sz="2400" dirty="0"/>
              <a:t> </a:t>
            </a:r>
            <a:r>
              <a:rPr lang="en-US" sz="2400" dirty="0" err="1"/>
              <a:t>là</a:t>
            </a:r>
            <a:r>
              <a:rPr lang="en-US" sz="2400" dirty="0"/>
              <a:t> </a:t>
            </a:r>
            <a:r>
              <a:rPr lang="en-US" sz="2400" dirty="0" err="1"/>
              <a:t>tập</a:t>
            </a:r>
            <a:r>
              <a:rPr lang="en-US" sz="2400" dirty="0"/>
              <a:t> </a:t>
            </a:r>
            <a:r>
              <a:rPr lang="en-US" sz="2400" dirty="0" err="1"/>
              <a:t>các</a:t>
            </a:r>
            <a:r>
              <a:rPr lang="en-US" sz="2400" dirty="0"/>
              <a:t> </a:t>
            </a:r>
            <a:r>
              <a:rPr lang="en-US" sz="2400" dirty="0" err="1"/>
              <a:t>trạng</a:t>
            </a:r>
            <a:r>
              <a:rPr lang="en-US" sz="2400" dirty="0"/>
              <a:t> </a:t>
            </a:r>
            <a:r>
              <a:rPr lang="en-US" sz="2400" dirty="0" err="1"/>
              <a:t>thái</a:t>
            </a:r>
            <a:r>
              <a:rPr lang="en-US" sz="2400" dirty="0"/>
              <a:t>; </a:t>
            </a:r>
          </a:p>
          <a:p>
            <a:r>
              <a:rPr lang="en-US" sz="2400" smtClean="0"/>
              <a:t>Σ </a:t>
            </a:r>
            <a:r>
              <a:rPr lang="en-US" sz="2400" dirty="0" err="1"/>
              <a:t>là</a:t>
            </a:r>
            <a:r>
              <a:rPr lang="en-US" sz="2400" dirty="0"/>
              <a:t> </a:t>
            </a:r>
            <a:r>
              <a:rPr lang="en-US" sz="2400" dirty="0" err="1"/>
              <a:t>một</a:t>
            </a:r>
            <a:r>
              <a:rPr lang="en-US" sz="2400" dirty="0"/>
              <a:t> </a:t>
            </a:r>
            <a:r>
              <a:rPr lang="en-US" sz="2400" dirty="0" err="1"/>
              <a:t>bảng</a:t>
            </a:r>
            <a:r>
              <a:rPr lang="en-US" sz="2400" dirty="0"/>
              <a:t> </a:t>
            </a:r>
            <a:r>
              <a:rPr lang="en-US" sz="2400" dirty="0" err="1"/>
              <a:t>chữ</a:t>
            </a:r>
            <a:r>
              <a:rPr lang="en-US" sz="2400" dirty="0"/>
              <a:t> </a:t>
            </a:r>
            <a:r>
              <a:rPr lang="en-US" sz="2400" dirty="0" err="1"/>
              <a:t>cái</a:t>
            </a:r>
            <a:r>
              <a:rPr lang="en-US" sz="2400" dirty="0"/>
              <a:t>, </a:t>
            </a:r>
            <a:r>
              <a:rPr lang="en-US" sz="2400" dirty="0" err="1"/>
              <a:t>được</a:t>
            </a:r>
            <a:r>
              <a:rPr lang="en-US" sz="2400" dirty="0"/>
              <a:t> </a:t>
            </a:r>
            <a:r>
              <a:rPr lang="en-US" sz="2400" dirty="0" err="1"/>
              <a:t>gọi</a:t>
            </a:r>
            <a:r>
              <a:rPr lang="en-US" sz="2400" dirty="0"/>
              <a:t> </a:t>
            </a:r>
            <a:r>
              <a:rPr lang="en-US" sz="2400" dirty="0" err="1"/>
              <a:t>là</a:t>
            </a:r>
            <a:r>
              <a:rPr lang="en-US" sz="2400" dirty="0"/>
              <a:t> </a:t>
            </a:r>
            <a:r>
              <a:rPr lang="en-US" sz="2400" dirty="0" err="1"/>
              <a:t>bảng</a:t>
            </a:r>
            <a:r>
              <a:rPr lang="en-US" sz="2400" dirty="0"/>
              <a:t> </a:t>
            </a:r>
            <a:r>
              <a:rPr lang="en-US" sz="2400" dirty="0" err="1"/>
              <a:t>chữ</a:t>
            </a:r>
            <a:r>
              <a:rPr lang="en-US" sz="2400" dirty="0"/>
              <a:t> </a:t>
            </a:r>
            <a:r>
              <a:rPr lang="en-US" sz="2400" dirty="0" err="1"/>
              <a:t>vào</a:t>
            </a:r>
            <a:r>
              <a:rPr lang="en-US" sz="2400" dirty="0"/>
              <a:t>; </a:t>
            </a:r>
          </a:p>
          <a:p>
            <a:r>
              <a:rPr lang="en-US" sz="2400" smtClean="0"/>
              <a:t>δ</a:t>
            </a:r>
            <a:r>
              <a:rPr lang="en-US" sz="2400" dirty="0"/>
              <a:t>: D → Q, </a:t>
            </a:r>
            <a:r>
              <a:rPr lang="en-US" sz="2400" dirty="0" err="1"/>
              <a:t>là</a:t>
            </a:r>
            <a:r>
              <a:rPr lang="en-US" sz="2400" dirty="0"/>
              <a:t> </a:t>
            </a:r>
            <a:r>
              <a:rPr lang="en-US" sz="2400" dirty="0" err="1"/>
              <a:t>một</a:t>
            </a:r>
            <a:r>
              <a:rPr lang="en-US" sz="2400" dirty="0"/>
              <a:t> </a:t>
            </a:r>
            <a:r>
              <a:rPr lang="en-US" sz="2400" dirty="0" err="1"/>
              <a:t>ánh</a:t>
            </a:r>
            <a:r>
              <a:rPr lang="en-US" sz="2400" dirty="0"/>
              <a:t> </a:t>
            </a:r>
            <a:r>
              <a:rPr lang="en-US" sz="2400" dirty="0" err="1"/>
              <a:t>xạ</a:t>
            </a:r>
            <a:r>
              <a:rPr lang="en-US" sz="2400" dirty="0"/>
              <a:t> </a:t>
            </a:r>
            <a:r>
              <a:rPr lang="en-US" sz="2400" dirty="0" err="1"/>
              <a:t>từ</a:t>
            </a:r>
            <a:r>
              <a:rPr lang="en-US" sz="2400" dirty="0"/>
              <a:t> D </a:t>
            </a:r>
            <a:r>
              <a:rPr lang="en-US" sz="2400" dirty="0" err="1"/>
              <a:t>vào</a:t>
            </a:r>
            <a:r>
              <a:rPr lang="en-US" sz="2400" dirty="0"/>
              <a:t> Q, </a:t>
            </a:r>
            <a:r>
              <a:rPr lang="en-US" sz="2400" dirty="0" err="1"/>
              <a:t>trong</a:t>
            </a:r>
            <a:r>
              <a:rPr lang="en-US" sz="2400" dirty="0"/>
              <a:t> </a:t>
            </a:r>
            <a:r>
              <a:rPr lang="en-US" sz="2400" dirty="0" err="1"/>
              <a:t>đó</a:t>
            </a:r>
            <a:r>
              <a:rPr lang="en-US" sz="2400" dirty="0"/>
              <a:t> D ⊆ Q × Σ , </a:t>
            </a:r>
            <a:r>
              <a:rPr lang="en-US" sz="2400" dirty="0" err="1"/>
              <a:t>được</a:t>
            </a:r>
            <a:r>
              <a:rPr lang="en-US" sz="2400" dirty="0"/>
              <a:t> </a:t>
            </a:r>
            <a:r>
              <a:rPr lang="en-US" sz="2400" dirty="0" err="1"/>
              <a:t>gọi</a:t>
            </a:r>
            <a:r>
              <a:rPr lang="en-US" sz="2400" dirty="0"/>
              <a:t> </a:t>
            </a:r>
            <a:r>
              <a:rPr lang="en-US" sz="2400" dirty="0" err="1"/>
              <a:t>là</a:t>
            </a:r>
            <a:r>
              <a:rPr lang="en-US" sz="2400" dirty="0"/>
              <a:t> </a:t>
            </a:r>
            <a:r>
              <a:rPr lang="en-US" sz="2400" dirty="0" err="1"/>
              <a:t>hàm</a:t>
            </a:r>
            <a:r>
              <a:rPr lang="en-US" sz="2400" dirty="0"/>
              <a:t> </a:t>
            </a:r>
            <a:r>
              <a:rPr lang="en-US" sz="2400" dirty="0" err="1"/>
              <a:t>chuyển</a:t>
            </a:r>
            <a:r>
              <a:rPr lang="en-US" sz="2400" dirty="0"/>
              <a:t> </a:t>
            </a:r>
            <a:r>
              <a:rPr lang="en-US" sz="2400" dirty="0" err="1"/>
              <a:t>trạng</a:t>
            </a:r>
            <a:r>
              <a:rPr lang="en-US" sz="2400" dirty="0"/>
              <a:t> </a:t>
            </a:r>
            <a:r>
              <a:rPr lang="en-US" sz="2400" dirty="0" err="1"/>
              <a:t>thái</a:t>
            </a:r>
            <a:r>
              <a:rPr lang="en-US" sz="2400" dirty="0"/>
              <a:t> (hay </a:t>
            </a:r>
            <a:r>
              <a:rPr lang="en-US" sz="2400" dirty="0" err="1"/>
              <a:t>hàm</a:t>
            </a:r>
            <a:r>
              <a:rPr lang="en-US" sz="2400" dirty="0"/>
              <a:t> </a:t>
            </a:r>
            <a:r>
              <a:rPr lang="en-US" sz="2400" dirty="0" err="1"/>
              <a:t>chuyển</a:t>
            </a:r>
            <a:r>
              <a:rPr lang="en-US" sz="2400" dirty="0"/>
              <a:t>); </a:t>
            </a:r>
          </a:p>
          <a:p>
            <a:r>
              <a:rPr lang="en-US" sz="2400" smtClean="0"/>
              <a:t>q</a:t>
            </a:r>
            <a:r>
              <a:rPr lang="en-US" sz="2400" baseline="-25000" smtClean="0"/>
              <a:t>0 </a:t>
            </a:r>
            <a:r>
              <a:rPr lang="en-US" sz="2400" dirty="0"/>
              <a:t>∈ Q, </a:t>
            </a:r>
            <a:r>
              <a:rPr lang="en-US" sz="2400" dirty="0" err="1"/>
              <a:t>được</a:t>
            </a:r>
            <a:r>
              <a:rPr lang="en-US" sz="2400" dirty="0"/>
              <a:t> </a:t>
            </a:r>
            <a:r>
              <a:rPr lang="en-US" sz="2400" dirty="0" err="1"/>
              <a:t>gọi</a:t>
            </a:r>
            <a:r>
              <a:rPr lang="en-US" sz="2400" dirty="0"/>
              <a:t> </a:t>
            </a:r>
            <a:r>
              <a:rPr lang="en-US" sz="2400" dirty="0" err="1"/>
              <a:t>là</a:t>
            </a:r>
            <a:r>
              <a:rPr lang="en-US" sz="2400" dirty="0"/>
              <a:t> </a:t>
            </a:r>
            <a:r>
              <a:rPr lang="en-US" sz="2400" dirty="0" err="1"/>
              <a:t>trạng</a:t>
            </a:r>
            <a:r>
              <a:rPr lang="en-US" sz="2400" dirty="0"/>
              <a:t> </a:t>
            </a:r>
            <a:r>
              <a:rPr lang="en-US" sz="2400" dirty="0" err="1"/>
              <a:t>thái</a:t>
            </a:r>
            <a:r>
              <a:rPr lang="en-US" sz="2400" dirty="0"/>
              <a:t> </a:t>
            </a:r>
            <a:r>
              <a:rPr lang="en-US" sz="2400" dirty="0" err="1"/>
              <a:t>khởi</a:t>
            </a:r>
            <a:r>
              <a:rPr lang="en-US" sz="2400" dirty="0"/>
              <a:t> </a:t>
            </a:r>
            <a:r>
              <a:rPr lang="en-US" sz="2400" dirty="0" err="1"/>
              <a:t>đầu</a:t>
            </a:r>
            <a:r>
              <a:rPr lang="en-US" sz="2400" dirty="0"/>
              <a:t>; </a:t>
            </a:r>
          </a:p>
          <a:p>
            <a:r>
              <a:rPr lang="en-US" sz="2400" smtClean="0"/>
              <a:t>F </a:t>
            </a:r>
            <a:r>
              <a:rPr lang="en-US" sz="2400" dirty="0"/>
              <a:t>⊆ Q </a:t>
            </a:r>
            <a:r>
              <a:rPr lang="en-US" sz="2400" dirty="0" err="1"/>
              <a:t>được</a:t>
            </a:r>
            <a:r>
              <a:rPr lang="en-US" sz="2400" dirty="0"/>
              <a:t> </a:t>
            </a:r>
            <a:r>
              <a:rPr lang="en-US" sz="2400" dirty="0" err="1"/>
              <a:t>gọi</a:t>
            </a:r>
            <a:r>
              <a:rPr lang="en-US" sz="2400" dirty="0"/>
              <a:t> </a:t>
            </a:r>
            <a:r>
              <a:rPr lang="en-US" sz="2400" dirty="0" err="1"/>
              <a:t>là</a:t>
            </a:r>
            <a:r>
              <a:rPr lang="en-US" sz="2400" dirty="0"/>
              <a:t> </a:t>
            </a:r>
            <a:r>
              <a:rPr lang="en-US" sz="2400" dirty="0" err="1"/>
              <a:t>tập</a:t>
            </a:r>
            <a:r>
              <a:rPr lang="en-US" sz="2400" dirty="0"/>
              <a:t> </a:t>
            </a:r>
            <a:r>
              <a:rPr lang="en-US" sz="2400" dirty="0" err="1"/>
              <a:t>các</a:t>
            </a:r>
            <a:r>
              <a:rPr lang="en-US" sz="2400" dirty="0"/>
              <a:t> </a:t>
            </a:r>
            <a:r>
              <a:rPr lang="en-US" sz="2400" dirty="0" err="1"/>
              <a:t>trạng</a:t>
            </a:r>
            <a:r>
              <a:rPr lang="en-US" sz="2400" dirty="0"/>
              <a:t> </a:t>
            </a:r>
            <a:r>
              <a:rPr lang="en-US" sz="2400" dirty="0" err="1"/>
              <a:t>thái</a:t>
            </a:r>
            <a:r>
              <a:rPr lang="en-US" sz="2400" dirty="0"/>
              <a:t> </a:t>
            </a:r>
            <a:r>
              <a:rPr lang="en-US" sz="2400" dirty="0" err="1"/>
              <a:t>kết</a:t>
            </a:r>
            <a:r>
              <a:rPr lang="en-US" sz="2400" dirty="0"/>
              <a:t> </a:t>
            </a:r>
            <a:r>
              <a:rPr lang="en-US" sz="2400" dirty="0" err="1"/>
              <a:t>thúc</a:t>
            </a:r>
            <a:r>
              <a:rPr lang="en-US" sz="2400" dirty="0"/>
              <a:t>. </a:t>
            </a:r>
          </a:p>
          <a:p>
            <a:endParaRPr lang="en-US" sz="2400" dirty="0"/>
          </a:p>
        </p:txBody>
      </p:sp>
    </p:spTree>
    <p:extLst>
      <p:ext uri="{BB962C8B-B14F-4D97-AF65-F5344CB8AC3E}">
        <p14:creationId xmlns:p14="http://schemas.microsoft.com/office/powerpoint/2010/main" val="722432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87225"/>
            <a:ext cx="8911687" cy="627175"/>
          </a:xfrm>
        </p:spPr>
        <p:txBody>
          <a:bodyPr>
            <a:normAutofit fontScale="90000"/>
          </a:bodyPr>
          <a:lstStyle/>
          <a:p>
            <a:r>
              <a:rPr lang="en-US" smtClean="0"/>
              <a:t>Ví dụ:</a:t>
            </a:r>
            <a:endParaRPr lang="en-US"/>
          </a:p>
        </p:txBody>
      </p:sp>
      <p:sp>
        <p:nvSpPr>
          <p:cNvPr id="3" name="Content Placeholder 2"/>
          <p:cNvSpPr>
            <a:spLocks noGrp="1"/>
          </p:cNvSpPr>
          <p:nvPr>
            <p:ph idx="1"/>
          </p:nvPr>
        </p:nvSpPr>
        <p:spPr>
          <a:xfrm>
            <a:off x="2589212" y="914400"/>
            <a:ext cx="8915400" cy="5943600"/>
          </a:xfrm>
        </p:spPr>
        <p:txBody>
          <a:bodyPr>
            <a:normAutofit fontScale="92500" lnSpcReduction="20000"/>
          </a:bodyPr>
          <a:lstStyle/>
          <a:p>
            <a:r>
              <a:rPr lang="en-US"/>
              <a:t>Cho otomat A = &lt;{p</a:t>
            </a:r>
            <a:r>
              <a:rPr lang="en-US" baseline="-25000"/>
              <a:t>0</a:t>
            </a:r>
            <a:r>
              <a:rPr lang="en-US"/>
              <a:t>, p</a:t>
            </a:r>
            <a:r>
              <a:rPr lang="en-US" baseline="-25000"/>
              <a:t>1</a:t>
            </a:r>
            <a:r>
              <a:rPr lang="en-US"/>
              <a:t>, p</a:t>
            </a:r>
            <a:r>
              <a:rPr lang="en-US" baseline="-25000"/>
              <a:t>2</a:t>
            </a:r>
            <a:r>
              <a:rPr lang="en-US"/>
              <a:t>}, {a, b, c}, δ , p</a:t>
            </a:r>
            <a:r>
              <a:rPr lang="en-US" baseline="-25000"/>
              <a:t>0</a:t>
            </a:r>
            <a:r>
              <a:rPr lang="en-US"/>
              <a:t>, {p</a:t>
            </a:r>
            <a:r>
              <a:rPr lang="en-US" baseline="-25000"/>
              <a:t>1</a:t>
            </a:r>
            <a:r>
              <a:rPr lang="en-US"/>
              <a:t>, p</a:t>
            </a:r>
            <a:r>
              <a:rPr lang="en-US" baseline="-25000"/>
              <a:t>2</a:t>
            </a:r>
            <a:r>
              <a:rPr lang="en-US"/>
              <a:t>}&gt; với hàm chuyển δ cho bởi bảng sau: </a:t>
            </a:r>
            <a:endParaRPr lang="en-US" smtClean="0"/>
          </a:p>
          <a:p>
            <a:endParaRPr lang="en-US"/>
          </a:p>
          <a:p>
            <a:endParaRPr lang="en-US" smtClean="0"/>
          </a:p>
          <a:p>
            <a:endParaRPr lang="en-US"/>
          </a:p>
          <a:p>
            <a:endParaRPr lang="en-US" smtClean="0"/>
          </a:p>
          <a:p>
            <a:r>
              <a:rPr lang="en-US" smtClean="0"/>
              <a:t>Q’=2</a:t>
            </a:r>
            <a:r>
              <a:rPr lang="en-US" baseline="30000" smtClean="0"/>
              <a:t>|Q</a:t>
            </a:r>
            <a:r>
              <a:rPr lang="en-US" baseline="30000"/>
              <a:t>|</a:t>
            </a:r>
            <a:r>
              <a:rPr lang="en-US"/>
              <a:t>={p0,p1,p2,{</a:t>
            </a:r>
            <a:r>
              <a:rPr lang="en-US">
                <a:solidFill>
                  <a:srgbClr val="FF0000"/>
                </a:solidFill>
              </a:rPr>
              <a:t>p0,p1</a:t>
            </a:r>
            <a:r>
              <a:rPr lang="en-US"/>
              <a:t>},{p0,p2},{p1,p2},{</a:t>
            </a:r>
            <a:r>
              <a:rPr lang="en-US">
                <a:solidFill>
                  <a:srgbClr val="FF0000"/>
                </a:solidFill>
              </a:rPr>
              <a:t>p0,p1,p2</a:t>
            </a:r>
            <a:r>
              <a:rPr lang="en-US"/>
              <a:t>}, ∅}</a:t>
            </a:r>
            <a:endParaRPr lang="en-US" smtClean="0"/>
          </a:p>
          <a:p>
            <a:r>
              <a:rPr lang="en-US" smtClean="0"/>
              <a:t>Hãy </a:t>
            </a:r>
            <a:r>
              <a:rPr lang="en-US"/>
              <a:t>xây dựng otomat M = &lt;Q’, {a, b, c}, δ’, s</a:t>
            </a:r>
            <a:r>
              <a:rPr lang="en-US" baseline="-25000"/>
              <a:t>0</a:t>
            </a:r>
            <a:r>
              <a:rPr lang="en-US"/>
              <a:t>, F’&gt; đơn định và đầy đủ, tương đương với otomat A. </a:t>
            </a:r>
          </a:p>
          <a:p>
            <a:r>
              <a:rPr lang="en-US" b="1"/>
              <a:t> 	</a:t>
            </a:r>
            <a:r>
              <a:rPr lang="en-US"/>
              <a:t>1/. Xây dựng hàm T: 2</a:t>
            </a:r>
            <a:r>
              <a:rPr lang="en-US" baseline="30000"/>
              <a:t>Q</a:t>
            </a:r>
            <a:r>
              <a:rPr lang="en-US"/>
              <a:t> × Σ → 2</a:t>
            </a:r>
            <a:r>
              <a:rPr lang="en-US" baseline="30000"/>
              <a:t>Q</a:t>
            </a:r>
            <a:endParaRPr lang="en-US"/>
          </a:p>
          <a:p>
            <a:r>
              <a:rPr lang="en-US"/>
              <a:t>+ T(p</a:t>
            </a:r>
            <a:r>
              <a:rPr lang="en-US" baseline="-25000"/>
              <a:t>0</a:t>
            </a:r>
            <a:r>
              <a:rPr lang="en-US"/>
              <a:t>, a) = {p</a:t>
            </a:r>
            <a:r>
              <a:rPr lang="en-US" baseline="-25000"/>
              <a:t>1</a:t>
            </a:r>
            <a:r>
              <a:rPr lang="en-US"/>
              <a:t>}, T(p</a:t>
            </a:r>
            <a:r>
              <a:rPr lang="en-US" baseline="-25000"/>
              <a:t>0</a:t>
            </a:r>
            <a:r>
              <a:rPr lang="en-US"/>
              <a:t>, b) = {p</a:t>
            </a:r>
            <a:r>
              <a:rPr lang="en-US" baseline="-25000"/>
              <a:t>1</a:t>
            </a:r>
            <a:r>
              <a:rPr lang="en-US"/>
              <a:t>, p</a:t>
            </a:r>
            <a:r>
              <a:rPr lang="en-US" baseline="-25000"/>
              <a:t>2</a:t>
            </a:r>
            <a:r>
              <a:rPr lang="en-US"/>
              <a:t>}, T(p</a:t>
            </a:r>
            <a:r>
              <a:rPr lang="en-US" baseline="-25000"/>
              <a:t>0</a:t>
            </a:r>
            <a:r>
              <a:rPr lang="en-US"/>
              <a:t>, c) = {p</a:t>
            </a:r>
            <a:r>
              <a:rPr lang="en-US" baseline="-25000"/>
              <a:t>2</a:t>
            </a:r>
            <a:r>
              <a:rPr lang="en-US"/>
              <a:t>}, </a:t>
            </a:r>
          </a:p>
          <a:p>
            <a:r>
              <a:rPr lang="en-US" b="1"/>
              <a:t>+ </a:t>
            </a:r>
            <a:r>
              <a:rPr lang="en-US"/>
              <a:t>T(p</a:t>
            </a:r>
            <a:r>
              <a:rPr lang="en-US" baseline="-25000"/>
              <a:t>1</a:t>
            </a:r>
            <a:r>
              <a:rPr lang="en-US"/>
              <a:t>, a) = {p</a:t>
            </a:r>
            <a:r>
              <a:rPr lang="en-US" baseline="-25000"/>
              <a:t>2</a:t>
            </a:r>
            <a:r>
              <a:rPr lang="en-US"/>
              <a:t>}, T(p</a:t>
            </a:r>
            <a:r>
              <a:rPr lang="en-US" baseline="-25000"/>
              <a:t>1</a:t>
            </a:r>
            <a:r>
              <a:rPr lang="en-US"/>
              <a:t>, b) = ∅ , T(p</a:t>
            </a:r>
            <a:r>
              <a:rPr lang="en-US" baseline="-25000"/>
              <a:t>1</a:t>
            </a:r>
            <a:r>
              <a:rPr lang="en-US"/>
              <a:t>, c) = {p</a:t>
            </a:r>
            <a:r>
              <a:rPr lang="en-US" baseline="-25000"/>
              <a:t>0</a:t>
            </a:r>
            <a:r>
              <a:rPr lang="en-US"/>
              <a:t>, p</a:t>
            </a:r>
            <a:r>
              <a:rPr lang="en-US" baseline="-25000"/>
              <a:t>2</a:t>
            </a:r>
            <a:r>
              <a:rPr lang="en-US"/>
              <a:t>}, </a:t>
            </a:r>
          </a:p>
          <a:p>
            <a:r>
              <a:rPr lang="en-US"/>
              <a:t>+ T(p</a:t>
            </a:r>
            <a:r>
              <a:rPr lang="en-US" baseline="-25000"/>
              <a:t>2</a:t>
            </a:r>
            <a:r>
              <a:rPr lang="en-US"/>
              <a:t>, a) = {p</a:t>
            </a:r>
            <a:r>
              <a:rPr lang="en-US" baseline="-25000"/>
              <a:t>1</a:t>
            </a:r>
            <a:r>
              <a:rPr lang="en-US"/>
              <a:t>}, T(p</a:t>
            </a:r>
            <a:r>
              <a:rPr lang="en-US" baseline="-25000"/>
              <a:t>2</a:t>
            </a:r>
            <a:r>
              <a:rPr lang="en-US"/>
              <a:t>, b) = {p</a:t>
            </a:r>
            <a:r>
              <a:rPr lang="en-US" baseline="-25000"/>
              <a:t>1</a:t>
            </a:r>
            <a:r>
              <a:rPr lang="en-US"/>
              <a:t>}, T(p</a:t>
            </a:r>
            <a:r>
              <a:rPr lang="en-US" baseline="-25000"/>
              <a:t>2</a:t>
            </a:r>
            <a:r>
              <a:rPr lang="en-US"/>
              <a:t>, c) = {p</a:t>
            </a:r>
            <a:r>
              <a:rPr lang="en-US" baseline="-25000"/>
              <a:t>2</a:t>
            </a:r>
            <a:r>
              <a:rPr lang="en-US"/>
              <a:t>}, </a:t>
            </a:r>
          </a:p>
          <a:p>
            <a:r>
              <a:rPr lang="en-US"/>
              <a:t>+ T({p</a:t>
            </a:r>
            <a:r>
              <a:rPr lang="en-US" baseline="-25000"/>
              <a:t>1</a:t>
            </a:r>
            <a:r>
              <a:rPr lang="en-US"/>
              <a:t>, p</a:t>
            </a:r>
            <a:r>
              <a:rPr lang="en-US" baseline="-25000"/>
              <a:t>2</a:t>
            </a:r>
            <a:r>
              <a:rPr lang="en-US"/>
              <a:t>}, a) =  T(p</a:t>
            </a:r>
            <a:r>
              <a:rPr lang="en-US" baseline="-25000"/>
              <a:t>1</a:t>
            </a:r>
            <a:r>
              <a:rPr lang="en-US"/>
              <a:t>,a) ∪ T(p</a:t>
            </a:r>
            <a:r>
              <a:rPr lang="en-US" baseline="-25000"/>
              <a:t>2</a:t>
            </a:r>
            <a:r>
              <a:rPr lang="en-US"/>
              <a:t>,a) =  {p</a:t>
            </a:r>
            <a:r>
              <a:rPr lang="en-US" baseline="-25000"/>
              <a:t>2</a:t>
            </a:r>
            <a:r>
              <a:rPr lang="en-US"/>
              <a:t>} ∪{p</a:t>
            </a:r>
            <a:r>
              <a:rPr lang="en-US" baseline="-25000"/>
              <a:t>1</a:t>
            </a:r>
            <a:r>
              <a:rPr lang="en-US"/>
              <a:t>} = {p</a:t>
            </a:r>
            <a:r>
              <a:rPr lang="en-US" baseline="-25000"/>
              <a:t>1</a:t>
            </a:r>
            <a:r>
              <a:rPr lang="en-US"/>
              <a:t>, p</a:t>
            </a:r>
            <a:r>
              <a:rPr lang="en-US" baseline="-25000"/>
              <a:t>2</a:t>
            </a:r>
            <a:r>
              <a:rPr lang="en-US"/>
              <a:t>}, T({p</a:t>
            </a:r>
            <a:r>
              <a:rPr lang="en-US" baseline="-25000"/>
              <a:t>1</a:t>
            </a:r>
            <a:r>
              <a:rPr lang="en-US"/>
              <a:t>, p</a:t>
            </a:r>
            <a:r>
              <a:rPr lang="en-US" baseline="-25000"/>
              <a:t>2</a:t>
            </a:r>
            <a:r>
              <a:rPr lang="en-US"/>
              <a:t>}, b) =       ∅ ∪ {p</a:t>
            </a:r>
            <a:r>
              <a:rPr lang="en-US" baseline="-25000"/>
              <a:t>1</a:t>
            </a:r>
            <a:r>
              <a:rPr lang="en-US"/>
              <a:t>} = {p</a:t>
            </a:r>
            <a:r>
              <a:rPr lang="en-US" baseline="-25000"/>
              <a:t>1</a:t>
            </a:r>
            <a:r>
              <a:rPr lang="en-US"/>
              <a:t>}, T({p</a:t>
            </a:r>
            <a:r>
              <a:rPr lang="en-US" baseline="-25000"/>
              <a:t>1</a:t>
            </a:r>
            <a:r>
              <a:rPr lang="en-US"/>
              <a:t>, p</a:t>
            </a:r>
            <a:r>
              <a:rPr lang="en-US" baseline="-25000"/>
              <a:t>2</a:t>
            </a:r>
            <a:r>
              <a:rPr lang="en-US"/>
              <a:t>}, c) = {p</a:t>
            </a:r>
            <a:r>
              <a:rPr lang="en-US" baseline="-25000"/>
              <a:t>0</a:t>
            </a:r>
            <a:r>
              <a:rPr lang="en-US"/>
              <a:t>, p</a:t>
            </a:r>
            <a:r>
              <a:rPr lang="en-US" baseline="-25000"/>
              <a:t>2</a:t>
            </a:r>
            <a:r>
              <a:rPr lang="en-US"/>
              <a:t>} ∪{p</a:t>
            </a:r>
            <a:r>
              <a:rPr lang="en-US" baseline="-25000"/>
              <a:t>2</a:t>
            </a:r>
            <a:r>
              <a:rPr lang="en-US"/>
              <a:t>} = {p</a:t>
            </a:r>
            <a:r>
              <a:rPr lang="en-US" baseline="-25000"/>
              <a:t>0</a:t>
            </a:r>
            <a:r>
              <a:rPr lang="en-US"/>
              <a:t>, p</a:t>
            </a:r>
            <a:r>
              <a:rPr lang="en-US" baseline="-25000"/>
              <a:t>2</a:t>
            </a:r>
            <a:r>
              <a:rPr lang="en-US"/>
              <a:t>}, </a:t>
            </a:r>
          </a:p>
          <a:p>
            <a:r>
              <a:rPr lang="en-US"/>
              <a:t>+ T({p</a:t>
            </a:r>
            <a:r>
              <a:rPr lang="en-US" baseline="-25000"/>
              <a:t>0</a:t>
            </a:r>
            <a:r>
              <a:rPr lang="en-US"/>
              <a:t>, p</a:t>
            </a:r>
            <a:r>
              <a:rPr lang="en-US" baseline="-25000"/>
              <a:t>2</a:t>
            </a:r>
            <a:r>
              <a:rPr lang="en-US"/>
              <a:t>}, a) = {p</a:t>
            </a:r>
            <a:r>
              <a:rPr lang="en-US" baseline="-25000"/>
              <a:t>1</a:t>
            </a:r>
            <a:r>
              <a:rPr lang="en-US"/>
              <a:t>}, T({p</a:t>
            </a:r>
            <a:r>
              <a:rPr lang="en-US" baseline="-25000"/>
              <a:t>0</a:t>
            </a:r>
            <a:r>
              <a:rPr lang="en-US"/>
              <a:t>, p</a:t>
            </a:r>
            <a:r>
              <a:rPr lang="en-US" baseline="-25000"/>
              <a:t>2</a:t>
            </a:r>
            <a:r>
              <a:rPr lang="en-US"/>
              <a:t>}, b) = {p</a:t>
            </a:r>
            <a:r>
              <a:rPr lang="en-US" baseline="-25000"/>
              <a:t>1</a:t>
            </a:r>
            <a:r>
              <a:rPr lang="en-US"/>
              <a:t>, p</a:t>
            </a:r>
            <a:r>
              <a:rPr lang="en-US" baseline="-25000"/>
              <a:t>2</a:t>
            </a:r>
            <a:r>
              <a:rPr lang="en-US"/>
              <a:t>}, T({p</a:t>
            </a:r>
            <a:r>
              <a:rPr lang="en-US" baseline="-25000"/>
              <a:t>0</a:t>
            </a:r>
            <a:r>
              <a:rPr lang="en-US"/>
              <a:t>, p</a:t>
            </a:r>
            <a:r>
              <a:rPr lang="en-US" baseline="-25000"/>
              <a:t>2</a:t>
            </a:r>
            <a:r>
              <a:rPr lang="en-US"/>
              <a:t>}, c) = {p</a:t>
            </a:r>
            <a:r>
              <a:rPr lang="en-US" baseline="-25000"/>
              <a:t>2</a:t>
            </a:r>
            <a:r>
              <a:rPr lang="en-US"/>
              <a:t>} </a:t>
            </a:r>
            <a:endParaRPr lang="en-US" smtClean="0"/>
          </a:p>
          <a:p>
            <a:r>
              <a:rPr lang="en-US"/>
              <a:t>T({</a:t>
            </a:r>
            <a:r>
              <a:rPr lang="en-US" smtClean="0">
                <a:solidFill>
                  <a:srgbClr val="FF0000"/>
                </a:solidFill>
              </a:rPr>
              <a:t>p</a:t>
            </a:r>
            <a:r>
              <a:rPr lang="en-US" baseline="-25000" smtClean="0">
                <a:solidFill>
                  <a:srgbClr val="FF0000"/>
                </a:solidFill>
              </a:rPr>
              <a:t>0</a:t>
            </a:r>
            <a:r>
              <a:rPr lang="en-US" smtClean="0">
                <a:solidFill>
                  <a:srgbClr val="FF0000"/>
                </a:solidFill>
              </a:rPr>
              <a:t>, p</a:t>
            </a:r>
            <a:r>
              <a:rPr lang="en-US" baseline="-25000" smtClean="0">
                <a:solidFill>
                  <a:srgbClr val="FF0000"/>
                </a:solidFill>
              </a:rPr>
              <a:t>1</a:t>
            </a:r>
            <a:r>
              <a:rPr lang="en-US" smtClean="0"/>
              <a:t>}, </a:t>
            </a:r>
            <a:r>
              <a:rPr lang="en-US"/>
              <a:t>a) =  </a:t>
            </a:r>
            <a:r>
              <a:rPr lang="en-US" smtClean="0"/>
              <a:t>T(p</a:t>
            </a:r>
            <a:r>
              <a:rPr lang="en-US" baseline="-25000" smtClean="0"/>
              <a:t>0</a:t>
            </a:r>
            <a:r>
              <a:rPr lang="en-US" smtClean="0"/>
              <a:t>,a</a:t>
            </a:r>
            <a:r>
              <a:rPr lang="en-US"/>
              <a:t>) ∪ </a:t>
            </a:r>
            <a:r>
              <a:rPr lang="en-US" smtClean="0"/>
              <a:t>T(p</a:t>
            </a:r>
            <a:r>
              <a:rPr lang="en-US" baseline="-25000" smtClean="0"/>
              <a:t>1</a:t>
            </a:r>
            <a:r>
              <a:rPr lang="en-US" smtClean="0"/>
              <a:t>,a</a:t>
            </a:r>
            <a:r>
              <a:rPr lang="en-US"/>
              <a:t>) =  {</a:t>
            </a:r>
            <a:r>
              <a:rPr lang="en-US" smtClean="0"/>
              <a:t>p</a:t>
            </a:r>
            <a:r>
              <a:rPr lang="en-US" baseline="-25000" smtClean="0"/>
              <a:t>1</a:t>
            </a:r>
            <a:r>
              <a:rPr lang="en-US" smtClean="0"/>
              <a:t>} </a:t>
            </a:r>
            <a:r>
              <a:rPr lang="en-US"/>
              <a:t>∪{</a:t>
            </a:r>
            <a:r>
              <a:rPr lang="en-US" smtClean="0"/>
              <a:t>p</a:t>
            </a:r>
            <a:r>
              <a:rPr lang="en-US" baseline="-25000" smtClean="0"/>
              <a:t>2</a:t>
            </a:r>
            <a:r>
              <a:rPr lang="en-US" smtClean="0"/>
              <a:t>} </a:t>
            </a:r>
            <a:r>
              <a:rPr lang="en-US"/>
              <a:t>= {p</a:t>
            </a:r>
            <a:r>
              <a:rPr lang="en-US" baseline="-25000"/>
              <a:t>1</a:t>
            </a:r>
            <a:r>
              <a:rPr lang="en-US"/>
              <a:t>, p</a:t>
            </a:r>
            <a:r>
              <a:rPr lang="en-US" baseline="-25000"/>
              <a:t>2</a:t>
            </a:r>
            <a:r>
              <a:rPr lang="en-US" smtClean="0"/>
              <a:t>},</a:t>
            </a:r>
          </a:p>
          <a:p>
            <a:r>
              <a:rPr lang="en-US"/>
              <a:t>T</a:t>
            </a:r>
            <a:r>
              <a:rPr lang="en-US" smtClean="0"/>
              <a:t>({</a:t>
            </a:r>
            <a:r>
              <a:rPr lang="en-US">
                <a:solidFill>
                  <a:srgbClr val="FF0000"/>
                </a:solidFill>
              </a:rPr>
              <a:t>p0,p1,p2</a:t>
            </a:r>
            <a:r>
              <a:rPr lang="en-US" smtClean="0"/>
              <a:t>}, </a:t>
            </a:r>
            <a:r>
              <a:rPr lang="en-US"/>
              <a:t>a) = </a:t>
            </a:r>
            <a:r>
              <a:rPr lang="en-US" smtClean="0"/>
              <a:t>T(p</a:t>
            </a:r>
            <a:r>
              <a:rPr lang="en-US" baseline="-25000" smtClean="0"/>
              <a:t>0</a:t>
            </a:r>
            <a:r>
              <a:rPr lang="en-US" smtClean="0"/>
              <a:t>,a)</a:t>
            </a:r>
            <a:r>
              <a:rPr lang="en-US"/>
              <a:t> ∪</a:t>
            </a:r>
            <a:r>
              <a:rPr lang="en-US" smtClean="0"/>
              <a:t> T(p</a:t>
            </a:r>
            <a:r>
              <a:rPr lang="en-US" baseline="-25000" smtClean="0"/>
              <a:t>1</a:t>
            </a:r>
            <a:r>
              <a:rPr lang="en-US" smtClean="0"/>
              <a:t>,a</a:t>
            </a:r>
            <a:r>
              <a:rPr lang="en-US"/>
              <a:t>) ∪ T(p</a:t>
            </a:r>
            <a:r>
              <a:rPr lang="en-US" baseline="-25000"/>
              <a:t>2</a:t>
            </a:r>
            <a:r>
              <a:rPr lang="en-US"/>
              <a:t>,a) </a:t>
            </a:r>
            <a:r>
              <a:rPr lang="en-US" smtClean="0"/>
              <a:t>=</a:t>
            </a:r>
            <a:r>
              <a:rPr lang="en-US"/>
              <a:t> {</a:t>
            </a:r>
            <a:r>
              <a:rPr lang="en-US" smtClean="0"/>
              <a:t>p</a:t>
            </a:r>
            <a:r>
              <a:rPr lang="en-US" baseline="-25000" smtClean="0"/>
              <a:t>1</a:t>
            </a:r>
            <a:r>
              <a:rPr lang="en-US" smtClean="0"/>
              <a:t>} </a:t>
            </a:r>
            <a:r>
              <a:rPr lang="en-US"/>
              <a:t>∪</a:t>
            </a:r>
            <a:r>
              <a:rPr lang="en-US" smtClean="0"/>
              <a:t> </a:t>
            </a:r>
            <a:r>
              <a:rPr lang="en-US"/>
              <a:t>{p</a:t>
            </a:r>
            <a:r>
              <a:rPr lang="en-US" baseline="-25000"/>
              <a:t>2</a:t>
            </a:r>
            <a:r>
              <a:rPr lang="en-US"/>
              <a:t>} ∪{p</a:t>
            </a:r>
            <a:r>
              <a:rPr lang="en-US" baseline="-25000"/>
              <a:t>1</a:t>
            </a:r>
            <a:r>
              <a:rPr lang="en-US"/>
              <a:t>} = {p</a:t>
            </a:r>
            <a:r>
              <a:rPr lang="en-US" baseline="-25000"/>
              <a:t>1</a:t>
            </a:r>
            <a:r>
              <a:rPr lang="en-US"/>
              <a:t>, p</a:t>
            </a:r>
            <a:r>
              <a:rPr lang="en-US" baseline="-25000"/>
              <a:t>2</a:t>
            </a:r>
            <a:r>
              <a:rPr lang="en-US"/>
              <a:t>},</a:t>
            </a:r>
          </a:p>
          <a:p>
            <a:pPr marL="0" indent="0">
              <a:buNone/>
            </a:pPr>
            <a:r>
              <a:rPr lang="en-US" smtClean="0"/>
              <a:t>…</a:t>
            </a:r>
            <a:endParaRPr lang="en-US"/>
          </a:p>
        </p:txBody>
      </p:sp>
      <p:pic>
        <p:nvPicPr>
          <p:cNvPr id="4" name="Picture 3"/>
          <p:cNvPicPr/>
          <p:nvPr/>
        </p:nvPicPr>
        <p:blipFill>
          <a:blip r:embed="rId2"/>
          <a:stretch>
            <a:fillRect/>
          </a:stretch>
        </p:blipFill>
        <p:spPr>
          <a:xfrm>
            <a:off x="4765327" y="1184633"/>
            <a:ext cx="4716212" cy="1617579"/>
          </a:xfrm>
          <a:prstGeom prst="rect">
            <a:avLst/>
          </a:prstGeom>
        </p:spPr>
      </p:pic>
    </p:spTree>
    <p:extLst>
      <p:ext uri="{BB962C8B-B14F-4D97-AF65-F5344CB8AC3E}">
        <p14:creationId xmlns:p14="http://schemas.microsoft.com/office/powerpoint/2010/main" val="1886241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32347"/>
            <a:ext cx="8915400" cy="6569242"/>
          </a:xfrm>
        </p:spPr>
        <p:txBody>
          <a:bodyPr>
            <a:normAutofit/>
          </a:bodyPr>
          <a:lstStyle/>
          <a:p>
            <a:r>
              <a:rPr lang="en-US"/>
              <a:t>	2/. Đặt s</a:t>
            </a:r>
            <a:r>
              <a:rPr lang="en-US" baseline="-25000"/>
              <a:t>0</a:t>
            </a:r>
            <a:r>
              <a:rPr lang="en-US"/>
              <a:t> = {p</a:t>
            </a:r>
            <a:r>
              <a:rPr lang="en-US" baseline="-25000"/>
              <a:t>0</a:t>
            </a:r>
            <a:r>
              <a:rPr lang="en-US"/>
              <a:t>}, s</a:t>
            </a:r>
            <a:r>
              <a:rPr lang="en-US" baseline="-25000"/>
              <a:t>1</a:t>
            </a:r>
            <a:r>
              <a:rPr lang="en-US"/>
              <a:t> = {p</a:t>
            </a:r>
            <a:r>
              <a:rPr lang="en-US" baseline="-25000"/>
              <a:t>1</a:t>
            </a:r>
            <a:r>
              <a:rPr lang="en-US"/>
              <a:t>}, s</a:t>
            </a:r>
            <a:r>
              <a:rPr lang="en-US" baseline="-25000"/>
              <a:t>2</a:t>
            </a:r>
            <a:r>
              <a:rPr lang="en-US"/>
              <a:t> = {p</a:t>
            </a:r>
            <a:r>
              <a:rPr lang="en-US" baseline="-25000"/>
              <a:t>2</a:t>
            </a:r>
            <a:r>
              <a:rPr lang="en-US"/>
              <a:t>}, s</a:t>
            </a:r>
            <a:r>
              <a:rPr lang="en-US" baseline="-25000"/>
              <a:t>3</a:t>
            </a:r>
            <a:r>
              <a:rPr lang="en-US"/>
              <a:t> = {p</a:t>
            </a:r>
            <a:r>
              <a:rPr lang="en-US" baseline="-25000"/>
              <a:t>1</a:t>
            </a:r>
            <a:r>
              <a:rPr lang="en-US"/>
              <a:t>, p</a:t>
            </a:r>
            <a:r>
              <a:rPr lang="en-US" baseline="-25000"/>
              <a:t>2</a:t>
            </a:r>
            <a:r>
              <a:rPr lang="en-US"/>
              <a:t>}, s</a:t>
            </a:r>
            <a:r>
              <a:rPr lang="en-US" baseline="-25000"/>
              <a:t>4 </a:t>
            </a:r>
            <a:r>
              <a:rPr lang="en-US"/>
              <a:t>= {p</a:t>
            </a:r>
            <a:r>
              <a:rPr lang="en-US" baseline="-25000"/>
              <a:t>0</a:t>
            </a:r>
            <a:r>
              <a:rPr lang="en-US"/>
              <a:t>, p</a:t>
            </a:r>
            <a:r>
              <a:rPr lang="en-US" baseline="-25000"/>
              <a:t>2</a:t>
            </a:r>
            <a:r>
              <a:rPr lang="en-US"/>
              <a:t>}, s</a:t>
            </a:r>
            <a:r>
              <a:rPr lang="en-US" baseline="-25000"/>
              <a:t>5</a:t>
            </a:r>
            <a:r>
              <a:rPr lang="en-US"/>
              <a:t> = ∅ ta có: </a:t>
            </a:r>
          </a:p>
          <a:p>
            <a:r>
              <a:rPr lang="en-US"/>
              <a:t> + Tập trạng thái mới Q’ = {s</a:t>
            </a:r>
            <a:r>
              <a:rPr lang="en-US" baseline="-25000"/>
              <a:t>0</a:t>
            </a:r>
            <a:r>
              <a:rPr lang="en-US"/>
              <a:t>, s</a:t>
            </a:r>
            <a:r>
              <a:rPr lang="en-US" baseline="-25000"/>
              <a:t>1</a:t>
            </a:r>
            <a:r>
              <a:rPr lang="en-US"/>
              <a:t>, s</a:t>
            </a:r>
            <a:r>
              <a:rPr lang="en-US" baseline="-25000"/>
              <a:t>2</a:t>
            </a:r>
            <a:r>
              <a:rPr lang="en-US"/>
              <a:t>, s</a:t>
            </a:r>
            <a:r>
              <a:rPr lang="en-US" baseline="-25000"/>
              <a:t>3</a:t>
            </a:r>
            <a:r>
              <a:rPr lang="en-US"/>
              <a:t>, s</a:t>
            </a:r>
            <a:r>
              <a:rPr lang="en-US" baseline="-25000"/>
              <a:t>4</a:t>
            </a:r>
            <a:r>
              <a:rPr lang="en-US"/>
              <a:t>, s</a:t>
            </a:r>
            <a:r>
              <a:rPr lang="en-US" baseline="-25000"/>
              <a:t>5</a:t>
            </a:r>
            <a:r>
              <a:rPr lang="en-US"/>
              <a:t>}. </a:t>
            </a:r>
          </a:p>
          <a:p>
            <a:r>
              <a:rPr lang="en-US"/>
              <a:t>+ Trạng thái khởi đầu của M là s</a:t>
            </a:r>
            <a:r>
              <a:rPr lang="en-US" baseline="-25000"/>
              <a:t>0, </a:t>
            </a:r>
            <a:endParaRPr lang="en-US"/>
          </a:p>
          <a:p>
            <a:r>
              <a:rPr lang="en-US"/>
              <a:t>+ Tập trạng thái kết mới: F’ = {s</a:t>
            </a:r>
            <a:r>
              <a:rPr lang="en-US" baseline="-25000"/>
              <a:t>1</a:t>
            </a:r>
            <a:r>
              <a:rPr lang="en-US"/>
              <a:t>, s</a:t>
            </a:r>
            <a:r>
              <a:rPr lang="en-US" baseline="-25000"/>
              <a:t>2</a:t>
            </a:r>
            <a:r>
              <a:rPr lang="en-US"/>
              <a:t>, s</a:t>
            </a:r>
            <a:r>
              <a:rPr lang="en-US" baseline="-25000"/>
              <a:t>3</a:t>
            </a:r>
            <a:r>
              <a:rPr lang="en-US"/>
              <a:t>, s</a:t>
            </a:r>
            <a:r>
              <a:rPr lang="en-US" baseline="-25000"/>
              <a:t>4</a:t>
            </a:r>
            <a:r>
              <a:rPr lang="en-US"/>
              <a:t>}. </a:t>
            </a:r>
          </a:p>
          <a:p>
            <a:r>
              <a:rPr lang="en-US"/>
              <a:t>3/. Hàm chuyển mới δ’: Q’ × Σ → Q’ được xác định như sau: </a:t>
            </a:r>
            <a:endParaRPr lang="en-US" smtClean="0"/>
          </a:p>
          <a:p>
            <a:endParaRPr lang="en-US"/>
          </a:p>
          <a:p>
            <a:endParaRPr lang="en-US" smtClean="0"/>
          </a:p>
          <a:p>
            <a:endParaRPr lang="en-US"/>
          </a:p>
          <a:p>
            <a:endParaRPr lang="en-US" smtClean="0"/>
          </a:p>
          <a:p>
            <a:endParaRPr lang="en-US"/>
          </a:p>
          <a:p>
            <a:endParaRPr lang="en-US" smtClean="0"/>
          </a:p>
          <a:p>
            <a:endParaRPr lang="en-US"/>
          </a:p>
          <a:p>
            <a:r>
              <a:rPr lang="en-US" smtClean="0"/>
              <a:t>Otomat </a:t>
            </a:r>
            <a:r>
              <a:rPr lang="en-US"/>
              <a:t>M = &lt;{s</a:t>
            </a:r>
            <a:r>
              <a:rPr lang="en-US" baseline="-25000"/>
              <a:t>0</a:t>
            </a:r>
            <a:r>
              <a:rPr lang="en-US"/>
              <a:t>, s</a:t>
            </a:r>
            <a:r>
              <a:rPr lang="en-US" baseline="-25000"/>
              <a:t>1</a:t>
            </a:r>
            <a:r>
              <a:rPr lang="en-US"/>
              <a:t>, s</a:t>
            </a:r>
            <a:r>
              <a:rPr lang="en-US" baseline="-25000"/>
              <a:t>2</a:t>
            </a:r>
            <a:r>
              <a:rPr lang="en-US"/>
              <a:t>, s</a:t>
            </a:r>
            <a:r>
              <a:rPr lang="en-US" baseline="-25000"/>
              <a:t>3</a:t>
            </a:r>
            <a:r>
              <a:rPr lang="en-US"/>
              <a:t>, s</a:t>
            </a:r>
            <a:r>
              <a:rPr lang="en-US" baseline="-25000"/>
              <a:t>4</a:t>
            </a:r>
            <a:r>
              <a:rPr lang="en-US"/>
              <a:t>, s</a:t>
            </a:r>
            <a:r>
              <a:rPr lang="en-US" baseline="-25000"/>
              <a:t>5</a:t>
            </a:r>
            <a:r>
              <a:rPr lang="en-US"/>
              <a:t>}, {a, b, c}, δ’, s</a:t>
            </a:r>
            <a:r>
              <a:rPr lang="en-US" baseline="-25000"/>
              <a:t>0</a:t>
            </a:r>
            <a:r>
              <a:rPr lang="en-US"/>
              <a:t>, {s</a:t>
            </a:r>
            <a:r>
              <a:rPr lang="en-US" baseline="-25000"/>
              <a:t>1</a:t>
            </a:r>
            <a:r>
              <a:rPr lang="en-US"/>
              <a:t>, s</a:t>
            </a:r>
            <a:r>
              <a:rPr lang="en-US" baseline="-25000"/>
              <a:t>2</a:t>
            </a:r>
            <a:r>
              <a:rPr lang="en-US"/>
              <a:t>, s</a:t>
            </a:r>
            <a:r>
              <a:rPr lang="en-US" baseline="-25000"/>
              <a:t>3</a:t>
            </a:r>
            <a:r>
              <a:rPr lang="en-US"/>
              <a:t>, s</a:t>
            </a:r>
            <a:r>
              <a:rPr lang="en-US" baseline="-25000"/>
              <a:t>4</a:t>
            </a:r>
            <a:r>
              <a:rPr lang="en-US"/>
              <a:t>}&gt; với hàm chuyển δ’ cho bởi bảng trên là otomat hữu hạn đơn định và đầy đủ.  </a:t>
            </a:r>
            <a:endParaRPr lang="en-US" smtClean="0"/>
          </a:p>
          <a:p>
            <a:r>
              <a:rPr lang="en-US" smtClean="0"/>
              <a:t>Otomat M </a:t>
            </a:r>
            <a:r>
              <a:rPr lang="en-US"/>
              <a:t>là tương đương với otomat A.</a:t>
            </a:r>
            <a:r>
              <a:rPr lang="en-US" b="1" i="1"/>
              <a:t> </a:t>
            </a:r>
            <a:endParaRPr lang="en-US"/>
          </a:p>
          <a:p>
            <a:endParaRPr lang="en-US"/>
          </a:p>
          <a:p>
            <a:endParaRPr lang="en-US"/>
          </a:p>
          <a:p>
            <a:endParaRPr lang="en-US"/>
          </a:p>
          <a:p>
            <a:endParaRPr lang="en-US"/>
          </a:p>
        </p:txBody>
      </p:sp>
      <p:pic>
        <p:nvPicPr>
          <p:cNvPr id="4" name="Picture 3"/>
          <p:cNvPicPr/>
          <p:nvPr/>
        </p:nvPicPr>
        <p:blipFill>
          <a:blip r:embed="rId2"/>
          <a:stretch>
            <a:fillRect/>
          </a:stretch>
        </p:blipFill>
        <p:spPr>
          <a:xfrm>
            <a:off x="4331369" y="2147636"/>
            <a:ext cx="4716379" cy="2538663"/>
          </a:xfrm>
          <a:prstGeom prst="rect">
            <a:avLst/>
          </a:prstGeom>
        </p:spPr>
      </p:pic>
    </p:spTree>
    <p:extLst>
      <p:ext uri="{BB962C8B-B14F-4D97-AF65-F5344CB8AC3E}">
        <p14:creationId xmlns:p14="http://schemas.microsoft.com/office/powerpoint/2010/main" val="3802128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r>
              <a:rPr lang="en-US"/>
              <a:t>Cho otomat không đơn định: A = &lt;{q</a:t>
            </a:r>
            <a:r>
              <a:rPr lang="en-US" baseline="-25000"/>
              <a:t>0</a:t>
            </a:r>
            <a:r>
              <a:rPr lang="en-US"/>
              <a:t>, q</a:t>
            </a:r>
            <a:r>
              <a:rPr lang="en-US" baseline="-25000"/>
              <a:t>1</a:t>
            </a:r>
            <a:r>
              <a:rPr lang="en-US"/>
              <a:t>}, {a, b}, δ, q</a:t>
            </a:r>
            <a:r>
              <a:rPr lang="en-US" baseline="-25000"/>
              <a:t>0</a:t>
            </a:r>
            <a:r>
              <a:rPr lang="en-US"/>
              <a:t>, {q</a:t>
            </a:r>
            <a:r>
              <a:rPr lang="en-US" baseline="-25000"/>
              <a:t>1</a:t>
            </a:r>
            <a:r>
              <a:rPr lang="en-US"/>
              <a:t>}&gt;, trong đó δ(q</a:t>
            </a:r>
            <a:r>
              <a:rPr lang="en-US" baseline="-25000"/>
              <a:t>0</a:t>
            </a:r>
            <a:r>
              <a:rPr lang="en-US"/>
              <a:t>, a) = {q</a:t>
            </a:r>
            <a:r>
              <a:rPr lang="en-US" baseline="-25000"/>
              <a:t>0</a:t>
            </a:r>
            <a:r>
              <a:rPr lang="en-US"/>
              <a:t>}, δ(q</a:t>
            </a:r>
            <a:r>
              <a:rPr lang="en-US" baseline="-25000"/>
              <a:t>0</a:t>
            </a:r>
            <a:r>
              <a:rPr lang="en-US"/>
              <a:t>, b) = {q</a:t>
            </a:r>
            <a:r>
              <a:rPr lang="en-US" baseline="-25000"/>
              <a:t>0</a:t>
            </a:r>
            <a:r>
              <a:rPr lang="en-US"/>
              <a:t>, q</a:t>
            </a:r>
            <a:r>
              <a:rPr lang="en-US" baseline="-25000"/>
              <a:t>1</a:t>
            </a:r>
            <a:r>
              <a:rPr lang="en-US"/>
              <a:t>}, δ(q</a:t>
            </a:r>
            <a:r>
              <a:rPr lang="en-US" baseline="-25000"/>
              <a:t>1</a:t>
            </a:r>
            <a:r>
              <a:rPr lang="en-US"/>
              <a:t>, a) = {q</a:t>
            </a:r>
            <a:r>
              <a:rPr lang="en-US" baseline="-25000"/>
              <a:t>0</a:t>
            </a:r>
            <a:r>
              <a:rPr lang="en-US"/>
              <a:t>, q</a:t>
            </a:r>
            <a:r>
              <a:rPr lang="en-US" baseline="-25000"/>
              <a:t>1</a:t>
            </a:r>
            <a:r>
              <a:rPr lang="en-US"/>
              <a:t>}, δ(q</a:t>
            </a:r>
            <a:r>
              <a:rPr lang="en-US" baseline="-25000"/>
              <a:t>1</a:t>
            </a:r>
            <a:r>
              <a:rPr lang="en-US"/>
              <a:t>, b) = ∅. </a:t>
            </a:r>
          </a:p>
          <a:p>
            <a:r>
              <a:rPr lang="en-US"/>
              <a:t>Đồ thị chuyển của A là: </a:t>
            </a:r>
            <a:endParaRPr lang="en-US" smtClean="0"/>
          </a:p>
          <a:p>
            <a:endParaRPr lang="en-US"/>
          </a:p>
          <a:p>
            <a:endParaRPr lang="en-US" smtClean="0"/>
          </a:p>
          <a:p>
            <a:endParaRPr lang="en-US"/>
          </a:p>
          <a:p>
            <a:endParaRPr lang="en-US" smtClean="0"/>
          </a:p>
          <a:p>
            <a:r>
              <a:rPr lang="en-US"/>
              <a:t>X</a:t>
            </a:r>
            <a:r>
              <a:rPr lang="en-US" smtClean="0"/>
              <a:t>ây </a:t>
            </a:r>
            <a:r>
              <a:rPr lang="en-US"/>
              <a:t>dựng otomat M = &lt;Q’, {a, b}, δ’, t</a:t>
            </a:r>
            <a:r>
              <a:rPr lang="en-US" baseline="-25000"/>
              <a:t>0</a:t>
            </a:r>
            <a:r>
              <a:rPr lang="en-US"/>
              <a:t>, F’&gt; tương đương với A theo thuật toán đơn định </a:t>
            </a:r>
            <a:r>
              <a:rPr lang="en-US" smtClean="0"/>
              <a:t>hóa</a:t>
            </a:r>
            <a:r>
              <a:rPr lang="en-US"/>
              <a:t>.</a:t>
            </a:r>
          </a:p>
          <a:p>
            <a:endParaRPr lang="en-US"/>
          </a:p>
          <a:p>
            <a:endParaRPr lang="en-US"/>
          </a:p>
        </p:txBody>
      </p:sp>
      <p:pic>
        <p:nvPicPr>
          <p:cNvPr id="4" name="Picture 3"/>
          <p:cNvPicPr/>
          <p:nvPr/>
        </p:nvPicPr>
        <p:blipFill>
          <a:blip r:embed="rId2"/>
          <a:stretch>
            <a:fillRect/>
          </a:stretch>
        </p:blipFill>
        <p:spPr>
          <a:xfrm>
            <a:off x="6179719" y="3117536"/>
            <a:ext cx="4468228" cy="1442432"/>
          </a:xfrm>
          <a:prstGeom prst="rect">
            <a:avLst/>
          </a:prstGeom>
        </p:spPr>
      </p:pic>
    </p:spTree>
    <p:extLst>
      <p:ext uri="{BB962C8B-B14F-4D97-AF65-F5344CB8AC3E}">
        <p14:creationId xmlns:p14="http://schemas.microsoft.com/office/powerpoint/2010/main" val="3087068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80474"/>
            <a:ext cx="8915400" cy="5730748"/>
          </a:xfrm>
        </p:spPr>
        <p:txBody>
          <a:bodyPr/>
          <a:lstStyle/>
          <a:p>
            <a:r>
              <a:rPr lang="en-US"/>
              <a:t>Ta xây dựng otomat M = &lt;Q’, {a, b}, δ’, t</a:t>
            </a:r>
            <a:r>
              <a:rPr lang="en-US" baseline="-25000"/>
              <a:t>0</a:t>
            </a:r>
            <a:r>
              <a:rPr lang="en-US"/>
              <a:t>, F’&gt; tương đương với A theo thuật toán đơn định hóa, ta có: </a:t>
            </a:r>
          </a:p>
          <a:p>
            <a:r>
              <a:rPr lang="en-US"/>
              <a:t>+ Q’ = {t</a:t>
            </a:r>
            <a:r>
              <a:rPr lang="en-US" baseline="-25000"/>
              <a:t>0</a:t>
            </a:r>
            <a:r>
              <a:rPr lang="en-US"/>
              <a:t>, t</a:t>
            </a:r>
            <a:r>
              <a:rPr lang="en-US" baseline="-25000"/>
              <a:t>1</a:t>
            </a:r>
            <a:r>
              <a:rPr lang="en-US"/>
              <a:t>, t</a:t>
            </a:r>
            <a:r>
              <a:rPr lang="en-US" baseline="-25000"/>
              <a:t>2</a:t>
            </a:r>
            <a:r>
              <a:rPr lang="en-US"/>
              <a:t>, t</a:t>
            </a:r>
            <a:r>
              <a:rPr lang="en-US" baseline="-25000"/>
              <a:t>3</a:t>
            </a:r>
            <a:r>
              <a:rPr lang="en-US"/>
              <a:t>}, với t</a:t>
            </a:r>
            <a:r>
              <a:rPr lang="en-US" baseline="-25000"/>
              <a:t>0</a:t>
            </a:r>
            <a:r>
              <a:rPr lang="en-US"/>
              <a:t> = {q</a:t>
            </a:r>
            <a:r>
              <a:rPr lang="en-US" baseline="-25000"/>
              <a:t>0</a:t>
            </a:r>
            <a:r>
              <a:rPr lang="en-US"/>
              <a:t>}, t</a:t>
            </a:r>
            <a:r>
              <a:rPr lang="en-US" baseline="-25000"/>
              <a:t>1 </a:t>
            </a:r>
            <a:r>
              <a:rPr lang="en-US"/>
              <a:t>= {q</a:t>
            </a:r>
            <a:r>
              <a:rPr lang="en-US" baseline="-25000"/>
              <a:t>1</a:t>
            </a:r>
            <a:r>
              <a:rPr lang="en-US"/>
              <a:t>},  t</a:t>
            </a:r>
            <a:r>
              <a:rPr lang="en-US" baseline="-25000"/>
              <a:t>2 </a:t>
            </a:r>
            <a:r>
              <a:rPr lang="en-US"/>
              <a:t>= {q</a:t>
            </a:r>
            <a:r>
              <a:rPr lang="en-US" baseline="-25000"/>
              <a:t>0</a:t>
            </a:r>
            <a:r>
              <a:rPr lang="en-US"/>
              <a:t>, q</a:t>
            </a:r>
            <a:r>
              <a:rPr lang="en-US" baseline="-25000"/>
              <a:t>1</a:t>
            </a:r>
            <a:r>
              <a:rPr lang="en-US"/>
              <a:t>}, t</a:t>
            </a:r>
            <a:r>
              <a:rPr lang="en-US" baseline="-25000"/>
              <a:t> 3</a:t>
            </a:r>
            <a:r>
              <a:rPr lang="en-US"/>
              <a:t> = ∅. </a:t>
            </a:r>
          </a:p>
          <a:p>
            <a:r>
              <a:rPr lang="en-US"/>
              <a:t>+ δ’(t</a:t>
            </a:r>
            <a:r>
              <a:rPr lang="en-US" baseline="-25000"/>
              <a:t>0</a:t>
            </a:r>
            <a:r>
              <a:rPr lang="en-US"/>
              <a:t>, a) = t</a:t>
            </a:r>
            <a:r>
              <a:rPr lang="en-US" baseline="-25000"/>
              <a:t>0</a:t>
            </a:r>
            <a:r>
              <a:rPr lang="en-US"/>
              <a:t>, δ’(t</a:t>
            </a:r>
            <a:r>
              <a:rPr lang="en-US" baseline="-25000"/>
              <a:t>0</a:t>
            </a:r>
            <a:r>
              <a:rPr lang="en-US"/>
              <a:t>, b) = t</a:t>
            </a:r>
            <a:r>
              <a:rPr lang="en-US" baseline="-25000"/>
              <a:t>2</a:t>
            </a:r>
            <a:r>
              <a:rPr lang="en-US"/>
              <a:t>, δ’(t</a:t>
            </a:r>
            <a:r>
              <a:rPr lang="en-US" baseline="-25000"/>
              <a:t>1</a:t>
            </a:r>
            <a:r>
              <a:rPr lang="en-US"/>
              <a:t>, a) = t</a:t>
            </a:r>
            <a:r>
              <a:rPr lang="en-US" baseline="-25000"/>
              <a:t>2</a:t>
            </a:r>
            <a:r>
              <a:rPr lang="en-US"/>
              <a:t>, δ’(t</a:t>
            </a:r>
            <a:r>
              <a:rPr lang="en-US" baseline="-25000"/>
              <a:t>1</a:t>
            </a:r>
            <a:r>
              <a:rPr lang="en-US"/>
              <a:t>, b) = t</a:t>
            </a:r>
            <a:r>
              <a:rPr lang="en-US" baseline="-25000"/>
              <a:t>3</a:t>
            </a:r>
            <a:r>
              <a:rPr lang="en-US"/>
              <a:t>, δ’(t</a:t>
            </a:r>
            <a:r>
              <a:rPr lang="en-US" baseline="-25000"/>
              <a:t>2</a:t>
            </a:r>
            <a:r>
              <a:rPr lang="en-US"/>
              <a:t>, a) = {q</a:t>
            </a:r>
            <a:r>
              <a:rPr lang="en-US" baseline="-25000"/>
              <a:t>0</a:t>
            </a:r>
            <a:r>
              <a:rPr lang="en-US"/>
              <a:t>}∪{q</a:t>
            </a:r>
            <a:r>
              <a:rPr lang="en-US" baseline="-25000"/>
              <a:t>0</a:t>
            </a:r>
            <a:r>
              <a:rPr lang="en-US"/>
              <a:t>, q</a:t>
            </a:r>
            <a:r>
              <a:rPr lang="en-US" baseline="-25000"/>
              <a:t>1</a:t>
            </a:r>
            <a:r>
              <a:rPr lang="en-US"/>
              <a:t>} = t</a:t>
            </a:r>
            <a:r>
              <a:rPr lang="en-US" baseline="-25000"/>
              <a:t>2</a:t>
            </a:r>
            <a:r>
              <a:rPr lang="en-US"/>
              <a:t>, δ’(t</a:t>
            </a:r>
            <a:r>
              <a:rPr lang="en-US" baseline="-25000"/>
              <a:t>2</a:t>
            </a:r>
            <a:r>
              <a:rPr lang="en-US"/>
              <a:t>, b) = {q</a:t>
            </a:r>
            <a:r>
              <a:rPr lang="en-US" baseline="-25000"/>
              <a:t>0</a:t>
            </a:r>
            <a:r>
              <a:rPr lang="en-US"/>
              <a:t>, q</a:t>
            </a:r>
            <a:r>
              <a:rPr lang="en-US" baseline="-25000"/>
              <a:t>1</a:t>
            </a:r>
            <a:r>
              <a:rPr lang="en-US"/>
              <a:t>} ∪ ∅ = t</a:t>
            </a:r>
            <a:r>
              <a:rPr lang="en-US" baseline="-25000"/>
              <a:t>2</a:t>
            </a:r>
            <a:r>
              <a:rPr lang="en-US"/>
              <a:t>, δ’(t</a:t>
            </a:r>
            <a:r>
              <a:rPr lang="en-US" baseline="-25000"/>
              <a:t>3</a:t>
            </a:r>
            <a:r>
              <a:rPr lang="en-US"/>
              <a:t>, a) = t</a:t>
            </a:r>
            <a:r>
              <a:rPr lang="en-US" baseline="-25000"/>
              <a:t>3</a:t>
            </a:r>
            <a:r>
              <a:rPr lang="en-US"/>
              <a:t>, δ’(t</a:t>
            </a:r>
            <a:r>
              <a:rPr lang="en-US" baseline="-25000"/>
              <a:t>3</a:t>
            </a:r>
            <a:r>
              <a:rPr lang="en-US"/>
              <a:t>, b) = t</a:t>
            </a:r>
            <a:r>
              <a:rPr lang="en-US" baseline="-25000"/>
              <a:t>3</a:t>
            </a:r>
            <a:r>
              <a:rPr lang="en-US"/>
              <a:t>.   </a:t>
            </a:r>
          </a:p>
          <a:p>
            <a:r>
              <a:rPr lang="en-US"/>
              <a:t>Ta có bảng chuyển của M: </a:t>
            </a:r>
            <a:endParaRPr lang="en-US" smtClean="0"/>
          </a:p>
          <a:p>
            <a:endParaRPr lang="en-US"/>
          </a:p>
          <a:p>
            <a:endParaRPr lang="en-US" smtClean="0"/>
          </a:p>
          <a:p>
            <a:endParaRPr lang="en-US"/>
          </a:p>
          <a:p>
            <a:endParaRPr lang="en-US" smtClean="0"/>
          </a:p>
          <a:p>
            <a:r>
              <a:rPr lang="en-US" smtClean="0"/>
              <a:t>+ </a:t>
            </a:r>
            <a:r>
              <a:rPr lang="en-US"/>
              <a:t>Do t</a:t>
            </a:r>
            <a:r>
              <a:rPr lang="en-US" baseline="-25000"/>
              <a:t>1</a:t>
            </a:r>
            <a:r>
              <a:rPr lang="en-US"/>
              <a:t> ∩ F = {q</a:t>
            </a:r>
            <a:r>
              <a:rPr lang="en-US" baseline="-25000"/>
              <a:t>1</a:t>
            </a:r>
            <a:r>
              <a:rPr lang="en-US"/>
              <a:t>} ≠ ∅ , t</a:t>
            </a:r>
            <a:r>
              <a:rPr lang="en-US" baseline="-25000"/>
              <a:t>2</a:t>
            </a:r>
            <a:r>
              <a:rPr lang="en-US"/>
              <a:t> ∩ F  ={q</a:t>
            </a:r>
            <a:r>
              <a:rPr lang="en-US" baseline="-25000"/>
              <a:t>1</a:t>
            </a:r>
            <a:r>
              <a:rPr lang="en-US"/>
              <a:t>} ≠ ∅ nên F’ = {t</a:t>
            </a:r>
            <a:r>
              <a:rPr lang="en-US" baseline="-25000"/>
              <a:t>1</a:t>
            </a:r>
            <a:r>
              <a:rPr lang="en-US"/>
              <a:t>, t</a:t>
            </a:r>
            <a:r>
              <a:rPr lang="en-US" baseline="-25000"/>
              <a:t>2</a:t>
            </a:r>
            <a:r>
              <a:rPr lang="en-US"/>
              <a:t>}. </a:t>
            </a:r>
          </a:p>
          <a:p>
            <a:r>
              <a:rPr lang="en-US"/>
              <a:t>Rõ ràng otomat M  là đơn định và có đồ thị chuyển như sau: </a:t>
            </a:r>
          </a:p>
          <a:p>
            <a:endParaRPr lang="en-US"/>
          </a:p>
          <a:p>
            <a:endParaRPr lang="en-US"/>
          </a:p>
        </p:txBody>
      </p:sp>
      <p:pic>
        <p:nvPicPr>
          <p:cNvPr id="4" name="Picture 3"/>
          <p:cNvPicPr/>
          <p:nvPr/>
        </p:nvPicPr>
        <p:blipFill>
          <a:blip r:embed="rId2"/>
          <a:stretch>
            <a:fillRect/>
          </a:stretch>
        </p:blipFill>
        <p:spPr>
          <a:xfrm>
            <a:off x="6207543" y="2168691"/>
            <a:ext cx="3501941" cy="1705477"/>
          </a:xfrm>
          <a:prstGeom prst="rect">
            <a:avLst/>
          </a:prstGeom>
        </p:spPr>
      </p:pic>
      <p:pic>
        <p:nvPicPr>
          <p:cNvPr id="5" name="Picture 4"/>
          <p:cNvPicPr/>
          <p:nvPr/>
        </p:nvPicPr>
        <p:blipFill>
          <a:blip r:embed="rId3"/>
          <a:stretch>
            <a:fillRect/>
          </a:stretch>
        </p:blipFill>
        <p:spPr>
          <a:xfrm>
            <a:off x="5350460" y="4792807"/>
            <a:ext cx="3131804" cy="1824561"/>
          </a:xfrm>
          <a:prstGeom prst="rect">
            <a:avLst/>
          </a:prstGeom>
        </p:spPr>
      </p:pic>
    </p:spTree>
    <p:extLst>
      <p:ext uri="{BB962C8B-B14F-4D97-AF65-F5344CB8AC3E}">
        <p14:creationId xmlns:p14="http://schemas.microsoft.com/office/powerpoint/2010/main" val="698621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312821"/>
            <a:ext cx="8915400" cy="5598401"/>
          </a:xfrm>
        </p:spPr>
        <p:txBody>
          <a:bodyPr/>
          <a:lstStyle/>
          <a:p>
            <a:pPr>
              <a:lnSpc>
                <a:spcPct val="150000"/>
              </a:lnSpc>
            </a:pPr>
            <a:r>
              <a:rPr lang="en-US"/>
              <a:t>Nhìn vào bảng chuyển và đồ thị chuyển của M, ta thấy ngay rằng không có đường đi nào từ t</a:t>
            </a:r>
            <a:r>
              <a:rPr lang="en-US" baseline="-25000"/>
              <a:t>0 </a:t>
            </a:r>
            <a:r>
              <a:rPr lang="en-US"/>
              <a:t> đến được đỉnh kết thúc t</a:t>
            </a:r>
            <a:r>
              <a:rPr lang="en-US" baseline="-25000"/>
              <a:t>1</a:t>
            </a:r>
            <a:r>
              <a:rPr lang="en-US"/>
              <a:t>, vì vậy otomat M sẽ tương đương với otomat M’ có đồ thị chuyển như sau: </a:t>
            </a:r>
            <a:endParaRPr lang="en-US" smtClean="0"/>
          </a:p>
          <a:p>
            <a:endParaRPr lang="en-US"/>
          </a:p>
          <a:p>
            <a:endParaRPr lang="en-US" smtClean="0"/>
          </a:p>
          <a:p>
            <a:endParaRPr lang="en-US" smtClean="0"/>
          </a:p>
          <a:p>
            <a:endParaRPr lang="en-US" smtClean="0"/>
          </a:p>
          <a:p>
            <a:endParaRPr lang="en-US" smtClean="0"/>
          </a:p>
          <a:p>
            <a:endParaRPr lang="en-US"/>
          </a:p>
          <a:p>
            <a:endParaRPr lang="en-US" smtClean="0"/>
          </a:p>
          <a:p>
            <a:r>
              <a:rPr lang="en-US" smtClean="0"/>
              <a:t>Ta </a:t>
            </a:r>
            <a:r>
              <a:rPr lang="en-US"/>
              <a:t>có  T(A) = T(M) = T(M’) = {a</a:t>
            </a:r>
            <a:r>
              <a:rPr lang="en-US" baseline="30000"/>
              <a:t>n</a:t>
            </a:r>
            <a:r>
              <a:rPr lang="en-US"/>
              <a:t>bω | n ≥ 0, ω∈{a, b}</a:t>
            </a:r>
            <a:r>
              <a:rPr lang="en-US" baseline="30000"/>
              <a:t>*</a:t>
            </a:r>
            <a:r>
              <a:rPr lang="en-US"/>
              <a:t>}. </a:t>
            </a:r>
          </a:p>
          <a:p>
            <a:endParaRPr lang="en-US"/>
          </a:p>
          <a:p>
            <a:endParaRPr lang="en-US"/>
          </a:p>
        </p:txBody>
      </p:sp>
      <p:pic>
        <p:nvPicPr>
          <p:cNvPr id="4" name="Picture 3"/>
          <p:cNvPicPr/>
          <p:nvPr/>
        </p:nvPicPr>
        <p:blipFill>
          <a:blip r:embed="rId2"/>
          <a:stretch>
            <a:fillRect/>
          </a:stretch>
        </p:blipFill>
        <p:spPr>
          <a:xfrm>
            <a:off x="4553869" y="2320453"/>
            <a:ext cx="3940426" cy="1583135"/>
          </a:xfrm>
          <a:prstGeom prst="rect">
            <a:avLst/>
          </a:prstGeom>
        </p:spPr>
      </p:pic>
    </p:spTree>
    <p:extLst>
      <p:ext uri="{BB962C8B-B14F-4D97-AF65-F5344CB8AC3E}">
        <p14:creationId xmlns:p14="http://schemas.microsoft.com/office/powerpoint/2010/main" val="3259212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2.4  Sự tương đương giữa otomat đơn định và otomat không đơn định</a:t>
            </a:r>
            <a:r>
              <a:rPr lang="en-US"/>
              <a:t>  </a:t>
            </a:r>
          </a:p>
        </p:txBody>
      </p:sp>
      <p:sp>
        <p:nvSpPr>
          <p:cNvPr id="3" name="Content Placeholder 2"/>
          <p:cNvSpPr>
            <a:spLocks noGrp="1"/>
          </p:cNvSpPr>
          <p:nvPr>
            <p:ph idx="1"/>
          </p:nvPr>
        </p:nvSpPr>
        <p:spPr/>
        <p:txBody>
          <a:bodyPr/>
          <a:lstStyle/>
          <a:p>
            <a:r>
              <a:rPr lang="en-US" b="1" i="1"/>
              <a:t>Định lý 2.1</a:t>
            </a:r>
            <a:r>
              <a:rPr lang="en-US"/>
              <a:t>  Nếu ngôn ngữ L được đoán nhận bởi một otomat hữu hạn không đơn định thì tồn tại một otomat hữu hạn đơn định đoán nhận L. </a:t>
            </a:r>
          </a:p>
          <a:p>
            <a:r>
              <a:rPr lang="en-US" b="1" i="1"/>
              <a:t>Định lý 2.2</a:t>
            </a:r>
            <a:r>
              <a:rPr lang="en-US"/>
              <a:t>  Lớp ngôn ngữ được sinh bởi otomat hữu hạn đơn định là trùng với lớp ngôn ngữ được sinh bởi otomat hữu hạn không đơn định. </a:t>
            </a:r>
          </a:p>
          <a:p>
            <a:endParaRPr lang="en-US"/>
          </a:p>
        </p:txBody>
      </p:sp>
    </p:spTree>
    <p:extLst>
      <p:ext uri="{BB962C8B-B14F-4D97-AF65-F5344CB8AC3E}">
        <p14:creationId xmlns:p14="http://schemas.microsoft.com/office/powerpoint/2010/main" val="788929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b="1" smtClean="0"/>
              <a:t>3. Ngôn </a:t>
            </a:r>
            <a:r>
              <a:rPr lang="es-MX" b="1"/>
              <a:t>ngữ chính quy và biểu thức chính quy </a:t>
            </a:r>
            <a:r>
              <a:rPr lang="en-US" b="1"/>
              <a:t/>
            </a:r>
            <a:br>
              <a:rPr lang="en-US" b="1"/>
            </a:br>
            <a:endParaRPr lang="en-US"/>
          </a:p>
        </p:txBody>
      </p:sp>
      <p:sp>
        <p:nvSpPr>
          <p:cNvPr id="3" name="Content Placeholder 2"/>
          <p:cNvSpPr>
            <a:spLocks noGrp="1"/>
          </p:cNvSpPr>
          <p:nvPr>
            <p:ph idx="1"/>
          </p:nvPr>
        </p:nvSpPr>
        <p:spPr>
          <a:xfrm>
            <a:off x="2592925" y="1820779"/>
            <a:ext cx="8915400" cy="4724400"/>
          </a:xfrm>
        </p:spPr>
        <p:txBody>
          <a:bodyPr>
            <a:normAutofit lnSpcReduction="10000"/>
          </a:bodyPr>
          <a:lstStyle/>
          <a:p>
            <a:r>
              <a:rPr lang="es-MX"/>
              <a:t>B</a:t>
            </a:r>
            <a:r>
              <a:rPr lang="es-MX" smtClean="0"/>
              <a:t>iểu </a:t>
            </a:r>
            <a:r>
              <a:rPr lang="es-MX"/>
              <a:t>thức chính </a:t>
            </a:r>
            <a:r>
              <a:rPr lang="es-MX" smtClean="0"/>
              <a:t>quy là </a:t>
            </a:r>
            <a:r>
              <a:rPr lang="es-MX"/>
              <a:t>công cụ để biểu diễn các ngôn ngữ chính quy</a:t>
            </a:r>
            <a:r>
              <a:rPr lang="es-MX" smtClean="0"/>
              <a:t>.</a:t>
            </a:r>
          </a:p>
          <a:p>
            <a:endParaRPr lang="es-MX"/>
          </a:p>
          <a:p>
            <a:endParaRPr lang="es-MX" smtClean="0"/>
          </a:p>
          <a:p>
            <a:pPr>
              <a:lnSpc>
                <a:spcPct val="150000"/>
              </a:lnSpc>
            </a:pPr>
            <a:r>
              <a:rPr lang="es-MX" b="1" i="1"/>
              <a:t>Định nghĩa 3.1</a:t>
            </a:r>
            <a:r>
              <a:rPr lang="es-MX"/>
              <a:t> Cho bảng chữ cái </a:t>
            </a:r>
            <a:r>
              <a:rPr lang="en-US"/>
              <a:t>Σ</a:t>
            </a:r>
            <a:r>
              <a:rPr lang="es-MX"/>
              <a:t> = {a</a:t>
            </a:r>
            <a:r>
              <a:rPr lang="es-MX" baseline="-25000"/>
              <a:t>1</a:t>
            </a:r>
            <a:r>
              <a:rPr lang="es-MX"/>
              <a:t>, a</a:t>
            </a:r>
            <a:r>
              <a:rPr lang="es-MX" baseline="-25000"/>
              <a:t>2</a:t>
            </a:r>
            <a:r>
              <a:rPr lang="es-MX"/>
              <a:t>, …, a</a:t>
            </a:r>
            <a:r>
              <a:rPr lang="es-MX" baseline="-25000"/>
              <a:t>n</a:t>
            </a:r>
            <a:r>
              <a:rPr lang="es-MX"/>
              <a:t>}, khi đó ngôn ngữ chính quy  </a:t>
            </a:r>
            <a:r>
              <a:rPr lang="es-MX" i="1"/>
              <a:t>(regular languages)</a:t>
            </a:r>
            <a:r>
              <a:rPr lang="es-MX"/>
              <a:t> được định nghĩa đệ quy như sau:  </a:t>
            </a:r>
            <a:endParaRPr lang="en-US"/>
          </a:p>
          <a:p>
            <a:pPr>
              <a:lnSpc>
                <a:spcPct val="150000"/>
              </a:lnSpc>
            </a:pPr>
            <a:r>
              <a:rPr lang="es-MX"/>
              <a:t> 1/. Các ngôn ngữ ∅ và {a</a:t>
            </a:r>
            <a:r>
              <a:rPr lang="es-MX" baseline="-25000"/>
              <a:t>i</a:t>
            </a:r>
            <a:r>
              <a:rPr lang="es-MX"/>
              <a:t>} ( i = 1, 2, …, n) được gọi là các ngôn ngữ chính quy trên bảng chữ cái </a:t>
            </a:r>
            <a:r>
              <a:rPr lang="en-US"/>
              <a:t>Σ</a:t>
            </a:r>
            <a:r>
              <a:rPr lang="es-MX" smtClean="0"/>
              <a:t>.</a:t>
            </a:r>
            <a:endParaRPr lang="en-US"/>
          </a:p>
          <a:p>
            <a:pPr>
              <a:lnSpc>
                <a:spcPct val="150000"/>
              </a:lnSpc>
            </a:pPr>
            <a:r>
              <a:rPr lang="es-MX"/>
              <a:t> 2/.  Nếu R và S là hai ngôn ngữ chính quy trên bảng chữ cái </a:t>
            </a:r>
            <a:r>
              <a:rPr lang="en-US"/>
              <a:t>Σ</a:t>
            </a:r>
            <a:r>
              <a:rPr lang="es-MX"/>
              <a:t> thì R ∪ S; R.S; R</a:t>
            </a:r>
            <a:r>
              <a:rPr lang="es-MX" baseline="30000"/>
              <a:t>+</a:t>
            </a:r>
            <a:r>
              <a:rPr lang="es-MX"/>
              <a:t> (hay S</a:t>
            </a:r>
            <a:r>
              <a:rPr lang="es-MX" baseline="30000"/>
              <a:t>+</a:t>
            </a:r>
            <a:r>
              <a:rPr lang="es-MX"/>
              <a:t>) là các ngôn ngữ chính quy trên bảng chữ cái </a:t>
            </a:r>
            <a:r>
              <a:rPr lang="en-US"/>
              <a:t>Σ</a:t>
            </a:r>
            <a:r>
              <a:rPr lang="es-MX"/>
              <a:t>. </a:t>
            </a:r>
            <a:endParaRPr lang="en-US"/>
          </a:p>
          <a:p>
            <a:pPr>
              <a:lnSpc>
                <a:spcPct val="150000"/>
              </a:lnSpc>
            </a:pPr>
            <a:r>
              <a:rPr lang="es-MX"/>
              <a:t> 3/. Không có các ngôn ngữ chính quy nào khác trên bảng chữ cái </a:t>
            </a:r>
            <a:r>
              <a:rPr lang="en-US"/>
              <a:t>Σ</a:t>
            </a:r>
            <a:r>
              <a:rPr lang="es-MX"/>
              <a:t> ngoài các ngôn ngữ chính quy được định nghĩa như trên. </a:t>
            </a:r>
            <a:endParaRPr lang="es-MX" smtClean="0"/>
          </a:p>
          <a:p>
            <a:endParaRPr lang="en-US"/>
          </a:p>
        </p:txBody>
      </p:sp>
      <p:sp>
        <p:nvSpPr>
          <p:cNvPr id="4" name="Title 1"/>
          <p:cNvSpPr txBox="1">
            <a:spLocks/>
          </p:cNvSpPr>
          <p:nvPr/>
        </p:nvSpPr>
        <p:spPr>
          <a:xfrm>
            <a:off x="2592925" y="2424837"/>
            <a:ext cx="8911687" cy="1088384"/>
          </a:xfrm>
          <a:prstGeom prst="rect">
            <a:avLst/>
          </a:prstGeom>
        </p:spPr>
        <p:txBody>
          <a:bodyPr vert="horz" lIns="91440" tIns="45720" rIns="91440" bIns="45720" rtlCol="0" anchor="t">
            <a:normAutofit fontScale="750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b="1"/>
              <a:t>3.1  Ngôn ngữ chính quy và biểu thức chính quy </a:t>
            </a:r>
            <a:r>
              <a:rPr lang="es-MX"/>
              <a:t> </a:t>
            </a:r>
            <a:r>
              <a:rPr lang="en-US" b="1" smtClean="0"/>
              <a:t/>
            </a:r>
            <a:br>
              <a:rPr lang="en-US" b="1" smtClean="0"/>
            </a:br>
            <a:endParaRPr lang="en-US"/>
          </a:p>
        </p:txBody>
      </p:sp>
    </p:spTree>
    <p:extLst>
      <p:ext uri="{BB962C8B-B14F-4D97-AF65-F5344CB8AC3E}">
        <p14:creationId xmlns:p14="http://schemas.microsoft.com/office/powerpoint/2010/main" val="4177170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68442"/>
            <a:ext cx="8915400" cy="5742780"/>
          </a:xfrm>
        </p:spPr>
        <p:txBody>
          <a:bodyPr/>
          <a:lstStyle/>
          <a:p>
            <a:pPr>
              <a:lnSpc>
                <a:spcPct val="150000"/>
              </a:lnSpc>
            </a:pPr>
            <a:r>
              <a:rPr lang="es-MX"/>
              <a:t>T</a:t>
            </a:r>
            <a:r>
              <a:rPr lang="es-MX" smtClean="0"/>
              <a:t>ừ </a:t>
            </a:r>
            <a:r>
              <a:rPr lang="es-MX"/>
              <a:t>định nghĩa 3.1, ta có định lý sau: </a:t>
            </a:r>
            <a:endParaRPr lang="es-MX" smtClean="0"/>
          </a:p>
          <a:p>
            <a:pPr>
              <a:lnSpc>
                <a:spcPct val="150000"/>
              </a:lnSpc>
            </a:pPr>
            <a:r>
              <a:rPr lang="es-MX" b="1" i="1"/>
              <a:t>Định lý 3.1  </a:t>
            </a:r>
            <a:r>
              <a:rPr lang="es-MX"/>
              <a:t>Mọi ngôn ngữ chính quy trên bảng chữ cái </a:t>
            </a:r>
            <a:r>
              <a:rPr lang="en-US"/>
              <a:t>Σ</a:t>
            </a:r>
            <a:r>
              <a:rPr lang="es-MX"/>
              <a:t> đều nhận được từ các ngôn ngữ hữu hạn bằng cách áp dụng một số hữu hạn lần các phép toán hợp, nhân ghép và phép lặp. </a:t>
            </a:r>
            <a:endParaRPr lang="en-US"/>
          </a:p>
          <a:p>
            <a:pPr>
              <a:lnSpc>
                <a:spcPct val="150000"/>
              </a:lnSpc>
            </a:pPr>
            <a:r>
              <a:rPr lang="es-MX" b="1" i="1"/>
              <a:t>Chú ý:</a:t>
            </a:r>
            <a:r>
              <a:rPr lang="es-MX"/>
              <a:t>  </a:t>
            </a:r>
            <a:endParaRPr lang="en-US" b="1" i="1"/>
          </a:p>
          <a:p>
            <a:pPr>
              <a:lnSpc>
                <a:spcPct val="150000"/>
              </a:lnSpc>
            </a:pPr>
            <a:r>
              <a:rPr lang="es-MX"/>
              <a:t>1/.  Các văn phạm chính quy  không chứa các quy tắc sinh từ rỗng (còn gọi là các quy tắc rỗng, là các quy tắc có dạng A → </a:t>
            </a:r>
            <a:r>
              <a:rPr lang="en-US"/>
              <a:t>ε</a:t>
            </a:r>
            <a:r>
              <a:rPr lang="es-MX"/>
              <a:t>, với A là ký hiệu phụ), vì vậy các ngôn ngữ chính quy cũng không chứa từ rỗng </a:t>
            </a:r>
            <a:r>
              <a:rPr lang="en-US"/>
              <a:t>ε</a:t>
            </a:r>
            <a:r>
              <a:rPr lang="es-MX"/>
              <a:t>. </a:t>
            </a:r>
            <a:endParaRPr lang="en-US"/>
          </a:p>
          <a:p>
            <a:pPr>
              <a:lnSpc>
                <a:spcPct val="150000"/>
              </a:lnSpc>
            </a:pPr>
            <a:r>
              <a:rPr lang="es-MX"/>
              <a:t>2/.  Ngôn ngữ chính quy suy rộng là các ngôn ngữ chính quy có chứa từ rỗng </a:t>
            </a:r>
            <a:r>
              <a:rPr lang="en-US"/>
              <a:t>ε</a:t>
            </a:r>
            <a:r>
              <a:rPr lang="es-MX"/>
              <a:t>, văn phạm chính quy có chứa quy tắc rỗng được gọi là văn phạm chính quy suy rộng </a:t>
            </a:r>
            <a:endParaRPr lang="en-US"/>
          </a:p>
          <a:p>
            <a:pPr>
              <a:lnSpc>
                <a:spcPct val="150000"/>
              </a:lnSpc>
            </a:pPr>
            <a:endParaRPr lang="en-US"/>
          </a:p>
          <a:p>
            <a:pPr>
              <a:lnSpc>
                <a:spcPct val="150000"/>
              </a:lnSpc>
            </a:pPr>
            <a:endParaRPr lang="en-US"/>
          </a:p>
        </p:txBody>
      </p:sp>
    </p:spTree>
    <p:extLst>
      <p:ext uri="{BB962C8B-B14F-4D97-AF65-F5344CB8AC3E}">
        <p14:creationId xmlns:p14="http://schemas.microsoft.com/office/powerpoint/2010/main" val="4674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300789"/>
            <a:ext cx="8915400" cy="5610433"/>
          </a:xfrm>
        </p:spPr>
        <p:txBody>
          <a:bodyPr>
            <a:normAutofit/>
          </a:bodyPr>
          <a:lstStyle/>
          <a:p>
            <a:pPr>
              <a:lnSpc>
                <a:spcPct val="150000"/>
              </a:lnSpc>
            </a:pPr>
            <a:r>
              <a:rPr lang="es-MX" b="1" i="1"/>
              <a:t>Định nghĩa 3.2</a:t>
            </a:r>
            <a:r>
              <a:rPr lang="es-MX"/>
              <a:t>  Cho bảng chữ cái </a:t>
            </a:r>
            <a:r>
              <a:rPr lang="en-US"/>
              <a:t>Σ</a:t>
            </a:r>
            <a:r>
              <a:rPr lang="es-MX"/>
              <a:t> = {a</a:t>
            </a:r>
            <a:r>
              <a:rPr lang="es-MX" baseline="-25000"/>
              <a:t>1</a:t>
            </a:r>
            <a:r>
              <a:rPr lang="es-MX"/>
              <a:t>, a</a:t>
            </a:r>
            <a:r>
              <a:rPr lang="es-MX" baseline="-25000"/>
              <a:t>2</a:t>
            </a:r>
            <a:r>
              <a:rPr lang="es-MX"/>
              <a:t>, …, a</a:t>
            </a:r>
            <a:r>
              <a:rPr lang="es-MX" baseline="-25000"/>
              <a:t>n</a:t>
            </a:r>
            <a:r>
              <a:rPr lang="es-MX"/>
              <a:t>}, khi đó biểu thức chính quy  </a:t>
            </a:r>
            <a:r>
              <a:rPr lang="es-MX" i="1"/>
              <a:t>(regular expresions)</a:t>
            </a:r>
            <a:r>
              <a:rPr lang="es-MX"/>
              <a:t> được định nghĩa đệ quy như sau:  </a:t>
            </a:r>
            <a:endParaRPr lang="en-US"/>
          </a:p>
          <a:p>
            <a:pPr>
              <a:lnSpc>
                <a:spcPct val="150000"/>
              </a:lnSpc>
            </a:pPr>
            <a:r>
              <a:rPr lang="es-MX"/>
              <a:t>1/. ∅ và a (với a ∈ </a:t>
            </a:r>
            <a:r>
              <a:rPr lang="en-US"/>
              <a:t>Σ</a:t>
            </a:r>
            <a:r>
              <a:rPr lang="es-MX"/>
              <a:t>) là các biểu thức chính quy trên bảng chữ cái </a:t>
            </a:r>
            <a:r>
              <a:rPr lang="en-US"/>
              <a:t>Σ</a:t>
            </a:r>
            <a:r>
              <a:rPr lang="es-MX"/>
              <a:t> biểu diễn ngôn ngữ ∅ và ngôn ngữ {a} </a:t>
            </a:r>
            <a:endParaRPr lang="en-US"/>
          </a:p>
          <a:p>
            <a:pPr>
              <a:lnSpc>
                <a:spcPct val="150000"/>
              </a:lnSpc>
            </a:pPr>
            <a:r>
              <a:rPr lang="es-MX"/>
              <a:t>2/.  Nếu r và s là hai biểu thức chính quy biểu diễn các ngôn ngữ chính quy R và S trên bảng chữ cái </a:t>
            </a:r>
            <a:r>
              <a:rPr lang="en-US"/>
              <a:t>Σ</a:t>
            </a:r>
            <a:r>
              <a:rPr lang="es-MX"/>
              <a:t> thì:  </a:t>
            </a:r>
            <a:endParaRPr lang="en-US"/>
          </a:p>
          <a:p>
            <a:pPr lvl="1" fontAlgn="base">
              <a:lnSpc>
                <a:spcPct val="150000"/>
              </a:lnSpc>
            </a:pPr>
            <a:r>
              <a:rPr lang="es-MX"/>
              <a:t>r + s là biểu thức chính quy trên bảng chữ cái </a:t>
            </a:r>
            <a:r>
              <a:rPr lang="en-US"/>
              <a:t>Σ</a:t>
            </a:r>
            <a:r>
              <a:rPr lang="es-MX"/>
              <a:t> biểu diễn ngôn ngữ R ∪ S </a:t>
            </a:r>
            <a:endParaRPr lang="en-US"/>
          </a:p>
          <a:p>
            <a:pPr lvl="1" fontAlgn="base">
              <a:lnSpc>
                <a:spcPct val="150000"/>
              </a:lnSpc>
            </a:pPr>
            <a:r>
              <a:rPr lang="es-MX"/>
              <a:t>r.s là biểu thức chính quy trên bảng chữ cái </a:t>
            </a:r>
            <a:r>
              <a:rPr lang="en-US"/>
              <a:t>Σ</a:t>
            </a:r>
            <a:r>
              <a:rPr lang="es-MX"/>
              <a:t> biểu diễn ngôn ngữ R.S </a:t>
            </a:r>
            <a:endParaRPr lang="en-US"/>
          </a:p>
          <a:p>
            <a:pPr lvl="1" fontAlgn="base">
              <a:lnSpc>
                <a:spcPct val="150000"/>
              </a:lnSpc>
            </a:pPr>
            <a:r>
              <a:rPr lang="es-MX"/>
              <a:t>r</a:t>
            </a:r>
            <a:r>
              <a:rPr lang="es-MX" baseline="30000"/>
              <a:t>+</a:t>
            </a:r>
            <a:r>
              <a:rPr lang="es-MX"/>
              <a:t> (hay s</a:t>
            </a:r>
            <a:r>
              <a:rPr lang="es-MX" baseline="30000"/>
              <a:t>+</a:t>
            </a:r>
            <a:r>
              <a:rPr lang="es-MX"/>
              <a:t>) là biểu thức chính quy trên bảng chữ cái </a:t>
            </a:r>
            <a:r>
              <a:rPr lang="en-US"/>
              <a:t>Σ</a:t>
            </a:r>
            <a:r>
              <a:rPr lang="es-MX"/>
              <a:t> biểu diễn ngôn ngữ R</a:t>
            </a:r>
            <a:r>
              <a:rPr lang="es-MX" baseline="30000"/>
              <a:t>+ </a:t>
            </a:r>
            <a:r>
              <a:rPr lang="es-MX"/>
              <a:t>(hay S</a:t>
            </a:r>
            <a:r>
              <a:rPr lang="es-MX" baseline="30000"/>
              <a:t>+</a:t>
            </a:r>
            <a:r>
              <a:rPr lang="es-MX"/>
              <a:t>) </a:t>
            </a:r>
            <a:endParaRPr lang="en-US"/>
          </a:p>
          <a:p>
            <a:pPr>
              <a:lnSpc>
                <a:spcPct val="150000"/>
              </a:lnSpc>
            </a:pPr>
            <a:r>
              <a:rPr lang="es-MX"/>
              <a:t>3/. Không có các biểu thức chính quy nào khác trên bảng chữ cái </a:t>
            </a:r>
            <a:r>
              <a:rPr lang="en-US"/>
              <a:t>Σ</a:t>
            </a:r>
            <a:r>
              <a:rPr lang="es-MX"/>
              <a:t> ngoài các biểu thức chính quy được định nghĩa như trên. </a:t>
            </a:r>
            <a:endParaRPr lang="en-US"/>
          </a:p>
          <a:p>
            <a:pPr>
              <a:lnSpc>
                <a:spcPct val="150000"/>
              </a:lnSpc>
            </a:pPr>
            <a:endParaRPr lang="en-US"/>
          </a:p>
        </p:txBody>
      </p:sp>
    </p:spTree>
    <p:extLst>
      <p:ext uri="{BB962C8B-B14F-4D97-AF65-F5344CB8AC3E}">
        <p14:creationId xmlns:p14="http://schemas.microsoft.com/office/powerpoint/2010/main" val="4060948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1" y="264695"/>
            <a:ext cx="9454399" cy="6509084"/>
          </a:xfrm>
        </p:spPr>
        <p:txBody>
          <a:bodyPr>
            <a:normAutofit fontScale="92500" lnSpcReduction="10000"/>
          </a:bodyPr>
          <a:lstStyle/>
          <a:p>
            <a:r>
              <a:rPr lang="es-MX" b="1" i="1"/>
              <a:t>Định lý 3.2</a:t>
            </a:r>
            <a:r>
              <a:rPr lang="es-MX"/>
              <a:t>  Một ngôn ngữ trên bảng chữ cái </a:t>
            </a:r>
            <a:r>
              <a:rPr lang="en-US"/>
              <a:t>Σ</a:t>
            </a:r>
            <a:r>
              <a:rPr lang="es-MX"/>
              <a:t> là chính quy khi và chỉ khi nó được biểu diễn được bằng một biểu thức chính quy. </a:t>
            </a:r>
            <a:endParaRPr lang="es-MX" smtClean="0"/>
          </a:p>
          <a:p>
            <a:r>
              <a:rPr lang="es-MX" b="1" i="1"/>
              <a:t>Chú ý:</a:t>
            </a:r>
            <a:r>
              <a:rPr lang="es-MX"/>
              <a:t> </a:t>
            </a:r>
            <a:endParaRPr lang="en-US" b="1" i="1"/>
          </a:p>
          <a:p>
            <a:r>
              <a:rPr lang="es-MX"/>
              <a:t>1/.  Biểu thức chính quy suy rộng chấp nhận </a:t>
            </a:r>
            <a:r>
              <a:rPr lang="en-US"/>
              <a:t>ε</a:t>
            </a:r>
            <a:r>
              <a:rPr lang="es-MX"/>
              <a:t> là biểu thức chính quy biểu diễn ngôn ngữ {</a:t>
            </a:r>
            <a:r>
              <a:rPr lang="en-US"/>
              <a:t>ε</a:t>
            </a:r>
            <a:r>
              <a:rPr lang="es-MX"/>
              <a:t>}, và chấp nhận phép toán lặp (*), tức là nếu r là biểu thức chính quy biểu diễn ngôn ngữ chính quy R thì r</a:t>
            </a:r>
            <a:r>
              <a:rPr lang="es-MX" baseline="30000"/>
              <a:t>*</a:t>
            </a:r>
            <a:r>
              <a:rPr lang="es-MX"/>
              <a:t> là biểu thức chính quy suy rộng biểu diễn ngôn ngữ chính quy suy rộng </a:t>
            </a:r>
            <a:r>
              <a:rPr lang="es-MX" smtClean="0"/>
              <a:t>R</a:t>
            </a:r>
          </a:p>
          <a:p>
            <a:r>
              <a:rPr lang="es-MX" smtClean="0"/>
              <a:t>2</a:t>
            </a:r>
            <a:r>
              <a:rPr lang="es-MX"/>
              <a:t>/.  Trong các biểu thức chính quy ta có thể bỏ qua các dấu ngoặc và quy ước thứ tự các phép toán là phép lặp, phép nhân ghép và cuối cùng là các phép hợp.   </a:t>
            </a:r>
            <a:endParaRPr lang="en-US"/>
          </a:p>
          <a:p>
            <a:r>
              <a:rPr lang="es-MX"/>
              <a:t>Nếu r, s, t là các biểu thức chính quy thì ta có các kết quả sau: </a:t>
            </a:r>
            <a:endParaRPr lang="en-US"/>
          </a:p>
          <a:p>
            <a:pPr lvl="0" fontAlgn="base"/>
            <a:r>
              <a:rPr lang="en-US"/>
              <a:t>r+s = s+r, </a:t>
            </a:r>
          </a:p>
          <a:p>
            <a:pPr lvl="0" fontAlgn="base"/>
            <a:r>
              <a:rPr lang="en-US"/>
              <a:t>(r+s)+t = r+(s+t), </a:t>
            </a:r>
          </a:p>
          <a:p>
            <a:pPr lvl="0" fontAlgn="base"/>
            <a:r>
              <a:rPr lang="en-US"/>
              <a:t>r+r = r, </a:t>
            </a:r>
          </a:p>
          <a:p>
            <a:pPr lvl="0" fontAlgn="base"/>
            <a:r>
              <a:rPr lang="en-US"/>
              <a:t>(rs)t = r(st), </a:t>
            </a:r>
          </a:p>
          <a:p>
            <a:pPr lvl="0" fontAlgn="base"/>
            <a:r>
              <a:rPr lang="en-US"/>
              <a:t>r(s+t) = rs+rt, (s+t)r = sr+tr, </a:t>
            </a:r>
          </a:p>
          <a:p>
            <a:pPr lvl="0" fontAlgn="base"/>
            <a:r>
              <a:rPr lang="en-US"/>
              <a:t>∅</a:t>
            </a:r>
            <a:r>
              <a:rPr lang="en-US" baseline="30000"/>
              <a:t>*</a:t>
            </a:r>
            <a:r>
              <a:rPr lang="en-US"/>
              <a:t> = ε, </a:t>
            </a:r>
          </a:p>
          <a:p>
            <a:pPr lvl="0" fontAlgn="base"/>
            <a:r>
              <a:rPr lang="en-US"/>
              <a:t>(r</a:t>
            </a:r>
            <a:r>
              <a:rPr lang="en-US" baseline="30000"/>
              <a:t>*</a:t>
            </a:r>
            <a:r>
              <a:rPr lang="en-US"/>
              <a:t>)</a:t>
            </a:r>
            <a:r>
              <a:rPr lang="en-US" baseline="30000"/>
              <a:t>*</a:t>
            </a:r>
            <a:r>
              <a:rPr lang="en-US"/>
              <a:t> = r</a:t>
            </a:r>
            <a:r>
              <a:rPr lang="en-US" baseline="30000"/>
              <a:t>*</a:t>
            </a:r>
            <a:r>
              <a:rPr lang="en-US"/>
              <a:t>, (r</a:t>
            </a:r>
            <a:r>
              <a:rPr lang="en-US" baseline="30000"/>
              <a:t>+</a:t>
            </a:r>
            <a:r>
              <a:rPr lang="en-US"/>
              <a:t>)</a:t>
            </a:r>
            <a:r>
              <a:rPr lang="en-US" baseline="30000"/>
              <a:t> +</a:t>
            </a:r>
            <a:r>
              <a:rPr lang="en-US"/>
              <a:t> = r</a:t>
            </a:r>
            <a:r>
              <a:rPr lang="en-US" baseline="30000"/>
              <a:t>+</a:t>
            </a:r>
            <a:r>
              <a:rPr lang="en-US"/>
              <a:t> </a:t>
            </a:r>
            <a:endParaRPr lang="en-US" smtClean="0"/>
          </a:p>
          <a:p>
            <a:pPr lvl="0" fontAlgn="base"/>
            <a:r>
              <a:rPr lang="en-US"/>
              <a:t>r</a:t>
            </a:r>
            <a:r>
              <a:rPr lang="en-US" smtClean="0"/>
              <a:t>r</a:t>
            </a:r>
            <a:r>
              <a:rPr lang="en-US" baseline="30000" smtClean="0"/>
              <a:t>*+</a:t>
            </a:r>
            <a:r>
              <a:rPr lang="en-US"/>
              <a:t> </a:t>
            </a:r>
            <a:r>
              <a:rPr lang="en-US" smtClean="0"/>
              <a:t>ε=r</a:t>
            </a:r>
            <a:r>
              <a:rPr lang="en-US" baseline="30000" smtClean="0"/>
              <a:t>*</a:t>
            </a:r>
            <a:endParaRPr lang="en-US" smtClean="0"/>
          </a:p>
          <a:p>
            <a:pPr lvl="0" fontAlgn="base"/>
            <a:r>
              <a:rPr lang="en-US" smtClean="0"/>
              <a:t>(R*s*)*=(r+s)*</a:t>
            </a:r>
            <a:endParaRPr lang="en-US" baseline="30000"/>
          </a:p>
          <a:p>
            <a:endParaRPr lang="en-US"/>
          </a:p>
        </p:txBody>
      </p:sp>
    </p:spTree>
    <p:extLst>
      <p:ext uri="{BB962C8B-B14F-4D97-AF65-F5344CB8AC3E}">
        <p14:creationId xmlns:p14="http://schemas.microsoft.com/office/powerpoint/2010/main" val="2323264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Chú</a:t>
            </a:r>
            <a:r>
              <a:rPr lang="en-US" dirty="0" smtClean="0"/>
              <a:t> ý:</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dirty="0" err="1"/>
              <a:t>Trong</a:t>
            </a:r>
            <a:r>
              <a:rPr lang="en-US" sz="2400" dirty="0"/>
              <a:t> </a:t>
            </a:r>
            <a:r>
              <a:rPr lang="en-US" sz="2400" dirty="0" err="1"/>
              <a:t>trường</a:t>
            </a:r>
            <a:r>
              <a:rPr lang="en-US" sz="2400" dirty="0"/>
              <a:t> </a:t>
            </a:r>
            <a:r>
              <a:rPr lang="en-US" sz="2400" dirty="0" err="1"/>
              <a:t>hợp</a:t>
            </a:r>
            <a:r>
              <a:rPr lang="en-US" sz="2400" dirty="0"/>
              <a:t> D = Q × Σ , ta </a:t>
            </a:r>
            <a:r>
              <a:rPr lang="en-US" sz="2400" dirty="0" err="1"/>
              <a:t>nói</a:t>
            </a:r>
            <a:r>
              <a:rPr lang="en-US" sz="2400" dirty="0"/>
              <a:t> A </a:t>
            </a:r>
            <a:r>
              <a:rPr lang="en-US" sz="2400" dirty="0" err="1"/>
              <a:t>là</a:t>
            </a:r>
            <a:r>
              <a:rPr lang="en-US" sz="2400" dirty="0"/>
              <a:t> </a:t>
            </a:r>
            <a:r>
              <a:rPr lang="en-US" sz="2400" dirty="0" err="1"/>
              <a:t>otomat</a:t>
            </a:r>
            <a:r>
              <a:rPr lang="en-US" sz="2400" dirty="0"/>
              <a:t> </a:t>
            </a:r>
            <a:r>
              <a:rPr lang="en-US" sz="2400" dirty="0" err="1"/>
              <a:t>đầy</a:t>
            </a:r>
            <a:r>
              <a:rPr lang="en-US" sz="2400" dirty="0"/>
              <a:t> </a:t>
            </a:r>
            <a:r>
              <a:rPr lang="en-US" sz="2400" dirty="0" err="1"/>
              <a:t>đủ</a:t>
            </a:r>
            <a:r>
              <a:rPr lang="en-US" sz="2400" dirty="0"/>
              <a:t>. </a:t>
            </a:r>
            <a:r>
              <a:rPr lang="en-US" sz="2400" dirty="0" err="1"/>
              <a:t>Sau</a:t>
            </a:r>
            <a:r>
              <a:rPr lang="en-US" sz="2400" dirty="0"/>
              <a:t> </a:t>
            </a:r>
            <a:r>
              <a:rPr lang="en-US" sz="2400" dirty="0" err="1"/>
              <a:t>này</a:t>
            </a:r>
            <a:r>
              <a:rPr lang="en-US" sz="2400" dirty="0"/>
              <a:t> ta </a:t>
            </a:r>
            <a:r>
              <a:rPr lang="en-US" sz="2400" dirty="0" err="1"/>
              <a:t>sẽ</a:t>
            </a:r>
            <a:r>
              <a:rPr lang="en-US" sz="2400" dirty="0"/>
              <a:t> </a:t>
            </a:r>
            <a:r>
              <a:rPr lang="en-US" sz="2400" dirty="0" err="1"/>
              <a:t>thấy</a:t>
            </a:r>
            <a:r>
              <a:rPr lang="en-US" sz="2400" dirty="0"/>
              <a:t> </a:t>
            </a:r>
            <a:r>
              <a:rPr lang="en-US" sz="2400" dirty="0" err="1"/>
              <a:t>rằng</a:t>
            </a:r>
            <a:r>
              <a:rPr lang="en-US" sz="2400" dirty="0"/>
              <a:t> </a:t>
            </a:r>
            <a:r>
              <a:rPr lang="en-US" sz="2400" dirty="0" err="1"/>
              <a:t>mọi</a:t>
            </a:r>
            <a:r>
              <a:rPr lang="en-US" sz="2400" dirty="0"/>
              <a:t> </a:t>
            </a:r>
            <a:r>
              <a:rPr lang="en-US" sz="2400" dirty="0" err="1"/>
              <a:t>otomat</a:t>
            </a:r>
            <a:r>
              <a:rPr lang="en-US" sz="2400" dirty="0"/>
              <a:t> </a:t>
            </a:r>
            <a:r>
              <a:rPr lang="en-US" sz="2400" dirty="0" err="1"/>
              <a:t>hữu</a:t>
            </a:r>
            <a:r>
              <a:rPr lang="en-US" sz="2400" dirty="0"/>
              <a:t> </a:t>
            </a:r>
            <a:r>
              <a:rPr lang="en-US" sz="2400" dirty="0" err="1"/>
              <a:t>hạn</a:t>
            </a:r>
            <a:r>
              <a:rPr lang="en-US" sz="2400" dirty="0"/>
              <a:t> </a:t>
            </a:r>
            <a:r>
              <a:rPr lang="en-US" sz="2400" dirty="0" err="1"/>
              <a:t>đều</a:t>
            </a:r>
            <a:r>
              <a:rPr lang="en-US" sz="2400" dirty="0"/>
              <a:t> </a:t>
            </a:r>
            <a:r>
              <a:rPr lang="en-US" sz="2400" dirty="0" err="1"/>
              <a:t>đưa</a:t>
            </a:r>
            <a:r>
              <a:rPr lang="en-US" sz="2400" dirty="0"/>
              <a:t> </a:t>
            </a:r>
            <a:r>
              <a:rPr lang="en-US" sz="2400" dirty="0" err="1"/>
              <a:t>về</a:t>
            </a:r>
            <a:r>
              <a:rPr lang="en-US" sz="2400" dirty="0"/>
              <a:t> </a:t>
            </a:r>
            <a:r>
              <a:rPr lang="en-US" sz="2400" dirty="0" err="1"/>
              <a:t>được</a:t>
            </a:r>
            <a:r>
              <a:rPr lang="en-US" sz="2400" dirty="0"/>
              <a:t> </a:t>
            </a:r>
            <a:r>
              <a:rPr lang="en-US" sz="2400" dirty="0" err="1"/>
              <a:t>otomat</a:t>
            </a:r>
            <a:r>
              <a:rPr lang="en-US" sz="2400" dirty="0"/>
              <a:t> </a:t>
            </a:r>
            <a:r>
              <a:rPr lang="en-US" sz="2400" dirty="0" err="1"/>
              <a:t>hữu</a:t>
            </a:r>
            <a:r>
              <a:rPr lang="en-US" sz="2400" dirty="0"/>
              <a:t> </a:t>
            </a:r>
            <a:r>
              <a:rPr lang="en-US" sz="2400" dirty="0" err="1"/>
              <a:t>hạn</a:t>
            </a:r>
            <a:r>
              <a:rPr lang="en-US" sz="2400" dirty="0"/>
              <a:t> </a:t>
            </a:r>
            <a:r>
              <a:rPr lang="en-US" sz="2400" dirty="0" err="1"/>
              <a:t>đầy</a:t>
            </a:r>
            <a:r>
              <a:rPr lang="en-US" sz="2400" dirty="0"/>
              <a:t> </a:t>
            </a:r>
            <a:r>
              <a:rPr lang="en-US" sz="2400" dirty="0" err="1"/>
              <a:t>đủ</a:t>
            </a:r>
            <a:r>
              <a:rPr lang="en-US" sz="2400" dirty="0"/>
              <a:t> </a:t>
            </a:r>
            <a:r>
              <a:rPr lang="en-US" sz="2400" dirty="0" err="1"/>
              <a:t>tương</a:t>
            </a:r>
            <a:r>
              <a:rPr lang="en-US" sz="2400" dirty="0"/>
              <a:t> </a:t>
            </a:r>
            <a:r>
              <a:rPr lang="en-US" sz="2400" dirty="0" err="1"/>
              <a:t>đương</a:t>
            </a:r>
            <a:r>
              <a:rPr lang="en-US" sz="2400" dirty="0"/>
              <a:t>. </a:t>
            </a:r>
          </a:p>
          <a:p>
            <a:pPr>
              <a:lnSpc>
                <a:spcPct val="150000"/>
              </a:lnSpc>
            </a:pPr>
            <a:endParaRPr lang="en-US" sz="2400" dirty="0"/>
          </a:p>
        </p:txBody>
      </p:sp>
    </p:spTree>
    <p:extLst>
      <p:ext uri="{BB962C8B-B14F-4D97-AF65-F5344CB8AC3E}">
        <p14:creationId xmlns:p14="http://schemas.microsoft.com/office/powerpoint/2010/main" val="36062861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r>
              <a:rPr lang="en-US"/>
              <a:t>Xác định ngôn ngữ chính quy được biểu diễn bởi biểu thức  r = (01</a:t>
            </a:r>
            <a:r>
              <a:rPr lang="en-US" baseline="30000"/>
              <a:t>*</a:t>
            </a:r>
            <a:r>
              <a:rPr lang="en-US"/>
              <a:t>+02)1. </a:t>
            </a:r>
          </a:p>
          <a:p>
            <a:r>
              <a:rPr lang="en-US"/>
              <a:t>Ta có: </a:t>
            </a:r>
          </a:p>
          <a:p>
            <a:r>
              <a:rPr lang="en-US"/>
              <a:t>r = (01</a:t>
            </a:r>
            <a:r>
              <a:rPr lang="en-US" baseline="30000"/>
              <a:t>*</a:t>
            </a:r>
            <a:r>
              <a:rPr lang="en-US"/>
              <a:t>+02)1 = </a:t>
            </a:r>
            <a:r>
              <a:rPr lang="en-US" smtClean="0"/>
              <a:t>01*1+021</a:t>
            </a:r>
            <a:endParaRPr lang="en-US"/>
          </a:p>
          <a:p>
            <a:endParaRPr lang="en-US"/>
          </a:p>
          <a:p>
            <a:endParaRPr lang="en-US"/>
          </a:p>
          <a:p>
            <a:r>
              <a:rPr lang="en-US"/>
              <a:t>vậy ngôn ngữ chính quy biểu diễn bởi r là: </a:t>
            </a:r>
          </a:p>
          <a:p>
            <a:r>
              <a:rPr lang="en-US"/>
              <a:t>L (r) = L(01*1+021) = L(01*1) ∪ L(021) = {01</a:t>
            </a:r>
            <a:r>
              <a:rPr lang="en-US" baseline="30000"/>
              <a:t>n</a:t>
            </a:r>
            <a:r>
              <a:rPr lang="en-US"/>
              <a:t> , 021 | n ≥ 1} </a:t>
            </a:r>
          </a:p>
          <a:p>
            <a:endParaRPr lang="en-US"/>
          </a:p>
        </p:txBody>
      </p:sp>
    </p:spTree>
    <p:extLst>
      <p:ext uri="{BB962C8B-B14F-4D97-AF65-F5344CB8AC3E}">
        <p14:creationId xmlns:p14="http://schemas.microsoft.com/office/powerpoint/2010/main" val="121306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3.2  Sự liên hệ giữa otomat hữu hạn và ngôn ngữ chính quy </a:t>
            </a:r>
            <a:r>
              <a:rPr lang="en-US"/>
              <a:t> </a:t>
            </a:r>
          </a:p>
        </p:txBody>
      </p:sp>
      <p:sp>
        <p:nvSpPr>
          <p:cNvPr id="3" name="Content Placeholder 2"/>
          <p:cNvSpPr>
            <a:spLocks noGrp="1"/>
          </p:cNvSpPr>
          <p:nvPr>
            <p:ph idx="1"/>
          </p:nvPr>
        </p:nvSpPr>
        <p:spPr/>
        <p:txBody>
          <a:bodyPr/>
          <a:lstStyle/>
          <a:p>
            <a:pPr>
              <a:lnSpc>
                <a:spcPct val="150000"/>
              </a:lnSpc>
            </a:pPr>
            <a:r>
              <a:rPr lang="en-US" b="1" i="1"/>
              <a:t>Định lý 3.3 </a:t>
            </a:r>
            <a:r>
              <a:rPr lang="en-US"/>
              <a:t> Nếu L là một ngôn ngữ chính quy thì tồn tại một otomat hữu hạn không đơn định A đoán nhận L, tức là L = T(A). </a:t>
            </a:r>
          </a:p>
          <a:p>
            <a:pPr>
              <a:lnSpc>
                <a:spcPct val="150000"/>
              </a:lnSpc>
            </a:pPr>
            <a:endParaRPr lang="en-US"/>
          </a:p>
        </p:txBody>
      </p:sp>
    </p:spTree>
    <p:extLst>
      <p:ext uri="{BB962C8B-B14F-4D97-AF65-F5344CB8AC3E}">
        <p14:creationId xmlns:p14="http://schemas.microsoft.com/office/powerpoint/2010/main" val="2035537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90973"/>
            <a:ext cx="8911687" cy="579048"/>
          </a:xfrm>
        </p:spPr>
        <p:txBody>
          <a:bodyPr>
            <a:normAutofit fontScale="90000"/>
          </a:bodyPr>
          <a:lstStyle/>
          <a:p>
            <a:r>
              <a:rPr lang="en-US" smtClean="0"/>
              <a:t>Ví dụ:</a:t>
            </a:r>
            <a:endParaRPr lang="en-US"/>
          </a:p>
        </p:txBody>
      </p:sp>
      <p:sp>
        <p:nvSpPr>
          <p:cNvPr id="3" name="Content Placeholder 2"/>
          <p:cNvSpPr>
            <a:spLocks noGrp="1"/>
          </p:cNvSpPr>
          <p:nvPr>
            <p:ph idx="1"/>
          </p:nvPr>
        </p:nvSpPr>
        <p:spPr>
          <a:xfrm>
            <a:off x="2589212" y="770021"/>
            <a:ext cx="8915400" cy="5739063"/>
          </a:xfrm>
        </p:spPr>
        <p:txBody>
          <a:bodyPr>
            <a:normAutofit/>
          </a:bodyPr>
          <a:lstStyle/>
          <a:p>
            <a:pPr>
              <a:lnSpc>
                <a:spcPct val="150000"/>
              </a:lnSpc>
            </a:pPr>
            <a:r>
              <a:rPr lang="en-US" smtClean="0"/>
              <a:t>Cho </a:t>
            </a:r>
            <a:r>
              <a:rPr lang="en-US"/>
              <a:t>ngôn ngữ L = {ωab</a:t>
            </a:r>
            <a:r>
              <a:rPr lang="en-US" baseline="30000"/>
              <a:t>n</a:t>
            </a:r>
            <a:r>
              <a:rPr lang="en-US"/>
              <a:t>ab | n≥0, ω∈{a, b}</a:t>
            </a:r>
            <a:r>
              <a:rPr lang="en-US" baseline="30000"/>
              <a:t>*</a:t>
            </a:r>
            <a:r>
              <a:rPr lang="en-US"/>
              <a:t>}. Ta có L = L(G) trong đó G = &lt;{a, b}, {S, A, B}, S, {S→aS, S→bS, S→aA, A→bA, A→aB, B→b}&gt; là văn phạm chính quy. </a:t>
            </a:r>
          </a:p>
          <a:p>
            <a:pPr>
              <a:lnSpc>
                <a:spcPct val="150000"/>
              </a:lnSpc>
            </a:pPr>
            <a:r>
              <a:rPr lang="en-US"/>
              <a:t>Xây dựng otomat hữu hạn không đơn định A = &lt;{S, A, B, E}, {a, b}, δ, S, {E}&gt;, trong đó δ(S, a) = {S, A}, δ(S, b) = {S}, δ(A, a) = {B}, δ(A, b) = {A}, δ(B, a) = ∅, δ(B, b) = {E}, δ(E, a) = ∅, δ(E, b) = ∅.  Đồ thị chuyển của </a:t>
            </a:r>
            <a:r>
              <a:rPr lang="en-US" smtClean="0"/>
              <a:t>A:</a:t>
            </a:r>
          </a:p>
          <a:p>
            <a:pPr>
              <a:lnSpc>
                <a:spcPct val="150000"/>
              </a:lnSpc>
            </a:pPr>
            <a:endParaRPr lang="en-US"/>
          </a:p>
          <a:p>
            <a:pPr>
              <a:lnSpc>
                <a:spcPct val="150000"/>
              </a:lnSpc>
            </a:pPr>
            <a:endParaRPr lang="en-US" smtClean="0"/>
          </a:p>
          <a:p>
            <a:pPr>
              <a:lnSpc>
                <a:spcPct val="150000"/>
              </a:lnSpc>
            </a:pPr>
            <a:endParaRPr lang="en-US"/>
          </a:p>
          <a:p>
            <a:r>
              <a:rPr lang="en-US"/>
              <a:t>Theo định lý trên, otomat A đoán nhận ngôn ngữ chính quy L, thật vậy ta có: </a:t>
            </a:r>
          </a:p>
          <a:p>
            <a:r>
              <a:rPr lang="en-US"/>
              <a:t>T(A) = {ωab</a:t>
            </a:r>
            <a:r>
              <a:rPr lang="en-US" baseline="30000"/>
              <a:t>n</a:t>
            </a:r>
            <a:r>
              <a:rPr lang="en-US"/>
              <a:t>ab | n ≥ 0, ω∈{a, b}</a:t>
            </a:r>
            <a:r>
              <a:rPr lang="en-US" baseline="30000"/>
              <a:t>*</a:t>
            </a:r>
            <a:r>
              <a:rPr lang="en-US"/>
              <a:t>} = L </a:t>
            </a:r>
          </a:p>
          <a:p>
            <a:endParaRPr lang="en-US"/>
          </a:p>
        </p:txBody>
      </p:sp>
      <p:pic>
        <p:nvPicPr>
          <p:cNvPr id="4" name="Picture 3"/>
          <p:cNvPicPr/>
          <p:nvPr/>
        </p:nvPicPr>
        <p:blipFill>
          <a:blip r:embed="rId2"/>
          <a:stretch>
            <a:fillRect/>
          </a:stretch>
        </p:blipFill>
        <p:spPr>
          <a:xfrm>
            <a:off x="4339958" y="3530015"/>
            <a:ext cx="5598126" cy="1463090"/>
          </a:xfrm>
          <a:prstGeom prst="rect">
            <a:avLst/>
          </a:prstGeom>
        </p:spPr>
      </p:pic>
    </p:spTree>
    <p:extLst>
      <p:ext uri="{BB962C8B-B14F-4D97-AF65-F5344CB8AC3E}">
        <p14:creationId xmlns:p14="http://schemas.microsoft.com/office/powerpoint/2010/main" val="1654602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40632"/>
            <a:ext cx="8915400" cy="5670590"/>
          </a:xfrm>
        </p:spPr>
        <p:txBody>
          <a:bodyPr/>
          <a:lstStyle/>
          <a:p>
            <a:pPr>
              <a:lnSpc>
                <a:spcPct val="150000"/>
              </a:lnSpc>
            </a:pPr>
            <a:r>
              <a:rPr lang="en-US" b="1" i="1"/>
              <a:t>Định lý 3.4  </a:t>
            </a:r>
            <a:r>
              <a:rPr lang="en-US"/>
              <a:t>Nếu L là ngôn ngữ được đoán nhận bởi một otomat hữu hạn đơn định thì L là một ngôn ngữ chính quy. </a:t>
            </a:r>
            <a:endParaRPr lang="en-US" smtClean="0"/>
          </a:p>
          <a:p>
            <a:pPr>
              <a:lnSpc>
                <a:spcPct val="150000"/>
              </a:lnSpc>
            </a:pPr>
            <a:r>
              <a:rPr lang="en-US" smtClean="0"/>
              <a:t>Ví dụ: Cho </a:t>
            </a:r>
            <a:r>
              <a:rPr lang="en-US"/>
              <a:t>otomat hữu hạn đơn định A = &lt;{q</a:t>
            </a:r>
            <a:r>
              <a:rPr lang="en-US" baseline="-25000"/>
              <a:t>0</a:t>
            </a:r>
            <a:r>
              <a:rPr lang="en-US"/>
              <a:t>, q</a:t>
            </a:r>
            <a:r>
              <a:rPr lang="en-US" baseline="-25000"/>
              <a:t>1</a:t>
            </a:r>
            <a:r>
              <a:rPr lang="en-US"/>
              <a:t>, q</a:t>
            </a:r>
            <a:r>
              <a:rPr lang="en-US" baseline="-25000"/>
              <a:t>2</a:t>
            </a:r>
            <a:r>
              <a:rPr lang="en-US"/>
              <a:t>}, {0, 1}, δ, q</a:t>
            </a:r>
            <a:r>
              <a:rPr lang="en-US" baseline="-25000"/>
              <a:t>0</a:t>
            </a:r>
            <a:r>
              <a:rPr lang="en-US"/>
              <a:t>, {q</a:t>
            </a:r>
            <a:r>
              <a:rPr lang="en-US" baseline="-25000"/>
              <a:t>2</a:t>
            </a:r>
            <a:r>
              <a:rPr lang="en-US"/>
              <a:t>}&gt;, trong đó δ(q</a:t>
            </a:r>
            <a:r>
              <a:rPr lang="en-US" baseline="-25000"/>
              <a:t>0</a:t>
            </a:r>
            <a:r>
              <a:rPr lang="en-US"/>
              <a:t>, 0) = q</a:t>
            </a:r>
            <a:r>
              <a:rPr lang="en-US" baseline="-25000"/>
              <a:t>1</a:t>
            </a:r>
            <a:r>
              <a:rPr lang="en-US"/>
              <a:t>, δ(q</a:t>
            </a:r>
            <a:r>
              <a:rPr lang="en-US" baseline="-25000"/>
              <a:t>1</a:t>
            </a:r>
            <a:r>
              <a:rPr lang="en-US"/>
              <a:t>, 0) = q</a:t>
            </a:r>
            <a:r>
              <a:rPr lang="en-US" baseline="-25000"/>
              <a:t>2</a:t>
            </a:r>
            <a:r>
              <a:rPr lang="en-US"/>
              <a:t>, δ(q</a:t>
            </a:r>
            <a:r>
              <a:rPr lang="en-US" baseline="-25000"/>
              <a:t>1</a:t>
            </a:r>
            <a:r>
              <a:rPr lang="en-US"/>
              <a:t>, 1) = q</a:t>
            </a:r>
            <a:r>
              <a:rPr lang="en-US" baseline="-25000"/>
              <a:t>0</a:t>
            </a:r>
            <a:r>
              <a:rPr lang="en-US"/>
              <a:t>, δ(q</a:t>
            </a:r>
            <a:r>
              <a:rPr lang="en-US" baseline="-25000"/>
              <a:t>2</a:t>
            </a:r>
            <a:r>
              <a:rPr lang="en-US"/>
              <a:t>, 1) = q</a:t>
            </a:r>
            <a:r>
              <a:rPr lang="en-US" baseline="-25000"/>
              <a:t>0</a:t>
            </a:r>
            <a:r>
              <a:rPr lang="en-US"/>
              <a:t>. Đồ thị chuyển của A là: </a:t>
            </a:r>
            <a:endParaRPr lang="en-US" smtClean="0"/>
          </a:p>
          <a:p>
            <a:pPr>
              <a:lnSpc>
                <a:spcPct val="150000"/>
              </a:lnSpc>
            </a:pPr>
            <a:endParaRPr lang="en-US"/>
          </a:p>
          <a:p>
            <a:pPr>
              <a:lnSpc>
                <a:spcPct val="150000"/>
              </a:lnSpc>
            </a:pPr>
            <a:endParaRPr lang="en-US" smtClean="0"/>
          </a:p>
          <a:p>
            <a:pPr>
              <a:lnSpc>
                <a:spcPct val="150000"/>
              </a:lnSpc>
            </a:pPr>
            <a:r>
              <a:rPr lang="en-US"/>
              <a:t>T(A) = {ω00 | ω∈{01, 001}</a:t>
            </a:r>
            <a:r>
              <a:rPr lang="en-US" baseline="30000"/>
              <a:t>*</a:t>
            </a:r>
            <a:r>
              <a:rPr lang="en-US"/>
              <a:t>} là ngôn ngữ chính quy. </a:t>
            </a:r>
          </a:p>
          <a:p>
            <a:pPr>
              <a:lnSpc>
                <a:spcPct val="150000"/>
              </a:lnSpc>
            </a:pPr>
            <a:endParaRPr lang="en-US"/>
          </a:p>
          <a:p>
            <a:pPr>
              <a:lnSpc>
                <a:spcPct val="150000"/>
              </a:lnSpc>
            </a:pPr>
            <a:endParaRPr lang="en-US"/>
          </a:p>
          <a:p>
            <a:pPr>
              <a:lnSpc>
                <a:spcPct val="150000"/>
              </a:lnSpc>
            </a:pPr>
            <a:endParaRPr lang="en-US"/>
          </a:p>
        </p:txBody>
      </p:sp>
      <p:pic>
        <p:nvPicPr>
          <p:cNvPr id="4" name="Picture 3"/>
          <p:cNvPicPr/>
          <p:nvPr/>
        </p:nvPicPr>
        <p:blipFill>
          <a:blip r:embed="rId2"/>
          <a:stretch>
            <a:fillRect/>
          </a:stretch>
        </p:blipFill>
        <p:spPr>
          <a:xfrm>
            <a:off x="4289508" y="2554933"/>
            <a:ext cx="4649955" cy="1041987"/>
          </a:xfrm>
          <a:prstGeom prst="rect">
            <a:avLst/>
          </a:prstGeom>
        </p:spPr>
      </p:pic>
    </p:spTree>
    <p:extLst>
      <p:ext uri="{BB962C8B-B14F-4D97-AF65-F5344CB8AC3E}">
        <p14:creationId xmlns:p14="http://schemas.microsoft.com/office/powerpoint/2010/main" val="884536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27067"/>
            <a:ext cx="8911687" cy="771554"/>
          </a:xfrm>
        </p:spPr>
        <p:txBody>
          <a:bodyPr/>
          <a:lstStyle/>
          <a:p>
            <a:r>
              <a:rPr lang="en-US" b="1" i="1"/>
              <a:t>Kết luận</a:t>
            </a:r>
            <a:endParaRPr lang="en-US"/>
          </a:p>
        </p:txBody>
      </p:sp>
      <p:sp>
        <p:nvSpPr>
          <p:cNvPr id="3" name="Content Placeholder 2"/>
          <p:cNvSpPr>
            <a:spLocks noGrp="1"/>
          </p:cNvSpPr>
          <p:nvPr>
            <p:ph idx="1"/>
          </p:nvPr>
        </p:nvSpPr>
        <p:spPr>
          <a:xfrm>
            <a:off x="2589212" y="998621"/>
            <a:ext cx="8915400" cy="5702968"/>
          </a:xfrm>
        </p:spPr>
        <p:txBody>
          <a:bodyPr>
            <a:normAutofit fontScale="92500" lnSpcReduction="10000"/>
          </a:bodyPr>
          <a:lstStyle/>
          <a:p>
            <a:pPr>
              <a:lnSpc>
                <a:spcPct val="150000"/>
              </a:lnSpc>
            </a:pPr>
            <a:r>
              <a:rPr lang="en-US" smtClean="0"/>
              <a:t>Từ </a:t>
            </a:r>
            <a:r>
              <a:rPr lang="en-US"/>
              <a:t>các định lý trên ta có kết luận về sự liên hệ giữa otomat hữu hạn và ngôn ngữ chính quy như sau: </a:t>
            </a:r>
          </a:p>
          <a:p>
            <a:pPr>
              <a:lnSpc>
                <a:spcPct val="150000"/>
              </a:lnSpc>
            </a:pPr>
            <a:r>
              <a:rPr lang="en-US"/>
              <a:t>1/.  Gọi </a:t>
            </a:r>
            <a:r>
              <a:rPr lang="en-US" b="1"/>
              <a:t>D</a:t>
            </a:r>
            <a:r>
              <a:rPr lang="en-US"/>
              <a:t> là lớp các ngôn ngữ được đoán nhận bởi otomat hữu hạn đơn định, </a:t>
            </a:r>
            <a:r>
              <a:rPr lang="en-US" b="1"/>
              <a:t>N </a:t>
            </a:r>
            <a:r>
              <a:rPr lang="en-US"/>
              <a:t>là lớp các ngôn ngữ được đoán nhận bởi otomat hữu hạn không đơn định và </a:t>
            </a:r>
            <a:r>
              <a:rPr lang="en-US" b="1"/>
              <a:t>R</a:t>
            </a:r>
            <a:r>
              <a:rPr lang="en-US"/>
              <a:t> là lớp các ngôn ngữ chính quy. </a:t>
            </a:r>
          </a:p>
          <a:p>
            <a:pPr>
              <a:lnSpc>
                <a:spcPct val="150000"/>
              </a:lnSpc>
            </a:pPr>
            <a:r>
              <a:rPr lang="en-US"/>
              <a:t>Định lý 2.1 cho biết </a:t>
            </a:r>
            <a:r>
              <a:rPr lang="en-US" b="1"/>
              <a:t>D</a:t>
            </a:r>
            <a:r>
              <a:rPr lang="en-US"/>
              <a:t> = </a:t>
            </a:r>
            <a:r>
              <a:rPr lang="en-US" b="1"/>
              <a:t>N</a:t>
            </a:r>
            <a:r>
              <a:rPr lang="en-US"/>
              <a:t>. </a:t>
            </a:r>
          </a:p>
          <a:p>
            <a:pPr>
              <a:lnSpc>
                <a:spcPct val="150000"/>
              </a:lnSpc>
            </a:pPr>
            <a:r>
              <a:rPr lang="en-US"/>
              <a:t>Định lý 3.3 cho biết </a:t>
            </a:r>
            <a:r>
              <a:rPr lang="en-US" b="1"/>
              <a:t>R</a:t>
            </a:r>
            <a:r>
              <a:rPr lang="en-US"/>
              <a:t> ⊂ </a:t>
            </a:r>
            <a:r>
              <a:rPr lang="en-US" b="1"/>
              <a:t>N</a:t>
            </a:r>
            <a:r>
              <a:rPr lang="en-US"/>
              <a:t>.</a:t>
            </a:r>
            <a:r>
              <a:rPr lang="en-US" b="1"/>
              <a:t> </a:t>
            </a:r>
            <a:endParaRPr lang="en-US" b="1" smtClean="0"/>
          </a:p>
          <a:p>
            <a:pPr>
              <a:lnSpc>
                <a:spcPct val="150000"/>
              </a:lnSpc>
            </a:pPr>
            <a:r>
              <a:rPr lang="en-US" smtClean="0"/>
              <a:t>Định </a:t>
            </a:r>
            <a:r>
              <a:rPr lang="en-US"/>
              <a:t>lý 3.4 cho biết </a:t>
            </a:r>
            <a:r>
              <a:rPr lang="en-US" b="1"/>
              <a:t>D</a:t>
            </a:r>
            <a:r>
              <a:rPr lang="en-US"/>
              <a:t> ⊂ </a:t>
            </a:r>
            <a:r>
              <a:rPr lang="en-US" b="1"/>
              <a:t>R</a:t>
            </a:r>
            <a:r>
              <a:rPr lang="en-US"/>
              <a:t>  Vậy </a:t>
            </a:r>
            <a:r>
              <a:rPr lang="en-US" b="1"/>
              <a:t>D</a:t>
            </a:r>
            <a:r>
              <a:rPr lang="en-US"/>
              <a:t> = </a:t>
            </a:r>
            <a:r>
              <a:rPr lang="en-US" b="1"/>
              <a:t>N</a:t>
            </a:r>
            <a:r>
              <a:rPr lang="en-US"/>
              <a:t> = </a:t>
            </a:r>
            <a:r>
              <a:rPr lang="en-US" b="1"/>
              <a:t>R</a:t>
            </a:r>
            <a:r>
              <a:rPr lang="en-US"/>
              <a:t>. </a:t>
            </a:r>
          </a:p>
          <a:p>
            <a:pPr>
              <a:lnSpc>
                <a:spcPct val="150000"/>
              </a:lnSpc>
            </a:pPr>
            <a:r>
              <a:rPr lang="en-US"/>
              <a:t>2/.  Ngôn ngữ L là chính quy khi và chỉ khi: </a:t>
            </a:r>
          </a:p>
          <a:p>
            <a:pPr>
              <a:lnSpc>
                <a:spcPct val="150000"/>
              </a:lnSpc>
            </a:pPr>
            <a:r>
              <a:rPr lang="en-US" smtClean="0"/>
              <a:t>a</a:t>
            </a:r>
            <a:r>
              <a:rPr lang="en-US"/>
              <a:t>/.  Tồn tại một biểu thúc chính quy biểu diễn L, </a:t>
            </a:r>
            <a:endParaRPr lang="en-US" smtClean="0"/>
          </a:p>
          <a:p>
            <a:pPr>
              <a:lnSpc>
                <a:spcPct val="150000"/>
              </a:lnSpc>
            </a:pPr>
            <a:r>
              <a:rPr lang="en-US" smtClean="0"/>
              <a:t>b</a:t>
            </a:r>
            <a:r>
              <a:rPr lang="en-US"/>
              <a:t>/.  Tồn tại một văn phạm chính quy sinh ngôn ngữ L, </a:t>
            </a:r>
            <a:endParaRPr lang="en-US" smtClean="0"/>
          </a:p>
          <a:p>
            <a:pPr>
              <a:lnSpc>
                <a:spcPct val="150000"/>
              </a:lnSpc>
            </a:pPr>
            <a:r>
              <a:rPr lang="en-US" smtClean="0"/>
              <a:t>c</a:t>
            </a:r>
            <a:r>
              <a:rPr lang="en-US"/>
              <a:t>/.  Tồn tại một otomat hữu hạn đoán nhận L </a:t>
            </a:r>
          </a:p>
          <a:p>
            <a:pPr>
              <a:lnSpc>
                <a:spcPct val="150000"/>
              </a:lnSpc>
            </a:pPr>
            <a:endParaRPr lang="en-US"/>
          </a:p>
        </p:txBody>
      </p:sp>
    </p:spTree>
    <p:extLst>
      <p:ext uri="{BB962C8B-B14F-4D97-AF65-F5344CB8AC3E}">
        <p14:creationId xmlns:p14="http://schemas.microsoft.com/office/powerpoint/2010/main" val="3462722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90973"/>
            <a:ext cx="8911687" cy="651238"/>
          </a:xfrm>
        </p:spPr>
        <p:txBody>
          <a:bodyPr/>
          <a:lstStyle/>
          <a:p>
            <a:r>
              <a:rPr lang="en-US" smtClean="0"/>
              <a:t>Ví dụ:</a:t>
            </a:r>
            <a:endParaRPr lang="en-US"/>
          </a:p>
        </p:txBody>
      </p:sp>
      <p:sp>
        <p:nvSpPr>
          <p:cNvPr id="3" name="Content Placeholder 2"/>
          <p:cNvSpPr>
            <a:spLocks noGrp="1"/>
          </p:cNvSpPr>
          <p:nvPr>
            <p:ph idx="1"/>
          </p:nvPr>
        </p:nvSpPr>
        <p:spPr>
          <a:xfrm>
            <a:off x="2589212" y="842211"/>
            <a:ext cx="8915400" cy="5895473"/>
          </a:xfrm>
        </p:spPr>
        <p:txBody>
          <a:bodyPr/>
          <a:lstStyle/>
          <a:p>
            <a:pPr>
              <a:lnSpc>
                <a:spcPct val="150000"/>
              </a:lnSpc>
            </a:pPr>
            <a:r>
              <a:rPr lang="en-US"/>
              <a:t>Với ngôn ngữ chính quy L = {01</a:t>
            </a:r>
            <a:r>
              <a:rPr lang="en-US" baseline="30000"/>
              <a:t>n</a:t>
            </a:r>
            <a:r>
              <a:rPr lang="en-US"/>
              <a:t>, 021 | n ≥ 1}, ta có: </a:t>
            </a:r>
          </a:p>
          <a:p>
            <a:pPr lvl="0" fontAlgn="base">
              <a:lnSpc>
                <a:spcPct val="150000"/>
              </a:lnSpc>
            </a:pPr>
            <a:r>
              <a:rPr lang="en-US"/>
              <a:t>Biểu thức chính quy biểu diễn L (xem thí dụ 3.2) là:  </a:t>
            </a:r>
          </a:p>
          <a:p>
            <a:pPr>
              <a:lnSpc>
                <a:spcPct val="150000"/>
              </a:lnSpc>
            </a:pPr>
            <a:r>
              <a:rPr lang="en-US"/>
              <a:t>  	 	 	 	     r = 01*1+021 </a:t>
            </a:r>
          </a:p>
          <a:p>
            <a:pPr lvl="0" fontAlgn="base">
              <a:lnSpc>
                <a:spcPct val="150000"/>
              </a:lnSpc>
            </a:pPr>
            <a:r>
              <a:rPr lang="en-US"/>
              <a:t>Văn phạm chính quy sinh ngôn ngữ L:  </a:t>
            </a:r>
          </a:p>
          <a:p>
            <a:pPr>
              <a:lnSpc>
                <a:spcPct val="150000"/>
              </a:lnSpc>
            </a:pPr>
            <a:r>
              <a:rPr lang="en-US"/>
              <a:t> 	G = &lt;{0, 1, 2}, {S, A, B, C}, S, {S→0A, A→1A, A→1, S→0B, B→2C, C→1</a:t>
            </a:r>
            <a:r>
              <a:rPr lang="en-US" smtClean="0"/>
              <a:t>}&gt;. </a:t>
            </a:r>
            <a:r>
              <a:rPr lang="en-US"/>
              <a:t>Otomat hữu hạn A đoán nhận L có đồ thị chuyển là: </a:t>
            </a:r>
          </a:p>
          <a:p>
            <a:pPr>
              <a:lnSpc>
                <a:spcPct val="150000"/>
              </a:lnSpc>
            </a:pPr>
            <a:endParaRPr lang="en-US"/>
          </a:p>
        </p:txBody>
      </p:sp>
      <p:pic>
        <p:nvPicPr>
          <p:cNvPr id="4" name="Picture 3"/>
          <p:cNvPicPr/>
          <p:nvPr/>
        </p:nvPicPr>
        <p:blipFill>
          <a:blip r:embed="rId2"/>
          <a:stretch>
            <a:fillRect/>
          </a:stretch>
        </p:blipFill>
        <p:spPr>
          <a:xfrm>
            <a:off x="5317956" y="4158414"/>
            <a:ext cx="3753853" cy="2182228"/>
          </a:xfrm>
          <a:prstGeom prst="rect">
            <a:avLst/>
          </a:prstGeom>
        </p:spPr>
      </p:pic>
    </p:spTree>
    <p:extLst>
      <p:ext uri="{BB962C8B-B14F-4D97-AF65-F5344CB8AC3E}">
        <p14:creationId xmlns:p14="http://schemas.microsoft.com/office/powerpoint/2010/main" val="3705705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1" y="239100"/>
            <a:ext cx="9370177" cy="1280890"/>
          </a:xfrm>
        </p:spPr>
        <p:txBody>
          <a:bodyPr>
            <a:normAutofit/>
          </a:bodyPr>
          <a:lstStyle/>
          <a:p>
            <a:r>
              <a:rPr lang="en-US" b="1"/>
              <a:t>4.  Điều kiện cần của ngôn ngữ chính quy</a:t>
            </a:r>
            <a:r>
              <a:rPr lang="en-US" b="1" i="1"/>
              <a:t>  </a:t>
            </a:r>
            <a:endParaRPr lang="en-US"/>
          </a:p>
        </p:txBody>
      </p:sp>
      <p:sp>
        <p:nvSpPr>
          <p:cNvPr id="3" name="Content Placeholder 2"/>
          <p:cNvSpPr>
            <a:spLocks noGrp="1"/>
          </p:cNvSpPr>
          <p:nvPr>
            <p:ph idx="1"/>
          </p:nvPr>
        </p:nvSpPr>
        <p:spPr>
          <a:xfrm>
            <a:off x="2589211" y="879545"/>
            <a:ext cx="8915400" cy="5978455"/>
          </a:xfrm>
        </p:spPr>
        <p:txBody>
          <a:bodyPr>
            <a:normAutofit lnSpcReduction="10000"/>
          </a:bodyPr>
          <a:lstStyle/>
          <a:p>
            <a:pPr>
              <a:lnSpc>
                <a:spcPct val="150000"/>
              </a:lnSpc>
            </a:pPr>
            <a:r>
              <a:rPr lang="en-US"/>
              <a:t> Khi một ngôn ngữ được đoán nhận bởi otomat hữu hạn, hoặc được sinh bởi một văn phạm chính quy, hoặc được xác định bởi một biểu thức chính quy thì nó là ngôn ngữ chính quy.  </a:t>
            </a:r>
            <a:endParaRPr lang="en-US" smtClean="0"/>
          </a:p>
          <a:p>
            <a:pPr>
              <a:lnSpc>
                <a:spcPct val="150000"/>
              </a:lnSpc>
            </a:pPr>
            <a:r>
              <a:rPr lang="en-US" smtClean="0"/>
              <a:t>Như </a:t>
            </a:r>
            <a:r>
              <a:rPr lang="en-US"/>
              <a:t>vậy việc chứng minh một ngôn ngữ là chính quy là khá dễ dàng bằng cách chỉ ra rằng nó được xác định bằng một trong những cách trên.  Tuy nhiên, để khẳng định một ngôn ngữ L không phải là ngôn ngữ chính quy thì lại không hề đơn giản.  Dù ta không xây dựng được otomat hữu hạn, văn phạm chính quy hay biểu thức chính quy để xác định L, nhưng ta vẫn không thể kết luận được ngôn ngữ này không phải là ngôn ngữ chính quy, bởi vì ta không thể khẳng định được rằng không tồn tại những văn phạm chính quy hay những otomat hữu hạn sinh ra L. </a:t>
            </a:r>
            <a:endParaRPr lang="en-US" smtClean="0"/>
          </a:p>
          <a:p>
            <a:pPr>
              <a:lnSpc>
                <a:spcPct val="150000"/>
              </a:lnSpc>
            </a:pPr>
            <a:r>
              <a:rPr lang="en-US" smtClean="0"/>
              <a:t>Như </a:t>
            </a:r>
            <a:r>
              <a:rPr lang="en-US"/>
              <a:t>vậy, cần có một tiêu chuẩn để căn cứ vào đó có thể kết luận một ngôn ngữ không phải là ngôn ngữ chính quy, tiêu chuẩn đó là </a:t>
            </a:r>
            <a:r>
              <a:rPr lang="en-US" i="1"/>
              <a:t>điều kiện cần</a:t>
            </a:r>
            <a:r>
              <a:rPr lang="en-US"/>
              <a:t> của ngôn ngữ chính quy</a:t>
            </a:r>
            <a:r>
              <a:rPr lang="en-US" smtClean="0"/>
              <a:t>.</a:t>
            </a:r>
            <a:endParaRPr lang="en-US"/>
          </a:p>
        </p:txBody>
      </p:sp>
    </p:spTree>
    <p:extLst>
      <p:ext uri="{BB962C8B-B14F-4D97-AF65-F5344CB8AC3E}">
        <p14:creationId xmlns:p14="http://schemas.microsoft.com/office/powerpoint/2010/main" val="3985050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Otomat tối tiểu </a:t>
            </a:r>
          </a:p>
        </p:txBody>
      </p:sp>
      <p:sp>
        <p:nvSpPr>
          <p:cNvPr id="3" name="Content Placeholder 2"/>
          <p:cNvSpPr>
            <a:spLocks noGrp="1"/>
          </p:cNvSpPr>
          <p:nvPr>
            <p:ph idx="1"/>
          </p:nvPr>
        </p:nvSpPr>
        <p:spPr/>
        <p:txBody>
          <a:bodyPr/>
          <a:lstStyle/>
          <a:p>
            <a:pPr>
              <a:lnSpc>
                <a:spcPct val="150000"/>
              </a:lnSpc>
            </a:pPr>
            <a:r>
              <a:rPr lang="en-US" b="1" i="1"/>
              <a:t>Định nghĩa 4.1</a:t>
            </a:r>
            <a:r>
              <a:rPr lang="en-US"/>
              <a:t>  Otomat có số trạng thái ít nhất trong các otomat hữu hạn cùng đoán nhận ngôn ngữ L được gọi là otomat tối tiểu của ngôn ngữ L. </a:t>
            </a:r>
          </a:p>
          <a:p>
            <a:pPr>
              <a:lnSpc>
                <a:spcPct val="150000"/>
              </a:lnSpc>
            </a:pPr>
            <a:r>
              <a:rPr lang="en-US" b="1" i="1"/>
              <a:t>Nhận xét:</a:t>
            </a:r>
            <a:r>
              <a:rPr lang="en-US"/>
              <a:t> Dễ thấy rằng với mỗi ngôn ngữ L, otomat tối tiểu của nó có thể không duy nhất. </a:t>
            </a:r>
          </a:p>
          <a:p>
            <a:pPr>
              <a:lnSpc>
                <a:spcPct val="150000"/>
              </a:lnSpc>
            </a:pPr>
            <a:endParaRPr lang="en-US"/>
          </a:p>
        </p:txBody>
      </p:sp>
    </p:spTree>
    <p:extLst>
      <p:ext uri="{BB962C8B-B14F-4D97-AF65-F5344CB8AC3E}">
        <p14:creationId xmlns:p14="http://schemas.microsoft.com/office/powerpoint/2010/main" val="3930893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50868"/>
            <a:ext cx="8911687" cy="1280890"/>
          </a:xfrm>
        </p:spPr>
        <p:txBody>
          <a:bodyPr/>
          <a:lstStyle/>
          <a:p>
            <a:r>
              <a:rPr lang="en-US" smtClean="0"/>
              <a:t>Ví dụ:</a:t>
            </a:r>
            <a:endParaRPr lang="en-US"/>
          </a:p>
        </p:txBody>
      </p:sp>
      <p:sp>
        <p:nvSpPr>
          <p:cNvPr id="3" name="Content Placeholder 2"/>
          <p:cNvSpPr>
            <a:spLocks noGrp="1"/>
          </p:cNvSpPr>
          <p:nvPr>
            <p:ph idx="1"/>
          </p:nvPr>
        </p:nvSpPr>
        <p:spPr>
          <a:xfrm>
            <a:off x="2585499" y="791312"/>
            <a:ext cx="8915400" cy="6066687"/>
          </a:xfrm>
        </p:spPr>
        <p:txBody>
          <a:bodyPr>
            <a:normAutofit/>
          </a:bodyPr>
          <a:lstStyle/>
          <a:p>
            <a:pPr>
              <a:lnSpc>
                <a:spcPct val="150000"/>
              </a:lnSpc>
            </a:pPr>
            <a:r>
              <a:rPr lang="en-US" smtClean="0"/>
              <a:t>Giả </a:t>
            </a:r>
            <a:r>
              <a:rPr lang="en-US"/>
              <a:t>sử ta có otomat M = &lt;Q, {a, b}, δ, t</a:t>
            </a:r>
            <a:r>
              <a:rPr lang="en-US" baseline="-25000"/>
              <a:t>0</a:t>
            </a:r>
            <a:r>
              <a:rPr lang="en-US"/>
              <a:t>, F&gt;, với </a:t>
            </a:r>
          </a:p>
          <a:p>
            <a:pPr>
              <a:lnSpc>
                <a:spcPct val="150000"/>
              </a:lnSpc>
            </a:pPr>
            <a:r>
              <a:rPr lang="en-US"/>
              <a:t>+ Q = {t</a:t>
            </a:r>
            <a:r>
              <a:rPr lang="en-US" baseline="-25000"/>
              <a:t>0</a:t>
            </a:r>
            <a:r>
              <a:rPr lang="en-US"/>
              <a:t>, t</a:t>
            </a:r>
            <a:r>
              <a:rPr lang="en-US" baseline="-25000"/>
              <a:t>1</a:t>
            </a:r>
            <a:r>
              <a:rPr lang="en-US"/>
              <a:t>, t</a:t>
            </a:r>
            <a:r>
              <a:rPr lang="en-US" baseline="-25000"/>
              <a:t>2</a:t>
            </a:r>
            <a:r>
              <a:rPr lang="en-US"/>
              <a:t>, t</a:t>
            </a:r>
            <a:r>
              <a:rPr lang="en-US" baseline="-25000"/>
              <a:t>3</a:t>
            </a:r>
            <a:r>
              <a:rPr lang="en-US"/>
              <a:t>}, với t</a:t>
            </a:r>
            <a:r>
              <a:rPr lang="en-US" baseline="-25000"/>
              <a:t>0</a:t>
            </a:r>
            <a:r>
              <a:rPr lang="en-US"/>
              <a:t> = {q</a:t>
            </a:r>
            <a:r>
              <a:rPr lang="en-US" baseline="-25000"/>
              <a:t>0</a:t>
            </a:r>
            <a:r>
              <a:rPr lang="en-US"/>
              <a:t>}, t</a:t>
            </a:r>
            <a:r>
              <a:rPr lang="en-US" baseline="-25000"/>
              <a:t>1 </a:t>
            </a:r>
            <a:r>
              <a:rPr lang="en-US"/>
              <a:t>= {q</a:t>
            </a:r>
            <a:r>
              <a:rPr lang="en-US" baseline="-25000"/>
              <a:t>1</a:t>
            </a:r>
            <a:r>
              <a:rPr lang="en-US"/>
              <a:t>},  t</a:t>
            </a:r>
            <a:r>
              <a:rPr lang="en-US" baseline="-25000"/>
              <a:t>2 </a:t>
            </a:r>
            <a:r>
              <a:rPr lang="en-US"/>
              <a:t>= {q</a:t>
            </a:r>
            <a:r>
              <a:rPr lang="en-US" baseline="-25000"/>
              <a:t>0</a:t>
            </a:r>
            <a:r>
              <a:rPr lang="en-US"/>
              <a:t>, q</a:t>
            </a:r>
            <a:r>
              <a:rPr lang="en-US" baseline="-25000"/>
              <a:t>1</a:t>
            </a:r>
            <a:r>
              <a:rPr lang="en-US"/>
              <a:t>}, t</a:t>
            </a:r>
            <a:r>
              <a:rPr lang="en-US" baseline="-25000"/>
              <a:t> 3</a:t>
            </a:r>
            <a:r>
              <a:rPr lang="en-US"/>
              <a:t> = ∅. </a:t>
            </a:r>
          </a:p>
          <a:p>
            <a:pPr>
              <a:lnSpc>
                <a:spcPct val="150000"/>
              </a:lnSpc>
            </a:pPr>
            <a:r>
              <a:rPr lang="en-US"/>
              <a:t>+ δ(t</a:t>
            </a:r>
            <a:r>
              <a:rPr lang="en-US" baseline="-25000"/>
              <a:t>0</a:t>
            </a:r>
            <a:r>
              <a:rPr lang="en-US"/>
              <a:t>, a) = t</a:t>
            </a:r>
            <a:r>
              <a:rPr lang="en-US" baseline="-25000"/>
              <a:t>0</a:t>
            </a:r>
            <a:r>
              <a:rPr lang="en-US"/>
              <a:t>, δ(t</a:t>
            </a:r>
            <a:r>
              <a:rPr lang="en-US" baseline="-25000"/>
              <a:t>0</a:t>
            </a:r>
            <a:r>
              <a:rPr lang="en-US"/>
              <a:t>, b) = t</a:t>
            </a:r>
            <a:r>
              <a:rPr lang="en-US" baseline="-25000"/>
              <a:t>2</a:t>
            </a:r>
            <a:r>
              <a:rPr lang="en-US"/>
              <a:t>, δ(t</a:t>
            </a:r>
            <a:r>
              <a:rPr lang="en-US" baseline="-25000"/>
              <a:t>1</a:t>
            </a:r>
            <a:r>
              <a:rPr lang="en-US"/>
              <a:t>, a) = t</a:t>
            </a:r>
            <a:r>
              <a:rPr lang="en-US" baseline="-25000"/>
              <a:t>2</a:t>
            </a:r>
            <a:r>
              <a:rPr lang="en-US"/>
              <a:t>, δ(t</a:t>
            </a:r>
            <a:r>
              <a:rPr lang="en-US" baseline="-25000"/>
              <a:t>1</a:t>
            </a:r>
            <a:r>
              <a:rPr lang="en-US"/>
              <a:t>, b) = t</a:t>
            </a:r>
            <a:r>
              <a:rPr lang="en-US" baseline="-25000"/>
              <a:t>3</a:t>
            </a:r>
            <a:r>
              <a:rPr lang="en-US"/>
              <a:t>, δ(t</a:t>
            </a:r>
            <a:r>
              <a:rPr lang="en-US" baseline="-25000"/>
              <a:t>2</a:t>
            </a:r>
            <a:r>
              <a:rPr lang="en-US"/>
              <a:t>, a) = t</a:t>
            </a:r>
            <a:r>
              <a:rPr lang="en-US" baseline="-25000"/>
              <a:t>2</a:t>
            </a:r>
            <a:r>
              <a:rPr lang="en-US"/>
              <a:t>, δ(t</a:t>
            </a:r>
            <a:r>
              <a:rPr lang="en-US" baseline="-25000"/>
              <a:t>2</a:t>
            </a:r>
            <a:r>
              <a:rPr lang="en-US"/>
              <a:t>, b) = t</a:t>
            </a:r>
            <a:r>
              <a:rPr lang="en-US" baseline="-25000"/>
              <a:t>2</a:t>
            </a:r>
            <a:r>
              <a:rPr lang="en-US"/>
              <a:t>, δ(t</a:t>
            </a:r>
            <a:r>
              <a:rPr lang="en-US" baseline="-25000"/>
              <a:t>3</a:t>
            </a:r>
            <a:r>
              <a:rPr lang="en-US"/>
              <a:t>, a) = t</a:t>
            </a:r>
            <a:r>
              <a:rPr lang="en-US" baseline="-25000"/>
              <a:t>3</a:t>
            </a:r>
            <a:r>
              <a:rPr lang="en-US"/>
              <a:t>, δ’(t</a:t>
            </a:r>
            <a:r>
              <a:rPr lang="en-US" baseline="-25000"/>
              <a:t>3</a:t>
            </a:r>
            <a:r>
              <a:rPr lang="en-US"/>
              <a:t>, b) = t</a:t>
            </a:r>
            <a:r>
              <a:rPr lang="en-US" baseline="-25000"/>
              <a:t>3</a:t>
            </a:r>
            <a:r>
              <a:rPr lang="en-US"/>
              <a:t>.   + F = {t</a:t>
            </a:r>
            <a:r>
              <a:rPr lang="en-US" baseline="-25000"/>
              <a:t>1</a:t>
            </a:r>
            <a:r>
              <a:rPr lang="en-US"/>
              <a:t>, t</a:t>
            </a:r>
            <a:r>
              <a:rPr lang="en-US" baseline="-25000"/>
              <a:t>2</a:t>
            </a:r>
            <a:r>
              <a:rPr lang="en-US"/>
              <a:t>}. otomat M  là đơn định, có 4 trạng thái và có đồ thị chuyển như sau: </a:t>
            </a:r>
            <a:endParaRPr lang="en-US" smtClean="0"/>
          </a:p>
          <a:p>
            <a:pPr>
              <a:lnSpc>
                <a:spcPct val="150000"/>
              </a:lnSpc>
            </a:pPr>
            <a:endParaRPr lang="en-US"/>
          </a:p>
          <a:p>
            <a:pPr>
              <a:lnSpc>
                <a:spcPct val="150000"/>
              </a:lnSpc>
            </a:pPr>
            <a:endParaRPr lang="en-US" smtClean="0"/>
          </a:p>
          <a:p>
            <a:pPr>
              <a:lnSpc>
                <a:spcPct val="150000"/>
              </a:lnSpc>
            </a:pPr>
            <a:endParaRPr lang="en-US"/>
          </a:p>
          <a:p>
            <a:pPr>
              <a:lnSpc>
                <a:spcPct val="150000"/>
              </a:lnSpc>
            </a:pPr>
            <a:endParaRPr lang="en-US" smtClean="0"/>
          </a:p>
          <a:p>
            <a:r>
              <a:rPr lang="en-US"/>
              <a:t>Dễ thấy rằng otomat M đoán nhận ngôn ngữ: </a:t>
            </a:r>
          </a:p>
          <a:p>
            <a:r>
              <a:rPr lang="en-US"/>
              <a:t>L = T(M) = {a</a:t>
            </a:r>
            <a:r>
              <a:rPr lang="en-US" baseline="30000"/>
              <a:t>n</a:t>
            </a:r>
            <a:r>
              <a:rPr lang="en-US"/>
              <a:t>bω | n≥0, ω∈{a, b}</a:t>
            </a:r>
            <a:r>
              <a:rPr lang="en-US" baseline="30000"/>
              <a:t>*</a:t>
            </a:r>
            <a:r>
              <a:rPr lang="en-US"/>
              <a:t>}. </a:t>
            </a:r>
          </a:p>
          <a:p>
            <a:pPr>
              <a:lnSpc>
                <a:spcPct val="150000"/>
              </a:lnSpc>
            </a:pPr>
            <a:endParaRPr lang="en-US"/>
          </a:p>
        </p:txBody>
      </p:sp>
      <p:pic>
        <p:nvPicPr>
          <p:cNvPr id="4" name="Picture 3"/>
          <p:cNvPicPr/>
          <p:nvPr/>
        </p:nvPicPr>
        <p:blipFill>
          <a:blip r:embed="rId2"/>
          <a:stretch>
            <a:fillRect/>
          </a:stretch>
        </p:blipFill>
        <p:spPr>
          <a:xfrm>
            <a:off x="6745955" y="3006036"/>
            <a:ext cx="3468855" cy="2277685"/>
          </a:xfrm>
          <a:prstGeom prst="rect">
            <a:avLst/>
          </a:prstGeom>
        </p:spPr>
      </p:pic>
    </p:spTree>
    <p:extLst>
      <p:ext uri="{BB962C8B-B14F-4D97-AF65-F5344CB8AC3E}">
        <p14:creationId xmlns:p14="http://schemas.microsoft.com/office/powerpoint/2010/main" val="4220679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6568"/>
            <a:ext cx="8915400" cy="5694654"/>
          </a:xfrm>
        </p:spPr>
        <p:txBody>
          <a:bodyPr/>
          <a:lstStyle/>
          <a:p>
            <a:pPr>
              <a:lnSpc>
                <a:spcPct val="150000"/>
              </a:lnSpc>
            </a:pPr>
            <a:r>
              <a:rPr lang="en-US"/>
              <a:t>Nhìn vào đồ thị chuyển của M, ta thấy ngay rằng không có đường đi nào từ t</a:t>
            </a:r>
            <a:r>
              <a:rPr lang="en-US" baseline="-25000"/>
              <a:t>0 </a:t>
            </a:r>
            <a:r>
              <a:rPr lang="en-US"/>
              <a:t> đến được đỉnh kết thúc t</a:t>
            </a:r>
            <a:r>
              <a:rPr lang="en-US" baseline="-25000"/>
              <a:t>1</a:t>
            </a:r>
            <a:r>
              <a:rPr lang="en-US"/>
              <a:t>, vì vậy otomat M sẽ tương đương với otomat M’ có đồ thị chuyển như sau: </a:t>
            </a:r>
            <a:endParaRPr lang="en-US" smtClean="0"/>
          </a:p>
          <a:p>
            <a:pPr>
              <a:lnSpc>
                <a:spcPct val="150000"/>
              </a:lnSpc>
            </a:pPr>
            <a:endParaRPr lang="en-US"/>
          </a:p>
          <a:p>
            <a:pPr>
              <a:lnSpc>
                <a:spcPct val="150000"/>
              </a:lnSpc>
            </a:pPr>
            <a:endParaRPr lang="en-US" smtClean="0"/>
          </a:p>
          <a:p>
            <a:pPr>
              <a:lnSpc>
                <a:spcPct val="150000"/>
              </a:lnSpc>
            </a:pPr>
            <a:endParaRPr lang="en-US"/>
          </a:p>
          <a:p>
            <a:pPr>
              <a:lnSpc>
                <a:spcPct val="150000"/>
              </a:lnSpc>
            </a:pPr>
            <a:endParaRPr lang="en-US" smtClean="0"/>
          </a:p>
          <a:p>
            <a:pPr>
              <a:lnSpc>
                <a:spcPct val="150000"/>
              </a:lnSpc>
            </a:pPr>
            <a:r>
              <a:rPr lang="en-US"/>
              <a:t>Rõ ràng là otomat M’ cũng đoán nhận ngôn ngữ L = T(M’) = {a</a:t>
            </a:r>
            <a:r>
              <a:rPr lang="en-US" baseline="30000"/>
              <a:t>n</a:t>
            </a:r>
            <a:r>
              <a:rPr lang="en-US"/>
              <a:t>bω | n≥0, ω∈{a, b}</a:t>
            </a:r>
            <a:r>
              <a:rPr lang="en-US" baseline="30000"/>
              <a:t>*</a:t>
            </a:r>
            <a:r>
              <a:rPr lang="en-US"/>
              <a:t>}, M’ chỉ có hai trạng thái và là otomat tối tiểu của ngôn ngữ </a:t>
            </a:r>
            <a:endParaRPr lang="en-US" smtClean="0"/>
          </a:p>
          <a:p>
            <a:pPr marL="0" indent="0">
              <a:lnSpc>
                <a:spcPct val="150000"/>
              </a:lnSpc>
              <a:buNone/>
            </a:pPr>
            <a:r>
              <a:rPr lang="en-US"/>
              <a:t>	</a:t>
            </a:r>
            <a:r>
              <a:rPr lang="en-US" smtClean="0"/>
              <a:t>L </a:t>
            </a:r>
            <a:r>
              <a:rPr lang="en-US"/>
              <a:t>= {a</a:t>
            </a:r>
            <a:r>
              <a:rPr lang="en-US" baseline="30000"/>
              <a:t>n</a:t>
            </a:r>
            <a:r>
              <a:rPr lang="en-US"/>
              <a:t>bω | n≥0, ω∈{a, b}</a:t>
            </a:r>
            <a:r>
              <a:rPr lang="en-US" baseline="30000"/>
              <a:t>*</a:t>
            </a:r>
            <a:r>
              <a:rPr lang="en-US"/>
              <a:t>}. </a:t>
            </a:r>
          </a:p>
          <a:p>
            <a:pPr>
              <a:lnSpc>
                <a:spcPct val="150000"/>
              </a:lnSpc>
            </a:pPr>
            <a:endParaRPr lang="en-US"/>
          </a:p>
          <a:p>
            <a:pPr>
              <a:lnSpc>
                <a:spcPct val="150000"/>
              </a:lnSpc>
            </a:pPr>
            <a:endParaRPr lang="en-US"/>
          </a:p>
        </p:txBody>
      </p:sp>
      <p:grpSp>
        <p:nvGrpSpPr>
          <p:cNvPr id="4" name="Group 3"/>
          <p:cNvGrpSpPr/>
          <p:nvPr/>
        </p:nvGrpSpPr>
        <p:grpSpPr>
          <a:xfrm>
            <a:off x="4731355" y="1985210"/>
            <a:ext cx="3931381" cy="1811923"/>
            <a:chOff x="-1650" y="-4444"/>
            <a:chExt cx="2705100" cy="983888"/>
          </a:xfrm>
        </p:grpSpPr>
        <p:sp>
          <p:nvSpPr>
            <p:cNvPr id="5" name="Rectangle 4"/>
            <p:cNvSpPr/>
            <p:nvPr/>
          </p:nvSpPr>
          <p:spPr>
            <a:xfrm>
              <a:off x="967740" y="303523"/>
              <a:ext cx="50673" cy="184382"/>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6" name="Rectangle 5"/>
            <p:cNvSpPr/>
            <p:nvPr/>
          </p:nvSpPr>
          <p:spPr>
            <a:xfrm>
              <a:off x="1371600" y="794864"/>
              <a:ext cx="50673" cy="184580"/>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2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pic>
          <p:nvPicPr>
            <p:cNvPr id="7" name="Picture 6"/>
            <p:cNvPicPr/>
            <p:nvPr/>
          </p:nvPicPr>
          <p:blipFill>
            <a:blip r:embed="rId2"/>
            <a:stretch>
              <a:fillRect/>
            </a:stretch>
          </p:blipFill>
          <p:spPr>
            <a:xfrm>
              <a:off x="-1650" y="-4444"/>
              <a:ext cx="2705100" cy="825500"/>
            </a:xfrm>
            <a:prstGeom prst="rect">
              <a:avLst/>
            </a:prstGeom>
          </p:spPr>
        </p:pic>
      </p:grpSp>
    </p:spTree>
    <p:extLst>
      <p:ext uri="{BB962C8B-B14F-4D97-AF65-F5344CB8AC3E}">
        <p14:creationId xmlns:p14="http://schemas.microsoft.com/office/powerpoint/2010/main" val="347664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46590"/>
            <a:ext cx="8911687" cy="1280890"/>
          </a:xfrm>
        </p:spPr>
        <p:txBody>
          <a:bodyPr>
            <a:normAutofit fontScale="90000"/>
          </a:bodyPr>
          <a:lstStyle/>
          <a:p>
            <a:r>
              <a:rPr lang="en-US" dirty="0" err="1"/>
              <a:t>Hoạt</a:t>
            </a:r>
            <a:r>
              <a:rPr lang="en-US" dirty="0"/>
              <a:t> </a:t>
            </a:r>
            <a:r>
              <a:rPr lang="en-US" dirty="0" err="1"/>
              <a:t>động</a:t>
            </a:r>
            <a:r>
              <a:rPr lang="en-US" dirty="0"/>
              <a:t> </a:t>
            </a:r>
            <a:r>
              <a:rPr lang="en-US" dirty="0" err="1"/>
              <a:t>của</a:t>
            </a:r>
            <a:r>
              <a:rPr lang="en-US" dirty="0"/>
              <a:t> </a:t>
            </a:r>
            <a:r>
              <a:rPr lang="en-US" dirty="0" err="1"/>
              <a:t>otomat</a:t>
            </a:r>
            <a:r>
              <a:rPr lang="en-US" dirty="0"/>
              <a:t> </a:t>
            </a:r>
            <a:r>
              <a:rPr lang="en-US" dirty="0" err="1"/>
              <a:t>hữu</a:t>
            </a:r>
            <a:r>
              <a:rPr lang="en-US" dirty="0"/>
              <a:t> </a:t>
            </a:r>
            <a:r>
              <a:rPr lang="en-US" dirty="0" err="1"/>
              <a:t>hạn</a:t>
            </a:r>
            <a:r>
              <a:rPr lang="en-US" dirty="0"/>
              <a:t> </a:t>
            </a:r>
            <a:r>
              <a:rPr lang="en-US" dirty="0" err="1"/>
              <a:t>đơn</a:t>
            </a:r>
            <a:r>
              <a:rPr lang="en-US" dirty="0"/>
              <a:t> </a:t>
            </a:r>
            <a:r>
              <a:rPr lang="en-US" dirty="0" err="1"/>
              <a:t>định</a:t>
            </a:r>
            <a:r>
              <a:rPr lang="en-US" dirty="0"/>
              <a:t> A = &lt;Q, Σ, δ, q</a:t>
            </a:r>
            <a:r>
              <a:rPr lang="en-US" baseline="-25000" dirty="0"/>
              <a:t>0</a:t>
            </a:r>
            <a:r>
              <a:rPr lang="en-US" dirty="0"/>
              <a:t>, F&gt; </a:t>
            </a:r>
            <a:r>
              <a:rPr lang="en-US" dirty="0" err="1"/>
              <a:t>khi</a:t>
            </a:r>
            <a:r>
              <a:rPr lang="en-US" dirty="0"/>
              <a:t> </a:t>
            </a:r>
            <a:r>
              <a:rPr lang="en-US" dirty="0" err="1"/>
              <a:t>cho</a:t>
            </a:r>
            <a:r>
              <a:rPr lang="en-US" dirty="0"/>
              <a:t> </a:t>
            </a:r>
            <a:r>
              <a:rPr lang="en-US" dirty="0" err="1"/>
              <a:t>xâu</a:t>
            </a:r>
            <a:r>
              <a:rPr lang="en-US" dirty="0"/>
              <a:t> </a:t>
            </a:r>
            <a:r>
              <a:rPr lang="en-US" dirty="0" err="1"/>
              <a:t>vào</a:t>
            </a:r>
            <a:r>
              <a:rPr lang="en-US" dirty="0"/>
              <a:t> ω = a</a:t>
            </a:r>
            <a:r>
              <a:rPr lang="en-US" baseline="-25000" dirty="0"/>
              <a:t>1</a:t>
            </a:r>
            <a:r>
              <a:rPr lang="en-US" dirty="0"/>
              <a:t>a</a:t>
            </a:r>
            <a:r>
              <a:rPr lang="en-US" baseline="-25000" dirty="0"/>
              <a:t>2</a:t>
            </a:r>
            <a:r>
              <a:rPr lang="en-US" dirty="0"/>
              <a:t>… a</a:t>
            </a:r>
            <a:r>
              <a:rPr lang="en-US" baseline="-25000" dirty="0"/>
              <a:t>n</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mô</a:t>
            </a:r>
            <a:r>
              <a:rPr lang="en-US" dirty="0"/>
              <a:t> </a:t>
            </a:r>
            <a:r>
              <a:rPr lang="en-US" dirty="0" err="1"/>
              <a:t>tả</a:t>
            </a:r>
            <a:r>
              <a:rPr lang="en-US" dirty="0"/>
              <a:t> </a:t>
            </a:r>
            <a:r>
              <a:rPr lang="en-US" dirty="0" err="1"/>
              <a:t>như</a:t>
            </a:r>
            <a:r>
              <a:rPr lang="en-US" dirty="0"/>
              <a:t> </a:t>
            </a:r>
            <a:r>
              <a:rPr lang="en-US" dirty="0" err="1"/>
              <a:t>sau</a:t>
            </a:r>
            <a:r>
              <a:rPr lang="en-US" dirty="0"/>
              <a:t>: </a:t>
            </a:r>
            <a:br>
              <a:rPr lang="en-US" dirty="0"/>
            </a:br>
            <a:endParaRPr lang="en-US" dirty="0"/>
          </a:p>
        </p:txBody>
      </p:sp>
      <p:sp>
        <p:nvSpPr>
          <p:cNvPr id="3" name="Content Placeholder 2"/>
          <p:cNvSpPr>
            <a:spLocks noGrp="1"/>
          </p:cNvSpPr>
          <p:nvPr>
            <p:ph idx="1"/>
          </p:nvPr>
        </p:nvSpPr>
        <p:spPr>
          <a:xfrm>
            <a:off x="1323474" y="1576135"/>
            <a:ext cx="10868525" cy="5317958"/>
          </a:xfrm>
        </p:spPr>
        <p:txBody>
          <a:bodyPr>
            <a:noAutofit/>
          </a:bodyPr>
          <a:lstStyle/>
          <a:p>
            <a:pPr>
              <a:lnSpc>
                <a:spcPct val="150000"/>
              </a:lnSpc>
              <a:spcBef>
                <a:spcPts val="0"/>
              </a:spcBef>
            </a:pPr>
            <a:r>
              <a:rPr lang="en-US" sz="2000" dirty="0" err="1" smtClean="0"/>
              <a:t>Khi</a:t>
            </a:r>
            <a:r>
              <a:rPr lang="en-US" sz="2000" dirty="0" smtClean="0"/>
              <a:t> </a:t>
            </a:r>
            <a:r>
              <a:rPr lang="en-US" sz="2000" dirty="0" err="1"/>
              <a:t>bắt</a:t>
            </a:r>
            <a:r>
              <a:rPr lang="en-US" sz="2000" dirty="0"/>
              <a:t> </a:t>
            </a:r>
            <a:r>
              <a:rPr lang="en-US" sz="2000" dirty="0" err="1"/>
              <a:t>đầu</a:t>
            </a:r>
            <a:r>
              <a:rPr lang="en-US" sz="2000" dirty="0"/>
              <a:t> </a:t>
            </a:r>
            <a:r>
              <a:rPr lang="en-US" sz="2000" dirty="0" err="1"/>
              <a:t>làm</a:t>
            </a:r>
            <a:r>
              <a:rPr lang="en-US" sz="2000" dirty="0"/>
              <a:t> </a:t>
            </a:r>
            <a:r>
              <a:rPr lang="en-US" sz="2000" dirty="0" err="1"/>
              <a:t>việc</a:t>
            </a:r>
            <a:r>
              <a:rPr lang="en-US" sz="2000" dirty="0"/>
              <a:t>, </a:t>
            </a:r>
            <a:r>
              <a:rPr lang="en-US" sz="2000" dirty="0" err="1"/>
              <a:t>otomat</a:t>
            </a:r>
            <a:r>
              <a:rPr lang="en-US" sz="2000" dirty="0"/>
              <a:t> ở </a:t>
            </a:r>
            <a:r>
              <a:rPr lang="en-US" sz="2000" dirty="0" err="1"/>
              <a:t>trạng</a:t>
            </a:r>
            <a:r>
              <a:rPr lang="en-US" sz="2000" dirty="0"/>
              <a:t> </a:t>
            </a:r>
            <a:r>
              <a:rPr lang="en-US" sz="2000" dirty="0" err="1"/>
              <a:t>thái</a:t>
            </a:r>
            <a:r>
              <a:rPr lang="en-US" sz="2000" dirty="0"/>
              <a:t> </a:t>
            </a:r>
            <a:r>
              <a:rPr lang="en-US" sz="2000" dirty="0" err="1"/>
              <a:t>khởi</a:t>
            </a:r>
            <a:r>
              <a:rPr lang="en-US" sz="2000" dirty="0"/>
              <a:t> </a:t>
            </a:r>
            <a:r>
              <a:rPr lang="en-US" sz="2000" dirty="0" err="1"/>
              <a:t>đầu</a:t>
            </a:r>
            <a:r>
              <a:rPr lang="en-US" sz="2000" dirty="0"/>
              <a:t> q</a:t>
            </a:r>
            <a:r>
              <a:rPr lang="en-US" sz="2000" baseline="-25000" dirty="0"/>
              <a:t>0</a:t>
            </a:r>
            <a:r>
              <a:rPr lang="en-US" sz="2000" dirty="0"/>
              <a:t> </a:t>
            </a:r>
            <a:r>
              <a:rPr lang="en-US" sz="2000" dirty="0" err="1"/>
              <a:t>và</a:t>
            </a:r>
            <a:r>
              <a:rPr lang="en-US" sz="2000" dirty="0"/>
              <a:t> </a:t>
            </a:r>
            <a:r>
              <a:rPr lang="en-US" sz="2000" dirty="0" err="1"/>
              <a:t>đầu</a:t>
            </a:r>
            <a:r>
              <a:rPr lang="en-US" sz="2000" dirty="0"/>
              <a:t> </a:t>
            </a:r>
            <a:r>
              <a:rPr lang="en-US" sz="2000" dirty="0" err="1"/>
              <a:t>đọc</a:t>
            </a:r>
            <a:r>
              <a:rPr lang="en-US" sz="2000" dirty="0"/>
              <a:t> </a:t>
            </a:r>
            <a:r>
              <a:rPr lang="en-US" sz="2000" dirty="0" err="1"/>
              <a:t>đang</a:t>
            </a:r>
            <a:r>
              <a:rPr lang="en-US" sz="2000" dirty="0"/>
              <a:t> </a:t>
            </a:r>
            <a:r>
              <a:rPr lang="en-US" sz="2000" dirty="0" err="1"/>
              <a:t>nhìn</a:t>
            </a:r>
            <a:r>
              <a:rPr lang="en-US" sz="2000" dirty="0"/>
              <a:t> </a:t>
            </a:r>
            <a:r>
              <a:rPr lang="en-US" sz="2000" dirty="0" err="1"/>
              <a:t>vào</a:t>
            </a:r>
            <a:r>
              <a:rPr lang="en-US" sz="2000" dirty="0"/>
              <a:t> ô </a:t>
            </a:r>
            <a:r>
              <a:rPr lang="en-US" sz="2000" dirty="0" err="1"/>
              <a:t>có</a:t>
            </a:r>
            <a:r>
              <a:rPr lang="en-US" sz="2000" dirty="0"/>
              <a:t> </a:t>
            </a:r>
            <a:r>
              <a:rPr lang="en-US" sz="2000" dirty="0" err="1"/>
              <a:t>ký</a:t>
            </a:r>
            <a:r>
              <a:rPr lang="en-US" sz="2000" dirty="0"/>
              <a:t> </a:t>
            </a:r>
            <a:r>
              <a:rPr lang="en-US" sz="2000" dirty="0" err="1"/>
              <a:t>hiệu</a:t>
            </a:r>
            <a:r>
              <a:rPr lang="en-US" sz="2000" dirty="0"/>
              <a:t> a</a:t>
            </a:r>
            <a:r>
              <a:rPr lang="en-US" sz="2000" baseline="-25000" dirty="0"/>
              <a:t>1</a:t>
            </a:r>
            <a:r>
              <a:rPr lang="en-US" sz="2000" dirty="0"/>
              <a:t>. </a:t>
            </a:r>
            <a:r>
              <a:rPr lang="en-US" sz="2000" dirty="0" err="1"/>
              <a:t>Tiếp</a:t>
            </a:r>
            <a:r>
              <a:rPr lang="en-US" sz="2000" dirty="0"/>
              <a:t> </a:t>
            </a:r>
            <a:r>
              <a:rPr lang="en-US" sz="2000" dirty="0" err="1"/>
              <a:t>theo</a:t>
            </a:r>
            <a:r>
              <a:rPr lang="en-US" sz="2000" dirty="0"/>
              <a:t> </a:t>
            </a:r>
            <a:r>
              <a:rPr lang="en-US" sz="2000" dirty="0" err="1"/>
              <a:t>otomat</a:t>
            </a:r>
            <a:r>
              <a:rPr lang="en-US" sz="2000" dirty="0"/>
              <a:t> </a:t>
            </a:r>
            <a:r>
              <a:rPr lang="en-US" sz="2000" dirty="0" err="1"/>
              <a:t>chuyển</a:t>
            </a:r>
            <a:r>
              <a:rPr lang="en-US" sz="2000" dirty="0"/>
              <a:t> </a:t>
            </a:r>
            <a:r>
              <a:rPr lang="en-US" sz="2000" dirty="0" err="1"/>
              <a:t>từ</a:t>
            </a:r>
            <a:r>
              <a:rPr lang="en-US" sz="2000" dirty="0"/>
              <a:t> </a:t>
            </a:r>
            <a:r>
              <a:rPr lang="en-US" sz="2000" dirty="0" err="1"/>
              <a:t>trạng</a:t>
            </a:r>
            <a:r>
              <a:rPr lang="en-US" sz="2000" dirty="0"/>
              <a:t> </a:t>
            </a:r>
            <a:r>
              <a:rPr lang="en-US" sz="2000" dirty="0" err="1"/>
              <a:t>thái</a:t>
            </a:r>
            <a:r>
              <a:rPr lang="en-US" sz="2000" dirty="0"/>
              <a:t> q</a:t>
            </a:r>
            <a:r>
              <a:rPr lang="en-US" sz="2000" baseline="-25000" dirty="0"/>
              <a:t>0</a:t>
            </a:r>
            <a:r>
              <a:rPr lang="en-US" sz="2000" dirty="0"/>
              <a:t> </a:t>
            </a:r>
            <a:r>
              <a:rPr lang="en-US" sz="2000" dirty="0" err="1"/>
              <a:t>dưới</a:t>
            </a:r>
            <a:r>
              <a:rPr lang="en-US" sz="2000" dirty="0"/>
              <a:t> </a:t>
            </a:r>
            <a:r>
              <a:rPr lang="en-US" sz="2000" dirty="0" err="1"/>
              <a:t>tác</a:t>
            </a:r>
            <a:r>
              <a:rPr lang="en-US" sz="2000" dirty="0"/>
              <a:t> </a:t>
            </a:r>
            <a:r>
              <a:rPr lang="en-US" sz="2000" dirty="0" err="1"/>
              <a:t>động</a:t>
            </a:r>
            <a:r>
              <a:rPr lang="en-US" sz="2000" dirty="0"/>
              <a:t> </a:t>
            </a:r>
            <a:r>
              <a:rPr lang="en-US" sz="2000" dirty="0" err="1"/>
              <a:t>của</a:t>
            </a:r>
            <a:r>
              <a:rPr lang="en-US" sz="2000" dirty="0"/>
              <a:t> </a:t>
            </a:r>
            <a:r>
              <a:rPr lang="en-US" sz="2000" dirty="0" err="1"/>
              <a:t>ký</a:t>
            </a:r>
            <a:r>
              <a:rPr lang="en-US" sz="2000" dirty="0"/>
              <a:t> </a:t>
            </a:r>
            <a:r>
              <a:rPr lang="en-US" sz="2000" dirty="0" err="1"/>
              <a:t>hiệu</a:t>
            </a:r>
            <a:r>
              <a:rPr lang="en-US" sz="2000" dirty="0"/>
              <a:t> </a:t>
            </a:r>
            <a:r>
              <a:rPr lang="en-US" sz="2000" dirty="0" err="1"/>
              <a:t>vào</a:t>
            </a:r>
            <a:r>
              <a:rPr lang="en-US" sz="2000" dirty="0"/>
              <a:t> a</a:t>
            </a:r>
            <a:r>
              <a:rPr lang="en-US" sz="2000" baseline="-25000" dirty="0"/>
              <a:t>1</a:t>
            </a:r>
            <a:r>
              <a:rPr lang="en-US" sz="2000" dirty="0"/>
              <a:t> </a:t>
            </a:r>
            <a:r>
              <a:rPr lang="en-US" sz="2000" dirty="0" err="1"/>
              <a:t>về</a:t>
            </a:r>
            <a:r>
              <a:rPr lang="en-US" sz="2000" dirty="0"/>
              <a:t> </a:t>
            </a:r>
            <a:r>
              <a:rPr lang="en-US" sz="2000" dirty="0" err="1"/>
              <a:t>trạng</a:t>
            </a:r>
            <a:r>
              <a:rPr lang="en-US" sz="2000" dirty="0"/>
              <a:t> </a:t>
            </a:r>
            <a:r>
              <a:rPr lang="en-US" sz="2000" dirty="0" err="1"/>
              <a:t>thái</a:t>
            </a:r>
            <a:r>
              <a:rPr lang="en-US" sz="2000" dirty="0"/>
              <a:t> </a:t>
            </a:r>
            <a:r>
              <a:rPr lang="en-US" sz="2000" dirty="0" err="1"/>
              <a:t>mới</a:t>
            </a:r>
            <a:r>
              <a:rPr lang="en-US" sz="2000" dirty="0"/>
              <a:t> δ(q</a:t>
            </a:r>
            <a:r>
              <a:rPr lang="en-US" sz="2000" baseline="-25000" dirty="0"/>
              <a:t>0</a:t>
            </a:r>
            <a:r>
              <a:rPr lang="en-US" sz="2000" dirty="0"/>
              <a:t>, a</a:t>
            </a:r>
            <a:r>
              <a:rPr lang="en-US" sz="2000" baseline="-25000" dirty="0"/>
              <a:t>1</a:t>
            </a:r>
            <a:r>
              <a:rPr lang="en-US" sz="2000" dirty="0"/>
              <a:t>) = q</a:t>
            </a:r>
            <a:r>
              <a:rPr lang="en-US" sz="2000" baseline="-25000" dirty="0"/>
              <a:t>1</a:t>
            </a:r>
            <a:r>
              <a:rPr lang="en-US" sz="2000" dirty="0"/>
              <a:t>∈Q </a:t>
            </a:r>
            <a:r>
              <a:rPr lang="en-US" sz="2000" dirty="0" err="1"/>
              <a:t>và</a:t>
            </a:r>
            <a:r>
              <a:rPr lang="en-US" sz="2000" dirty="0"/>
              <a:t> </a:t>
            </a:r>
            <a:r>
              <a:rPr lang="en-US" sz="2000" dirty="0" err="1"/>
              <a:t>đầu</a:t>
            </a:r>
            <a:r>
              <a:rPr lang="en-US" sz="2000" dirty="0"/>
              <a:t> </a:t>
            </a:r>
            <a:r>
              <a:rPr lang="en-US" sz="2000" dirty="0" err="1"/>
              <a:t>đọc</a:t>
            </a:r>
            <a:r>
              <a:rPr lang="en-US" sz="2000" dirty="0"/>
              <a:t> </a:t>
            </a:r>
            <a:r>
              <a:rPr lang="en-US" sz="2000" dirty="0" err="1"/>
              <a:t>chuyển</a:t>
            </a:r>
            <a:r>
              <a:rPr lang="en-US" sz="2000" dirty="0"/>
              <a:t> sang </a:t>
            </a:r>
            <a:r>
              <a:rPr lang="en-US" sz="2000" dirty="0" err="1"/>
              <a:t>phải</a:t>
            </a:r>
            <a:r>
              <a:rPr lang="en-US" sz="2000" dirty="0"/>
              <a:t> </a:t>
            </a:r>
            <a:r>
              <a:rPr lang="en-US" sz="2000" dirty="0" err="1"/>
              <a:t>một</a:t>
            </a:r>
            <a:r>
              <a:rPr lang="en-US" sz="2000" dirty="0"/>
              <a:t> ô, </a:t>
            </a:r>
            <a:r>
              <a:rPr lang="en-US" sz="2000" dirty="0" err="1"/>
              <a:t>tức</a:t>
            </a:r>
            <a:r>
              <a:rPr lang="en-US" sz="2000" dirty="0"/>
              <a:t> </a:t>
            </a:r>
            <a:r>
              <a:rPr lang="en-US" sz="2000" dirty="0" err="1"/>
              <a:t>là</a:t>
            </a:r>
            <a:r>
              <a:rPr lang="en-US" sz="2000" dirty="0"/>
              <a:t> </a:t>
            </a:r>
            <a:r>
              <a:rPr lang="en-US" sz="2000" dirty="0" err="1"/>
              <a:t>nhìn</a:t>
            </a:r>
            <a:r>
              <a:rPr lang="en-US" sz="2000" dirty="0"/>
              <a:t> </a:t>
            </a:r>
            <a:r>
              <a:rPr lang="en-US" sz="2000" dirty="0" err="1"/>
              <a:t>vào</a:t>
            </a:r>
            <a:r>
              <a:rPr lang="en-US" sz="2000" dirty="0"/>
              <a:t> ô </a:t>
            </a:r>
            <a:r>
              <a:rPr lang="en-US" sz="2000" dirty="0" err="1"/>
              <a:t>có</a:t>
            </a:r>
            <a:r>
              <a:rPr lang="en-US" sz="2000" dirty="0"/>
              <a:t> </a:t>
            </a:r>
            <a:r>
              <a:rPr lang="en-US" sz="2000" dirty="0" err="1"/>
              <a:t>ký</a:t>
            </a:r>
            <a:r>
              <a:rPr lang="en-US" sz="2000" dirty="0"/>
              <a:t> </a:t>
            </a:r>
            <a:r>
              <a:rPr lang="en-US" sz="2000" dirty="0" err="1"/>
              <a:t>hiệu</a:t>
            </a:r>
            <a:r>
              <a:rPr lang="en-US" sz="2000" dirty="0"/>
              <a:t> a</a:t>
            </a:r>
            <a:r>
              <a:rPr lang="en-US" sz="2000" baseline="-25000" dirty="0"/>
              <a:t>2</a:t>
            </a:r>
            <a:r>
              <a:rPr lang="en-US" sz="2000" dirty="0"/>
              <a:t>.  </a:t>
            </a:r>
            <a:r>
              <a:rPr lang="en-US" sz="2000" dirty="0" err="1"/>
              <a:t>Sau</a:t>
            </a:r>
            <a:r>
              <a:rPr lang="en-US" sz="2000" dirty="0"/>
              <a:t> </a:t>
            </a:r>
            <a:r>
              <a:rPr lang="en-US" sz="2000" dirty="0" err="1"/>
              <a:t>đó</a:t>
            </a:r>
            <a:r>
              <a:rPr lang="en-US" sz="2000" dirty="0"/>
              <a:t> </a:t>
            </a:r>
            <a:r>
              <a:rPr lang="en-US" sz="2000" dirty="0" err="1"/>
              <a:t>otomat</a:t>
            </a:r>
            <a:r>
              <a:rPr lang="en-US" sz="2000" dirty="0"/>
              <a:t> A </a:t>
            </a:r>
            <a:r>
              <a:rPr lang="en-US" sz="2000" dirty="0" err="1"/>
              <a:t>có</a:t>
            </a:r>
            <a:r>
              <a:rPr lang="en-US" sz="2000" dirty="0"/>
              <a:t> </a:t>
            </a:r>
            <a:r>
              <a:rPr lang="en-US" sz="2000" dirty="0" err="1"/>
              <a:t>thể</a:t>
            </a:r>
            <a:r>
              <a:rPr lang="en-US" sz="2000" dirty="0"/>
              <a:t> </a:t>
            </a:r>
            <a:r>
              <a:rPr lang="en-US" sz="2000" dirty="0" err="1"/>
              <a:t>lại</a:t>
            </a:r>
            <a:r>
              <a:rPr lang="en-US" sz="2000" dirty="0"/>
              <a:t> </a:t>
            </a:r>
            <a:r>
              <a:rPr lang="en-US" sz="2000" dirty="0" err="1"/>
              <a:t>tiếp</a:t>
            </a:r>
            <a:r>
              <a:rPr lang="en-US" sz="2000" dirty="0"/>
              <a:t> </a:t>
            </a:r>
            <a:r>
              <a:rPr lang="en-US" sz="2000" dirty="0" err="1"/>
              <a:t>tục</a:t>
            </a:r>
            <a:r>
              <a:rPr lang="en-US" sz="2000" dirty="0"/>
              <a:t> </a:t>
            </a:r>
            <a:r>
              <a:rPr lang="en-US" sz="2000" dirty="0" err="1"/>
              <a:t>chuyển</a:t>
            </a:r>
            <a:r>
              <a:rPr lang="en-US" sz="2000" dirty="0"/>
              <a:t> </a:t>
            </a:r>
            <a:r>
              <a:rPr lang="en-US" sz="2000" dirty="0" err="1"/>
              <a:t>từ</a:t>
            </a:r>
            <a:r>
              <a:rPr lang="en-US" sz="2000" dirty="0"/>
              <a:t> </a:t>
            </a:r>
            <a:r>
              <a:rPr lang="en-US" sz="2000" dirty="0" err="1"/>
              <a:t>trạng</a:t>
            </a:r>
            <a:r>
              <a:rPr lang="en-US" sz="2000" dirty="0"/>
              <a:t> </a:t>
            </a:r>
            <a:r>
              <a:rPr lang="en-US" sz="2000" dirty="0" err="1"/>
              <a:t>thái</a:t>
            </a:r>
            <a:r>
              <a:rPr lang="en-US" sz="2000" dirty="0"/>
              <a:t> q</a:t>
            </a:r>
            <a:r>
              <a:rPr lang="en-US" sz="2000" baseline="-25000" dirty="0"/>
              <a:t>1</a:t>
            </a:r>
            <a:r>
              <a:rPr lang="en-US" sz="2000" dirty="0"/>
              <a:t> </a:t>
            </a:r>
            <a:r>
              <a:rPr lang="en-US" sz="2000" dirty="0" err="1"/>
              <a:t>nhờ</a:t>
            </a:r>
            <a:r>
              <a:rPr lang="en-US" sz="2000" dirty="0"/>
              <a:t> </a:t>
            </a:r>
            <a:r>
              <a:rPr lang="en-US" sz="2000" dirty="0" err="1"/>
              <a:t>hàm</a:t>
            </a:r>
            <a:r>
              <a:rPr lang="en-US" sz="2000" dirty="0"/>
              <a:t> </a:t>
            </a:r>
            <a:r>
              <a:rPr lang="en-US" sz="2000" dirty="0" err="1"/>
              <a:t>chuyển</a:t>
            </a:r>
            <a:r>
              <a:rPr lang="en-US" sz="2000" dirty="0"/>
              <a:t> δ </a:t>
            </a:r>
            <a:r>
              <a:rPr lang="en-US" sz="2000" dirty="0" err="1"/>
              <a:t>về</a:t>
            </a:r>
            <a:r>
              <a:rPr lang="en-US" sz="2000" dirty="0"/>
              <a:t> </a:t>
            </a:r>
            <a:r>
              <a:rPr lang="en-US" sz="2000" dirty="0" err="1"/>
              <a:t>trạng</a:t>
            </a:r>
            <a:r>
              <a:rPr lang="en-US" sz="2000" dirty="0"/>
              <a:t> </a:t>
            </a:r>
            <a:r>
              <a:rPr lang="en-US" sz="2000" dirty="0" err="1"/>
              <a:t>thái</a:t>
            </a:r>
            <a:r>
              <a:rPr lang="en-US" sz="2000" dirty="0"/>
              <a:t> </a:t>
            </a:r>
            <a:r>
              <a:rPr lang="en-US" sz="2000" dirty="0" err="1"/>
              <a:t>mới</a:t>
            </a:r>
            <a:r>
              <a:rPr lang="en-US" sz="2000" dirty="0"/>
              <a:t> q</a:t>
            </a:r>
            <a:r>
              <a:rPr lang="en-US" sz="2000" baseline="-25000" dirty="0"/>
              <a:t>2 </a:t>
            </a:r>
            <a:r>
              <a:rPr lang="en-US" sz="2000" dirty="0"/>
              <a:t>= δ(q</a:t>
            </a:r>
            <a:r>
              <a:rPr lang="en-US" sz="2000" baseline="-25000" dirty="0"/>
              <a:t>1</a:t>
            </a:r>
            <a:r>
              <a:rPr lang="en-US" sz="2000" dirty="0"/>
              <a:t>, a</a:t>
            </a:r>
            <a:r>
              <a:rPr lang="en-US" sz="2000" baseline="-25000" dirty="0"/>
              <a:t>2</a:t>
            </a:r>
            <a:r>
              <a:rPr lang="en-US" sz="2000" dirty="0"/>
              <a:t>) ∈ Q. </a:t>
            </a:r>
            <a:r>
              <a:rPr lang="en-US" sz="2000" dirty="0" err="1"/>
              <a:t>Quá</a:t>
            </a:r>
            <a:r>
              <a:rPr lang="en-US" sz="2000" dirty="0"/>
              <a:t> </a:t>
            </a:r>
            <a:r>
              <a:rPr lang="en-US" sz="2000" dirty="0" err="1"/>
              <a:t>trình</a:t>
            </a:r>
            <a:r>
              <a:rPr lang="en-US" sz="2000" dirty="0"/>
              <a:t> </a:t>
            </a:r>
            <a:r>
              <a:rPr lang="en-US" sz="2000" dirty="0" err="1"/>
              <a:t>đó</a:t>
            </a:r>
            <a:r>
              <a:rPr lang="en-US" sz="2000" dirty="0"/>
              <a:t> </a:t>
            </a:r>
            <a:r>
              <a:rPr lang="en-US" sz="2000" dirty="0" err="1"/>
              <a:t>sẽ</a:t>
            </a:r>
            <a:r>
              <a:rPr lang="en-US" sz="2000" dirty="0"/>
              <a:t> </a:t>
            </a:r>
            <a:r>
              <a:rPr lang="en-US" sz="2000" dirty="0" err="1"/>
              <a:t>tiếp</a:t>
            </a:r>
            <a:r>
              <a:rPr lang="en-US" sz="2000" dirty="0"/>
              <a:t> </a:t>
            </a:r>
            <a:r>
              <a:rPr lang="en-US" sz="2000" dirty="0" err="1"/>
              <a:t>tục</a:t>
            </a:r>
            <a:r>
              <a:rPr lang="en-US" sz="2000" dirty="0"/>
              <a:t> </a:t>
            </a:r>
            <a:r>
              <a:rPr lang="en-US" sz="2000" dirty="0" err="1"/>
              <a:t>cho</a:t>
            </a:r>
            <a:r>
              <a:rPr lang="en-US" sz="2000" dirty="0"/>
              <a:t> </a:t>
            </a:r>
            <a:r>
              <a:rPr lang="en-US" sz="2000" dirty="0" err="1"/>
              <a:t>tới</a:t>
            </a:r>
            <a:r>
              <a:rPr lang="en-US" sz="2000" dirty="0"/>
              <a:t> </a:t>
            </a:r>
            <a:r>
              <a:rPr lang="en-US" sz="2000" dirty="0" err="1"/>
              <a:t>khi</a:t>
            </a:r>
            <a:r>
              <a:rPr lang="en-US" sz="2000" dirty="0"/>
              <a:t> </a:t>
            </a:r>
            <a:r>
              <a:rPr lang="en-US" sz="2000" dirty="0" err="1"/>
              <a:t>gặp</a:t>
            </a:r>
            <a:r>
              <a:rPr lang="en-US" sz="2000" dirty="0"/>
              <a:t> </a:t>
            </a:r>
            <a:r>
              <a:rPr lang="en-US" sz="2000" dirty="0" err="1"/>
              <a:t>một</a:t>
            </a:r>
            <a:r>
              <a:rPr lang="en-US" sz="2000" dirty="0"/>
              <a:t> </a:t>
            </a:r>
            <a:r>
              <a:rPr lang="en-US" sz="2000" dirty="0" err="1"/>
              <a:t>trong</a:t>
            </a:r>
            <a:r>
              <a:rPr lang="en-US" sz="2000" dirty="0"/>
              <a:t> </a:t>
            </a:r>
            <a:r>
              <a:rPr lang="en-US" sz="2000" dirty="0" err="1"/>
              <a:t>các</a:t>
            </a:r>
            <a:r>
              <a:rPr lang="en-US" sz="2000" dirty="0"/>
              <a:t> </a:t>
            </a:r>
            <a:r>
              <a:rPr lang="en-US" sz="2000" dirty="0" err="1"/>
              <a:t>tình</a:t>
            </a:r>
            <a:r>
              <a:rPr lang="en-US" sz="2000" dirty="0"/>
              <a:t> </a:t>
            </a:r>
            <a:r>
              <a:rPr lang="en-US" sz="2000" dirty="0" err="1"/>
              <a:t>huống</a:t>
            </a:r>
            <a:r>
              <a:rPr lang="en-US" sz="2000" dirty="0"/>
              <a:t> </a:t>
            </a:r>
            <a:r>
              <a:rPr lang="en-US" sz="2000" dirty="0" err="1"/>
              <a:t>sau</a:t>
            </a:r>
            <a:r>
              <a:rPr lang="en-US" sz="2000" dirty="0"/>
              <a:t>: </a:t>
            </a:r>
          </a:p>
          <a:p>
            <a:pPr>
              <a:lnSpc>
                <a:spcPct val="150000"/>
              </a:lnSpc>
              <a:spcBef>
                <a:spcPts val="0"/>
              </a:spcBef>
            </a:pPr>
            <a:r>
              <a:rPr lang="en-US" sz="2000" dirty="0"/>
              <a:t>− </a:t>
            </a:r>
            <a:r>
              <a:rPr lang="en-US" sz="2000" dirty="0" err="1"/>
              <a:t>Otomat</a:t>
            </a:r>
            <a:r>
              <a:rPr lang="en-US" sz="2000" dirty="0"/>
              <a:t> A </a:t>
            </a:r>
            <a:r>
              <a:rPr lang="en-US" sz="2000" dirty="0" err="1"/>
              <a:t>đọc</a:t>
            </a:r>
            <a:r>
              <a:rPr lang="en-US" sz="2000" dirty="0"/>
              <a:t> </a:t>
            </a:r>
            <a:r>
              <a:rPr lang="en-US" sz="2000" dirty="0" err="1"/>
              <a:t>hết</a:t>
            </a:r>
            <a:r>
              <a:rPr lang="en-US" sz="2000" dirty="0"/>
              <a:t> </a:t>
            </a:r>
            <a:r>
              <a:rPr lang="en-US" sz="2000" dirty="0" err="1"/>
              <a:t>xâu</a:t>
            </a:r>
            <a:r>
              <a:rPr lang="en-US" sz="2000" dirty="0"/>
              <a:t> </a:t>
            </a:r>
            <a:r>
              <a:rPr lang="en-US" sz="2000" dirty="0" err="1"/>
              <a:t>vào</a:t>
            </a:r>
            <a:r>
              <a:rPr lang="en-US" sz="2000" dirty="0"/>
              <a:t> ω </a:t>
            </a:r>
            <a:r>
              <a:rPr lang="en-US" sz="2000" dirty="0" err="1"/>
              <a:t>và</a:t>
            </a:r>
            <a:r>
              <a:rPr lang="en-US" sz="2000" dirty="0"/>
              <a:t> δ(q</a:t>
            </a:r>
            <a:r>
              <a:rPr lang="en-US" sz="2000" baseline="-25000" dirty="0"/>
              <a:t>n-1</a:t>
            </a:r>
            <a:r>
              <a:rPr lang="en-US" sz="2000" dirty="0"/>
              <a:t>,a</a:t>
            </a:r>
            <a:r>
              <a:rPr lang="en-US" sz="2000" baseline="-25000" dirty="0"/>
              <a:t>n</a:t>
            </a:r>
            <a:r>
              <a:rPr lang="en-US" sz="2000" dirty="0"/>
              <a:t>) = </a:t>
            </a:r>
            <a:r>
              <a:rPr lang="en-US" sz="2000" dirty="0" err="1"/>
              <a:t>q</a:t>
            </a:r>
            <a:r>
              <a:rPr lang="en-US" sz="2000" baseline="-25000" dirty="0" err="1"/>
              <a:t>n</a:t>
            </a:r>
            <a:r>
              <a:rPr lang="en-US" sz="2000" baseline="-25000" dirty="0"/>
              <a:t> </a:t>
            </a:r>
            <a:r>
              <a:rPr lang="en-US" sz="2000" dirty="0"/>
              <a:t>∈ F, ta </a:t>
            </a:r>
            <a:r>
              <a:rPr lang="en-US" sz="2000" dirty="0" err="1"/>
              <a:t>nói</a:t>
            </a:r>
            <a:r>
              <a:rPr lang="en-US" sz="2000" dirty="0"/>
              <a:t> </a:t>
            </a:r>
            <a:r>
              <a:rPr lang="en-US" sz="2000" dirty="0" err="1"/>
              <a:t>rằng</a:t>
            </a:r>
            <a:r>
              <a:rPr lang="en-US" sz="2000" dirty="0"/>
              <a:t> A </a:t>
            </a:r>
            <a:r>
              <a:rPr lang="en-US" sz="2000" dirty="0" err="1"/>
              <a:t>đoán</a:t>
            </a:r>
            <a:r>
              <a:rPr lang="en-US" sz="2000" dirty="0"/>
              <a:t> </a:t>
            </a:r>
            <a:r>
              <a:rPr lang="en-US" sz="2000" dirty="0" err="1"/>
              <a:t>nhận</a:t>
            </a:r>
            <a:r>
              <a:rPr lang="en-US" sz="2000" dirty="0"/>
              <a:t> </a:t>
            </a:r>
            <a:r>
              <a:rPr lang="en-US" sz="2000" dirty="0" err="1"/>
              <a:t>xâu</a:t>
            </a:r>
            <a:r>
              <a:rPr lang="en-US" sz="2000" dirty="0"/>
              <a:t> ω. </a:t>
            </a:r>
          </a:p>
          <a:p>
            <a:pPr>
              <a:lnSpc>
                <a:spcPct val="150000"/>
              </a:lnSpc>
              <a:spcBef>
                <a:spcPts val="0"/>
              </a:spcBef>
            </a:pPr>
            <a:r>
              <a:rPr lang="en-US" sz="2000" dirty="0"/>
              <a:t>− </a:t>
            </a:r>
            <a:r>
              <a:rPr lang="en-US" sz="2000" dirty="0" err="1"/>
              <a:t>Hoặc</a:t>
            </a:r>
            <a:r>
              <a:rPr lang="en-US" sz="2000" dirty="0"/>
              <a:t> </a:t>
            </a:r>
            <a:r>
              <a:rPr lang="en-US" sz="2000" dirty="0" err="1"/>
              <a:t>otomat</a:t>
            </a:r>
            <a:r>
              <a:rPr lang="en-US" sz="2000" dirty="0"/>
              <a:t> A </a:t>
            </a:r>
            <a:r>
              <a:rPr lang="en-US" sz="2000" dirty="0" err="1"/>
              <a:t>đọc</a:t>
            </a:r>
            <a:r>
              <a:rPr lang="en-US" sz="2000" dirty="0"/>
              <a:t> </a:t>
            </a:r>
            <a:r>
              <a:rPr lang="en-US" sz="2000" dirty="0" err="1"/>
              <a:t>hết</a:t>
            </a:r>
            <a:r>
              <a:rPr lang="en-US" sz="2000" dirty="0"/>
              <a:t> </a:t>
            </a:r>
            <a:r>
              <a:rPr lang="en-US" sz="2000" dirty="0" err="1"/>
              <a:t>xâu</a:t>
            </a:r>
            <a:r>
              <a:rPr lang="en-US" sz="2000" dirty="0"/>
              <a:t> </a:t>
            </a:r>
            <a:r>
              <a:rPr lang="en-US" sz="2000" dirty="0" err="1"/>
              <a:t>vào</a:t>
            </a:r>
            <a:r>
              <a:rPr lang="en-US" sz="2000" dirty="0"/>
              <a:t> ω </a:t>
            </a:r>
            <a:r>
              <a:rPr lang="en-US" sz="2000" dirty="0" err="1"/>
              <a:t>và</a:t>
            </a:r>
            <a:r>
              <a:rPr lang="en-US" sz="2000" dirty="0"/>
              <a:t> δ(q</a:t>
            </a:r>
            <a:r>
              <a:rPr lang="en-US" sz="2000" baseline="-25000" dirty="0"/>
              <a:t>n-1</a:t>
            </a:r>
            <a:r>
              <a:rPr lang="en-US" sz="2000" dirty="0"/>
              <a:t>,a</a:t>
            </a:r>
            <a:r>
              <a:rPr lang="en-US" sz="2000" baseline="-25000" dirty="0"/>
              <a:t>n</a:t>
            </a:r>
            <a:r>
              <a:rPr lang="en-US" sz="2000" dirty="0"/>
              <a:t>) = </a:t>
            </a:r>
            <a:r>
              <a:rPr lang="en-US" sz="2000" dirty="0" err="1"/>
              <a:t>q</a:t>
            </a:r>
            <a:r>
              <a:rPr lang="en-US" sz="2000" baseline="-25000" dirty="0" err="1"/>
              <a:t>n</a:t>
            </a:r>
            <a:r>
              <a:rPr lang="en-US" sz="2000" baseline="-25000" dirty="0"/>
              <a:t> </a:t>
            </a:r>
            <a:r>
              <a:rPr lang="en-US" sz="2000" dirty="0"/>
              <a:t>∉ F, ta </a:t>
            </a:r>
            <a:r>
              <a:rPr lang="en-US" sz="2000" dirty="0" err="1"/>
              <a:t>nói</a:t>
            </a:r>
            <a:r>
              <a:rPr lang="en-US" sz="2000" dirty="0"/>
              <a:t> A </a:t>
            </a:r>
            <a:r>
              <a:rPr lang="en-US" sz="2000" dirty="0" err="1"/>
              <a:t>không</a:t>
            </a:r>
            <a:r>
              <a:rPr lang="en-US" sz="2000" dirty="0"/>
              <a:t> </a:t>
            </a:r>
            <a:r>
              <a:rPr lang="en-US" sz="2000" dirty="0" err="1"/>
              <a:t>đoán</a:t>
            </a:r>
            <a:r>
              <a:rPr lang="en-US" sz="2000" dirty="0"/>
              <a:t> </a:t>
            </a:r>
            <a:r>
              <a:rPr lang="en-US" sz="2000" dirty="0" err="1"/>
              <a:t>nhận</a:t>
            </a:r>
            <a:r>
              <a:rPr lang="en-US" sz="2000" dirty="0"/>
              <a:t> </a:t>
            </a:r>
            <a:r>
              <a:rPr lang="en-US" sz="2000" dirty="0" err="1"/>
              <a:t>xâu</a:t>
            </a:r>
            <a:r>
              <a:rPr lang="en-US" sz="2000" dirty="0"/>
              <a:t> ω. </a:t>
            </a:r>
          </a:p>
          <a:p>
            <a:pPr>
              <a:lnSpc>
                <a:spcPct val="150000"/>
              </a:lnSpc>
              <a:spcBef>
                <a:spcPts val="0"/>
              </a:spcBef>
            </a:pPr>
            <a:r>
              <a:rPr lang="en-US" sz="2000" dirty="0"/>
              <a:t>− </a:t>
            </a:r>
            <a:r>
              <a:rPr lang="en-US" sz="2000" dirty="0" err="1"/>
              <a:t>Hoặc</a:t>
            </a:r>
            <a:r>
              <a:rPr lang="en-US" sz="2000" dirty="0"/>
              <a:t> </a:t>
            </a:r>
            <a:r>
              <a:rPr lang="en-US" sz="2000" dirty="0" err="1"/>
              <a:t>khi</a:t>
            </a:r>
            <a:r>
              <a:rPr lang="en-US" sz="2000" dirty="0"/>
              <a:t> </a:t>
            </a:r>
            <a:r>
              <a:rPr lang="en-US" sz="2000" dirty="0" err="1"/>
              <a:t>otomat</a:t>
            </a:r>
            <a:r>
              <a:rPr lang="en-US" sz="2000" dirty="0"/>
              <a:t> A </a:t>
            </a:r>
            <a:r>
              <a:rPr lang="en-US" sz="2000" dirty="0" err="1"/>
              <a:t>đọc</a:t>
            </a:r>
            <a:r>
              <a:rPr lang="en-US" sz="2000" dirty="0"/>
              <a:t> </a:t>
            </a:r>
            <a:r>
              <a:rPr lang="en-US" sz="2000" dirty="0" err="1"/>
              <a:t>đến</a:t>
            </a:r>
            <a:r>
              <a:rPr lang="en-US" sz="2000" dirty="0"/>
              <a:t> </a:t>
            </a:r>
            <a:r>
              <a:rPr lang="en-US" sz="2000" dirty="0" err="1"/>
              <a:t>a</a:t>
            </a:r>
            <a:r>
              <a:rPr lang="en-US" sz="2000" baseline="-25000" dirty="0" err="1"/>
              <a:t>j</a:t>
            </a:r>
            <a:r>
              <a:rPr lang="en-US" sz="2000" baseline="-25000" dirty="0"/>
              <a:t> </a:t>
            </a:r>
            <a:r>
              <a:rPr lang="en-US" sz="2000" dirty="0"/>
              <a:t>, (j ≤ n) </a:t>
            </a:r>
            <a:r>
              <a:rPr lang="en-US" sz="2000" dirty="0" err="1"/>
              <a:t>và</a:t>
            </a:r>
            <a:r>
              <a:rPr lang="en-US" sz="2000" dirty="0"/>
              <a:t> </a:t>
            </a:r>
            <a:r>
              <a:rPr lang="en-US" sz="2000" dirty="0" err="1"/>
              <a:t>hàm</a:t>
            </a:r>
            <a:r>
              <a:rPr lang="en-US" sz="2000" dirty="0"/>
              <a:t> δ(q</a:t>
            </a:r>
            <a:r>
              <a:rPr lang="en-US" sz="2000" baseline="-25000" dirty="0"/>
              <a:t>j-1</a:t>
            </a:r>
            <a:r>
              <a:rPr lang="en-US" sz="2000" dirty="0"/>
              <a:t>, </a:t>
            </a:r>
            <a:r>
              <a:rPr lang="en-US" sz="2000" dirty="0" err="1"/>
              <a:t>a</a:t>
            </a:r>
            <a:r>
              <a:rPr lang="en-US" sz="2000" baseline="-25000" dirty="0" err="1"/>
              <a:t>j</a:t>
            </a:r>
            <a:r>
              <a:rPr lang="en-US" sz="2000" dirty="0"/>
              <a:t>) </a:t>
            </a:r>
            <a:r>
              <a:rPr lang="en-US" sz="2000" dirty="0" err="1"/>
              <a:t>không</a:t>
            </a:r>
            <a:r>
              <a:rPr lang="en-US" sz="2000" dirty="0"/>
              <a:t> </a:t>
            </a:r>
            <a:r>
              <a:rPr lang="en-US" sz="2000" dirty="0" err="1"/>
              <a:t>xác</a:t>
            </a:r>
            <a:r>
              <a:rPr lang="en-US" sz="2000" dirty="0"/>
              <a:t> </a:t>
            </a:r>
            <a:r>
              <a:rPr lang="en-US" sz="2000" dirty="0" err="1"/>
              <a:t>định</a:t>
            </a:r>
            <a:r>
              <a:rPr lang="en-US" sz="2000" dirty="0"/>
              <a:t>, ta </a:t>
            </a:r>
            <a:r>
              <a:rPr lang="en-US" sz="2000" dirty="0" err="1"/>
              <a:t>cũng</a:t>
            </a:r>
            <a:r>
              <a:rPr lang="en-US" sz="2000" dirty="0"/>
              <a:t> </a:t>
            </a:r>
            <a:r>
              <a:rPr lang="en-US" sz="2000" dirty="0" err="1"/>
              <a:t>nói</a:t>
            </a:r>
            <a:r>
              <a:rPr lang="en-US" sz="2000" dirty="0"/>
              <a:t> A </a:t>
            </a:r>
            <a:r>
              <a:rPr lang="en-US" sz="2000" dirty="0" err="1"/>
              <a:t>không</a:t>
            </a:r>
            <a:r>
              <a:rPr lang="en-US" sz="2000" dirty="0"/>
              <a:t> </a:t>
            </a:r>
            <a:r>
              <a:rPr lang="en-US" sz="2000" dirty="0" err="1"/>
              <a:t>đoán</a:t>
            </a:r>
            <a:r>
              <a:rPr lang="en-US" sz="2000" dirty="0"/>
              <a:t> </a:t>
            </a:r>
            <a:r>
              <a:rPr lang="en-US" sz="2000" dirty="0" err="1"/>
              <a:t>nhận</a:t>
            </a:r>
            <a:r>
              <a:rPr lang="en-US" sz="2000" dirty="0"/>
              <a:t> </a:t>
            </a:r>
            <a:r>
              <a:rPr lang="en-US" sz="2000" dirty="0" err="1"/>
              <a:t>xâu</a:t>
            </a:r>
            <a:r>
              <a:rPr lang="en-US" sz="2000" dirty="0"/>
              <a:t> ω. </a:t>
            </a:r>
          </a:p>
          <a:p>
            <a:pPr>
              <a:lnSpc>
                <a:spcPct val="150000"/>
              </a:lnSpc>
              <a:spcBef>
                <a:spcPts val="0"/>
              </a:spcBef>
            </a:pPr>
            <a:endParaRPr lang="en-US" sz="2000" dirty="0"/>
          </a:p>
        </p:txBody>
      </p:sp>
    </p:spTree>
    <p:extLst>
      <p:ext uri="{BB962C8B-B14F-4D97-AF65-F5344CB8AC3E}">
        <p14:creationId xmlns:p14="http://schemas.microsoft.com/office/powerpoint/2010/main" val="1282925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4.2 Điều kiện cần của ngôn ngữ chính quy </a:t>
            </a:r>
            <a:endParaRPr lang="en-US"/>
          </a:p>
        </p:txBody>
      </p:sp>
      <p:sp>
        <p:nvSpPr>
          <p:cNvPr id="3" name="Content Placeholder 2"/>
          <p:cNvSpPr>
            <a:spLocks noGrp="1"/>
          </p:cNvSpPr>
          <p:nvPr>
            <p:ph idx="1"/>
          </p:nvPr>
        </p:nvSpPr>
        <p:spPr/>
        <p:txBody>
          <a:bodyPr/>
          <a:lstStyle/>
          <a:p>
            <a:pPr>
              <a:lnSpc>
                <a:spcPct val="150000"/>
              </a:lnSpc>
            </a:pPr>
            <a:r>
              <a:rPr lang="en-US" b="1" i="1"/>
              <a:t>Định lý 4.1 </a:t>
            </a:r>
            <a:r>
              <a:rPr lang="en-US"/>
              <a:t> Nếu L là ngôn ngữ chính quy thì tồn tại số nguyên dương n sao cho với mọi   ω ∈ L mà |ω | ≥ n đều có thể phân tích được dưới dạng ω = uvw, (với |v| ≥ 1 hay v ≠ ε) mà với mọi chỉ số i = 0, 1. 2,… ta có uv</a:t>
            </a:r>
            <a:r>
              <a:rPr lang="en-US" baseline="30000"/>
              <a:t>i</a:t>
            </a:r>
            <a:r>
              <a:rPr lang="en-US"/>
              <a:t>w ∈ L </a:t>
            </a:r>
            <a:endParaRPr lang="en-US" smtClean="0"/>
          </a:p>
          <a:p>
            <a:pPr>
              <a:lnSpc>
                <a:spcPct val="150000"/>
              </a:lnSpc>
            </a:pPr>
            <a:r>
              <a:rPr lang="en-US" b="1" i="1"/>
              <a:t>Hệ quả 4.1 </a:t>
            </a:r>
            <a:r>
              <a:rPr lang="en-US"/>
              <a:t> Cho A là otomat hữu hạn đơn định có n trạng thái và L là ngôn ngữ được đoán nhận bởi A. Khi đó L ≠ ∅ khi và chỉ khi ∃ ω ∈L sao |ω| &lt; n.  </a:t>
            </a:r>
          </a:p>
          <a:p>
            <a:pPr>
              <a:lnSpc>
                <a:spcPct val="150000"/>
              </a:lnSpc>
            </a:pPr>
            <a:r>
              <a:rPr lang="en-US" b="1" i="1"/>
              <a:t>Hệ quả 4.2 </a:t>
            </a:r>
            <a:r>
              <a:rPr lang="en-US"/>
              <a:t> Tồn tại một ngôn ngữ phi ngữ cảnh mà không được đoán nhận bởi bất kỳ một otomat hữu hạn đơn định nào. </a:t>
            </a:r>
          </a:p>
          <a:p>
            <a:pPr>
              <a:lnSpc>
                <a:spcPct val="150000"/>
              </a:lnSpc>
            </a:pPr>
            <a:endParaRPr lang="en-US"/>
          </a:p>
          <a:p>
            <a:pPr>
              <a:lnSpc>
                <a:spcPct val="150000"/>
              </a:lnSpc>
            </a:pPr>
            <a:endParaRPr lang="en-US"/>
          </a:p>
        </p:txBody>
      </p:sp>
    </p:spTree>
    <p:extLst>
      <p:ext uri="{BB962C8B-B14F-4D97-AF65-F5344CB8AC3E}">
        <p14:creationId xmlns:p14="http://schemas.microsoft.com/office/powerpoint/2010/main" val="2172936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err="1"/>
              <a:t>Mô</a:t>
            </a:r>
            <a:r>
              <a:rPr lang="en-US" i="1" dirty="0"/>
              <a:t> </a:t>
            </a:r>
            <a:r>
              <a:rPr lang="en-US" i="1" dirty="0" err="1"/>
              <a:t>tả</a:t>
            </a:r>
            <a:r>
              <a:rPr lang="en-US" i="1" dirty="0"/>
              <a:t> </a:t>
            </a:r>
            <a:r>
              <a:rPr lang="en-US" i="1" dirty="0" err="1"/>
              <a:t>quá</a:t>
            </a:r>
            <a:r>
              <a:rPr lang="en-US" i="1" dirty="0"/>
              <a:t> </a:t>
            </a:r>
            <a:r>
              <a:rPr lang="en-US" i="1" dirty="0" err="1"/>
              <a:t>trình</a:t>
            </a:r>
            <a:r>
              <a:rPr lang="en-US" i="1" dirty="0"/>
              <a:t> </a:t>
            </a:r>
            <a:r>
              <a:rPr lang="en-US" i="1" dirty="0" err="1"/>
              <a:t>đoán</a:t>
            </a:r>
            <a:r>
              <a:rPr lang="en-US" i="1" dirty="0"/>
              <a:t> </a:t>
            </a:r>
            <a:r>
              <a:rPr lang="en-US" i="1" dirty="0" err="1"/>
              <a:t>nhận</a:t>
            </a:r>
            <a:r>
              <a:rPr lang="en-US" i="1" dirty="0"/>
              <a:t> </a:t>
            </a:r>
            <a:r>
              <a:rPr lang="en-US" i="1" dirty="0" err="1"/>
              <a:t>xâu</a:t>
            </a:r>
            <a:r>
              <a:rPr lang="en-US" i="1" dirty="0"/>
              <a:t> </a:t>
            </a:r>
            <a:r>
              <a:rPr lang="en-US" dirty="0"/>
              <a:t>ω</a:t>
            </a:r>
            <a:r>
              <a:rPr lang="en-US" i="1" dirty="0"/>
              <a:t> </a:t>
            </a:r>
            <a:r>
              <a:rPr lang="en-US" i="1" dirty="0" err="1"/>
              <a:t>của</a:t>
            </a:r>
            <a:r>
              <a:rPr lang="en-US" i="1" dirty="0"/>
              <a:t> </a:t>
            </a:r>
            <a:r>
              <a:rPr lang="en-US" i="1" dirty="0" err="1"/>
              <a:t>otomat</a:t>
            </a:r>
            <a:r>
              <a:rPr lang="en-US" i="1" dirty="0"/>
              <a:t> A </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stretch>
            <a:fillRect/>
          </a:stretch>
        </p:blipFill>
        <p:spPr>
          <a:xfrm>
            <a:off x="3549316" y="2843463"/>
            <a:ext cx="6725652" cy="2065421"/>
          </a:xfrm>
          <a:prstGeom prst="rect">
            <a:avLst/>
          </a:prstGeom>
        </p:spPr>
      </p:pic>
    </p:spTree>
    <p:extLst>
      <p:ext uri="{BB962C8B-B14F-4D97-AF65-F5344CB8AC3E}">
        <p14:creationId xmlns:p14="http://schemas.microsoft.com/office/powerpoint/2010/main" val="2153972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b="1" dirty="0" err="1" smtClean="0"/>
              <a:t>Biểu</a:t>
            </a:r>
            <a:r>
              <a:rPr lang="en-US" b="1" dirty="0" smtClean="0"/>
              <a:t> </a:t>
            </a:r>
            <a:r>
              <a:rPr lang="en-US" b="1" dirty="0" err="1"/>
              <a:t>diễn</a:t>
            </a:r>
            <a:r>
              <a:rPr lang="en-US" b="1" dirty="0"/>
              <a:t> </a:t>
            </a:r>
            <a:r>
              <a:rPr lang="en-US" b="1" dirty="0" err="1"/>
              <a:t>otomat</a:t>
            </a:r>
            <a:r>
              <a:rPr lang="en-US" b="1" dirty="0"/>
              <a:t> </a:t>
            </a:r>
            <a:r>
              <a:rPr lang="en-US" b="1" dirty="0" err="1"/>
              <a:t>hữu</a:t>
            </a:r>
            <a:r>
              <a:rPr lang="en-US" b="1" dirty="0"/>
              <a:t> </a:t>
            </a:r>
            <a:r>
              <a:rPr lang="en-US" b="1" dirty="0" err="1"/>
              <a:t>hạn</a:t>
            </a:r>
            <a:r>
              <a:rPr lang="en-US" b="1" dirty="0"/>
              <a:t> </a:t>
            </a:r>
            <a:r>
              <a:rPr lang="en-US" b="1" dirty="0" err="1"/>
              <a:t>đơn</a:t>
            </a:r>
            <a:r>
              <a:rPr lang="en-US" b="1" dirty="0"/>
              <a:t> </a:t>
            </a:r>
            <a:r>
              <a:rPr lang="en-US" b="1" dirty="0" err="1"/>
              <a:t>định</a:t>
            </a:r>
            <a:r>
              <a:rPr lang="en-US" dirty="0"/>
              <a:t> </a:t>
            </a:r>
          </a:p>
        </p:txBody>
      </p:sp>
      <p:sp>
        <p:nvSpPr>
          <p:cNvPr id="3" name="Content Placeholder 2"/>
          <p:cNvSpPr>
            <a:spLocks noGrp="1"/>
          </p:cNvSpPr>
          <p:nvPr>
            <p:ph idx="1"/>
          </p:nvPr>
        </p:nvSpPr>
        <p:spPr>
          <a:xfrm>
            <a:off x="2589212" y="1483895"/>
            <a:ext cx="8915400" cy="3777622"/>
          </a:xfrm>
        </p:spPr>
        <p:txBody>
          <a:bodyPr/>
          <a:lstStyle/>
          <a:p>
            <a:pPr>
              <a:lnSpc>
                <a:spcPct val="150000"/>
              </a:lnSpc>
            </a:pPr>
            <a:r>
              <a:rPr lang="en-US" dirty="0" err="1"/>
              <a:t>Hàm</a:t>
            </a:r>
            <a:r>
              <a:rPr lang="en-US" dirty="0"/>
              <a:t> </a:t>
            </a:r>
            <a:r>
              <a:rPr lang="en-US" dirty="0" err="1"/>
              <a:t>chuyển</a:t>
            </a:r>
            <a:r>
              <a:rPr lang="en-US" dirty="0"/>
              <a:t> </a:t>
            </a:r>
            <a:r>
              <a:rPr lang="en-US" dirty="0" err="1"/>
              <a:t>trạng</a:t>
            </a:r>
            <a:r>
              <a:rPr lang="en-US" dirty="0"/>
              <a:t> </a:t>
            </a:r>
            <a:r>
              <a:rPr lang="en-US" dirty="0" err="1"/>
              <a:t>thái</a:t>
            </a:r>
            <a:r>
              <a:rPr lang="en-US" dirty="0"/>
              <a:t> </a:t>
            </a:r>
            <a:r>
              <a:rPr lang="en-US" dirty="0" err="1"/>
              <a:t>là</a:t>
            </a:r>
            <a:r>
              <a:rPr lang="en-US" dirty="0"/>
              <a:t> </a:t>
            </a:r>
            <a:r>
              <a:rPr lang="en-US" dirty="0" err="1"/>
              <a:t>một</a:t>
            </a:r>
            <a:r>
              <a:rPr lang="en-US" dirty="0"/>
              <a:t> </a:t>
            </a:r>
            <a:r>
              <a:rPr lang="en-US" dirty="0" err="1"/>
              <a:t>bộ</a:t>
            </a:r>
            <a:r>
              <a:rPr lang="en-US" dirty="0"/>
              <a:t> </a:t>
            </a:r>
            <a:r>
              <a:rPr lang="en-US" dirty="0" err="1"/>
              <a:t>phận</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một</a:t>
            </a:r>
            <a:r>
              <a:rPr lang="en-US" dirty="0"/>
              <a:t> </a:t>
            </a:r>
            <a:r>
              <a:rPr lang="en-US" dirty="0" err="1"/>
              <a:t>otomat</a:t>
            </a:r>
            <a:r>
              <a:rPr lang="en-US" dirty="0"/>
              <a:t> </a:t>
            </a:r>
            <a:r>
              <a:rPr lang="en-US" dirty="0" err="1"/>
              <a:t>hữu</a:t>
            </a:r>
            <a:r>
              <a:rPr lang="en-US" dirty="0"/>
              <a:t> </a:t>
            </a:r>
            <a:r>
              <a:rPr lang="en-US" dirty="0" err="1"/>
              <a:t>hạn</a:t>
            </a:r>
            <a:r>
              <a:rPr lang="en-US" dirty="0"/>
              <a:t> </a:t>
            </a:r>
            <a:r>
              <a:rPr lang="en-US" dirty="0" err="1"/>
              <a:t>đơn</a:t>
            </a:r>
            <a:r>
              <a:rPr lang="en-US" dirty="0"/>
              <a:t> </a:t>
            </a:r>
            <a:r>
              <a:rPr lang="en-US" dirty="0" err="1"/>
              <a:t>định</a:t>
            </a:r>
            <a:r>
              <a:rPr lang="en-US" dirty="0"/>
              <a:t>.  Cho </a:t>
            </a:r>
            <a:r>
              <a:rPr lang="en-US" dirty="0" err="1"/>
              <a:t>một</a:t>
            </a:r>
            <a:r>
              <a:rPr lang="en-US" dirty="0"/>
              <a:t> </a:t>
            </a:r>
            <a:r>
              <a:rPr lang="en-US" dirty="0" err="1"/>
              <a:t>otomat</a:t>
            </a:r>
            <a:r>
              <a:rPr lang="en-US" dirty="0"/>
              <a:t> </a:t>
            </a:r>
            <a:r>
              <a:rPr lang="en-US" dirty="0" err="1"/>
              <a:t>thực</a:t>
            </a:r>
            <a:r>
              <a:rPr lang="en-US" dirty="0"/>
              <a:t> </a:t>
            </a:r>
            <a:r>
              <a:rPr lang="en-US" dirty="0" err="1"/>
              <a:t>chất</a:t>
            </a:r>
            <a:r>
              <a:rPr lang="en-US" dirty="0"/>
              <a:t> </a:t>
            </a:r>
            <a:r>
              <a:rPr lang="en-US" dirty="0" err="1"/>
              <a:t>là</a:t>
            </a:r>
            <a:r>
              <a:rPr lang="en-US" dirty="0"/>
              <a:t> </a:t>
            </a:r>
            <a:r>
              <a:rPr lang="en-US" dirty="0" err="1"/>
              <a:t>cho</a:t>
            </a:r>
            <a:r>
              <a:rPr lang="en-US" dirty="0"/>
              <a:t> </a:t>
            </a:r>
            <a:r>
              <a:rPr lang="en-US" dirty="0" err="1"/>
              <a:t>hàm</a:t>
            </a:r>
            <a:r>
              <a:rPr lang="en-US" dirty="0"/>
              <a:t> </a:t>
            </a:r>
            <a:r>
              <a:rPr lang="en-US" dirty="0" err="1"/>
              <a:t>chuyển</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nó</a:t>
            </a:r>
            <a:r>
              <a:rPr lang="en-US" dirty="0"/>
              <a:t>, </a:t>
            </a:r>
            <a:r>
              <a:rPr lang="en-US" dirty="0" err="1"/>
              <a:t>có</a:t>
            </a:r>
            <a:r>
              <a:rPr lang="en-US" dirty="0"/>
              <a:t> </a:t>
            </a:r>
            <a:r>
              <a:rPr lang="en-US" dirty="0" err="1"/>
              <a:t>thể</a:t>
            </a:r>
            <a:r>
              <a:rPr lang="en-US" dirty="0"/>
              <a:t> </a:t>
            </a:r>
            <a:r>
              <a:rPr lang="en-US" dirty="0" err="1"/>
              <a:t>cho</a:t>
            </a:r>
            <a:r>
              <a:rPr lang="en-US" dirty="0"/>
              <a:t> </a:t>
            </a:r>
            <a:r>
              <a:rPr lang="en-US" dirty="0" err="1"/>
              <a:t>dưới</a:t>
            </a:r>
            <a:r>
              <a:rPr lang="en-US" dirty="0"/>
              <a:t> </a:t>
            </a:r>
            <a:r>
              <a:rPr lang="en-US" dirty="0" err="1"/>
              <a:t>dạng</a:t>
            </a:r>
            <a:r>
              <a:rPr lang="en-US" dirty="0"/>
              <a:t> </a:t>
            </a:r>
            <a:r>
              <a:rPr lang="en-US" dirty="0" err="1"/>
              <a:t>bảng</a:t>
            </a:r>
            <a:r>
              <a:rPr lang="en-US" dirty="0"/>
              <a:t> </a:t>
            </a:r>
            <a:r>
              <a:rPr lang="en-US" dirty="0" err="1"/>
              <a:t>chuyển</a:t>
            </a:r>
            <a:r>
              <a:rPr lang="en-US" dirty="0"/>
              <a:t> </a:t>
            </a:r>
            <a:r>
              <a:rPr lang="en-US" dirty="0" err="1"/>
              <a:t>hoặc</a:t>
            </a:r>
            <a:r>
              <a:rPr lang="en-US" dirty="0"/>
              <a:t> </a:t>
            </a:r>
            <a:r>
              <a:rPr lang="en-US" dirty="0" err="1"/>
              <a:t>cho</a:t>
            </a:r>
            <a:r>
              <a:rPr lang="en-US" dirty="0"/>
              <a:t> </a:t>
            </a:r>
            <a:r>
              <a:rPr lang="en-US" dirty="0" err="1"/>
              <a:t>dưới</a:t>
            </a:r>
            <a:r>
              <a:rPr lang="en-US" dirty="0"/>
              <a:t> </a:t>
            </a:r>
            <a:r>
              <a:rPr lang="en-US" dirty="0" err="1"/>
              <a:t>dạng</a:t>
            </a:r>
            <a:r>
              <a:rPr lang="en-US" dirty="0"/>
              <a:t> </a:t>
            </a:r>
            <a:r>
              <a:rPr lang="en-US" dirty="0" err="1"/>
              <a:t>đồ</a:t>
            </a:r>
            <a:r>
              <a:rPr lang="en-US" dirty="0"/>
              <a:t> </a:t>
            </a:r>
            <a:r>
              <a:rPr lang="en-US" dirty="0" err="1"/>
              <a:t>thị</a:t>
            </a:r>
            <a:r>
              <a:rPr lang="en-US" dirty="0"/>
              <a:t> </a:t>
            </a:r>
            <a:r>
              <a:rPr lang="en-US" dirty="0" err="1"/>
              <a:t>chuyển</a:t>
            </a:r>
            <a:r>
              <a:rPr lang="en-US" dirty="0"/>
              <a:t>. </a:t>
            </a:r>
          </a:p>
          <a:p>
            <a:pPr>
              <a:lnSpc>
                <a:spcPct val="150000"/>
              </a:lnSpc>
            </a:pPr>
            <a:r>
              <a:rPr lang="en-US" b="1" i="1" dirty="0"/>
              <a:t>Cho </a:t>
            </a:r>
            <a:r>
              <a:rPr lang="en-US" b="1" i="1" dirty="0" err="1"/>
              <a:t>otomat</a:t>
            </a:r>
            <a:r>
              <a:rPr lang="en-US" b="1" i="1" dirty="0"/>
              <a:t> </a:t>
            </a:r>
            <a:r>
              <a:rPr lang="en-US" b="1" i="1" dirty="0" err="1"/>
              <a:t>bằng</a:t>
            </a:r>
            <a:r>
              <a:rPr lang="en-US" b="1" i="1" dirty="0"/>
              <a:t> </a:t>
            </a:r>
            <a:r>
              <a:rPr lang="en-US" b="1" i="1" dirty="0" err="1"/>
              <a:t>bảng</a:t>
            </a:r>
            <a:r>
              <a:rPr lang="en-US" b="1" i="1" dirty="0"/>
              <a:t> </a:t>
            </a:r>
            <a:r>
              <a:rPr lang="en-US" b="1" i="1" dirty="0" err="1"/>
              <a:t>chuyển</a:t>
            </a:r>
            <a:r>
              <a:rPr lang="en-US" i="1" dirty="0"/>
              <a:t> </a:t>
            </a:r>
            <a:endParaRPr lang="en-US" b="1" i="1" dirty="0"/>
          </a:p>
          <a:p>
            <a:pPr>
              <a:lnSpc>
                <a:spcPct val="150000"/>
              </a:lnSpc>
            </a:pPr>
            <a:endParaRPr lang="en-US" dirty="0"/>
          </a:p>
        </p:txBody>
      </p:sp>
      <p:pic>
        <p:nvPicPr>
          <p:cNvPr id="5" name="Picture 4"/>
          <p:cNvPicPr>
            <a:picLocks noChangeAspect="1"/>
          </p:cNvPicPr>
          <p:nvPr/>
        </p:nvPicPr>
        <p:blipFill>
          <a:blip r:embed="rId2"/>
          <a:stretch>
            <a:fillRect/>
          </a:stretch>
        </p:blipFill>
        <p:spPr>
          <a:xfrm>
            <a:off x="2899683" y="3258229"/>
            <a:ext cx="8134350" cy="3476625"/>
          </a:xfrm>
          <a:prstGeom prst="rect">
            <a:avLst/>
          </a:prstGeom>
        </p:spPr>
      </p:pic>
    </p:spTree>
    <p:extLst>
      <p:ext uri="{BB962C8B-B14F-4D97-AF65-F5344CB8AC3E}">
        <p14:creationId xmlns:p14="http://schemas.microsoft.com/office/powerpoint/2010/main" val="1167085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a:t>V</a:t>
            </a:r>
            <a:r>
              <a:rPr lang="en-US" b="1" i="1" dirty="0" err="1" smtClean="0"/>
              <a:t>í</a:t>
            </a:r>
            <a:r>
              <a:rPr lang="en-US" b="1" i="1" dirty="0" smtClean="0"/>
              <a:t> </a:t>
            </a:r>
            <a:r>
              <a:rPr lang="en-US" b="1" i="1" dirty="0" err="1"/>
              <a:t>dụ</a:t>
            </a:r>
            <a:r>
              <a:rPr lang="en-US" b="1" i="1" dirty="0"/>
              <a:t> 1.1</a:t>
            </a:r>
            <a:r>
              <a:rPr lang="en-US" b="1" dirty="0"/>
              <a:t> </a:t>
            </a:r>
            <a:r>
              <a:rPr lang="en-US" dirty="0"/>
              <a:t> Cho </a:t>
            </a:r>
            <a:r>
              <a:rPr lang="en-US" dirty="0" err="1" smtClean="0"/>
              <a:t>otomat</a:t>
            </a:r>
            <a:r>
              <a:rPr lang="en-US" dirty="0" smtClean="0"/>
              <a:t> </a:t>
            </a:r>
            <a:r>
              <a:rPr lang="en-US" dirty="0" err="1"/>
              <a:t>hữu</a:t>
            </a:r>
            <a:r>
              <a:rPr lang="en-US" dirty="0"/>
              <a:t> </a:t>
            </a:r>
            <a:r>
              <a:rPr lang="en-US" dirty="0" err="1"/>
              <a:t>hạn</a:t>
            </a:r>
            <a:r>
              <a:rPr lang="en-US" dirty="0"/>
              <a:t> </a:t>
            </a:r>
            <a:r>
              <a:rPr lang="en-US" dirty="0" err="1"/>
              <a:t>đơn</a:t>
            </a:r>
            <a:r>
              <a:rPr lang="en-US" dirty="0"/>
              <a:t> </a:t>
            </a:r>
            <a:r>
              <a:rPr lang="en-US" dirty="0" err="1"/>
              <a:t>định</a:t>
            </a:r>
            <a:r>
              <a:rPr lang="en-US" dirty="0"/>
              <a:t>: </a:t>
            </a:r>
          </a:p>
        </p:txBody>
      </p:sp>
      <p:sp>
        <p:nvSpPr>
          <p:cNvPr id="3" name="Content Placeholder 2"/>
          <p:cNvSpPr>
            <a:spLocks noGrp="1"/>
          </p:cNvSpPr>
          <p:nvPr>
            <p:ph idx="1"/>
          </p:nvPr>
        </p:nvSpPr>
        <p:spPr/>
        <p:txBody>
          <a:bodyPr/>
          <a:lstStyle/>
          <a:p>
            <a:r>
              <a:rPr lang="en-US" dirty="0"/>
              <a:t>A</a:t>
            </a:r>
            <a:r>
              <a:rPr lang="en-US" baseline="-25000" dirty="0"/>
              <a:t>1</a:t>
            </a:r>
            <a:r>
              <a:rPr lang="en-US" dirty="0"/>
              <a:t> = &lt;{q</a:t>
            </a:r>
            <a:r>
              <a:rPr lang="en-US" baseline="-25000" dirty="0"/>
              <a:t>0</a:t>
            </a:r>
            <a:r>
              <a:rPr lang="en-US" dirty="0"/>
              <a:t>, q</a:t>
            </a:r>
            <a:r>
              <a:rPr lang="en-US" baseline="-25000" dirty="0"/>
              <a:t>1</a:t>
            </a:r>
            <a:r>
              <a:rPr lang="en-US" dirty="0"/>
              <a:t>, q</a:t>
            </a:r>
            <a:r>
              <a:rPr lang="en-US" baseline="-25000" dirty="0"/>
              <a:t>2</a:t>
            </a:r>
            <a:r>
              <a:rPr lang="en-US" dirty="0"/>
              <a:t>}, {a, b}, δ, q</a:t>
            </a:r>
            <a:r>
              <a:rPr lang="en-US" baseline="-25000" dirty="0"/>
              <a:t>0</a:t>
            </a:r>
            <a:r>
              <a:rPr lang="en-US" dirty="0"/>
              <a:t>, {q</a:t>
            </a:r>
            <a:r>
              <a:rPr lang="en-US" baseline="-25000" dirty="0"/>
              <a:t>2</a:t>
            </a:r>
            <a:r>
              <a:rPr lang="en-US" dirty="0"/>
              <a:t>}&gt;, </a:t>
            </a:r>
          </a:p>
          <a:p>
            <a:r>
              <a:rPr lang="en-US" dirty="0" err="1"/>
              <a:t>Với</a:t>
            </a:r>
            <a:r>
              <a:rPr lang="en-US" dirty="0"/>
              <a:t> δ(q</a:t>
            </a:r>
            <a:r>
              <a:rPr lang="en-US" baseline="-25000" dirty="0"/>
              <a:t>0</a:t>
            </a:r>
            <a:r>
              <a:rPr lang="en-US" dirty="0"/>
              <a:t>, a) = q</a:t>
            </a:r>
            <a:r>
              <a:rPr lang="en-US" baseline="-25000" dirty="0"/>
              <a:t>0</a:t>
            </a:r>
            <a:r>
              <a:rPr lang="en-US" dirty="0"/>
              <a:t>, δ(q</a:t>
            </a:r>
            <a:r>
              <a:rPr lang="en-US" baseline="-25000" dirty="0"/>
              <a:t>0</a:t>
            </a:r>
            <a:r>
              <a:rPr lang="en-US" dirty="0"/>
              <a:t>, b) = q</a:t>
            </a:r>
            <a:r>
              <a:rPr lang="en-US" baseline="-25000" dirty="0"/>
              <a:t>1, </a:t>
            </a:r>
            <a:r>
              <a:rPr lang="en-US" dirty="0"/>
              <a:t>δ(q</a:t>
            </a:r>
            <a:r>
              <a:rPr lang="en-US" baseline="-25000" dirty="0"/>
              <a:t>1</a:t>
            </a:r>
            <a:r>
              <a:rPr lang="en-US" dirty="0"/>
              <a:t>, a) = q</a:t>
            </a:r>
            <a:r>
              <a:rPr lang="en-US" baseline="-25000" dirty="0"/>
              <a:t>0</a:t>
            </a:r>
            <a:r>
              <a:rPr lang="en-US" dirty="0"/>
              <a:t>, δ(q</a:t>
            </a:r>
            <a:r>
              <a:rPr lang="en-US" baseline="-25000" dirty="0"/>
              <a:t>1</a:t>
            </a:r>
            <a:r>
              <a:rPr lang="en-US" dirty="0"/>
              <a:t>, b) = q</a:t>
            </a:r>
            <a:r>
              <a:rPr lang="en-US" baseline="-25000" dirty="0"/>
              <a:t>2</a:t>
            </a:r>
            <a:r>
              <a:rPr lang="en-US" dirty="0"/>
              <a:t>, δ(q</a:t>
            </a:r>
            <a:r>
              <a:rPr lang="en-US" baseline="-25000" dirty="0"/>
              <a:t>2</a:t>
            </a:r>
            <a:r>
              <a:rPr lang="en-US" dirty="0"/>
              <a:t>, a) = q</a:t>
            </a:r>
            <a:r>
              <a:rPr lang="en-US" baseline="-25000" dirty="0"/>
              <a:t>2</a:t>
            </a:r>
            <a:r>
              <a:rPr lang="en-US" dirty="0"/>
              <a:t>, δ(q</a:t>
            </a:r>
            <a:r>
              <a:rPr lang="en-US" baseline="-25000" dirty="0"/>
              <a:t>2</a:t>
            </a:r>
            <a:r>
              <a:rPr lang="en-US" dirty="0"/>
              <a:t>, b) = q</a:t>
            </a:r>
            <a:r>
              <a:rPr lang="en-US" baseline="-25000" dirty="0"/>
              <a:t>2</a:t>
            </a:r>
            <a:r>
              <a:rPr lang="en-US" dirty="0"/>
              <a:t>. </a:t>
            </a:r>
          </a:p>
          <a:p>
            <a:r>
              <a:rPr lang="en-US" dirty="0"/>
              <a:t>Ta </a:t>
            </a:r>
            <a:r>
              <a:rPr lang="en-US" dirty="0" err="1"/>
              <a:t>có</a:t>
            </a:r>
            <a:r>
              <a:rPr lang="en-US" dirty="0"/>
              <a:t> </a:t>
            </a:r>
            <a:r>
              <a:rPr lang="en-US" dirty="0" err="1"/>
              <a:t>bảng</a:t>
            </a:r>
            <a:r>
              <a:rPr lang="en-US" dirty="0"/>
              <a:t> </a:t>
            </a:r>
            <a:r>
              <a:rPr lang="en-US" dirty="0" err="1"/>
              <a:t>chuyển</a:t>
            </a:r>
            <a:r>
              <a:rPr lang="en-US" dirty="0"/>
              <a:t> </a:t>
            </a:r>
            <a:r>
              <a:rPr lang="en-US" dirty="0" err="1"/>
              <a:t>trạng</a:t>
            </a:r>
            <a:r>
              <a:rPr lang="en-US" dirty="0"/>
              <a:t> </a:t>
            </a:r>
            <a:r>
              <a:rPr lang="en-US" dirty="0" err="1"/>
              <a:t>thái</a:t>
            </a:r>
            <a:r>
              <a:rPr lang="en-US" dirty="0"/>
              <a:t> </a:t>
            </a:r>
            <a:r>
              <a:rPr lang="en-US" dirty="0" err="1"/>
              <a:t>và</a:t>
            </a:r>
            <a:r>
              <a:rPr lang="en-US" dirty="0"/>
              <a:t> </a:t>
            </a:r>
            <a:r>
              <a:rPr lang="en-US" dirty="0" err="1"/>
              <a:t>đồ</a:t>
            </a:r>
            <a:r>
              <a:rPr lang="en-US" dirty="0"/>
              <a:t> </a:t>
            </a:r>
            <a:r>
              <a:rPr lang="en-US" dirty="0" err="1"/>
              <a:t>thị</a:t>
            </a:r>
            <a:r>
              <a:rPr lang="en-US" dirty="0"/>
              <a:t> </a:t>
            </a:r>
            <a:r>
              <a:rPr lang="en-US" dirty="0" err="1"/>
              <a:t>chuyển</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otomat</a:t>
            </a:r>
            <a:r>
              <a:rPr lang="en-US" dirty="0"/>
              <a:t> A</a:t>
            </a:r>
            <a:r>
              <a:rPr lang="en-US" baseline="-25000" dirty="0"/>
              <a:t>1 </a:t>
            </a:r>
            <a:r>
              <a:rPr lang="en-US" dirty="0"/>
              <a:t> </a:t>
            </a:r>
            <a:r>
              <a:rPr lang="en-US" dirty="0" err="1"/>
              <a:t>như</a:t>
            </a:r>
            <a:r>
              <a:rPr lang="en-US" dirty="0"/>
              <a:t> </a:t>
            </a:r>
            <a:r>
              <a:rPr lang="en-US" dirty="0" err="1"/>
              <a:t>sau</a:t>
            </a:r>
            <a:r>
              <a:rPr lang="en-US" dirty="0"/>
              <a:t>: </a:t>
            </a:r>
          </a:p>
          <a:p>
            <a:endParaRPr lang="en-US" dirty="0"/>
          </a:p>
        </p:txBody>
      </p:sp>
      <p:pic>
        <p:nvPicPr>
          <p:cNvPr id="9" name="Picture 8"/>
          <p:cNvPicPr/>
          <p:nvPr/>
        </p:nvPicPr>
        <p:blipFill>
          <a:blip r:embed="rId2"/>
          <a:stretch>
            <a:fillRect/>
          </a:stretch>
        </p:blipFill>
        <p:spPr>
          <a:xfrm>
            <a:off x="3066799" y="4171906"/>
            <a:ext cx="3514475" cy="1739316"/>
          </a:xfrm>
          <a:prstGeom prst="rect">
            <a:avLst/>
          </a:prstGeom>
        </p:spPr>
      </p:pic>
      <p:pic>
        <p:nvPicPr>
          <p:cNvPr id="10" name="Picture 9"/>
          <p:cNvPicPr/>
          <p:nvPr/>
        </p:nvPicPr>
        <p:blipFill>
          <a:blip r:embed="rId3"/>
          <a:stretch>
            <a:fillRect/>
          </a:stretch>
        </p:blipFill>
        <p:spPr>
          <a:xfrm>
            <a:off x="6870032" y="4171906"/>
            <a:ext cx="3922294" cy="1555126"/>
          </a:xfrm>
          <a:prstGeom prst="rect">
            <a:avLst/>
          </a:prstGeom>
        </p:spPr>
      </p:pic>
    </p:spTree>
    <p:extLst>
      <p:ext uri="{BB962C8B-B14F-4D97-AF65-F5344CB8AC3E}">
        <p14:creationId xmlns:p14="http://schemas.microsoft.com/office/powerpoint/2010/main" val="733384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Quá</a:t>
            </a:r>
            <a:r>
              <a:rPr lang="en-US" i="1" dirty="0"/>
              <a:t> </a:t>
            </a:r>
            <a:r>
              <a:rPr lang="en-US" i="1" dirty="0" err="1"/>
              <a:t>trình</a:t>
            </a:r>
            <a:r>
              <a:rPr lang="en-US" i="1" dirty="0"/>
              <a:t> </a:t>
            </a:r>
            <a:r>
              <a:rPr lang="en-US" i="1" dirty="0" err="1"/>
              <a:t>đoán</a:t>
            </a:r>
            <a:r>
              <a:rPr lang="en-US" i="1" dirty="0"/>
              <a:t> </a:t>
            </a:r>
            <a:r>
              <a:rPr lang="en-US" i="1" dirty="0" err="1"/>
              <a:t>nhận</a:t>
            </a:r>
            <a:r>
              <a:rPr lang="en-US" i="1" dirty="0"/>
              <a:t> </a:t>
            </a:r>
            <a:r>
              <a:rPr lang="en-US" i="1" dirty="0" err="1"/>
              <a:t>xâu</a:t>
            </a:r>
            <a:r>
              <a:rPr lang="en-US" i="1" dirty="0"/>
              <a:t> </a:t>
            </a:r>
            <a:r>
              <a:rPr lang="en-US" dirty="0"/>
              <a:t>α</a:t>
            </a:r>
            <a:r>
              <a:rPr lang="en-US" i="1" dirty="0"/>
              <a:t> = </a:t>
            </a:r>
            <a:r>
              <a:rPr lang="en-US" i="1" dirty="0" err="1"/>
              <a:t>ababbab</a:t>
            </a:r>
            <a:r>
              <a:rPr lang="en-US" i="1" dirty="0"/>
              <a:t> </a:t>
            </a:r>
            <a:r>
              <a:rPr lang="en-US" i="1" dirty="0" err="1"/>
              <a:t>của</a:t>
            </a:r>
            <a:r>
              <a:rPr lang="en-US" i="1" dirty="0"/>
              <a:t> A</a:t>
            </a:r>
            <a:r>
              <a:rPr lang="en-US" i="1" baseline="-25000" dirty="0"/>
              <a:t>1 </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stretch>
            <a:fillRect/>
          </a:stretch>
        </p:blipFill>
        <p:spPr>
          <a:xfrm>
            <a:off x="3104147" y="2322095"/>
            <a:ext cx="5895474" cy="1985210"/>
          </a:xfrm>
          <a:prstGeom prst="rect">
            <a:avLst/>
          </a:prstGeom>
        </p:spPr>
      </p:pic>
    </p:spTree>
    <p:extLst>
      <p:ext uri="{BB962C8B-B14F-4D97-AF65-F5344CB8AC3E}">
        <p14:creationId xmlns:p14="http://schemas.microsoft.com/office/powerpoint/2010/main" val="4161587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2:</a:t>
            </a:r>
            <a:endParaRPr lang="en-US" dirty="0"/>
          </a:p>
        </p:txBody>
      </p:sp>
      <p:sp>
        <p:nvSpPr>
          <p:cNvPr id="3" name="Content Placeholder 2"/>
          <p:cNvSpPr>
            <a:spLocks noGrp="1"/>
          </p:cNvSpPr>
          <p:nvPr>
            <p:ph idx="1"/>
          </p:nvPr>
        </p:nvSpPr>
        <p:spPr>
          <a:xfrm>
            <a:off x="2589212" y="1628273"/>
            <a:ext cx="8915400" cy="3777622"/>
          </a:xfrm>
        </p:spPr>
        <p:txBody>
          <a:bodyPr/>
          <a:lstStyle/>
          <a:p>
            <a:pPr>
              <a:lnSpc>
                <a:spcPct val="150000"/>
              </a:lnSpc>
            </a:pPr>
            <a:r>
              <a:rPr lang="en-US" dirty="0"/>
              <a:t>A</a:t>
            </a:r>
            <a:r>
              <a:rPr lang="en-US" baseline="-25000" dirty="0"/>
              <a:t>2</a:t>
            </a:r>
            <a:r>
              <a:rPr lang="en-US" dirty="0"/>
              <a:t> = &lt;{q</a:t>
            </a:r>
            <a:r>
              <a:rPr lang="en-US" baseline="-25000" dirty="0"/>
              <a:t>0</a:t>
            </a:r>
            <a:r>
              <a:rPr lang="en-US" dirty="0"/>
              <a:t>, q</a:t>
            </a:r>
            <a:r>
              <a:rPr lang="en-US" baseline="-25000" dirty="0"/>
              <a:t>1</a:t>
            </a:r>
            <a:r>
              <a:rPr lang="en-US" dirty="0"/>
              <a:t>, q</a:t>
            </a:r>
            <a:r>
              <a:rPr lang="en-US" baseline="-25000" dirty="0"/>
              <a:t>2</a:t>
            </a:r>
            <a:r>
              <a:rPr lang="en-US" dirty="0"/>
              <a:t>, q</a:t>
            </a:r>
            <a:r>
              <a:rPr lang="en-US" baseline="-25000" dirty="0"/>
              <a:t>3</a:t>
            </a:r>
            <a:r>
              <a:rPr lang="en-US" dirty="0"/>
              <a:t>}, {0, 1}, δ, q</a:t>
            </a:r>
            <a:r>
              <a:rPr lang="en-US" baseline="-25000" dirty="0"/>
              <a:t>0</a:t>
            </a:r>
            <a:r>
              <a:rPr lang="en-US" dirty="0"/>
              <a:t>, {q</a:t>
            </a:r>
            <a:r>
              <a:rPr lang="en-US" baseline="-25000" dirty="0"/>
              <a:t>0</a:t>
            </a:r>
            <a:r>
              <a:rPr lang="en-US" dirty="0"/>
              <a:t>}&gt;,  </a:t>
            </a:r>
          </a:p>
          <a:p>
            <a:pPr>
              <a:lnSpc>
                <a:spcPct val="150000"/>
              </a:lnSpc>
            </a:pPr>
            <a:r>
              <a:rPr lang="en-US" dirty="0" err="1"/>
              <a:t>trong</a:t>
            </a:r>
            <a:r>
              <a:rPr lang="en-US" dirty="0"/>
              <a:t> </a:t>
            </a:r>
            <a:r>
              <a:rPr lang="en-US" dirty="0" err="1"/>
              <a:t>đó</a:t>
            </a:r>
            <a:r>
              <a:rPr lang="en-US" dirty="0"/>
              <a:t> δ(q</a:t>
            </a:r>
            <a:r>
              <a:rPr lang="en-US" baseline="-25000" dirty="0"/>
              <a:t>0</a:t>
            </a:r>
            <a:r>
              <a:rPr lang="en-US" dirty="0"/>
              <a:t>, 0) = q</a:t>
            </a:r>
            <a:r>
              <a:rPr lang="en-US" baseline="-25000" dirty="0"/>
              <a:t>2</a:t>
            </a:r>
            <a:r>
              <a:rPr lang="en-US" dirty="0"/>
              <a:t>, δ(q</a:t>
            </a:r>
            <a:r>
              <a:rPr lang="en-US" baseline="-25000" dirty="0"/>
              <a:t>0</a:t>
            </a:r>
            <a:r>
              <a:rPr lang="en-US" dirty="0"/>
              <a:t>, 1) = q</a:t>
            </a:r>
            <a:r>
              <a:rPr lang="en-US" baseline="-25000" dirty="0"/>
              <a:t>1</a:t>
            </a:r>
            <a:r>
              <a:rPr lang="en-US" dirty="0"/>
              <a:t>, δ(q</a:t>
            </a:r>
            <a:r>
              <a:rPr lang="en-US" baseline="-25000" dirty="0"/>
              <a:t>1</a:t>
            </a:r>
            <a:r>
              <a:rPr lang="en-US" dirty="0"/>
              <a:t>, 0) = q</a:t>
            </a:r>
            <a:r>
              <a:rPr lang="en-US" baseline="-25000" dirty="0"/>
              <a:t>3</a:t>
            </a:r>
            <a:r>
              <a:rPr lang="en-US" dirty="0"/>
              <a:t>, δ(q</a:t>
            </a:r>
            <a:r>
              <a:rPr lang="en-US" baseline="-25000" dirty="0"/>
              <a:t>1</a:t>
            </a:r>
            <a:r>
              <a:rPr lang="en-US" dirty="0"/>
              <a:t>, 1) = q</a:t>
            </a:r>
            <a:r>
              <a:rPr lang="en-US" baseline="-25000" dirty="0"/>
              <a:t>0</a:t>
            </a:r>
            <a:r>
              <a:rPr lang="en-US" dirty="0"/>
              <a:t>, δ(q</a:t>
            </a:r>
            <a:r>
              <a:rPr lang="en-US" baseline="-25000" dirty="0"/>
              <a:t>2</a:t>
            </a:r>
            <a:r>
              <a:rPr lang="en-US" dirty="0"/>
              <a:t>, 0) = q</a:t>
            </a:r>
            <a:r>
              <a:rPr lang="en-US" baseline="-25000" dirty="0"/>
              <a:t>0</a:t>
            </a:r>
            <a:r>
              <a:rPr lang="en-US" dirty="0"/>
              <a:t>, δ(q</a:t>
            </a:r>
            <a:r>
              <a:rPr lang="en-US" baseline="-25000" dirty="0"/>
              <a:t>2</a:t>
            </a:r>
            <a:r>
              <a:rPr lang="en-US" dirty="0"/>
              <a:t>, 1) = q</a:t>
            </a:r>
            <a:r>
              <a:rPr lang="en-US" baseline="-25000" dirty="0"/>
              <a:t>3</a:t>
            </a:r>
            <a:r>
              <a:rPr lang="en-US" dirty="0"/>
              <a:t>, δ(q</a:t>
            </a:r>
            <a:r>
              <a:rPr lang="en-US" baseline="-25000" dirty="0"/>
              <a:t>3</a:t>
            </a:r>
            <a:r>
              <a:rPr lang="en-US" dirty="0"/>
              <a:t>, 0) = q</a:t>
            </a:r>
            <a:r>
              <a:rPr lang="en-US" baseline="-25000" dirty="0"/>
              <a:t>1</a:t>
            </a:r>
            <a:r>
              <a:rPr lang="en-US" dirty="0"/>
              <a:t>, δ(q</a:t>
            </a:r>
            <a:r>
              <a:rPr lang="en-US" baseline="-25000" dirty="0"/>
              <a:t>3</a:t>
            </a:r>
            <a:r>
              <a:rPr lang="en-US" dirty="0"/>
              <a:t>, 1) = q</a:t>
            </a:r>
            <a:r>
              <a:rPr lang="en-US" baseline="-25000" dirty="0"/>
              <a:t>2</a:t>
            </a:r>
            <a:r>
              <a:rPr lang="en-US" dirty="0"/>
              <a:t>.  </a:t>
            </a:r>
          </a:p>
          <a:p>
            <a:pPr>
              <a:lnSpc>
                <a:spcPct val="150000"/>
              </a:lnSpc>
            </a:pPr>
            <a:r>
              <a:rPr lang="en-US" dirty="0"/>
              <a:t>Ta </a:t>
            </a:r>
            <a:r>
              <a:rPr lang="en-US" dirty="0" err="1"/>
              <a:t>có</a:t>
            </a:r>
            <a:r>
              <a:rPr lang="en-US" dirty="0"/>
              <a:t> </a:t>
            </a:r>
            <a:r>
              <a:rPr lang="en-US" dirty="0" err="1"/>
              <a:t>bảng</a:t>
            </a:r>
            <a:r>
              <a:rPr lang="en-US" dirty="0"/>
              <a:t> </a:t>
            </a:r>
            <a:r>
              <a:rPr lang="en-US" dirty="0" err="1"/>
              <a:t>chuyển</a:t>
            </a:r>
            <a:r>
              <a:rPr lang="en-US" dirty="0"/>
              <a:t> </a:t>
            </a:r>
            <a:r>
              <a:rPr lang="en-US" dirty="0" err="1"/>
              <a:t>trạng</a:t>
            </a:r>
            <a:r>
              <a:rPr lang="en-US" dirty="0"/>
              <a:t> </a:t>
            </a:r>
            <a:r>
              <a:rPr lang="en-US" dirty="0" err="1"/>
              <a:t>thái</a:t>
            </a:r>
            <a:r>
              <a:rPr lang="en-US" dirty="0"/>
              <a:t> </a:t>
            </a:r>
            <a:r>
              <a:rPr lang="en-US" dirty="0" err="1"/>
              <a:t>và</a:t>
            </a:r>
            <a:r>
              <a:rPr lang="en-US" dirty="0"/>
              <a:t> </a:t>
            </a:r>
            <a:r>
              <a:rPr lang="en-US" dirty="0" err="1"/>
              <a:t>đồ</a:t>
            </a:r>
            <a:r>
              <a:rPr lang="en-US" dirty="0"/>
              <a:t> </a:t>
            </a:r>
            <a:r>
              <a:rPr lang="en-US" dirty="0" err="1"/>
              <a:t>thị</a:t>
            </a:r>
            <a:r>
              <a:rPr lang="en-US" dirty="0"/>
              <a:t> </a:t>
            </a:r>
            <a:r>
              <a:rPr lang="en-US" dirty="0" err="1"/>
              <a:t>chuyển</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otomat</a:t>
            </a:r>
            <a:r>
              <a:rPr lang="en-US" dirty="0"/>
              <a:t> A</a:t>
            </a:r>
            <a:r>
              <a:rPr lang="en-US" baseline="-25000" dirty="0"/>
              <a:t>2</a:t>
            </a:r>
            <a:endParaRPr lang="en-US" dirty="0"/>
          </a:p>
        </p:txBody>
      </p:sp>
      <p:pic>
        <p:nvPicPr>
          <p:cNvPr id="4" name="Picture 3"/>
          <p:cNvPicPr/>
          <p:nvPr/>
        </p:nvPicPr>
        <p:blipFill>
          <a:blip r:embed="rId2"/>
          <a:stretch>
            <a:fillRect/>
          </a:stretch>
        </p:blipFill>
        <p:spPr>
          <a:xfrm>
            <a:off x="3090861" y="3787899"/>
            <a:ext cx="4019801" cy="2351923"/>
          </a:xfrm>
          <a:prstGeom prst="rect">
            <a:avLst/>
          </a:prstGeom>
        </p:spPr>
      </p:pic>
      <p:pic>
        <p:nvPicPr>
          <p:cNvPr id="5" name="Picture 4"/>
          <p:cNvPicPr/>
          <p:nvPr/>
        </p:nvPicPr>
        <p:blipFill>
          <a:blip r:embed="rId3"/>
          <a:stretch>
            <a:fillRect/>
          </a:stretch>
        </p:blipFill>
        <p:spPr>
          <a:xfrm>
            <a:off x="7640053" y="3882940"/>
            <a:ext cx="3161547" cy="2256882"/>
          </a:xfrm>
          <a:prstGeom prst="rect">
            <a:avLst/>
          </a:prstGeom>
        </p:spPr>
      </p:pic>
    </p:spTree>
    <p:extLst>
      <p:ext uri="{BB962C8B-B14F-4D97-AF65-F5344CB8AC3E}">
        <p14:creationId xmlns:p14="http://schemas.microsoft.com/office/powerpoint/2010/main" val="17890646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Ion Boardroom</Template>
  <TotalTime>683</TotalTime>
  <Words>4887</Words>
  <Application>Microsoft Office PowerPoint</Application>
  <PresentationFormat>Widescreen</PresentationFormat>
  <Paragraphs>294</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Century Gothic</vt:lpstr>
      <vt:lpstr>Times New Roman</vt:lpstr>
      <vt:lpstr>Wingdings 3</vt:lpstr>
      <vt:lpstr>Wisp</vt:lpstr>
      <vt:lpstr>Chương 2 </vt:lpstr>
      <vt:lpstr>§1.  Otomat hữu hạn đơn định </vt:lpstr>
      <vt:lpstr>Chú ý:</vt:lpstr>
      <vt:lpstr>Hoạt động của otomat hữu hạn đơn định A = &lt;Q, Σ, δ, q0, F&gt; khi cho xâu vào ω = a1a2… an có thể được mô tả như sau:  </vt:lpstr>
      <vt:lpstr>Mô tả quá trình đoán nhận xâu ω của otomat A </vt:lpstr>
      <vt:lpstr>1.2 Biểu diễn otomat hữu hạn đơn định </vt:lpstr>
      <vt:lpstr>Ví dụ 1.1  Cho otomat hữu hạn đơn định: </vt:lpstr>
      <vt:lpstr>Quá trình đoán nhận xâu α = ababbab của A1 </vt:lpstr>
      <vt:lpstr>Ví dụ 2:</vt:lpstr>
      <vt:lpstr>Dãy trạng thái của otomat A2 trong quá trình đoán nhận xâu vào β = 1010100 là: </vt:lpstr>
      <vt:lpstr>Ta có thể mô tả quá trình đoán nhận xâu vào của otomat hữu hạn đơn định đầy đủ A bằng thuật toán mô phỏng sau:  </vt:lpstr>
      <vt:lpstr>Ngôn ngữ được đoán nhận bởi otomat đơn định</vt:lpstr>
      <vt:lpstr>PowerPoint Presentation</vt:lpstr>
      <vt:lpstr>Otomat hữu hạn không đơn định </vt:lpstr>
      <vt:lpstr>Ví dụ:</vt:lpstr>
      <vt:lpstr>Ngôn ngữ được đoán nhận bởi otomat hữu hạn không đơn định </vt:lpstr>
      <vt:lpstr>Ví dụ:</vt:lpstr>
      <vt:lpstr>Đơn định hóa các otomat </vt:lpstr>
      <vt:lpstr>Phương pháp: </vt:lpstr>
      <vt:lpstr>Ví dụ:</vt:lpstr>
      <vt:lpstr>PowerPoint Presentation</vt:lpstr>
      <vt:lpstr>Ví dụ:</vt:lpstr>
      <vt:lpstr>PowerPoint Presentation</vt:lpstr>
      <vt:lpstr>PowerPoint Presentation</vt:lpstr>
      <vt:lpstr>2.4  Sự tương đương giữa otomat đơn định và otomat không đơn định  </vt:lpstr>
      <vt:lpstr>3. Ngôn ngữ chính quy và biểu thức chính quy  </vt:lpstr>
      <vt:lpstr>PowerPoint Presentation</vt:lpstr>
      <vt:lpstr>PowerPoint Presentation</vt:lpstr>
      <vt:lpstr>PowerPoint Presentation</vt:lpstr>
      <vt:lpstr>Ví dụ:</vt:lpstr>
      <vt:lpstr>3.2  Sự liên hệ giữa otomat hữu hạn và ngôn ngữ chính quy  </vt:lpstr>
      <vt:lpstr>Ví dụ:</vt:lpstr>
      <vt:lpstr>PowerPoint Presentation</vt:lpstr>
      <vt:lpstr>Kết luận</vt:lpstr>
      <vt:lpstr>Ví dụ:</vt:lpstr>
      <vt:lpstr>4.  Điều kiện cần của ngôn ngữ chính quy  </vt:lpstr>
      <vt:lpstr>Otomat tối tiểu </vt:lpstr>
      <vt:lpstr>Ví dụ:</vt:lpstr>
      <vt:lpstr>PowerPoint Presentation</vt:lpstr>
      <vt:lpstr>4.2 Điều kiện cần của ngôn ngữ chính quy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dc:title>
  <dc:creator>ThanhBinh</dc:creator>
  <cp:lastModifiedBy>Võ Văn Hải</cp:lastModifiedBy>
  <cp:revision>51</cp:revision>
  <dcterms:created xsi:type="dcterms:W3CDTF">2017-01-02T08:28:44Z</dcterms:created>
  <dcterms:modified xsi:type="dcterms:W3CDTF">2021-11-08T02:44:16Z</dcterms:modified>
</cp:coreProperties>
</file>