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D40595-8B33-4BC1-88E4-A8C31CC0841E}" type="datetimeFigureOut">
              <a:rPr lang="en-IN" smtClean="0"/>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230443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40595-8B33-4BC1-88E4-A8C31CC0841E}" type="datetimeFigureOut">
              <a:rPr lang="en-IN" smtClean="0"/>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1770987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40595-8B33-4BC1-88E4-A8C31CC0841E}" type="datetimeFigureOut">
              <a:rPr lang="en-IN" smtClean="0"/>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2420709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40595-8B33-4BC1-88E4-A8C31CC0841E}" type="datetimeFigureOut">
              <a:rPr lang="en-IN" smtClean="0"/>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5889E-8F10-4552-ACC6-38F875D095B1}"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90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40595-8B33-4BC1-88E4-A8C31CC0841E}" type="datetimeFigureOut">
              <a:rPr lang="en-IN" smtClean="0"/>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3025256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D40595-8B33-4BC1-88E4-A8C31CC0841E}" type="datetimeFigureOut">
              <a:rPr lang="en-IN" smtClean="0"/>
              <a:t>11-09-2019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1914385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D40595-8B33-4BC1-88E4-A8C31CC0841E}" type="datetimeFigureOut">
              <a:rPr lang="en-IN" smtClean="0"/>
              <a:t>11-09-2019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2712886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40595-8B33-4BC1-88E4-A8C31CC0841E}" type="datetimeFigureOut">
              <a:rPr lang="en-IN" smtClean="0"/>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2941440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40595-8B33-4BC1-88E4-A8C31CC0841E}" type="datetimeFigureOut">
              <a:rPr lang="en-IN" smtClean="0"/>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179161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D40595-8B33-4BC1-88E4-A8C31CC0841E}" type="datetimeFigureOut">
              <a:rPr lang="en-IN" smtClean="0"/>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1757413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D40595-8B33-4BC1-88E4-A8C31CC0841E}" type="datetimeFigureOut">
              <a:rPr lang="en-IN" smtClean="0"/>
              <a:t>11-09-2019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407200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D40595-8B33-4BC1-88E4-A8C31CC0841E}" type="datetimeFigureOut">
              <a:rPr lang="en-IN" smtClean="0"/>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2729491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D40595-8B33-4BC1-88E4-A8C31CC0841E}" type="datetimeFigureOut">
              <a:rPr lang="en-IN" smtClean="0"/>
              <a:t>11-09-2019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353382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D40595-8B33-4BC1-88E4-A8C31CC0841E}" type="datetimeFigureOut">
              <a:rPr lang="en-IN" smtClean="0"/>
              <a:t>11-09-2019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39173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0D40595-8B33-4BC1-88E4-A8C31CC0841E}" type="datetimeFigureOut">
              <a:rPr lang="en-IN" smtClean="0"/>
              <a:t>11-09-2019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364707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40595-8B33-4BC1-88E4-A8C31CC0841E}" type="datetimeFigureOut">
              <a:rPr lang="en-IN" smtClean="0"/>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328555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D40595-8B33-4BC1-88E4-A8C31CC0841E}" type="datetimeFigureOut">
              <a:rPr lang="en-IN" smtClean="0"/>
              <a:t>11-09-2019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5889E-8F10-4552-ACC6-38F875D095B1}" type="slidenum">
              <a:rPr lang="en-IN" smtClean="0"/>
              <a:t>‹#›</a:t>
            </a:fld>
            <a:endParaRPr lang="en-IN"/>
          </a:p>
        </p:txBody>
      </p:sp>
    </p:spTree>
    <p:extLst>
      <p:ext uri="{BB962C8B-B14F-4D97-AF65-F5344CB8AC3E}">
        <p14:creationId xmlns:p14="http://schemas.microsoft.com/office/powerpoint/2010/main" val="104014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0D40595-8B33-4BC1-88E4-A8C31CC0841E}" type="datetimeFigureOut">
              <a:rPr lang="en-IN" smtClean="0"/>
              <a:t>11-09-2019</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BD5889E-8F10-4552-ACC6-38F875D095B1}" type="slidenum">
              <a:rPr lang="en-IN" smtClean="0"/>
              <a:t>‹#›</a:t>
            </a:fld>
            <a:endParaRPr lang="en-IN"/>
          </a:p>
        </p:txBody>
      </p:sp>
    </p:spTree>
    <p:extLst>
      <p:ext uri="{BB962C8B-B14F-4D97-AF65-F5344CB8AC3E}">
        <p14:creationId xmlns:p14="http://schemas.microsoft.com/office/powerpoint/2010/main" val="146465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18F6-C838-45A8-A291-ECB6D48E2EA8}"/>
              </a:ext>
            </a:extLst>
          </p:cNvPr>
          <p:cNvSpPr>
            <a:spLocks noGrp="1"/>
          </p:cNvSpPr>
          <p:nvPr>
            <p:ph type="ctrTitle"/>
          </p:nvPr>
        </p:nvSpPr>
        <p:spPr>
          <a:xfrm>
            <a:off x="1751012" y="1300786"/>
            <a:ext cx="8689976" cy="1299540"/>
          </a:xfrm>
        </p:spPr>
        <p:txBody>
          <a:bodyPr>
            <a:normAutofit fontScale="90000"/>
          </a:bodyPr>
          <a:lstStyle/>
          <a:p>
            <a:r>
              <a:rPr lang="en-US" b="1" dirty="0">
                <a:effectLst/>
              </a:rPr>
              <a:t>NLP : Sentiment analysis of tweets</a:t>
            </a:r>
            <a:endParaRPr lang="en-IN" dirty="0"/>
          </a:p>
        </p:txBody>
      </p:sp>
      <p:sp>
        <p:nvSpPr>
          <p:cNvPr id="3" name="Subtitle 2">
            <a:extLst>
              <a:ext uri="{FF2B5EF4-FFF2-40B4-BE49-F238E27FC236}">
                <a16:creationId xmlns:a16="http://schemas.microsoft.com/office/drawing/2014/main" id="{3E6CFC56-4298-4F3D-817A-BB0C52D05137}"/>
              </a:ext>
            </a:extLst>
          </p:cNvPr>
          <p:cNvSpPr>
            <a:spLocks noGrp="1"/>
          </p:cNvSpPr>
          <p:nvPr>
            <p:ph type="subTitle" idx="1"/>
          </p:nvPr>
        </p:nvSpPr>
        <p:spPr>
          <a:xfrm>
            <a:off x="1751012" y="2752726"/>
            <a:ext cx="8689976" cy="2505074"/>
          </a:xfrm>
        </p:spPr>
        <p:txBody>
          <a:bodyPr>
            <a:normAutofit fontScale="92500" lnSpcReduction="20000"/>
          </a:bodyPr>
          <a:lstStyle/>
          <a:p>
            <a:pPr algn="l"/>
            <a:r>
              <a:rPr lang="en-US" dirty="0"/>
              <a:t>The objective is to construct user Interest data (</a:t>
            </a:r>
            <a:r>
              <a:rPr lang="en-US" dirty="0" err="1"/>
              <a:t>i.e</a:t>
            </a:r>
            <a:r>
              <a:rPr lang="en-US" dirty="0"/>
              <a:t> what type of content is discussed by users) from tweets posted by the users along with user sentiment about that subject.</a:t>
            </a:r>
            <a:endParaRPr lang="en-US" dirty="0">
              <a:effectLst/>
            </a:endParaRPr>
          </a:p>
          <a:p>
            <a:pPr algn="l"/>
            <a:r>
              <a:rPr lang="en-US" dirty="0">
                <a:effectLst/>
              </a:rPr>
              <a:t>This task focuses heavily on text processing. The data source for this task is a 1-month collection of twitter tweets (July 1 2019 - July 31 2019) throughout London. Each tweet contains a text field with content posted by a user.</a:t>
            </a:r>
            <a:endParaRPr lang="en-IN" dirty="0"/>
          </a:p>
        </p:txBody>
      </p:sp>
    </p:spTree>
    <p:extLst>
      <p:ext uri="{BB962C8B-B14F-4D97-AF65-F5344CB8AC3E}">
        <p14:creationId xmlns:p14="http://schemas.microsoft.com/office/powerpoint/2010/main" val="330100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100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2000"/>
                            </p:stCondLst>
                            <p:childTnLst>
                              <p:par>
                                <p:cTn id="14" presetID="16" presetClass="entr" presetSubtype="21" fill="hold" grpId="0" nodeType="afterEffect">
                                  <p:stCondLst>
                                    <p:cond delay="100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1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18CF-DC8B-4DF7-A8E0-C76C05B9A0BC}"/>
              </a:ext>
            </a:extLst>
          </p:cNvPr>
          <p:cNvSpPr>
            <a:spLocks noGrp="1"/>
          </p:cNvSpPr>
          <p:nvPr>
            <p:ph type="title"/>
          </p:nvPr>
        </p:nvSpPr>
        <p:spPr>
          <a:xfrm>
            <a:off x="913775" y="552450"/>
            <a:ext cx="3935688" cy="2324100"/>
          </a:xfrm>
        </p:spPr>
        <p:txBody>
          <a:bodyPr>
            <a:normAutofit/>
          </a:bodyPr>
          <a:lstStyle/>
          <a:p>
            <a:pPr algn="l"/>
            <a:br>
              <a:rPr lang="en-IN" sz="3600" b="1" cap="none" dirty="0"/>
            </a:br>
            <a:r>
              <a:rPr lang="en-IN" sz="3600" b="1" cap="none" dirty="0"/>
              <a:t>CONCLUSION</a:t>
            </a:r>
            <a:br>
              <a:rPr lang="en-IN" sz="1800" b="1" cap="none" dirty="0"/>
            </a:br>
            <a:br>
              <a:rPr lang="en-IN" sz="1800" b="1" cap="none" dirty="0"/>
            </a:br>
            <a:r>
              <a:rPr lang="en-IN" sz="1800" b="1" cap="none" dirty="0"/>
              <a:t>All the major topics that we derived from clustering method: </a:t>
            </a:r>
            <a:r>
              <a:rPr lang="en-IN" sz="1800" b="1" cap="none" dirty="0" err="1"/>
              <a:t>kmeans</a:t>
            </a:r>
            <a:r>
              <a:rPr lang="en-IN" sz="1800" b="1" cap="none" dirty="0"/>
              <a:t> has overall positive sentiment.</a:t>
            </a:r>
            <a:br>
              <a:rPr lang="en-IN" sz="1800" b="1" cap="none" dirty="0"/>
            </a:br>
            <a:endParaRPr lang="en-IN" sz="1800" b="1" dirty="0"/>
          </a:p>
        </p:txBody>
      </p:sp>
      <p:pic>
        <p:nvPicPr>
          <p:cNvPr id="5" name="Content Placeholder 4">
            <a:extLst>
              <a:ext uri="{FF2B5EF4-FFF2-40B4-BE49-F238E27FC236}">
                <a16:creationId xmlns:a16="http://schemas.microsoft.com/office/drawing/2014/main" id="{4B6172CD-ED3B-44CE-9D33-3C31786245EE}"/>
              </a:ext>
            </a:extLst>
          </p:cNvPr>
          <p:cNvPicPr>
            <a:picLocks noGrp="1" noChangeAspect="1"/>
          </p:cNvPicPr>
          <p:nvPr>
            <p:ph sz="quarter" idx="13"/>
          </p:nvPr>
        </p:nvPicPr>
        <p:blipFill>
          <a:blip r:embed="rId2"/>
          <a:stretch>
            <a:fillRect/>
          </a:stretch>
        </p:blipFill>
        <p:spPr>
          <a:xfrm>
            <a:off x="5078413" y="123825"/>
            <a:ext cx="6884987" cy="6410325"/>
          </a:xfrm>
          <a:prstGeom prst="rect">
            <a:avLst/>
          </a:prstGeom>
        </p:spPr>
      </p:pic>
      <p:sp>
        <p:nvSpPr>
          <p:cNvPr id="4" name="Text Placeholder 3">
            <a:extLst>
              <a:ext uri="{FF2B5EF4-FFF2-40B4-BE49-F238E27FC236}">
                <a16:creationId xmlns:a16="http://schemas.microsoft.com/office/drawing/2014/main" id="{1465722E-AC7A-4573-ABDC-ACD8B8870915}"/>
              </a:ext>
            </a:extLst>
          </p:cNvPr>
          <p:cNvSpPr>
            <a:spLocks noGrp="1"/>
          </p:cNvSpPr>
          <p:nvPr>
            <p:ph type="body" sz="half" idx="2"/>
          </p:nvPr>
        </p:nvSpPr>
        <p:spPr>
          <a:xfrm>
            <a:off x="913774" y="2876550"/>
            <a:ext cx="3935689" cy="3657600"/>
          </a:xfrm>
        </p:spPr>
        <p:txBody>
          <a:bodyPr>
            <a:normAutofit/>
          </a:bodyPr>
          <a:lstStyle/>
          <a:p>
            <a:pPr marL="285750" indent="-285750" algn="l">
              <a:buFont typeface="Arial" panose="020B0604020202020204" pitchFamily="34" charset="0"/>
              <a:buChar char="•"/>
            </a:pPr>
            <a:r>
              <a:rPr lang="en-US" sz="1800" cap="none" dirty="0"/>
              <a:t>From the plot, it is evident that politics is the category which has most negative sentiment among twitter users.</a:t>
            </a:r>
          </a:p>
          <a:p>
            <a:pPr marL="285750" indent="-285750" algn="l">
              <a:buFont typeface="Arial" panose="020B0604020202020204" pitchFamily="34" charset="0"/>
              <a:buChar char="•"/>
            </a:pPr>
            <a:r>
              <a:rPr lang="en-US" sz="1800" cap="none" dirty="0"/>
              <a:t> This conclusion matches with the one that we got from approach A : supervised method, as Brexit was the topic which has highest negative sentiment</a:t>
            </a:r>
            <a:endParaRPr lang="en-IN" sz="1800" cap="none" dirty="0"/>
          </a:p>
        </p:txBody>
      </p:sp>
    </p:spTree>
    <p:extLst>
      <p:ext uri="{BB962C8B-B14F-4D97-AF65-F5344CB8AC3E}">
        <p14:creationId xmlns:p14="http://schemas.microsoft.com/office/powerpoint/2010/main" val="119205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down)">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down)">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2317-D5DB-4889-8002-132D45C06F28}"/>
              </a:ext>
            </a:extLst>
          </p:cNvPr>
          <p:cNvSpPr>
            <a:spLocks noGrp="1"/>
          </p:cNvSpPr>
          <p:nvPr>
            <p:ph type="title"/>
          </p:nvPr>
        </p:nvSpPr>
        <p:spPr>
          <a:xfrm>
            <a:off x="913775" y="618517"/>
            <a:ext cx="10364451" cy="867383"/>
          </a:xfrm>
        </p:spPr>
        <p:txBody>
          <a:bodyPr>
            <a:normAutofit fontScale="90000"/>
          </a:bodyPr>
          <a:lstStyle/>
          <a:p>
            <a:r>
              <a:rPr lang="en-US" b="1" i="1" dirty="0"/>
              <a:t>Methodology and Implementation</a:t>
            </a:r>
            <a:br>
              <a:rPr lang="en-US" b="1" dirty="0"/>
            </a:br>
            <a:endParaRPr lang="en-IN" dirty="0"/>
          </a:p>
        </p:txBody>
      </p:sp>
      <p:sp>
        <p:nvSpPr>
          <p:cNvPr id="3" name="Content Placeholder 2">
            <a:extLst>
              <a:ext uri="{FF2B5EF4-FFF2-40B4-BE49-F238E27FC236}">
                <a16:creationId xmlns:a16="http://schemas.microsoft.com/office/drawing/2014/main" id="{CDB3B69B-7716-42C0-AEB7-4C539AAFA362}"/>
              </a:ext>
            </a:extLst>
          </p:cNvPr>
          <p:cNvSpPr>
            <a:spLocks noGrp="1"/>
          </p:cNvSpPr>
          <p:nvPr>
            <p:ph sz="quarter" idx="13"/>
          </p:nvPr>
        </p:nvSpPr>
        <p:spPr>
          <a:xfrm>
            <a:off x="913774" y="1485900"/>
            <a:ext cx="10363826" cy="4305299"/>
          </a:xfrm>
        </p:spPr>
        <p:txBody>
          <a:bodyPr>
            <a:normAutofit fontScale="85000" lnSpcReduction="20000"/>
          </a:bodyPr>
          <a:lstStyle/>
          <a:p>
            <a:r>
              <a:rPr lang="en-US" b="1" i="1" dirty="0"/>
              <a:t>Pre-processing</a:t>
            </a:r>
            <a:endParaRPr lang="en-US" b="1" dirty="0"/>
          </a:p>
          <a:p>
            <a:r>
              <a:rPr lang="en-US" dirty="0"/>
              <a:t>Raw tweets extracted from twitter generally results into a noisy dataset. So before we feed the data to a model or a classification technique, it is mandatory to remove all the irrelevant words from the collection. This helps to reduce the complexity of the classification procedure. Following steps are taken as part of pre-processing.</a:t>
            </a:r>
          </a:p>
          <a:p>
            <a:r>
              <a:rPr lang="en-US" dirty="0"/>
              <a:t>All the stop words (like 'a', 'about', 'above', 'after', 'again', 'against' ) are removed from the collection of data.</a:t>
            </a:r>
          </a:p>
          <a:p>
            <a:r>
              <a:rPr lang="en-US" dirty="0"/>
              <a:t>Usage of Punctuations are also ignored as it doesn't contribute much to the text analytics procedure we follow.</a:t>
            </a:r>
          </a:p>
          <a:p>
            <a:r>
              <a:rPr lang="en-US" dirty="0"/>
              <a:t>As we are dealing with sentiment analysis / text classification of tweets, the numbers involved in the texts are not much influential. Hence we can neglect its occurrence from the tweets involved.</a:t>
            </a:r>
          </a:p>
          <a:p>
            <a:r>
              <a:rPr lang="en-US" dirty="0"/>
              <a:t>Removing URLs from the texts</a:t>
            </a:r>
          </a:p>
          <a:p>
            <a:endParaRPr lang="en-IN" dirty="0"/>
          </a:p>
        </p:txBody>
      </p:sp>
    </p:spTree>
    <p:extLst>
      <p:ext uri="{BB962C8B-B14F-4D97-AF65-F5344CB8AC3E}">
        <p14:creationId xmlns:p14="http://schemas.microsoft.com/office/powerpoint/2010/main" val="113946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1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1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95FD-2A22-4C3B-A775-D86AC77387CA}"/>
              </a:ext>
            </a:extLst>
          </p:cNvPr>
          <p:cNvSpPr>
            <a:spLocks noGrp="1"/>
          </p:cNvSpPr>
          <p:nvPr>
            <p:ph type="title"/>
          </p:nvPr>
        </p:nvSpPr>
        <p:spPr>
          <a:xfrm>
            <a:off x="913775" y="618518"/>
            <a:ext cx="10364451" cy="1296008"/>
          </a:xfrm>
        </p:spPr>
        <p:txBody>
          <a:bodyPr>
            <a:normAutofit fontScale="90000"/>
          </a:bodyPr>
          <a:lstStyle/>
          <a:p>
            <a:r>
              <a:rPr lang="en-US" b="1" i="1" dirty="0"/>
              <a:t>Approaches</a:t>
            </a:r>
            <a:br>
              <a:rPr lang="en-US" b="1" dirty="0"/>
            </a:br>
            <a:r>
              <a:rPr lang="en-US" dirty="0"/>
              <a:t>Text classification can be mainly done in two ways</a:t>
            </a:r>
            <a:br>
              <a:rPr lang="en-US" dirty="0"/>
            </a:br>
            <a:endParaRPr lang="en-IN" dirty="0"/>
          </a:p>
        </p:txBody>
      </p:sp>
      <p:sp>
        <p:nvSpPr>
          <p:cNvPr id="3" name="Text Placeholder 2">
            <a:extLst>
              <a:ext uri="{FF2B5EF4-FFF2-40B4-BE49-F238E27FC236}">
                <a16:creationId xmlns:a16="http://schemas.microsoft.com/office/drawing/2014/main" id="{4B82A4AD-C414-451C-8DB9-12CDF48C296F}"/>
              </a:ext>
            </a:extLst>
          </p:cNvPr>
          <p:cNvSpPr>
            <a:spLocks noGrp="1"/>
          </p:cNvSpPr>
          <p:nvPr>
            <p:ph type="body" idx="1"/>
          </p:nvPr>
        </p:nvSpPr>
        <p:spPr/>
        <p:txBody>
          <a:bodyPr/>
          <a:lstStyle/>
          <a:p>
            <a:r>
              <a:rPr lang="en-IN" b="1" dirty="0"/>
              <a:t>Supervised</a:t>
            </a:r>
          </a:p>
        </p:txBody>
      </p:sp>
      <p:sp>
        <p:nvSpPr>
          <p:cNvPr id="4" name="Content Placeholder 3">
            <a:extLst>
              <a:ext uri="{FF2B5EF4-FFF2-40B4-BE49-F238E27FC236}">
                <a16:creationId xmlns:a16="http://schemas.microsoft.com/office/drawing/2014/main" id="{72411D1C-0140-4FBB-9441-78944FF5D0A6}"/>
              </a:ext>
            </a:extLst>
          </p:cNvPr>
          <p:cNvSpPr>
            <a:spLocks noGrp="1"/>
          </p:cNvSpPr>
          <p:nvPr>
            <p:ph sz="quarter" idx="13"/>
          </p:nvPr>
        </p:nvSpPr>
        <p:spPr/>
        <p:txBody>
          <a:bodyPr/>
          <a:lstStyle/>
          <a:p>
            <a:r>
              <a:rPr lang="en-IN" dirty="0"/>
              <a:t>Labelled dataset</a:t>
            </a:r>
          </a:p>
          <a:p>
            <a:r>
              <a:rPr lang="en-IN" dirty="0"/>
              <a:t>Easy to build models</a:t>
            </a:r>
          </a:p>
          <a:p>
            <a:r>
              <a:rPr lang="en-IN" dirty="0"/>
              <a:t>Accuracy of the models can be calculated</a:t>
            </a:r>
          </a:p>
          <a:p>
            <a:r>
              <a:rPr lang="en-IN" dirty="0"/>
              <a:t>Clustering of data is not required</a:t>
            </a:r>
          </a:p>
        </p:txBody>
      </p:sp>
      <p:sp>
        <p:nvSpPr>
          <p:cNvPr id="5" name="Text Placeholder 4">
            <a:extLst>
              <a:ext uri="{FF2B5EF4-FFF2-40B4-BE49-F238E27FC236}">
                <a16:creationId xmlns:a16="http://schemas.microsoft.com/office/drawing/2014/main" id="{403489AF-6060-45D8-ACEE-DE31EA1B1415}"/>
              </a:ext>
            </a:extLst>
          </p:cNvPr>
          <p:cNvSpPr>
            <a:spLocks noGrp="1"/>
          </p:cNvSpPr>
          <p:nvPr>
            <p:ph type="body" sz="quarter" idx="3"/>
          </p:nvPr>
        </p:nvSpPr>
        <p:spPr/>
        <p:txBody>
          <a:bodyPr/>
          <a:lstStyle/>
          <a:p>
            <a:r>
              <a:rPr lang="en-IN" b="1" dirty="0"/>
              <a:t>Unsupervised</a:t>
            </a:r>
          </a:p>
        </p:txBody>
      </p:sp>
      <p:sp>
        <p:nvSpPr>
          <p:cNvPr id="6" name="Content Placeholder 5">
            <a:extLst>
              <a:ext uri="{FF2B5EF4-FFF2-40B4-BE49-F238E27FC236}">
                <a16:creationId xmlns:a16="http://schemas.microsoft.com/office/drawing/2014/main" id="{16985F53-A0BB-4F3F-B4EC-91C04265E9EB}"/>
              </a:ext>
            </a:extLst>
          </p:cNvPr>
          <p:cNvSpPr>
            <a:spLocks noGrp="1"/>
          </p:cNvSpPr>
          <p:nvPr>
            <p:ph sz="quarter" idx="14"/>
          </p:nvPr>
        </p:nvSpPr>
        <p:spPr/>
        <p:txBody>
          <a:bodyPr/>
          <a:lstStyle/>
          <a:p>
            <a:r>
              <a:rPr lang="en-IN" dirty="0"/>
              <a:t>Unlabelled dataset</a:t>
            </a:r>
          </a:p>
          <a:p>
            <a:r>
              <a:rPr lang="en-IN" dirty="0"/>
              <a:t>Clustering of data is essential</a:t>
            </a:r>
          </a:p>
          <a:p>
            <a:r>
              <a:rPr lang="en-IN" dirty="0"/>
              <a:t>Helps to find unknown relationships and categories</a:t>
            </a:r>
          </a:p>
          <a:p>
            <a:r>
              <a:rPr lang="en-IN" dirty="0"/>
              <a:t>Modelling is difficult</a:t>
            </a:r>
          </a:p>
          <a:p>
            <a:endParaRPr lang="en-IN" dirty="0"/>
          </a:p>
        </p:txBody>
      </p:sp>
    </p:spTree>
    <p:extLst>
      <p:ext uri="{BB962C8B-B14F-4D97-AF65-F5344CB8AC3E}">
        <p14:creationId xmlns:p14="http://schemas.microsoft.com/office/powerpoint/2010/main" val="332867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50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barn(inVertical)">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50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5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50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50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barn(inVertical)">
                                      <p:cBhvr>
                                        <p:cTn id="33" dur="500"/>
                                        <p:tgtEl>
                                          <p:spTgt spid="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50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barn(inVertical)">
                                      <p:cBhvr>
                                        <p:cTn id="38" dur="500"/>
                                        <p:tgtEl>
                                          <p:spTgt spid="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50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barn(inVertical)">
                                      <p:cBhvr>
                                        <p:cTn id="43" dur="500"/>
                                        <p:tgtEl>
                                          <p:spTgt spid="6">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500"/>
                                  </p:stCondLst>
                                  <p:childTnLst>
                                    <p:set>
                                      <p:cBhvr>
                                        <p:cTn id="47" dur="1" fill="hold">
                                          <p:stCondLst>
                                            <p:cond delay="0"/>
                                          </p:stCondLst>
                                        </p:cTn>
                                        <p:tgtEl>
                                          <p:spTgt spid="6">
                                            <p:txEl>
                                              <p:pRg st="1" end="1"/>
                                            </p:txEl>
                                          </p:spTgt>
                                        </p:tgtEl>
                                        <p:attrNameLst>
                                          <p:attrName>style.visibility</p:attrName>
                                        </p:attrNameLst>
                                      </p:cBhvr>
                                      <p:to>
                                        <p:strVal val="visible"/>
                                      </p:to>
                                    </p:set>
                                    <p:animEffect transition="in" filter="barn(inVertical)">
                                      <p:cBhvr>
                                        <p:cTn id="48" dur="500"/>
                                        <p:tgtEl>
                                          <p:spTgt spid="6">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500"/>
                                  </p:stCondLst>
                                  <p:childTnLst>
                                    <p:set>
                                      <p:cBhvr>
                                        <p:cTn id="52" dur="1" fill="hold">
                                          <p:stCondLst>
                                            <p:cond delay="0"/>
                                          </p:stCondLst>
                                        </p:cTn>
                                        <p:tgtEl>
                                          <p:spTgt spid="6">
                                            <p:txEl>
                                              <p:pRg st="2" end="2"/>
                                            </p:txEl>
                                          </p:spTgt>
                                        </p:tgtEl>
                                        <p:attrNameLst>
                                          <p:attrName>style.visibility</p:attrName>
                                        </p:attrNameLst>
                                      </p:cBhvr>
                                      <p:to>
                                        <p:strVal val="visible"/>
                                      </p:to>
                                    </p:set>
                                    <p:animEffect transition="in" filter="barn(inVertical)">
                                      <p:cBhvr>
                                        <p:cTn id="53" dur="500"/>
                                        <p:tgtEl>
                                          <p:spTgt spid="6">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500"/>
                                  </p:stCondLst>
                                  <p:childTnLst>
                                    <p:set>
                                      <p:cBhvr>
                                        <p:cTn id="57" dur="1" fill="hold">
                                          <p:stCondLst>
                                            <p:cond delay="0"/>
                                          </p:stCondLst>
                                        </p:cTn>
                                        <p:tgtEl>
                                          <p:spTgt spid="6">
                                            <p:txEl>
                                              <p:pRg st="3" end="3"/>
                                            </p:txEl>
                                          </p:spTgt>
                                        </p:tgtEl>
                                        <p:attrNameLst>
                                          <p:attrName>style.visibility</p:attrName>
                                        </p:attrNameLst>
                                      </p:cBhvr>
                                      <p:to>
                                        <p:strVal val="visible"/>
                                      </p:to>
                                    </p:set>
                                    <p:animEffect transition="in" filter="barn(inVertical)">
                                      <p:cBhvr>
                                        <p:cTn id="5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81DA-B124-416E-8097-314EB13189E6}"/>
              </a:ext>
            </a:extLst>
          </p:cNvPr>
          <p:cNvSpPr>
            <a:spLocks noGrp="1"/>
          </p:cNvSpPr>
          <p:nvPr>
            <p:ph type="title"/>
          </p:nvPr>
        </p:nvSpPr>
        <p:spPr>
          <a:xfrm>
            <a:off x="913775" y="171451"/>
            <a:ext cx="10364451" cy="2771774"/>
          </a:xfrm>
        </p:spPr>
        <p:txBody>
          <a:bodyPr>
            <a:noAutofit/>
          </a:bodyPr>
          <a:lstStyle/>
          <a:p>
            <a:pPr algn="l"/>
            <a:br>
              <a:rPr lang="en-IN" b="1" i="1" dirty="0"/>
            </a:br>
            <a:r>
              <a:rPr lang="en-IN" b="1" i="1" dirty="0"/>
              <a:t>Approach A</a:t>
            </a:r>
            <a:br>
              <a:rPr lang="en-IN" b="1" i="1" dirty="0"/>
            </a:br>
            <a:br>
              <a:rPr lang="en-IN" sz="1600" b="1" i="1" dirty="0"/>
            </a:br>
            <a:r>
              <a:rPr lang="en-US" sz="1600" cap="none" dirty="0">
                <a:latin typeface="+mn-lt"/>
                <a:cs typeface="Times New Roman" panose="02020603050405020304" pitchFamily="18" charset="0"/>
              </a:rPr>
              <a:t>Here we selected major topics by analyzing the word cloud of all hash tagged words in the dataset. Then we considered a subset of the original dataset such that the subset contains all the tweets related to the selected topics. So basically we follow a supervised method by labelling the tweets involved in the subset.</a:t>
            </a:r>
            <a:br>
              <a:rPr lang="en-US" sz="1600" cap="none" dirty="0">
                <a:latin typeface="+mn-lt"/>
                <a:cs typeface="Times New Roman" panose="02020603050405020304" pitchFamily="18" charset="0"/>
              </a:rPr>
            </a:br>
            <a:br>
              <a:rPr lang="en-US" sz="1600" cap="none" dirty="0">
                <a:latin typeface="+mn-lt"/>
                <a:cs typeface="Times New Roman" panose="02020603050405020304" pitchFamily="18" charset="0"/>
              </a:rPr>
            </a:br>
            <a:r>
              <a:rPr lang="en-US" sz="1600" cap="none" dirty="0"/>
              <a:t>From the word cloud, it is found that the most frequent hash tagged words appearing in the given dataset are "#</a:t>
            </a:r>
            <a:r>
              <a:rPr lang="en-US" sz="1600" cap="none" dirty="0" err="1"/>
              <a:t>loveisland</a:t>
            </a:r>
            <a:r>
              <a:rPr lang="en-US" sz="1600" cap="none" dirty="0"/>
              <a:t>", "#</a:t>
            </a:r>
            <a:r>
              <a:rPr lang="en-US" sz="1600" cap="none" dirty="0" err="1"/>
              <a:t>wimbledon</a:t>
            </a:r>
            <a:r>
              <a:rPr lang="en-US" sz="1600" cap="none" dirty="0"/>
              <a:t>", "#</a:t>
            </a:r>
            <a:r>
              <a:rPr lang="en-US" sz="1600" cap="none" dirty="0" err="1"/>
              <a:t>brexit</a:t>
            </a:r>
            <a:r>
              <a:rPr lang="en-US" sz="1600" cap="none" dirty="0"/>
              <a:t>", "#repost", "#summer", "#heatwave", "#</a:t>
            </a:r>
            <a:r>
              <a:rPr lang="en-US" sz="1600" cap="none" dirty="0" err="1"/>
              <a:t>london</a:t>
            </a:r>
            <a:r>
              <a:rPr lang="en-US" sz="1600" cap="none" dirty="0"/>
              <a:t>".</a:t>
            </a:r>
            <a:br>
              <a:rPr lang="en-US" sz="1600" cap="none" dirty="0"/>
            </a:br>
            <a:br>
              <a:rPr lang="en-IN" sz="1600" i="1" cap="none" dirty="0"/>
            </a:br>
            <a:endParaRPr lang="en-IN" sz="1600" dirty="0"/>
          </a:p>
        </p:txBody>
      </p:sp>
      <p:pic>
        <p:nvPicPr>
          <p:cNvPr id="4" name="Content Placeholder 3">
            <a:extLst>
              <a:ext uri="{FF2B5EF4-FFF2-40B4-BE49-F238E27FC236}">
                <a16:creationId xmlns:a16="http://schemas.microsoft.com/office/drawing/2014/main" id="{CC8C11B7-EFF6-49A0-ADD5-30E4A1D6E116}"/>
              </a:ext>
            </a:extLst>
          </p:cNvPr>
          <p:cNvPicPr>
            <a:picLocks noGrp="1" noChangeAspect="1"/>
          </p:cNvPicPr>
          <p:nvPr>
            <p:ph sz="quarter" idx="13"/>
          </p:nvPr>
        </p:nvPicPr>
        <p:blipFill>
          <a:blip r:embed="rId2"/>
          <a:stretch>
            <a:fillRect/>
          </a:stretch>
        </p:blipFill>
        <p:spPr>
          <a:xfrm>
            <a:off x="2642961" y="3176588"/>
            <a:ext cx="6906077" cy="3424237"/>
          </a:xfrm>
          <a:prstGeom prst="rect">
            <a:avLst/>
          </a:prstGeom>
        </p:spPr>
      </p:pic>
    </p:spTree>
    <p:extLst>
      <p:ext uri="{BB962C8B-B14F-4D97-AF65-F5344CB8AC3E}">
        <p14:creationId xmlns:p14="http://schemas.microsoft.com/office/powerpoint/2010/main" val="70904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FF47-2AE0-4308-AE6A-6070B4BF837E}"/>
              </a:ext>
            </a:extLst>
          </p:cNvPr>
          <p:cNvSpPr>
            <a:spLocks noGrp="1"/>
          </p:cNvSpPr>
          <p:nvPr>
            <p:ph type="title"/>
          </p:nvPr>
        </p:nvSpPr>
        <p:spPr>
          <a:xfrm>
            <a:off x="913775" y="161925"/>
            <a:ext cx="10364451" cy="1028699"/>
          </a:xfrm>
        </p:spPr>
        <p:txBody>
          <a:bodyPr/>
          <a:lstStyle/>
          <a:p>
            <a:r>
              <a:rPr lang="en-IN" dirty="0"/>
              <a:t>Sentiment analysis - </a:t>
            </a:r>
            <a:r>
              <a:rPr lang="en-IN" i="1" dirty="0" err="1"/>
              <a:t>vader</a:t>
            </a:r>
            <a:endParaRPr lang="en-IN" i="1" dirty="0"/>
          </a:p>
        </p:txBody>
      </p:sp>
      <p:sp>
        <p:nvSpPr>
          <p:cNvPr id="3" name="Content Placeholder 2">
            <a:extLst>
              <a:ext uri="{FF2B5EF4-FFF2-40B4-BE49-F238E27FC236}">
                <a16:creationId xmlns:a16="http://schemas.microsoft.com/office/drawing/2014/main" id="{6CA0DC86-DF52-4614-BCE8-3839C9D0A60A}"/>
              </a:ext>
            </a:extLst>
          </p:cNvPr>
          <p:cNvSpPr>
            <a:spLocks noGrp="1"/>
          </p:cNvSpPr>
          <p:nvPr>
            <p:ph sz="quarter" idx="13"/>
          </p:nvPr>
        </p:nvSpPr>
        <p:spPr>
          <a:xfrm>
            <a:off x="95249" y="1190625"/>
            <a:ext cx="12163425" cy="5429250"/>
          </a:xfrm>
        </p:spPr>
        <p:txBody>
          <a:bodyPr>
            <a:normAutofit/>
          </a:bodyPr>
          <a:lstStyle/>
          <a:p>
            <a:r>
              <a:rPr lang="en-US" sz="1800" cap="none" dirty="0"/>
              <a:t>It is a lexicon and rule-based sentiment analysis tool that is specifically attuned to sentiments expressed in social media. VADER uses a combination of A sentiment lexicon is a list of lexical features (Words) which are generally labelled according to their semantic orientation as either positive or negative. We will use the polarity scores() method to obtain the polarity indices for the given sentence. The polarity value ranges between -1 and 1. </a:t>
            </a:r>
          </a:p>
          <a:p>
            <a:pPr>
              <a:lnSpc>
                <a:spcPct val="100000"/>
              </a:lnSpc>
              <a:spcBef>
                <a:spcPts val="600"/>
              </a:spcBef>
            </a:pPr>
            <a:r>
              <a:rPr lang="en-US" sz="1800" cap="none" dirty="0"/>
              <a:t> If the polarity of tweet is less than 0 , we categorize it as a negative emotion.</a:t>
            </a:r>
          </a:p>
          <a:p>
            <a:pPr>
              <a:lnSpc>
                <a:spcPct val="100000"/>
              </a:lnSpc>
              <a:spcBef>
                <a:spcPts val="600"/>
              </a:spcBef>
            </a:pPr>
            <a:r>
              <a:rPr lang="en-US" sz="1800" cap="none" dirty="0"/>
              <a:t> If the polarity of tweet is greater than 0 , we categorize it as a positive emotion.</a:t>
            </a:r>
          </a:p>
          <a:p>
            <a:pPr>
              <a:lnSpc>
                <a:spcPct val="100000"/>
              </a:lnSpc>
              <a:spcBef>
                <a:spcPts val="600"/>
              </a:spcBef>
            </a:pPr>
            <a:r>
              <a:rPr lang="en-US" sz="1800" cap="none" dirty="0"/>
              <a:t> If the polarity of tweet is equal to 0 , we categorize it as a neutral emotion.</a:t>
            </a:r>
          </a:p>
          <a:p>
            <a:pPr marL="0" indent="0">
              <a:buNone/>
            </a:pPr>
            <a:r>
              <a:rPr lang="en-US" sz="1800" b="1" i="1" dirty="0"/>
              <a:t>   WHY VADER?</a:t>
            </a:r>
            <a:endParaRPr lang="en-US" sz="1800" b="1" dirty="0"/>
          </a:p>
          <a:p>
            <a:r>
              <a:rPr lang="en-US" sz="1800" cap="none" dirty="0"/>
              <a:t>It works exceedingly well on social media type text, yet readily generalizes to multiple domains</a:t>
            </a:r>
          </a:p>
          <a:p>
            <a:r>
              <a:rPr lang="en-US" sz="1800" cap="none" dirty="0"/>
              <a:t>It doesn’t require any training data but is constructed from a generalizable, valence-based, human-curated gold standard sentiment lexicon</a:t>
            </a:r>
          </a:p>
          <a:p>
            <a:r>
              <a:rPr lang="en-US" sz="1800" cap="none" dirty="0"/>
              <a:t>It does not severely suffer from a speed-performance tradeoff.</a:t>
            </a:r>
          </a:p>
          <a:p>
            <a:r>
              <a:rPr lang="en-US" sz="1800" cap="none" dirty="0"/>
              <a:t>Handles emojis, slangs and emoticons</a:t>
            </a:r>
          </a:p>
          <a:p>
            <a:pPr>
              <a:lnSpc>
                <a:spcPct val="100000"/>
              </a:lnSpc>
              <a:spcBef>
                <a:spcPts val="600"/>
              </a:spcBef>
            </a:pPr>
            <a:endParaRPr lang="en-US" sz="1800" cap="none" dirty="0"/>
          </a:p>
          <a:p>
            <a:endParaRPr lang="en-IN" sz="1800" cap="none" dirty="0"/>
          </a:p>
        </p:txBody>
      </p:sp>
    </p:spTree>
    <p:extLst>
      <p:ext uri="{BB962C8B-B14F-4D97-AF65-F5344CB8AC3E}">
        <p14:creationId xmlns:p14="http://schemas.microsoft.com/office/powerpoint/2010/main" val="47241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1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50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50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50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50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10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50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10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50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inVertical)">
                                      <p:cBhvr>
                                        <p:cTn id="43" dur="10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50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arn(inVertical)">
                                      <p:cBhvr>
                                        <p:cTn id="48" dur="10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50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barn(inVertical)">
                                      <p:cBhvr>
                                        <p:cTn id="5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9981-5E07-4F58-BA31-DB2D8BC3CECA}"/>
              </a:ext>
            </a:extLst>
          </p:cNvPr>
          <p:cNvSpPr>
            <a:spLocks noGrp="1"/>
          </p:cNvSpPr>
          <p:nvPr>
            <p:ph type="title"/>
          </p:nvPr>
        </p:nvSpPr>
        <p:spPr>
          <a:xfrm>
            <a:off x="913775" y="609600"/>
            <a:ext cx="3935688" cy="1219200"/>
          </a:xfrm>
        </p:spPr>
        <p:txBody>
          <a:bodyPr>
            <a:normAutofit fontScale="90000"/>
          </a:bodyPr>
          <a:lstStyle/>
          <a:p>
            <a:r>
              <a:rPr lang="en-IN" b="1" dirty="0"/>
              <a:t>Analysing the sentiment of users on different topics</a:t>
            </a:r>
          </a:p>
        </p:txBody>
      </p:sp>
      <p:sp>
        <p:nvSpPr>
          <p:cNvPr id="4" name="Text Placeholder 3">
            <a:extLst>
              <a:ext uri="{FF2B5EF4-FFF2-40B4-BE49-F238E27FC236}">
                <a16:creationId xmlns:a16="http://schemas.microsoft.com/office/drawing/2014/main" id="{CCADD117-8FBD-4DA2-A3E2-5F8AB4ADDAA1}"/>
              </a:ext>
            </a:extLst>
          </p:cNvPr>
          <p:cNvSpPr>
            <a:spLocks noGrp="1"/>
          </p:cNvSpPr>
          <p:nvPr>
            <p:ph type="body" sz="half" idx="2"/>
          </p:nvPr>
        </p:nvSpPr>
        <p:spPr>
          <a:xfrm>
            <a:off x="314632" y="1986116"/>
            <a:ext cx="4090221" cy="4262284"/>
          </a:xfrm>
        </p:spPr>
        <p:txBody>
          <a:bodyPr/>
          <a:lstStyle/>
          <a:p>
            <a:pPr marL="285750" indent="-285750" algn="l">
              <a:buFont typeface="Wingdings" panose="05000000000000000000" pitchFamily="2" charset="2"/>
              <a:buChar char="§"/>
            </a:pPr>
            <a:r>
              <a:rPr lang="en-IN" sz="1800" cap="none" dirty="0"/>
              <a:t>From the bar graph, it is evident that all the major topics have overall positive sentiment.</a:t>
            </a:r>
          </a:p>
          <a:p>
            <a:pPr marL="285750" indent="-285750" algn="l">
              <a:buFont typeface="Wingdings" panose="05000000000000000000" pitchFamily="2" charset="2"/>
              <a:buChar char="§"/>
            </a:pPr>
            <a:r>
              <a:rPr lang="en-IN" sz="1800" cap="none" dirty="0"/>
              <a:t>The percentage of people who have neutral opinion on any topic is very less.</a:t>
            </a:r>
          </a:p>
          <a:p>
            <a:pPr marL="285750" indent="-285750" algn="l">
              <a:buFont typeface="Wingdings" panose="05000000000000000000" pitchFamily="2" charset="2"/>
              <a:buChar char="§"/>
            </a:pPr>
            <a:r>
              <a:rPr lang="en-IN" sz="1800" cap="none" dirty="0"/>
              <a:t>The topics – Brexit and Love island have a higher negative sentiment compared to rest of the topics involved.</a:t>
            </a:r>
          </a:p>
          <a:p>
            <a:pPr marL="285750" indent="-285750" algn="l">
              <a:buFont typeface="Wingdings" panose="05000000000000000000" pitchFamily="2" charset="2"/>
              <a:buChar char="§"/>
            </a:pPr>
            <a:r>
              <a:rPr lang="en-IN" sz="1800" cap="none" dirty="0"/>
              <a:t>Brexit is the most controversial topic discussed in twitter during the given period.</a:t>
            </a:r>
          </a:p>
          <a:p>
            <a:endParaRPr lang="en-IN" dirty="0"/>
          </a:p>
        </p:txBody>
      </p:sp>
      <p:pic>
        <p:nvPicPr>
          <p:cNvPr id="13" name="Content Placeholder 12">
            <a:extLst>
              <a:ext uri="{FF2B5EF4-FFF2-40B4-BE49-F238E27FC236}">
                <a16:creationId xmlns:a16="http://schemas.microsoft.com/office/drawing/2014/main" id="{FCDF90FC-5F4C-4C46-9569-41CF3E49F26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078413" y="68826"/>
            <a:ext cx="7000350" cy="6331975"/>
          </a:xfrm>
        </p:spPr>
      </p:pic>
    </p:spTree>
    <p:extLst>
      <p:ext uri="{BB962C8B-B14F-4D97-AF65-F5344CB8AC3E}">
        <p14:creationId xmlns:p14="http://schemas.microsoft.com/office/powerpoint/2010/main" val="124029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barn(inVertical)">
                                      <p:cBhvr>
                                        <p:cTn id="18" dur="10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barn(inVertical)">
                                      <p:cBhvr>
                                        <p:cTn id="23" dur="1000"/>
                                        <p:tgtEl>
                                          <p:spTgt spid="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barn(inVertical)">
                                      <p:cBhvr>
                                        <p:cTn id="28" dur="10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barn(inVertical)">
                                      <p:cBhvr>
                                        <p:cTn id="33" dur="1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6A40-693B-4353-A205-6DA573E39448}"/>
              </a:ext>
            </a:extLst>
          </p:cNvPr>
          <p:cNvSpPr>
            <a:spLocks noGrp="1"/>
          </p:cNvSpPr>
          <p:nvPr>
            <p:ph type="title"/>
          </p:nvPr>
        </p:nvSpPr>
        <p:spPr>
          <a:xfrm>
            <a:off x="913775" y="76200"/>
            <a:ext cx="10364451" cy="847725"/>
          </a:xfrm>
        </p:spPr>
        <p:txBody>
          <a:bodyPr/>
          <a:lstStyle/>
          <a:p>
            <a:r>
              <a:rPr lang="en-IN" dirty="0"/>
              <a:t>Model creation</a:t>
            </a:r>
          </a:p>
        </p:txBody>
      </p:sp>
      <p:sp>
        <p:nvSpPr>
          <p:cNvPr id="3" name="Content Placeholder 2">
            <a:extLst>
              <a:ext uri="{FF2B5EF4-FFF2-40B4-BE49-F238E27FC236}">
                <a16:creationId xmlns:a16="http://schemas.microsoft.com/office/drawing/2014/main" id="{31C44164-4BBC-4C02-A24E-F84B60EEE734}"/>
              </a:ext>
            </a:extLst>
          </p:cNvPr>
          <p:cNvSpPr>
            <a:spLocks noGrp="1"/>
          </p:cNvSpPr>
          <p:nvPr>
            <p:ph sz="quarter" idx="13"/>
          </p:nvPr>
        </p:nvSpPr>
        <p:spPr>
          <a:xfrm>
            <a:off x="913774" y="923926"/>
            <a:ext cx="10363826" cy="5619750"/>
          </a:xfrm>
        </p:spPr>
        <p:txBody>
          <a:bodyPr>
            <a:normAutofit/>
          </a:bodyPr>
          <a:lstStyle/>
          <a:p>
            <a:pPr marL="0" indent="0">
              <a:buNone/>
            </a:pPr>
            <a:r>
              <a:rPr lang="en-US" sz="1800" b="1" i="1" dirty="0"/>
              <a:t>   Vectorize the tweets</a:t>
            </a:r>
            <a:endParaRPr lang="en-US" sz="1800" b="1" dirty="0"/>
          </a:p>
          <a:p>
            <a:r>
              <a:rPr lang="en-US" sz="1800" cap="none" dirty="0"/>
              <a:t>Allows to have numerical representation of text and each word is considered as a feature. Initial step is to create a vocabulary set for all the tweets involved and represent each sentence as a vector.</a:t>
            </a:r>
          </a:p>
          <a:p>
            <a:pPr marL="0" indent="0">
              <a:buNone/>
            </a:pPr>
            <a:r>
              <a:rPr lang="en-US" sz="1800" b="1" i="1" dirty="0"/>
              <a:t>    N grams Model</a:t>
            </a:r>
            <a:endParaRPr lang="en-US" sz="1800" b="1" dirty="0"/>
          </a:p>
          <a:p>
            <a:r>
              <a:rPr lang="en-US" sz="1800" cap="none" dirty="0"/>
              <a:t>This n-gram model is integrated in most document classification tasks and it almost always boosts accuracy. But this may depend upon the type of corpus that we are dealing with. Sometimes we may get corpuses that works well with one gram model, usually when the dataset is labelled and texts involved in each document are not long. </a:t>
            </a:r>
          </a:p>
          <a:p>
            <a:pPr marL="0" indent="0">
              <a:buNone/>
            </a:pPr>
            <a:r>
              <a:rPr lang="en-US" sz="1800" b="1" i="1" dirty="0"/>
              <a:t>    TDF-IDF</a:t>
            </a:r>
            <a:endParaRPr lang="en-US" sz="1800" b="1" dirty="0"/>
          </a:p>
          <a:p>
            <a:r>
              <a:rPr lang="en-US" sz="1800" cap="none" dirty="0"/>
              <a:t>It stands for term frequency-inverse document frequency. This technique helps to increase the significance for certain words in a sentence/document by considering the occurrence of that word in the entire collection of documents. If a word in a document is occurring more in other documents as well, then we can say that the selected word is less significant. On the other hand, if a word in a document is occurred less in other documents, then the word can be considered as a significant one.</a:t>
            </a:r>
          </a:p>
          <a:p>
            <a:endParaRPr lang="en-IN" sz="1800" cap="none" dirty="0"/>
          </a:p>
        </p:txBody>
      </p:sp>
    </p:spTree>
    <p:extLst>
      <p:ext uri="{BB962C8B-B14F-4D97-AF65-F5344CB8AC3E}">
        <p14:creationId xmlns:p14="http://schemas.microsoft.com/office/powerpoint/2010/main" val="158350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C1EE-0027-4030-BD19-3FE5EA873C3A}"/>
              </a:ext>
            </a:extLst>
          </p:cNvPr>
          <p:cNvSpPr>
            <a:spLocks noGrp="1"/>
          </p:cNvSpPr>
          <p:nvPr>
            <p:ph type="title"/>
          </p:nvPr>
        </p:nvSpPr>
        <p:spPr>
          <a:xfrm>
            <a:off x="913775" y="285750"/>
            <a:ext cx="3935688" cy="1219200"/>
          </a:xfrm>
        </p:spPr>
        <p:txBody>
          <a:bodyPr/>
          <a:lstStyle/>
          <a:p>
            <a:r>
              <a:rPr lang="en-IN" b="1" dirty="0"/>
              <a:t>Comparison of models</a:t>
            </a:r>
          </a:p>
        </p:txBody>
      </p:sp>
      <p:pic>
        <p:nvPicPr>
          <p:cNvPr id="5" name="Content Placeholder 4">
            <a:extLst>
              <a:ext uri="{FF2B5EF4-FFF2-40B4-BE49-F238E27FC236}">
                <a16:creationId xmlns:a16="http://schemas.microsoft.com/office/drawing/2014/main" id="{1D14BED8-1027-481F-B1BE-893888117679}"/>
              </a:ext>
            </a:extLst>
          </p:cNvPr>
          <p:cNvPicPr>
            <a:picLocks noGrp="1" noChangeAspect="1"/>
          </p:cNvPicPr>
          <p:nvPr>
            <p:ph sz="quarter" idx="13"/>
          </p:nvPr>
        </p:nvPicPr>
        <p:blipFill>
          <a:blip r:embed="rId2"/>
          <a:stretch>
            <a:fillRect/>
          </a:stretch>
        </p:blipFill>
        <p:spPr>
          <a:xfrm>
            <a:off x="5078413" y="219075"/>
            <a:ext cx="7046912" cy="6210299"/>
          </a:xfrm>
          <a:prstGeom prst="rect">
            <a:avLst/>
          </a:prstGeom>
        </p:spPr>
      </p:pic>
      <p:sp>
        <p:nvSpPr>
          <p:cNvPr id="4" name="Text Placeholder 3">
            <a:extLst>
              <a:ext uri="{FF2B5EF4-FFF2-40B4-BE49-F238E27FC236}">
                <a16:creationId xmlns:a16="http://schemas.microsoft.com/office/drawing/2014/main" id="{2C377B66-22E0-41C3-9CF3-FA51C86489DA}"/>
              </a:ext>
            </a:extLst>
          </p:cNvPr>
          <p:cNvSpPr>
            <a:spLocks noGrp="1"/>
          </p:cNvSpPr>
          <p:nvPr>
            <p:ph type="body" sz="half" idx="2"/>
          </p:nvPr>
        </p:nvSpPr>
        <p:spPr>
          <a:xfrm>
            <a:off x="913774" y="1504950"/>
            <a:ext cx="3935689" cy="4781549"/>
          </a:xfrm>
        </p:spPr>
        <p:txBody>
          <a:bodyPr>
            <a:noAutofit/>
          </a:bodyPr>
          <a:lstStyle/>
          <a:p>
            <a:pPr marL="285750" indent="-285750" algn="l">
              <a:buFont typeface="Wingdings" panose="05000000000000000000" pitchFamily="2" charset="2"/>
              <a:buChar char="§"/>
            </a:pPr>
            <a:r>
              <a:rPr lang="en-IN" sz="1800" cap="none" dirty="0"/>
              <a:t>From the plot, it is evident that all algorithms except </a:t>
            </a:r>
            <a:r>
              <a:rPr lang="en-IN" sz="1800" cap="none" dirty="0" err="1"/>
              <a:t>multinomialNB</a:t>
            </a:r>
            <a:r>
              <a:rPr lang="en-IN" sz="1800" cap="none" dirty="0"/>
              <a:t> outclasses two gram method of vectorization.</a:t>
            </a:r>
          </a:p>
          <a:p>
            <a:pPr marL="285750" indent="-285750" algn="l">
              <a:buFont typeface="Wingdings" panose="05000000000000000000" pitchFamily="2" charset="2"/>
              <a:buChar char="§"/>
            </a:pPr>
            <a:r>
              <a:rPr lang="en-IN" sz="1800" cap="none" dirty="0"/>
              <a:t>Highest accuracy is achieved by </a:t>
            </a:r>
            <a:r>
              <a:rPr lang="en-IN" sz="1800" cap="none" dirty="0" err="1"/>
              <a:t>sgd</a:t>
            </a:r>
            <a:r>
              <a:rPr lang="en-IN" sz="1800" cap="none" dirty="0"/>
              <a:t> classifier (stochastic gradient decent classifier).</a:t>
            </a:r>
          </a:p>
          <a:p>
            <a:pPr marL="285750" indent="-285750" algn="l">
              <a:buFont typeface="Wingdings" panose="05000000000000000000" pitchFamily="2" charset="2"/>
              <a:buChar char="§"/>
            </a:pPr>
            <a:r>
              <a:rPr lang="en-IN" sz="1800" cap="none" dirty="0"/>
              <a:t>Lowest accuracy is achieved by </a:t>
            </a:r>
            <a:r>
              <a:rPr lang="en-IN" sz="1800" cap="none" dirty="0" err="1"/>
              <a:t>multinomialNB</a:t>
            </a:r>
            <a:r>
              <a:rPr lang="en-IN" sz="1800" cap="none" dirty="0"/>
              <a:t>.</a:t>
            </a:r>
          </a:p>
          <a:p>
            <a:pPr marL="285750" indent="-285750" algn="l">
              <a:buFont typeface="Wingdings" panose="05000000000000000000" pitchFamily="2" charset="2"/>
              <a:buChar char="§"/>
            </a:pPr>
            <a:r>
              <a:rPr lang="en-IN" sz="1800" cap="none" dirty="0"/>
              <a:t>Accuracy is not the only measure to find out the best model. We can consider ROC-AUC curves of each model as well. </a:t>
            </a:r>
          </a:p>
        </p:txBody>
      </p:sp>
    </p:spTree>
    <p:extLst>
      <p:ext uri="{BB962C8B-B14F-4D97-AF65-F5344CB8AC3E}">
        <p14:creationId xmlns:p14="http://schemas.microsoft.com/office/powerpoint/2010/main" val="301807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barn(inVertical)">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barn(inVertical)">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barn(inVertical)">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barn(inVertical)">
                                      <p:cBhvr>
                                        <p:cTn id="3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2252-A148-438F-B940-6D3556E582F8}"/>
              </a:ext>
            </a:extLst>
          </p:cNvPr>
          <p:cNvSpPr>
            <a:spLocks noGrp="1"/>
          </p:cNvSpPr>
          <p:nvPr>
            <p:ph type="title"/>
          </p:nvPr>
        </p:nvSpPr>
        <p:spPr>
          <a:xfrm>
            <a:off x="913774" y="95250"/>
            <a:ext cx="10364452" cy="2457450"/>
          </a:xfrm>
        </p:spPr>
        <p:txBody>
          <a:bodyPr>
            <a:noAutofit/>
          </a:bodyPr>
          <a:lstStyle/>
          <a:p>
            <a:pPr algn="l"/>
            <a:r>
              <a:rPr lang="en-IN" sz="2800" b="1" cap="none" dirty="0"/>
              <a:t>APPROACH B : UNSUPERVISED METHOD</a:t>
            </a:r>
            <a:br>
              <a:rPr lang="en-IN" sz="2800" b="1" cap="none" dirty="0"/>
            </a:br>
            <a:br>
              <a:rPr lang="en-IN" sz="1800" cap="none" dirty="0"/>
            </a:br>
            <a:r>
              <a:rPr lang="en-US" sz="1800" cap="none" dirty="0"/>
              <a:t>As we don't have labelled dataset in this case, we are supposed to do the cluster analysis in order to obtain the major topics discussed. This can be done by clustering methods like - hierarchical clustering/ </a:t>
            </a:r>
            <a:r>
              <a:rPr lang="en-US" sz="1800" cap="none" dirty="0" err="1"/>
              <a:t>kmeans</a:t>
            </a:r>
            <a:r>
              <a:rPr lang="en-US" sz="1800" cap="none" dirty="0"/>
              <a:t>. </a:t>
            </a:r>
            <a:br>
              <a:rPr lang="en-US" sz="1800" cap="none" dirty="0"/>
            </a:br>
            <a:br>
              <a:rPr lang="en-US" sz="1800" cap="none" dirty="0"/>
            </a:br>
            <a:r>
              <a:rPr lang="en-US" sz="1800" cap="none" dirty="0"/>
              <a:t>Once we are done with our data pre-processing steps, we can vectorize our data. This numerical data is fed into a clustering model which predicts the category of each tweet. In this way, we classify our original dataset into 6 major topics called- sports, politics, travel/events, others, TV shows/music’ and climate by following word clouds.</a:t>
            </a:r>
            <a:endParaRPr lang="en-IN" sz="1800" cap="none" dirty="0"/>
          </a:p>
        </p:txBody>
      </p:sp>
      <p:pic>
        <p:nvPicPr>
          <p:cNvPr id="15" name="Picture 14">
            <a:extLst>
              <a:ext uri="{FF2B5EF4-FFF2-40B4-BE49-F238E27FC236}">
                <a16:creationId xmlns:a16="http://schemas.microsoft.com/office/drawing/2014/main" id="{52E17A23-8EFB-4B14-9C2D-1F2FC06B90F6}"/>
              </a:ext>
            </a:extLst>
          </p:cNvPr>
          <p:cNvPicPr>
            <a:picLocks noChangeAspect="1"/>
          </p:cNvPicPr>
          <p:nvPr/>
        </p:nvPicPr>
        <p:blipFill>
          <a:blip r:embed="rId2"/>
          <a:stretch>
            <a:fillRect/>
          </a:stretch>
        </p:blipFill>
        <p:spPr>
          <a:xfrm>
            <a:off x="466726" y="2596256"/>
            <a:ext cx="3295650" cy="1918594"/>
          </a:xfrm>
          <a:prstGeom prst="rect">
            <a:avLst/>
          </a:prstGeom>
        </p:spPr>
      </p:pic>
      <p:pic>
        <p:nvPicPr>
          <p:cNvPr id="16" name="Picture 15">
            <a:extLst>
              <a:ext uri="{FF2B5EF4-FFF2-40B4-BE49-F238E27FC236}">
                <a16:creationId xmlns:a16="http://schemas.microsoft.com/office/drawing/2014/main" id="{AF469AA1-D437-455F-88A5-4E4C7F481B7C}"/>
              </a:ext>
            </a:extLst>
          </p:cNvPr>
          <p:cNvPicPr>
            <a:picLocks noChangeAspect="1"/>
          </p:cNvPicPr>
          <p:nvPr/>
        </p:nvPicPr>
        <p:blipFill>
          <a:blip r:embed="rId3"/>
          <a:stretch>
            <a:fillRect/>
          </a:stretch>
        </p:blipFill>
        <p:spPr>
          <a:xfrm>
            <a:off x="4043243" y="2594636"/>
            <a:ext cx="3562350" cy="1918594"/>
          </a:xfrm>
          <a:prstGeom prst="rect">
            <a:avLst/>
          </a:prstGeom>
        </p:spPr>
      </p:pic>
      <p:pic>
        <p:nvPicPr>
          <p:cNvPr id="17" name="Picture 16">
            <a:extLst>
              <a:ext uri="{FF2B5EF4-FFF2-40B4-BE49-F238E27FC236}">
                <a16:creationId xmlns:a16="http://schemas.microsoft.com/office/drawing/2014/main" id="{D2A68E2A-B79E-4B1B-B332-D8776FEC8E13}"/>
              </a:ext>
            </a:extLst>
          </p:cNvPr>
          <p:cNvPicPr>
            <a:picLocks noChangeAspect="1"/>
          </p:cNvPicPr>
          <p:nvPr/>
        </p:nvPicPr>
        <p:blipFill>
          <a:blip r:embed="rId4"/>
          <a:stretch>
            <a:fillRect/>
          </a:stretch>
        </p:blipFill>
        <p:spPr>
          <a:xfrm>
            <a:off x="7891582" y="2594635"/>
            <a:ext cx="3833692" cy="1918594"/>
          </a:xfrm>
          <a:prstGeom prst="rect">
            <a:avLst/>
          </a:prstGeom>
        </p:spPr>
      </p:pic>
      <p:pic>
        <p:nvPicPr>
          <p:cNvPr id="18" name="Picture 17">
            <a:extLst>
              <a:ext uri="{FF2B5EF4-FFF2-40B4-BE49-F238E27FC236}">
                <a16:creationId xmlns:a16="http://schemas.microsoft.com/office/drawing/2014/main" id="{DAFFE90E-B474-4558-84CE-C70DE53B9E4B}"/>
              </a:ext>
            </a:extLst>
          </p:cNvPr>
          <p:cNvPicPr>
            <a:picLocks noChangeAspect="1"/>
          </p:cNvPicPr>
          <p:nvPr/>
        </p:nvPicPr>
        <p:blipFill>
          <a:blip r:embed="rId5"/>
          <a:stretch>
            <a:fillRect/>
          </a:stretch>
        </p:blipFill>
        <p:spPr>
          <a:xfrm>
            <a:off x="466726" y="4687639"/>
            <a:ext cx="3295650" cy="1918594"/>
          </a:xfrm>
          <a:prstGeom prst="rect">
            <a:avLst/>
          </a:prstGeom>
        </p:spPr>
      </p:pic>
      <p:pic>
        <p:nvPicPr>
          <p:cNvPr id="19" name="Picture 18">
            <a:extLst>
              <a:ext uri="{FF2B5EF4-FFF2-40B4-BE49-F238E27FC236}">
                <a16:creationId xmlns:a16="http://schemas.microsoft.com/office/drawing/2014/main" id="{3307EF53-2C02-4D8E-A98E-043275945327}"/>
              </a:ext>
            </a:extLst>
          </p:cNvPr>
          <p:cNvPicPr>
            <a:picLocks noChangeAspect="1"/>
          </p:cNvPicPr>
          <p:nvPr/>
        </p:nvPicPr>
        <p:blipFill>
          <a:blip r:embed="rId6"/>
          <a:stretch>
            <a:fillRect/>
          </a:stretch>
        </p:blipFill>
        <p:spPr>
          <a:xfrm>
            <a:off x="4043243" y="4687640"/>
            <a:ext cx="3562350" cy="1918594"/>
          </a:xfrm>
          <a:prstGeom prst="rect">
            <a:avLst/>
          </a:prstGeom>
        </p:spPr>
      </p:pic>
      <p:pic>
        <p:nvPicPr>
          <p:cNvPr id="20" name="Picture 19">
            <a:extLst>
              <a:ext uri="{FF2B5EF4-FFF2-40B4-BE49-F238E27FC236}">
                <a16:creationId xmlns:a16="http://schemas.microsoft.com/office/drawing/2014/main" id="{00A08D8D-7948-4408-805E-3B3E4EFBB073}"/>
              </a:ext>
            </a:extLst>
          </p:cNvPr>
          <p:cNvPicPr>
            <a:picLocks noChangeAspect="1"/>
          </p:cNvPicPr>
          <p:nvPr/>
        </p:nvPicPr>
        <p:blipFill>
          <a:blip r:embed="rId7"/>
          <a:stretch>
            <a:fillRect/>
          </a:stretch>
        </p:blipFill>
        <p:spPr>
          <a:xfrm>
            <a:off x="7886460" y="4687639"/>
            <a:ext cx="3833692" cy="1918595"/>
          </a:xfrm>
          <a:prstGeom prst="rect">
            <a:avLst/>
          </a:prstGeom>
        </p:spPr>
      </p:pic>
    </p:spTree>
    <p:extLst>
      <p:ext uri="{BB962C8B-B14F-4D97-AF65-F5344CB8AC3E}">
        <p14:creationId xmlns:p14="http://schemas.microsoft.com/office/powerpoint/2010/main" val="18208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1000"/>
                                  </p:stCondLst>
                                  <p:childTnLst>
                                    <p:set>
                                      <p:cBhvr>
                                        <p:cTn id="12" dur="1" fill="hold">
                                          <p:stCondLst>
                                            <p:cond delay="0"/>
                                          </p:stCondLst>
                                        </p:cTn>
                                        <p:tgtEl>
                                          <p:spTgt spid="15"/>
                                        </p:tgtEl>
                                        <p:attrNameLst>
                                          <p:attrName>style.visibility</p:attrName>
                                        </p:attrNameLst>
                                      </p:cBhvr>
                                      <p:to>
                                        <p:strVal val="visible"/>
                                      </p:to>
                                    </p:set>
                                    <p:animEffect transition="in" filter="barn(inVertic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arn(inVertical)">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219</TotalTime>
  <Words>869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Droplet</vt:lpstr>
      <vt:lpstr>NLP : Sentiment analysis of tweets</vt:lpstr>
      <vt:lpstr>Methodology and Implementation </vt:lpstr>
      <vt:lpstr>Approaches Text classification can be mainly done in two ways </vt:lpstr>
      <vt:lpstr> Approach A  Here we selected major topics by analyzing the word cloud of all hash tagged words in the dataset. Then we considered a subset of the original dataset such that the subset contains all the tweets related to the selected topics. So basically we follow a supervised method by labelling the tweets involved in the subset.  From the word cloud, it is found that the most frequent hash tagged words appearing in the given dataset are "#loveisland", "#wimbledon", "#brexit", "#repost", "#summer", "#heatwave", "#london".  </vt:lpstr>
      <vt:lpstr>Sentiment analysis - vader</vt:lpstr>
      <vt:lpstr>Analysing the sentiment of users on different topics</vt:lpstr>
      <vt:lpstr>Model creation</vt:lpstr>
      <vt:lpstr>Comparison of models</vt:lpstr>
      <vt:lpstr>APPROACH B : UNSUPERVISED METHOD  As we don't have labelled dataset in this case, we are supposed to do the cluster analysis in order to obtain the major topics discussed. This can be done by clustering methods like - hierarchical clustering/ kmeans.   Once we are done with our data pre-processing steps, we can vectorize our data. This numerical data is fed into a clustering model which predicts the category of each tweet. In this way, we classify our original dataset into 6 major topics called- sports, politics, travel/events, others, TV shows/music’ and climate by following word clouds.</vt:lpstr>
      <vt:lpstr> CONCLUSION  All the major topics that we derived from clustering method: kmeans has overall positive sentiment.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 Sentiment analysis of tweets</dc:title>
  <dc:creator>karthik.krishnakamath@ucdconnect.ie</dc:creator>
  <cp:lastModifiedBy>karthik.krishnakamath@ucdconnect.ie</cp:lastModifiedBy>
  <cp:revision>21</cp:revision>
  <dcterms:created xsi:type="dcterms:W3CDTF">2019-09-11T16:05:32Z</dcterms:created>
  <dcterms:modified xsi:type="dcterms:W3CDTF">2019-09-11T19:44:43Z</dcterms:modified>
</cp:coreProperties>
</file>