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E9B-4229-4AEE-9774-80B5221D0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C41D-002C-4EEA-9020-2C713D49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02C9-08A7-4E0F-B156-B26ED9A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EF36-FA15-4C2F-8ADC-53CF6153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3DE5-08DD-4D82-B00E-2CD9CB9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F4D7-F7E4-41CE-9022-6BFF8F31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DB93-28D1-472A-825E-F538D588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3B37-EC49-45EB-B55F-098D7A5A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E828-DFEE-48FC-9471-9B0E9884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6872-C158-4FBB-B201-C76D7FB4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860A4-7B03-4B18-992E-71E558FD7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C45AB-ED56-4202-9E1A-281D32731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D27E-352B-4E5E-8E44-980138FC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890E-580D-436C-81E2-552975EB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DAA4-D0C4-40BC-B8EA-CEEBC9F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32D-23D6-464C-8E9D-9FA8200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2C4D-7C09-4F8D-8FB0-DEFF5512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31FF-CC47-4AC6-878D-1F589B3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120A-24FD-4D8F-B743-320B34B8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06A1-425B-4355-ACE4-84C59646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18C9-557B-4266-B8B0-7D9E3E0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FDB7-8054-4659-8E43-FE14A165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CFDB-3662-4C7F-9A21-3281BC72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22CB-A115-4C3D-95DE-D5B6A2AB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AD5A-070A-4972-93BA-3FAD37E8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CD9F-8721-48F2-A93D-B32B2712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66D-7072-4AC3-811A-B062C7EF5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592F2-2F11-48C8-AFB7-2E112861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CC81-B1EF-4CD7-A256-31197B5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D41E-04CC-42F7-8A15-FCCC003C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5CFF6-C452-4745-AE06-B77D6AE6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4532-E249-4BFE-926B-E82841E2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5CE6C-7FCC-4B0E-8D26-6D4EEC3D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7E349-F1B9-4316-A248-07827AEB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88047-2C85-4C7E-BF9F-7503D36D2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F5DD-75C4-47E6-88F7-5AA0DB07B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35B06-A939-4960-9BE9-65AC02F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FFB50-EC58-48E8-8402-7A6F38BE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9C20B-3945-4A32-9DF8-ADC3CE3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5FA-98B6-437B-8D62-6D7BF8C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BECF9-7333-469A-9B3F-478872D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81748-071C-458D-A281-3D6FF7B8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79ECE-30AD-42BA-895D-32D709EB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A761D-343F-497A-A57D-879A8970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C3F8D-A039-44F4-A59D-85143B27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CCCBF-9541-4F0A-B1BB-293EC0D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C0B-1DF8-46EC-B334-6A3569AC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8AF7-6BFD-4F21-B4F1-B262524B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3A54-6E1A-4C20-8A5F-D54D3D243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C640-1A7D-4516-A390-C3EB932F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CDBBA-415F-4BEF-BF08-EEB4051E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B7DB-9441-4C45-9A35-EE17C48E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C7E1-B737-4CE5-A1A6-D2102D30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B2395-5186-40FE-B906-A0294AD6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071BF-0705-44A6-A8A6-2B0CFFB4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2ED0-A784-43F9-B5DF-DF4ED2B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F581-56A8-4F85-AA75-56D99CAE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420BE-3609-43FE-A5A4-A5392B9E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9790D-1652-451B-B6F7-B7F4C30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3E27-BB69-4769-97E5-F093B934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AC60-A409-4AB8-9DD5-E6E7B8607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9AF1-21FE-4958-B102-419399805A0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DB54-C50B-4154-8460-FD18B4221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1399-D682-4846-B495-F0FF2FAB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5E44-80FB-4AA2-A923-5BCAC37A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cs.cmu.edu/pdfs/Hochreiter97_lstm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um.com/@saurabh.rathor092/simple-rnn-vs-gru-vs-lstm-difference-lies-in-more-flexible-control-5f33e07b1e5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E8F83-8684-4C19-9778-9C75F871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08" b="129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2782E-0B74-4C30-9291-CBCBD1F83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Xử lí dữ liệu +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81C50-5F1D-48C8-9154-FE0A2DB2D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Nguyễn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Trường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Sơn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70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32275BB2-992E-43A9-B499-B42FAEC666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56" y="491260"/>
            <a:ext cx="6594189" cy="1625210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86180-6AE3-43C4-BB5A-628E074C5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" r="-2" b="8694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174DE-70C3-4403-899E-B3B728F67536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Hình 8: Đồ thị biểu thị quá trình train.</a:t>
            </a:r>
          </a:p>
        </p:txBody>
      </p:sp>
    </p:spTree>
    <p:extLst>
      <p:ext uri="{BB962C8B-B14F-4D97-AF65-F5344CB8AC3E}">
        <p14:creationId xmlns:p14="http://schemas.microsoft.com/office/powerpoint/2010/main" val="84839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BADDBFDB-13EF-456C-8ABF-F08E1D14B5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7240" y="731519"/>
            <a:ext cx="2845191" cy="3237579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 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12CF6-3A1E-4161-B6D6-AD55547FC045}"/>
              </a:ext>
            </a:extLst>
          </p:cNvPr>
          <p:cNvSpPr txBox="1"/>
          <p:nvPr/>
        </p:nvSpPr>
        <p:spPr>
          <a:xfrm>
            <a:off x="4379709" y="686862"/>
            <a:ext cx="7037591" cy="5475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i="1" dirty="0" err="1"/>
              <a:t>Nhận</a:t>
            </a:r>
            <a:r>
              <a:rPr lang="en-US" sz="2600" b="1" i="1" dirty="0"/>
              <a:t> </a:t>
            </a:r>
            <a:r>
              <a:rPr lang="en-US" sz="2600" b="1" i="1" dirty="0" err="1"/>
              <a:t>xét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	Model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overfiting</a:t>
            </a:r>
            <a:r>
              <a:rPr lang="en-US" sz="2600" dirty="0"/>
              <a:t>. Model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</a:t>
            </a:r>
            <a:r>
              <a:rPr lang="en-US" sz="2600" dirty="0" err="1"/>
              <a:t>rất</a:t>
            </a:r>
            <a:r>
              <a:rPr lang="en-US" sz="2600" dirty="0"/>
              <a:t> </a:t>
            </a:r>
            <a:r>
              <a:rPr lang="en-US" sz="2600" dirty="0" err="1"/>
              <a:t>tốt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train,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performance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tốt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362276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utoShape 52">
            <a:extLst>
              <a:ext uri="{FF2B5EF4-FFF2-40B4-BE49-F238E27FC236}">
                <a16:creationId xmlns:a16="http://schemas.microsoft.com/office/drawing/2014/main" id="{0DF4D903-4907-4ADE-BC0A-5C73BB9F63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79" y="2053641"/>
            <a:ext cx="3669161" cy="2760098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1. Xử lí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37AB7-7B14-4222-829A-54ABF7788526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Dữ liệu được thu thập bằng cách clone từ các web thương mại điện tử như Tiki, Lazada,… hay tham khảo từ các nguồn như ngân hàng và chứng khoán.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7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42A7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52">
            <a:extLst>
              <a:ext uri="{FF2B5EF4-FFF2-40B4-BE49-F238E27FC236}">
                <a16:creationId xmlns:a16="http://schemas.microsoft.com/office/drawing/2014/main" id="{85136FD5-DBC5-4CC6-A644-03BF5D0744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56" y="491260"/>
            <a:ext cx="6594189" cy="1625210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1. Xử lí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11B5D-B66A-408C-87E4-B71D2138E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6" r="3928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C6A73-888C-4410-86CA-746E25FB07F4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Hình 1: Dữ liệu sau khi được thu thập.</a:t>
            </a:r>
          </a:p>
        </p:txBody>
      </p:sp>
    </p:spTree>
    <p:extLst>
      <p:ext uri="{BB962C8B-B14F-4D97-AF65-F5344CB8AC3E}">
        <p14:creationId xmlns:p14="http://schemas.microsoft.com/office/powerpoint/2010/main" val="47445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2">
            <a:extLst>
              <a:ext uri="{FF2B5EF4-FFF2-40B4-BE49-F238E27FC236}">
                <a16:creationId xmlns:a16="http://schemas.microsoft.com/office/drawing/2014/main" id="{A8375B3B-C7D9-4F2A-80C3-0A118BB300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165" y="212143"/>
            <a:ext cx="89938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atin typeface="Cambria" panose="02040503050406030204" pitchFamily="18" charset="0"/>
              </a:rPr>
              <a:t> 1. Xử lí dữ liệu</a:t>
            </a:r>
            <a:endParaRPr lang="en-US" sz="2800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EB9D0-7B6F-4E8A-8B5E-52B3073AE6B3}"/>
              </a:ext>
            </a:extLst>
          </p:cNvPr>
          <p:cNvSpPr txBox="1"/>
          <p:nvPr/>
        </p:nvSpPr>
        <p:spPr>
          <a:xfrm>
            <a:off x="482165" y="940904"/>
            <a:ext cx="112725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Sau khi thu thập được dữ liệu, dữ liệu sẽ qua xử lí bằng nhiều cách như: loại bỏ các dữ liệu lỗi, outlier, xử lí imbalanced.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algn="ctr"/>
            <a:r>
              <a:rPr lang="en-US"/>
              <a:t>Hình 2: Xử lí data theo từng bước.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E1A05-DAC6-4DC8-BF99-AB9B338E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1693975"/>
            <a:ext cx="9766883" cy="46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56717494-FDD2-43C7-B007-FEA63DA3CB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56" y="4767072"/>
            <a:ext cx="6594189" cy="1625210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1. Xử lí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8BC0-94B7-441E-9016-A83A89658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2" r="3" b="1256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A5538-91C9-431A-B54C-B6750EDF933B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Hình 3: Data sau khi đã được xử lí</a:t>
            </a:r>
          </a:p>
        </p:txBody>
      </p:sp>
    </p:spTree>
    <p:extLst>
      <p:ext uri="{BB962C8B-B14F-4D97-AF65-F5344CB8AC3E}">
        <p14:creationId xmlns:p14="http://schemas.microsoft.com/office/powerpoint/2010/main" val="265225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B724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9B070724-79C4-426C-8771-6026BFAE61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56" y="491260"/>
            <a:ext cx="6594189" cy="1625210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DAAB7-15E3-4EE8-AFF7-55CB21233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" r="1" b="1867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F6FCB-ABBF-4AD5-89EB-D306FF786F51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dài-ngắn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(Long Short Term Memory networks),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LSTM -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RNN,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LSTM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Hochreiter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&amp; </a:t>
            </a:r>
            <a:r>
              <a:rPr lang="en-US" sz="19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Schmidhuber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(1997)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  <a:endParaRPr lang="en-US" sz="19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FFFFFF"/>
                </a:solidFill>
              </a:rPr>
              <a:t>Hình</a:t>
            </a:r>
            <a:r>
              <a:rPr lang="en-US" sz="1500" dirty="0">
                <a:solidFill>
                  <a:srgbClr val="FFFFFF"/>
                </a:solidFill>
              </a:rPr>
              <a:t> 4: </a:t>
            </a:r>
            <a:r>
              <a:rPr lang="en-US" sz="1500" dirty="0" err="1">
                <a:solidFill>
                  <a:srgbClr val="FFFFFF"/>
                </a:solidFill>
              </a:rPr>
              <a:t>Mô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hình</a:t>
            </a:r>
            <a:r>
              <a:rPr lang="en-US" sz="1500" dirty="0">
                <a:solidFill>
                  <a:srgbClr val="FFFFFF"/>
                </a:solidFill>
              </a:rPr>
              <a:t> LSTM. </a:t>
            </a:r>
            <a:r>
              <a:rPr lang="en-US" sz="1500" i="1" dirty="0" err="1">
                <a:solidFill>
                  <a:srgbClr val="FFFFFF"/>
                </a:solidFill>
              </a:rPr>
              <a:t>Nguồn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b="0" i="1" u="sng" dirty="0">
                <a:solidFill>
                  <a:srgbClr val="FFFFFF"/>
                </a:solidFill>
                <a:effectLst/>
                <a:hlinkClick r:id="rId4"/>
              </a:rPr>
              <a:t>https://medium.com/@saurabh.rathor092/simple-rnn-vs-gru-vs-lstm-difference-lies-in-more-flexible-control-5f33e07b1e57</a:t>
            </a:r>
            <a:endParaRPr lang="en-US" sz="15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7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2">
            <a:extLst>
              <a:ext uri="{FF2B5EF4-FFF2-40B4-BE49-F238E27FC236}">
                <a16:creationId xmlns:a16="http://schemas.microsoft.com/office/drawing/2014/main" id="{CC714F25-B8A3-4A78-9213-5BD0D21DA1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165" y="212143"/>
            <a:ext cx="89938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atin typeface="Cambria" panose="02040503050406030204" pitchFamily="18" charset="0"/>
              </a:rPr>
              <a:t> 2. LSTM</a:t>
            </a:r>
            <a:endParaRPr lang="en-US" sz="2800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F74D6-F9C0-4CF2-AA10-83A0A61897D9}"/>
              </a:ext>
            </a:extLst>
          </p:cNvPr>
          <p:cNvSpPr txBox="1"/>
          <p:nvPr/>
        </p:nvSpPr>
        <p:spPr>
          <a:xfrm>
            <a:off x="482165" y="821635"/>
            <a:ext cx="114182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LSTM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thiết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kế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để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tránh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vấn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đề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phụ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thuộc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xa (long-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term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dependency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Việc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nhớ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thông tin trong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suốt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thời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gian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dài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đặc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tính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mặc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định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chúng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chứ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ta không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cần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phải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huấn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luyện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nó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để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thể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nhớ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Tức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ngay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nội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tại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nó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đã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thể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ghi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nhớ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mà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không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cần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bất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kì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can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thiệp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nào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Mọi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mạng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hồi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quy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đều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dạng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chuỗi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mô-đun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lặp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đi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lặp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lại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mạng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nơ-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ron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Với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mạng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LSTM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mô-dun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này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cấu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trúc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rất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đơn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giản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thường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bốn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tầng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vi-VN" b="0" i="0" dirty="0">
                <a:solidFill>
                  <a:srgbClr val="000000"/>
                </a:solidFill>
                <a:effectLst/>
                <a:latin typeface="KaTeX_Main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ương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tác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nhau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rất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đặc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TeX_Main"/>
              </a:rPr>
              <a:t>biệt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Hình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5: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Mô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hình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LSTM.</a:t>
            </a:r>
            <a:endParaRPr lang="vi-V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DD3C8-4AC7-4583-B531-DA830249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2680458"/>
            <a:ext cx="7267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2">
            <a:extLst>
              <a:ext uri="{FF2B5EF4-FFF2-40B4-BE49-F238E27FC236}">
                <a16:creationId xmlns:a16="http://schemas.microsoft.com/office/drawing/2014/main" id="{D2060691-45EE-4FF8-BB4F-F34EEA343A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165" y="212143"/>
            <a:ext cx="89938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atin typeface="Cambria" panose="02040503050406030204" pitchFamily="18" charset="0"/>
              </a:rPr>
              <a:t> 2. LSTM</a:t>
            </a:r>
            <a:endParaRPr lang="en-US" sz="2800" b="1" kern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190D-08CD-47F3-9CF6-FDC93C2741DD}"/>
              </a:ext>
            </a:extLst>
          </p:cNvPr>
          <p:cNvSpPr txBox="1"/>
          <p:nvPr/>
        </p:nvSpPr>
        <p:spPr>
          <a:xfrm>
            <a:off x="530087" y="1046922"/>
            <a:ext cx="112245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Giờ chúng ta sẽ dung model LSTM để tiến hành phân tích cảm xúc qua văn bản( Sentiment Analysis).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/>
              <a:t>Hình 6: Model được sử dụng.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F75D-6DAF-48F1-AF1F-F3823EAE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45" y="1970252"/>
            <a:ext cx="9826716" cy="29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9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79233C9E-AB5B-45E9-B570-9D21341184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889" y="4883544"/>
            <a:ext cx="3876086" cy="1556907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 2. LSTM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C4919-4DBA-4601-9714-E1BD99936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9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D4812-697C-4278-97C4-E74A499A55AE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Bây</a:t>
            </a:r>
            <a:r>
              <a:rPr lang="en-US" dirty="0"/>
              <a:t> </a:t>
            </a:r>
            <a:r>
              <a:rPr lang="en-US"/>
              <a:t>giờ</a:t>
            </a:r>
            <a:r>
              <a:rPr lang="en-US" dirty="0"/>
              <a:t>, </a:t>
            </a:r>
            <a:r>
              <a:rPr lang="en-US"/>
              <a:t>chúng</a:t>
            </a:r>
            <a:r>
              <a:rPr lang="en-US" dirty="0"/>
              <a:t> ta </a:t>
            </a:r>
            <a:r>
              <a:rPr lang="en-US"/>
              <a:t>sẽ</a:t>
            </a:r>
            <a:r>
              <a:rPr lang="en-US" dirty="0"/>
              <a:t> </a:t>
            </a:r>
            <a:r>
              <a:rPr lang="en-US"/>
              <a:t>tiến</a:t>
            </a:r>
            <a:r>
              <a:rPr lang="en-US" dirty="0"/>
              <a:t> </a:t>
            </a:r>
            <a:r>
              <a:rPr lang="en-US"/>
              <a:t>hành</a:t>
            </a:r>
            <a:r>
              <a:rPr lang="en-US" dirty="0"/>
              <a:t> train. Sau 10 epoch, </a:t>
            </a:r>
            <a:r>
              <a:rPr lang="en-US"/>
              <a:t>kết</a:t>
            </a:r>
            <a:r>
              <a:rPr lang="en-US" dirty="0"/>
              <a:t> </a:t>
            </a:r>
            <a:r>
              <a:rPr lang="en-US"/>
              <a:t>quả</a:t>
            </a:r>
            <a:r>
              <a:rPr lang="en-US" dirty="0"/>
              <a:t> </a:t>
            </a:r>
            <a:r>
              <a:rPr lang="en-US"/>
              <a:t>thu</a:t>
            </a:r>
            <a:r>
              <a:rPr lang="en-US" dirty="0"/>
              <a:t> </a:t>
            </a:r>
            <a:r>
              <a:rPr lang="en-US"/>
              <a:t>được</a:t>
            </a:r>
            <a:r>
              <a:rPr lang="en-US" dirty="0"/>
              <a:t> </a:t>
            </a:r>
            <a:r>
              <a:rPr lang="en-US"/>
              <a:t>như</a:t>
            </a:r>
            <a:r>
              <a:rPr lang="en-US" dirty="0"/>
              <a:t> </a:t>
            </a:r>
            <a:r>
              <a:rPr lang="en-US"/>
              <a:t>sau</a:t>
            </a:r>
            <a:r>
              <a:rPr lang="en-US" dirty="0"/>
              <a:t>: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Helvetica</vt:lpstr>
      <vt:lpstr>KaTeX_Main</vt:lpstr>
      <vt:lpstr>Times New Roman</vt:lpstr>
      <vt:lpstr>Office Theme</vt:lpstr>
      <vt:lpstr>Xử lí dữ liệu +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lí dữ liệu + LSTM</dc:title>
  <dc:creator>NGUYEN TRUONG SON 20185900</dc:creator>
  <cp:lastModifiedBy>NGUYEN TRUONG SON 20185900</cp:lastModifiedBy>
  <cp:revision>2</cp:revision>
  <dcterms:created xsi:type="dcterms:W3CDTF">2020-11-25T03:31:08Z</dcterms:created>
  <dcterms:modified xsi:type="dcterms:W3CDTF">2020-11-25T03:37:35Z</dcterms:modified>
</cp:coreProperties>
</file>