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61"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5" d="100"/>
          <a:sy n="115" d="100"/>
        </p:scale>
        <p:origin x="2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C171CF-F696-4E37-8316-8D0F7036672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93324C7-9501-478C-9520-57F3B5553A8A}">
      <dgm:prSet/>
      <dgm:spPr/>
      <dgm:t>
        <a:bodyPr/>
        <a:lstStyle/>
        <a:p>
          <a:r>
            <a:rPr lang="en-US"/>
            <a:t>1. Rationale for Recommendation</a:t>
          </a:r>
        </a:p>
      </dgm:t>
    </dgm:pt>
    <dgm:pt modelId="{C0ADBA17-F31D-4C8C-B36A-8452A9C75030}" type="parTrans" cxnId="{E9E175C3-77F7-404C-AED3-C1F3933FFE02}">
      <dgm:prSet/>
      <dgm:spPr/>
      <dgm:t>
        <a:bodyPr/>
        <a:lstStyle/>
        <a:p>
          <a:endParaRPr lang="en-US"/>
        </a:p>
      </dgm:t>
    </dgm:pt>
    <dgm:pt modelId="{C3CA0383-0306-4E03-8C99-8DD369E9CFC4}" type="sibTrans" cxnId="{E9E175C3-77F7-404C-AED3-C1F3933FFE02}">
      <dgm:prSet/>
      <dgm:spPr/>
      <dgm:t>
        <a:bodyPr/>
        <a:lstStyle/>
        <a:p>
          <a:endParaRPr lang="en-US"/>
        </a:p>
      </dgm:t>
    </dgm:pt>
    <dgm:pt modelId="{1AEE3D61-1904-447C-9F70-25DB4BBB7335}">
      <dgm:prSet/>
      <dgm:spPr/>
      <dgm:t>
        <a:bodyPr/>
        <a:lstStyle/>
        <a:p>
          <a:r>
            <a:rPr lang="en-US" dirty="0"/>
            <a:t>2. Baseline Recommendation </a:t>
          </a:r>
        </a:p>
      </dgm:t>
    </dgm:pt>
    <dgm:pt modelId="{368F0426-962A-404D-B1C1-C07078221A61}" type="parTrans" cxnId="{4EB560E4-CD16-43FA-9872-CDE0128F035A}">
      <dgm:prSet/>
      <dgm:spPr/>
      <dgm:t>
        <a:bodyPr/>
        <a:lstStyle/>
        <a:p>
          <a:endParaRPr lang="en-US"/>
        </a:p>
      </dgm:t>
    </dgm:pt>
    <dgm:pt modelId="{E8FEC75D-57D2-4B02-AE16-DB0DEAAF3759}" type="sibTrans" cxnId="{4EB560E4-CD16-43FA-9872-CDE0128F035A}">
      <dgm:prSet/>
      <dgm:spPr/>
      <dgm:t>
        <a:bodyPr/>
        <a:lstStyle/>
        <a:p>
          <a:endParaRPr lang="en-US"/>
        </a:p>
      </dgm:t>
    </dgm:pt>
    <dgm:pt modelId="{F23BF571-6338-4C2A-B428-F6AADB15C962}">
      <dgm:prSet/>
      <dgm:spPr/>
      <dgm:t>
        <a:bodyPr/>
        <a:lstStyle/>
        <a:p>
          <a:r>
            <a:rPr lang="en-US" dirty="0"/>
            <a:t>3. Implementation Methods</a:t>
          </a:r>
        </a:p>
      </dgm:t>
    </dgm:pt>
    <dgm:pt modelId="{AF15B0EC-1918-41F6-A90F-F134D28EF4F5}" type="parTrans" cxnId="{07C23521-48EC-410E-9199-9DCFAA355E43}">
      <dgm:prSet/>
      <dgm:spPr/>
      <dgm:t>
        <a:bodyPr/>
        <a:lstStyle/>
        <a:p>
          <a:endParaRPr lang="en-US"/>
        </a:p>
      </dgm:t>
    </dgm:pt>
    <dgm:pt modelId="{DB9E500F-974A-4ACE-AD30-ADF53C4890F6}" type="sibTrans" cxnId="{07C23521-48EC-410E-9199-9DCFAA355E43}">
      <dgm:prSet/>
      <dgm:spPr/>
      <dgm:t>
        <a:bodyPr/>
        <a:lstStyle/>
        <a:p>
          <a:endParaRPr lang="en-US"/>
        </a:p>
      </dgm:t>
    </dgm:pt>
    <dgm:pt modelId="{EC754B9F-E026-45E1-96B0-D70D8D005FC9}">
      <dgm:prSet/>
      <dgm:spPr/>
      <dgm:t>
        <a:bodyPr/>
        <a:lstStyle/>
        <a:p>
          <a:r>
            <a:rPr lang="en-US" dirty="0"/>
            <a:t>4. Forecasted Capital Expenditures</a:t>
          </a:r>
        </a:p>
      </dgm:t>
    </dgm:pt>
    <dgm:pt modelId="{772C5BA4-7FCA-4B5F-8D31-1D29480A8435}" type="parTrans" cxnId="{95099973-4F60-4DB6-AA79-53D94E42BD51}">
      <dgm:prSet/>
      <dgm:spPr/>
      <dgm:t>
        <a:bodyPr/>
        <a:lstStyle/>
        <a:p>
          <a:endParaRPr lang="en-US"/>
        </a:p>
      </dgm:t>
    </dgm:pt>
    <dgm:pt modelId="{C14F29A0-8B13-47C2-8F08-F841FD806D5E}" type="sibTrans" cxnId="{95099973-4F60-4DB6-AA79-53D94E42BD51}">
      <dgm:prSet/>
      <dgm:spPr/>
      <dgm:t>
        <a:bodyPr/>
        <a:lstStyle/>
        <a:p>
          <a:endParaRPr lang="en-US"/>
        </a:p>
      </dgm:t>
    </dgm:pt>
    <dgm:pt modelId="{C3DB8FDE-4DF1-4DCA-9B40-424C3E9C9061}" type="pres">
      <dgm:prSet presAssocID="{85C171CF-F696-4E37-8316-8D0F70366729}" presName="root" presStyleCnt="0">
        <dgm:presLayoutVars>
          <dgm:dir/>
          <dgm:resizeHandles val="exact"/>
        </dgm:presLayoutVars>
      </dgm:prSet>
      <dgm:spPr/>
    </dgm:pt>
    <dgm:pt modelId="{4E583AE5-177B-4372-A407-55E48BADC85D}" type="pres">
      <dgm:prSet presAssocID="{493324C7-9501-478C-9520-57F3B5553A8A}" presName="compNode" presStyleCnt="0"/>
      <dgm:spPr/>
    </dgm:pt>
    <dgm:pt modelId="{DF79E8EF-C1A5-4736-A27C-6C27E7C8B20D}" type="pres">
      <dgm:prSet presAssocID="{493324C7-9501-478C-9520-57F3B5553A8A}" presName="bgRect" presStyleLbl="bgShp" presStyleIdx="0" presStyleCnt="4"/>
      <dgm:spPr/>
    </dgm:pt>
    <dgm:pt modelId="{1689C337-25F2-40E0-BAF2-5544AB417EBA}" type="pres">
      <dgm:prSet presAssocID="{493324C7-9501-478C-9520-57F3B5553A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562EAAB-CD60-4502-B032-840DE06F6ECA}" type="pres">
      <dgm:prSet presAssocID="{493324C7-9501-478C-9520-57F3B5553A8A}" presName="spaceRect" presStyleCnt="0"/>
      <dgm:spPr/>
    </dgm:pt>
    <dgm:pt modelId="{7EF4143B-1957-4AAA-B844-47AE5FB26578}" type="pres">
      <dgm:prSet presAssocID="{493324C7-9501-478C-9520-57F3B5553A8A}" presName="parTx" presStyleLbl="revTx" presStyleIdx="0" presStyleCnt="4">
        <dgm:presLayoutVars>
          <dgm:chMax val="0"/>
          <dgm:chPref val="0"/>
        </dgm:presLayoutVars>
      </dgm:prSet>
      <dgm:spPr/>
    </dgm:pt>
    <dgm:pt modelId="{A537EA03-0641-4EA1-B0B3-42CD14C5F3D9}" type="pres">
      <dgm:prSet presAssocID="{C3CA0383-0306-4E03-8C99-8DD369E9CFC4}" presName="sibTrans" presStyleCnt="0"/>
      <dgm:spPr/>
    </dgm:pt>
    <dgm:pt modelId="{DB651EC2-959A-40A3-96F5-347E3C0AD7D1}" type="pres">
      <dgm:prSet presAssocID="{1AEE3D61-1904-447C-9F70-25DB4BBB7335}" presName="compNode" presStyleCnt="0"/>
      <dgm:spPr/>
    </dgm:pt>
    <dgm:pt modelId="{2BA251ED-6C18-4888-8538-6F7EBF5521F5}" type="pres">
      <dgm:prSet presAssocID="{1AEE3D61-1904-447C-9F70-25DB4BBB7335}" presName="bgRect" presStyleLbl="bgShp" presStyleIdx="1" presStyleCnt="4"/>
      <dgm:spPr/>
    </dgm:pt>
    <dgm:pt modelId="{A4112383-C3EC-4444-9A1C-2D546B0DF6DA}" type="pres">
      <dgm:prSet presAssocID="{1AEE3D61-1904-447C-9F70-25DB4BBB73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phy"/>
        </a:ext>
      </dgm:extLst>
    </dgm:pt>
    <dgm:pt modelId="{55D2795A-67B8-415C-A9B2-45D892492423}" type="pres">
      <dgm:prSet presAssocID="{1AEE3D61-1904-447C-9F70-25DB4BBB7335}" presName="spaceRect" presStyleCnt="0"/>
      <dgm:spPr/>
    </dgm:pt>
    <dgm:pt modelId="{AB05D96F-BEB7-4445-A082-73C6C79F4A1A}" type="pres">
      <dgm:prSet presAssocID="{1AEE3D61-1904-447C-9F70-25DB4BBB7335}" presName="parTx" presStyleLbl="revTx" presStyleIdx="1" presStyleCnt="4">
        <dgm:presLayoutVars>
          <dgm:chMax val="0"/>
          <dgm:chPref val="0"/>
        </dgm:presLayoutVars>
      </dgm:prSet>
      <dgm:spPr/>
    </dgm:pt>
    <dgm:pt modelId="{4A67989C-1E73-479F-93F5-80DCE83E45F5}" type="pres">
      <dgm:prSet presAssocID="{E8FEC75D-57D2-4B02-AE16-DB0DEAAF3759}" presName="sibTrans" presStyleCnt="0"/>
      <dgm:spPr/>
    </dgm:pt>
    <dgm:pt modelId="{5DB44B83-7653-43B8-91C4-1C0958F48ED8}" type="pres">
      <dgm:prSet presAssocID="{F23BF571-6338-4C2A-B428-F6AADB15C962}" presName="compNode" presStyleCnt="0"/>
      <dgm:spPr/>
    </dgm:pt>
    <dgm:pt modelId="{E48AF317-FF37-4780-BD2A-22C9ED4EF54A}" type="pres">
      <dgm:prSet presAssocID="{F23BF571-6338-4C2A-B428-F6AADB15C962}" presName="bgRect" presStyleLbl="bgShp" presStyleIdx="2" presStyleCnt="4"/>
      <dgm:spPr/>
    </dgm:pt>
    <dgm:pt modelId="{55957539-26CE-4C22-8D98-BC23C8266601}" type="pres">
      <dgm:prSet presAssocID="{F23BF571-6338-4C2A-B428-F6AADB15C9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r"/>
        </a:ext>
      </dgm:extLst>
    </dgm:pt>
    <dgm:pt modelId="{35A18FAD-408C-42C2-835A-96E18B0986A4}" type="pres">
      <dgm:prSet presAssocID="{F23BF571-6338-4C2A-B428-F6AADB15C962}" presName="spaceRect" presStyleCnt="0"/>
      <dgm:spPr/>
    </dgm:pt>
    <dgm:pt modelId="{20C90969-D44D-452B-9DF3-F9C10B166BEB}" type="pres">
      <dgm:prSet presAssocID="{F23BF571-6338-4C2A-B428-F6AADB15C962}" presName="parTx" presStyleLbl="revTx" presStyleIdx="2" presStyleCnt="4">
        <dgm:presLayoutVars>
          <dgm:chMax val="0"/>
          <dgm:chPref val="0"/>
        </dgm:presLayoutVars>
      </dgm:prSet>
      <dgm:spPr/>
    </dgm:pt>
    <dgm:pt modelId="{909AD951-141D-410B-BEB9-33DBE55D9DAA}" type="pres">
      <dgm:prSet presAssocID="{DB9E500F-974A-4ACE-AD30-ADF53C4890F6}" presName="sibTrans" presStyleCnt="0"/>
      <dgm:spPr/>
    </dgm:pt>
    <dgm:pt modelId="{1CA05514-5060-4868-A429-96F5FA63E129}" type="pres">
      <dgm:prSet presAssocID="{EC754B9F-E026-45E1-96B0-D70D8D005FC9}" presName="compNode" presStyleCnt="0"/>
      <dgm:spPr/>
    </dgm:pt>
    <dgm:pt modelId="{D6B9CF1D-8AA3-493F-93B9-0465AD45FF87}" type="pres">
      <dgm:prSet presAssocID="{EC754B9F-E026-45E1-96B0-D70D8D005FC9}" presName="bgRect" presStyleLbl="bgShp" presStyleIdx="3" presStyleCnt="4"/>
      <dgm:spPr/>
    </dgm:pt>
    <dgm:pt modelId="{E41DB295-A0B5-4DAD-A1F7-7C8D09DE47EB}" type="pres">
      <dgm:prSet presAssocID="{EC754B9F-E026-45E1-96B0-D70D8D005F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bbon"/>
        </a:ext>
      </dgm:extLst>
    </dgm:pt>
    <dgm:pt modelId="{2C340D47-3356-43C6-8972-157A8D77B356}" type="pres">
      <dgm:prSet presAssocID="{EC754B9F-E026-45E1-96B0-D70D8D005FC9}" presName="spaceRect" presStyleCnt="0"/>
      <dgm:spPr/>
    </dgm:pt>
    <dgm:pt modelId="{22C0BAC2-0F6D-44ED-B41B-95BE7D2F397D}" type="pres">
      <dgm:prSet presAssocID="{EC754B9F-E026-45E1-96B0-D70D8D005FC9}" presName="parTx" presStyleLbl="revTx" presStyleIdx="3" presStyleCnt="4">
        <dgm:presLayoutVars>
          <dgm:chMax val="0"/>
          <dgm:chPref val="0"/>
        </dgm:presLayoutVars>
      </dgm:prSet>
      <dgm:spPr/>
    </dgm:pt>
  </dgm:ptLst>
  <dgm:cxnLst>
    <dgm:cxn modelId="{CE636411-7DC8-4304-839C-638B4859E264}" type="presOf" srcId="{EC754B9F-E026-45E1-96B0-D70D8D005FC9}" destId="{22C0BAC2-0F6D-44ED-B41B-95BE7D2F397D}" srcOrd="0" destOrd="0" presId="urn:microsoft.com/office/officeart/2018/2/layout/IconVerticalSolidList"/>
    <dgm:cxn modelId="{07C23521-48EC-410E-9199-9DCFAA355E43}" srcId="{85C171CF-F696-4E37-8316-8D0F70366729}" destId="{F23BF571-6338-4C2A-B428-F6AADB15C962}" srcOrd="2" destOrd="0" parTransId="{AF15B0EC-1918-41F6-A90F-F134D28EF4F5}" sibTransId="{DB9E500F-974A-4ACE-AD30-ADF53C4890F6}"/>
    <dgm:cxn modelId="{DF9AB734-F8D3-40DC-BACA-BD0E12AD120D}" type="presOf" srcId="{493324C7-9501-478C-9520-57F3B5553A8A}" destId="{7EF4143B-1957-4AAA-B844-47AE5FB26578}" srcOrd="0" destOrd="0" presId="urn:microsoft.com/office/officeart/2018/2/layout/IconVerticalSolidList"/>
    <dgm:cxn modelId="{6F89D845-E17E-4097-A4B0-094851808C9B}" type="presOf" srcId="{1AEE3D61-1904-447C-9F70-25DB4BBB7335}" destId="{AB05D96F-BEB7-4445-A082-73C6C79F4A1A}" srcOrd="0" destOrd="0" presId="urn:microsoft.com/office/officeart/2018/2/layout/IconVerticalSolidList"/>
    <dgm:cxn modelId="{95099973-4F60-4DB6-AA79-53D94E42BD51}" srcId="{85C171CF-F696-4E37-8316-8D0F70366729}" destId="{EC754B9F-E026-45E1-96B0-D70D8D005FC9}" srcOrd="3" destOrd="0" parTransId="{772C5BA4-7FCA-4B5F-8D31-1D29480A8435}" sibTransId="{C14F29A0-8B13-47C2-8F08-F841FD806D5E}"/>
    <dgm:cxn modelId="{BF1A6E88-8AF2-47FF-8232-E122CEF5D2D7}" type="presOf" srcId="{85C171CF-F696-4E37-8316-8D0F70366729}" destId="{C3DB8FDE-4DF1-4DCA-9B40-424C3E9C9061}" srcOrd="0" destOrd="0" presId="urn:microsoft.com/office/officeart/2018/2/layout/IconVerticalSolidList"/>
    <dgm:cxn modelId="{CB86C798-1195-4ECB-A4EB-F9BF215E1500}" type="presOf" srcId="{F23BF571-6338-4C2A-B428-F6AADB15C962}" destId="{20C90969-D44D-452B-9DF3-F9C10B166BEB}" srcOrd="0" destOrd="0" presId="urn:microsoft.com/office/officeart/2018/2/layout/IconVerticalSolidList"/>
    <dgm:cxn modelId="{E9E175C3-77F7-404C-AED3-C1F3933FFE02}" srcId="{85C171CF-F696-4E37-8316-8D0F70366729}" destId="{493324C7-9501-478C-9520-57F3B5553A8A}" srcOrd="0" destOrd="0" parTransId="{C0ADBA17-F31D-4C8C-B36A-8452A9C75030}" sibTransId="{C3CA0383-0306-4E03-8C99-8DD369E9CFC4}"/>
    <dgm:cxn modelId="{4EB560E4-CD16-43FA-9872-CDE0128F035A}" srcId="{85C171CF-F696-4E37-8316-8D0F70366729}" destId="{1AEE3D61-1904-447C-9F70-25DB4BBB7335}" srcOrd="1" destOrd="0" parTransId="{368F0426-962A-404D-B1C1-C07078221A61}" sibTransId="{E8FEC75D-57D2-4B02-AE16-DB0DEAAF3759}"/>
    <dgm:cxn modelId="{C30B6DF9-F617-4DB9-9F65-40EB9A9C98EF}" type="presParOf" srcId="{C3DB8FDE-4DF1-4DCA-9B40-424C3E9C9061}" destId="{4E583AE5-177B-4372-A407-55E48BADC85D}" srcOrd="0" destOrd="0" presId="urn:microsoft.com/office/officeart/2018/2/layout/IconVerticalSolidList"/>
    <dgm:cxn modelId="{E523E756-F611-4806-8768-D80CEB2C3287}" type="presParOf" srcId="{4E583AE5-177B-4372-A407-55E48BADC85D}" destId="{DF79E8EF-C1A5-4736-A27C-6C27E7C8B20D}" srcOrd="0" destOrd="0" presId="urn:microsoft.com/office/officeart/2018/2/layout/IconVerticalSolidList"/>
    <dgm:cxn modelId="{5BF865CC-7874-4F74-A6ED-411C1E183319}" type="presParOf" srcId="{4E583AE5-177B-4372-A407-55E48BADC85D}" destId="{1689C337-25F2-40E0-BAF2-5544AB417EBA}" srcOrd="1" destOrd="0" presId="urn:microsoft.com/office/officeart/2018/2/layout/IconVerticalSolidList"/>
    <dgm:cxn modelId="{50944DB7-3263-4BE5-8A22-E9A4C67277A4}" type="presParOf" srcId="{4E583AE5-177B-4372-A407-55E48BADC85D}" destId="{7562EAAB-CD60-4502-B032-840DE06F6ECA}" srcOrd="2" destOrd="0" presId="urn:microsoft.com/office/officeart/2018/2/layout/IconVerticalSolidList"/>
    <dgm:cxn modelId="{55955EFB-6B90-42DD-9868-DB1834F3B042}" type="presParOf" srcId="{4E583AE5-177B-4372-A407-55E48BADC85D}" destId="{7EF4143B-1957-4AAA-B844-47AE5FB26578}" srcOrd="3" destOrd="0" presId="urn:microsoft.com/office/officeart/2018/2/layout/IconVerticalSolidList"/>
    <dgm:cxn modelId="{A37EA049-BAC3-4537-8ED4-724E7A50C59B}" type="presParOf" srcId="{C3DB8FDE-4DF1-4DCA-9B40-424C3E9C9061}" destId="{A537EA03-0641-4EA1-B0B3-42CD14C5F3D9}" srcOrd="1" destOrd="0" presId="urn:microsoft.com/office/officeart/2018/2/layout/IconVerticalSolidList"/>
    <dgm:cxn modelId="{434B6ED8-DC54-4DFB-B224-CCA7CE8A8995}" type="presParOf" srcId="{C3DB8FDE-4DF1-4DCA-9B40-424C3E9C9061}" destId="{DB651EC2-959A-40A3-96F5-347E3C0AD7D1}" srcOrd="2" destOrd="0" presId="urn:microsoft.com/office/officeart/2018/2/layout/IconVerticalSolidList"/>
    <dgm:cxn modelId="{19316657-9ADD-4FB8-AE5C-8C7B85089EE2}" type="presParOf" srcId="{DB651EC2-959A-40A3-96F5-347E3C0AD7D1}" destId="{2BA251ED-6C18-4888-8538-6F7EBF5521F5}" srcOrd="0" destOrd="0" presId="urn:microsoft.com/office/officeart/2018/2/layout/IconVerticalSolidList"/>
    <dgm:cxn modelId="{C5DC3BF8-515B-4BCD-AA9C-39E8840D9EB6}" type="presParOf" srcId="{DB651EC2-959A-40A3-96F5-347E3C0AD7D1}" destId="{A4112383-C3EC-4444-9A1C-2D546B0DF6DA}" srcOrd="1" destOrd="0" presId="urn:microsoft.com/office/officeart/2018/2/layout/IconVerticalSolidList"/>
    <dgm:cxn modelId="{439BF487-0367-4E64-8D81-D66A36D66618}" type="presParOf" srcId="{DB651EC2-959A-40A3-96F5-347E3C0AD7D1}" destId="{55D2795A-67B8-415C-A9B2-45D892492423}" srcOrd="2" destOrd="0" presId="urn:microsoft.com/office/officeart/2018/2/layout/IconVerticalSolidList"/>
    <dgm:cxn modelId="{D6F695A2-AD87-4ED4-B071-F64DFCD3E088}" type="presParOf" srcId="{DB651EC2-959A-40A3-96F5-347E3C0AD7D1}" destId="{AB05D96F-BEB7-4445-A082-73C6C79F4A1A}" srcOrd="3" destOrd="0" presId="urn:microsoft.com/office/officeart/2018/2/layout/IconVerticalSolidList"/>
    <dgm:cxn modelId="{DCDCF377-A473-4926-968A-B1A5C538AF3F}" type="presParOf" srcId="{C3DB8FDE-4DF1-4DCA-9B40-424C3E9C9061}" destId="{4A67989C-1E73-479F-93F5-80DCE83E45F5}" srcOrd="3" destOrd="0" presId="urn:microsoft.com/office/officeart/2018/2/layout/IconVerticalSolidList"/>
    <dgm:cxn modelId="{6ABBAC99-B915-4657-96E4-6337443B76B6}" type="presParOf" srcId="{C3DB8FDE-4DF1-4DCA-9B40-424C3E9C9061}" destId="{5DB44B83-7653-43B8-91C4-1C0958F48ED8}" srcOrd="4" destOrd="0" presId="urn:microsoft.com/office/officeart/2018/2/layout/IconVerticalSolidList"/>
    <dgm:cxn modelId="{4899F3D9-BD8F-4110-8E37-252C65595F7E}" type="presParOf" srcId="{5DB44B83-7653-43B8-91C4-1C0958F48ED8}" destId="{E48AF317-FF37-4780-BD2A-22C9ED4EF54A}" srcOrd="0" destOrd="0" presId="urn:microsoft.com/office/officeart/2018/2/layout/IconVerticalSolidList"/>
    <dgm:cxn modelId="{184A2D93-EC04-40EB-82CD-6901148EF62D}" type="presParOf" srcId="{5DB44B83-7653-43B8-91C4-1C0958F48ED8}" destId="{55957539-26CE-4C22-8D98-BC23C8266601}" srcOrd="1" destOrd="0" presId="urn:microsoft.com/office/officeart/2018/2/layout/IconVerticalSolidList"/>
    <dgm:cxn modelId="{1A13D76E-7BA6-4E7D-87C6-3C6D06B2A2DB}" type="presParOf" srcId="{5DB44B83-7653-43B8-91C4-1C0958F48ED8}" destId="{35A18FAD-408C-42C2-835A-96E18B0986A4}" srcOrd="2" destOrd="0" presId="urn:microsoft.com/office/officeart/2018/2/layout/IconVerticalSolidList"/>
    <dgm:cxn modelId="{3FD285BE-65D7-4BC5-BE40-ED989173FB15}" type="presParOf" srcId="{5DB44B83-7653-43B8-91C4-1C0958F48ED8}" destId="{20C90969-D44D-452B-9DF3-F9C10B166BEB}" srcOrd="3" destOrd="0" presId="urn:microsoft.com/office/officeart/2018/2/layout/IconVerticalSolidList"/>
    <dgm:cxn modelId="{6A2F5A7A-BA06-4380-B065-A91C3EC3D413}" type="presParOf" srcId="{C3DB8FDE-4DF1-4DCA-9B40-424C3E9C9061}" destId="{909AD951-141D-410B-BEB9-33DBE55D9DAA}" srcOrd="5" destOrd="0" presId="urn:microsoft.com/office/officeart/2018/2/layout/IconVerticalSolidList"/>
    <dgm:cxn modelId="{5C5C4ED4-6C4B-4CD5-AF87-941C3BF57D94}" type="presParOf" srcId="{C3DB8FDE-4DF1-4DCA-9B40-424C3E9C9061}" destId="{1CA05514-5060-4868-A429-96F5FA63E129}" srcOrd="6" destOrd="0" presId="urn:microsoft.com/office/officeart/2018/2/layout/IconVerticalSolidList"/>
    <dgm:cxn modelId="{4E9A02A6-7A08-443D-BB77-A0E63D05AA0F}" type="presParOf" srcId="{1CA05514-5060-4868-A429-96F5FA63E129}" destId="{D6B9CF1D-8AA3-493F-93B9-0465AD45FF87}" srcOrd="0" destOrd="0" presId="urn:microsoft.com/office/officeart/2018/2/layout/IconVerticalSolidList"/>
    <dgm:cxn modelId="{899E7CE7-E44B-48F0-A221-F1B6A35562C6}" type="presParOf" srcId="{1CA05514-5060-4868-A429-96F5FA63E129}" destId="{E41DB295-A0B5-4DAD-A1F7-7C8D09DE47EB}" srcOrd="1" destOrd="0" presId="urn:microsoft.com/office/officeart/2018/2/layout/IconVerticalSolidList"/>
    <dgm:cxn modelId="{39BB1716-A3D6-4900-95F6-064FFCEB957A}" type="presParOf" srcId="{1CA05514-5060-4868-A429-96F5FA63E129}" destId="{2C340D47-3356-43C6-8972-157A8D77B356}" srcOrd="2" destOrd="0" presId="urn:microsoft.com/office/officeart/2018/2/layout/IconVerticalSolidList"/>
    <dgm:cxn modelId="{468B0FD9-4E95-4B97-884F-9935B01920F0}" type="presParOf" srcId="{1CA05514-5060-4868-A429-96F5FA63E129}" destId="{22C0BAC2-0F6D-44ED-B41B-95BE7D2F39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547084-3CA2-4C5A-85D3-D556D0349F5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FEB748B1-F38B-4DE5-AD96-4B254C72B7C2}">
      <dgm:prSet phldrT="[Text]"/>
      <dgm:spPr/>
      <dgm:t>
        <a:bodyPr/>
        <a:lstStyle/>
        <a:p>
          <a:r>
            <a:rPr lang="en-US" dirty="0"/>
            <a:t>20 most profitable properties</a:t>
          </a:r>
        </a:p>
      </dgm:t>
    </dgm:pt>
    <dgm:pt modelId="{7F4E8FFF-2332-482D-A9FE-7FDA60B61D45}" type="parTrans" cxnId="{706AE804-72C4-434A-A452-D2753A4897B9}">
      <dgm:prSet/>
      <dgm:spPr/>
      <dgm:t>
        <a:bodyPr/>
        <a:lstStyle/>
        <a:p>
          <a:endParaRPr lang="en-US"/>
        </a:p>
      </dgm:t>
    </dgm:pt>
    <dgm:pt modelId="{4DB471D5-01B9-456E-AA55-14C678D94C66}" type="sibTrans" cxnId="{706AE804-72C4-434A-A452-D2753A4897B9}">
      <dgm:prSet/>
      <dgm:spPr/>
      <dgm:t>
        <a:bodyPr/>
        <a:lstStyle/>
        <a:p>
          <a:endParaRPr lang="en-US"/>
        </a:p>
      </dgm:t>
    </dgm:pt>
    <dgm:pt modelId="{EF551AF6-A661-408C-8C55-FB5ACC25CC64}">
      <dgm:prSet phldrT="[Text]"/>
      <dgm:spPr/>
      <dgm:t>
        <a:bodyPr/>
        <a:lstStyle/>
        <a:p>
          <a:r>
            <a:rPr lang="en-US" dirty="0"/>
            <a:t>Conversion Year</a:t>
          </a:r>
        </a:p>
      </dgm:t>
    </dgm:pt>
    <dgm:pt modelId="{3A0FD2E1-2371-4AAD-8AE3-3A41C99B1C81}" type="parTrans" cxnId="{8E047079-2685-4360-881E-08947D1451E5}">
      <dgm:prSet/>
      <dgm:spPr/>
      <dgm:t>
        <a:bodyPr/>
        <a:lstStyle/>
        <a:p>
          <a:endParaRPr lang="en-US"/>
        </a:p>
      </dgm:t>
    </dgm:pt>
    <dgm:pt modelId="{4E1D7846-C902-4AB8-AFF4-EEE53143BFBE}" type="sibTrans" cxnId="{8E047079-2685-4360-881E-08947D1451E5}">
      <dgm:prSet/>
      <dgm:spPr/>
      <dgm:t>
        <a:bodyPr/>
        <a:lstStyle/>
        <a:p>
          <a:endParaRPr lang="en-US"/>
        </a:p>
      </dgm:t>
    </dgm:pt>
    <dgm:pt modelId="{279D9F03-35BE-40ED-AD8A-20B4CA756BAB}" type="pres">
      <dgm:prSet presAssocID="{C1547084-3CA2-4C5A-85D3-D556D0349F5B}" presName="Name0" presStyleCnt="0">
        <dgm:presLayoutVars>
          <dgm:dir/>
          <dgm:resizeHandles val="exact"/>
        </dgm:presLayoutVars>
      </dgm:prSet>
      <dgm:spPr/>
    </dgm:pt>
    <dgm:pt modelId="{D9489C5B-83E7-4B12-9D96-4BAD8560DC00}" type="pres">
      <dgm:prSet presAssocID="{FEB748B1-F38B-4DE5-AD96-4B254C72B7C2}" presName="node" presStyleLbl="node1" presStyleIdx="0" presStyleCnt="2">
        <dgm:presLayoutVars>
          <dgm:bulletEnabled val="1"/>
        </dgm:presLayoutVars>
      </dgm:prSet>
      <dgm:spPr/>
    </dgm:pt>
    <dgm:pt modelId="{67C5B0C6-7759-41C2-A36D-B8C832692E51}" type="pres">
      <dgm:prSet presAssocID="{4DB471D5-01B9-456E-AA55-14C678D94C66}" presName="sibTrans" presStyleLbl="sibTrans2D1" presStyleIdx="0" presStyleCnt="1"/>
      <dgm:spPr/>
    </dgm:pt>
    <dgm:pt modelId="{3E921009-EFA6-4041-865C-AC53767FF1CE}" type="pres">
      <dgm:prSet presAssocID="{4DB471D5-01B9-456E-AA55-14C678D94C66}" presName="connectorText" presStyleLbl="sibTrans2D1" presStyleIdx="0" presStyleCnt="1"/>
      <dgm:spPr/>
    </dgm:pt>
    <dgm:pt modelId="{1E7063CF-8006-4C2F-A0F2-636308FA6EBE}" type="pres">
      <dgm:prSet presAssocID="{EF551AF6-A661-408C-8C55-FB5ACC25CC64}" presName="node" presStyleLbl="node1" presStyleIdx="1" presStyleCnt="2">
        <dgm:presLayoutVars>
          <dgm:bulletEnabled val="1"/>
        </dgm:presLayoutVars>
      </dgm:prSet>
      <dgm:spPr/>
    </dgm:pt>
  </dgm:ptLst>
  <dgm:cxnLst>
    <dgm:cxn modelId="{706AE804-72C4-434A-A452-D2753A4897B9}" srcId="{C1547084-3CA2-4C5A-85D3-D556D0349F5B}" destId="{FEB748B1-F38B-4DE5-AD96-4B254C72B7C2}" srcOrd="0" destOrd="0" parTransId="{7F4E8FFF-2332-482D-A9FE-7FDA60B61D45}" sibTransId="{4DB471D5-01B9-456E-AA55-14C678D94C66}"/>
    <dgm:cxn modelId="{38F8834F-14B4-41C5-8219-DB3621AEC21B}" type="presOf" srcId="{EF551AF6-A661-408C-8C55-FB5ACC25CC64}" destId="{1E7063CF-8006-4C2F-A0F2-636308FA6EBE}" srcOrd="0" destOrd="0" presId="urn:microsoft.com/office/officeart/2005/8/layout/process1"/>
    <dgm:cxn modelId="{47FBB071-023E-49A9-B07A-989374202507}" type="presOf" srcId="{4DB471D5-01B9-456E-AA55-14C678D94C66}" destId="{67C5B0C6-7759-41C2-A36D-B8C832692E51}" srcOrd="0" destOrd="0" presId="urn:microsoft.com/office/officeart/2005/8/layout/process1"/>
    <dgm:cxn modelId="{8E047079-2685-4360-881E-08947D1451E5}" srcId="{C1547084-3CA2-4C5A-85D3-D556D0349F5B}" destId="{EF551AF6-A661-408C-8C55-FB5ACC25CC64}" srcOrd="1" destOrd="0" parTransId="{3A0FD2E1-2371-4AAD-8AE3-3A41C99B1C81}" sibTransId="{4E1D7846-C902-4AB8-AFF4-EEE53143BFBE}"/>
    <dgm:cxn modelId="{2A70397D-24CF-44D2-A04E-E619BBEC19AD}" type="presOf" srcId="{FEB748B1-F38B-4DE5-AD96-4B254C72B7C2}" destId="{D9489C5B-83E7-4B12-9D96-4BAD8560DC00}" srcOrd="0" destOrd="0" presId="urn:microsoft.com/office/officeart/2005/8/layout/process1"/>
    <dgm:cxn modelId="{0B024C96-0D75-48EC-94D5-64E68BF65B63}" type="presOf" srcId="{4DB471D5-01B9-456E-AA55-14C678D94C66}" destId="{3E921009-EFA6-4041-865C-AC53767FF1CE}" srcOrd="1" destOrd="0" presId="urn:microsoft.com/office/officeart/2005/8/layout/process1"/>
    <dgm:cxn modelId="{CB9E4DA8-AE68-44B5-A19D-350E843647CA}" type="presOf" srcId="{C1547084-3CA2-4C5A-85D3-D556D0349F5B}" destId="{279D9F03-35BE-40ED-AD8A-20B4CA756BAB}" srcOrd="0" destOrd="0" presId="urn:microsoft.com/office/officeart/2005/8/layout/process1"/>
    <dgm:cxn modelId="{F24D5541-9501-4DFB-A776-8A18C83678FA}" type="presParOf" srcId="{279D9F03-35BE-40ED-AD8A-20B4CA756BAB}" destId="{D9489C5B-83E7-4B12-9D96-4BAD8560DC00}" srcOrd="0" destOrd="0" presId="urn:microsoft.com/office/officeart/2005/8/layout/process1"/>
    <dgm:cxn modelId="{CCAC2F33-97E6-4406-B858-6D2B8C9171C8}" type="presParOf" srcId="{279D9F03-35BE-40ED-AD8A-20B4CA756BAB}" destId="{67C5B0C6-7759-41C2-A36D-B8C832692E51}" srcOrd="1" destOrd="0" presId="urn:microsoft.com/office/officeart/2005/8/layout/process1"/>
    <dgm:cxn modelId="{5CDD6C66-E403-4A14-AA44-A780C31B248E}" type="presParOf" srcId="{67C5B0C6-7759-41C2-A36D-B8C832692E51}" destId="{3E921009-EFA6-4041-865C-AC53767FF1CE}" srcOrd="0" destOrd="0" presId="urn:microsoft.com/office/officeart/2005/8/layout/process1"/>
    <dgm:cxn modelId="{DAF66D4E-80CB-4A6E-8451-330CDE25AF94}" type="presParOf" srcId="{279D9F03-35BE-40ED-AD8A-20B4CA756BAB}" destId="{1E7063CF-8006-4C2F-A0F2-636308FA6EBE}"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175912-0EB4-4B98-A533-ED7C1B245F0F}"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0268B653-37E7-4187-96F8-5E7A7CA0E4E6}">
      <dgm:prSet phldrT="[Text]" custT="1"/>
      <dgm:spPr/>
      <dgm:t>
        <a:bodyPr/>
        <a:lstStyle/>
        <a:p>
          <a:r>
            <a:rPr lang="en-US" sz="3600" dirty="0"/>
            <a:t>$1,230,000</a:t>
          </a:r>
        </a:p>
      </dgm:t>
    </dgm:pt>
    <dgm:pt modelId="{01C0A4E2-FAB7-4FE6-83D0-E7D05D7BEF60}" type="parTrans" cxnId="{49230805-44D7-4C00-B31F-697E774BC662}">
      <dgm:prSet/>
      <dgm:spPr/>
      <dgm:t>
        <a:bodyPr/>
        <a:lstStyle/>
        <a:p>
          <a:endParaRPr lang="en-US" sz="1600"/>
        </a:p>
      </dgm:t>
    </dgm:pt>
    <dgm:pt modelId="{FB9863F0-242A-457A-AE30-3FBB9832B2A5}" type="sibTrans" cxnId="{49230805-44D7-4C00-B31F-697E774BC662}">
      <dgm:prSet/>
      <dgm:spPr/>
      <dgm:t>
        <a:bodyPr/>
        <a:lstStyle/>
        <a:p>
          <a:endParaRPr lang="en-US" sz="1600"/>
        </a:p>
      </dgm:t>
    </dgm:pt>
    <dgm:pt modelId="{B834CDFD-DC5B-4028-BA04-7ACD205A118A}">
      <dgm:prSet phldrT="[Text]" custT="1"/>
      <dgm:spPr/>
      <dgm:t>
        <a:bodyPr/>
        <a:lstStyle/>
        <a:p>
          <a:r>
            <a:rPr lang="en-US" sz="2800" dirty="0"/>
            <a:t>Forecasted Expenditures</a:t>
          </a:r>
        </a:p>
      </dgm:t>
    </dgm:pt>
    <dgm:pt modelId="{DFC88407-1309-4874-9B4B-1B3FAFBBC424}" type="parTrans" cxnId="{2C5C5628-8D65-4C22-95B0-1FB1302A5F32}">
      <dgm:prSet/>
      <dgm:spPr/>
      <dgm:t>
        <a:bodyPr/>
        <a:lstStyle/>
        <a:p>
          <a:endParaRPr lang="en-US" sz="1600"/>
        </a:p>
      </dgm:t>
    </dgm:pt>
    <dgm:pt modelId="{BA6A6A7F-09ED-4AA2-A8DB-B031FCB01787}" type="sibTrans" cxnId="{2C5C5628-8D65-4C22-95B0-1FB1302A5F32}">
      <dgm:prSet/>
      <dgm:spPr/>
      <dgm:t>
        <a:bodyPr/>
        <a:lstStyle/>
        <a:p>
          <a:endParaRPr lang="en-US" sz="1600"/>
        </a:p>
      </dgm:t>
    </dgm:pt>
    <dgm:pt modelId="{1651E2EE-95F0-4FF3-BF72-303D405E544F}">
      <dgm:prSet phldrT="[Text]" custT="1"/>
      <dgm:spPr/>
      <dgm:t>
        <a:bodyPr/>
        <a:lstStyle/>
        <a:p>
          <a:r>
            <a:rPr lang="en-US" sz="3600" dirty="0"/>
            <a:t>$390,000</a:t>
          </a:r>
        </a:p>
      </dgm:t>
    </dgm:pt>
    <dgm:pt modelId="{21D235EC-65EC-4A8D-A6B6-DB88A7D6E14C}" type="parTrans" cxnId="{E9BBB9F0-324A-4BA3-84E1-B3B1836AA3B0}">
      <dgm:prSet/>
      <dgm:spPr/>
      <dgm:t>
        <a:bodyPr/>
        <a:lstStyle/>
        <a:p>
          <a:endParaRPr lang="en-US" sz="1600"/>
        </a:p>
      </dgm:t>
    </dgm:pt>
    <dgm:pt modelId="{A7E69343-7705-40D2-A280-3B1D4436424F}" type="sibTrans" cxnId="{E9BBB9F0-324A-4BA3-84E1-B3B1836AA3B0}">
      <dgm:prSet/>
      <dgm:spPr/>
      <dgm:t>
        <a:bodyPr/>
        <a:lstStyle/>
        <a:p>
          <a:endParaRPr lang="en-US" sz="1600"/>
        </a:p>
      </dgm:t>
    </dgm:pt>
    <dgm:pt modelId="{43080217-B85A-40AD-8381-EE44F4FAA9A6}">
      <dgm:prSet phldrT="[Text]" custT="1"/>
      <dgm:spPr/>
      <dgm:t>
        <a:bodyPr/>
        <a:lstStyle/>
        <a:p>
          <a:r>
            <a:rPr lang="en-US" sz="2800" dirty="0"/>
            <a:t>Forecasted Cash Flow for Conversion Year</a:t>
          </a:r>
        </a:p>
      </dgm:t>
    </dgm:pt>
    <dgm:pt modelId="{AED3D2FF-90F7-434A-B766-C25397226194}" type="parTrans" cxnId="{856E0D47-B18B-4906-94F3-BB2DAA6806D2}">
      <dgm:prSet/>
      <dgm:spPr/>
      <dgm:t>
        <a:bodyPr/>
        <a:lstStyle/>
        <a:p>
          <a:endParaRPr lang="en-US" sz="1600"/>
        </a:p>
      </dgm:t>
    </dgm:pt>
    <dgm:pt modelId="{C59C04AE-F029-4A3D-ACB2-C83AFBAC9C18}" type="sibTrans" cxnId="{856E0D47-B18B-4906-94F3-BB2DAA6806D2}">
      <dgm:prSet/>
      <dgm:spPr/>
      <dgm:t>
        <a:bodyPr/>
        <a:lstStyle/>
        <a:p>
          <a:endParaRPr lang="en-US" sz="1600"/>
        </a:p>
      </dgm:t>
    </dgm:pt>
    <dgm:pt modelId="{F5BBD012-CD78-4F8F-B32A-9D6248D40C64}">
      <dgm:prSet phldrT="[Text]" custT="1"/>
      <dgm:spPr/>
      <dgm:t>
        <a:bodyPr/>
        <a:lstStyle/>
        <a:p>
          <a:r>
            <a:rPr lang="en-US" sz="3600" dirty="0"/>
            <a:t>$1,370,000</a:t>
          </a:r>
        </a:p>
      </dgm:t>
    </dgm:pt>
    <dgm:pt modelId="{F072F5B3-AF2F-4ED5-B16D-0CD948386FB8}" type="parTrans" cxnId="{52731C82-D4FF-4708-B4D5-B2C7D507110C}">
      <dgm:prSet/>
      <dgm:spPr/>
      <dgm:t>
        <a:bodyPr/>
        <a:lstStyle/>
        <a:p>
          <a:endParaRPr lang="en-US" sz="1600"/>
        </a:p>
      </dgm:t>
    </dgm:pt>
    <dgm:pt modelId="{7E6C72E6-526F-45FF-8B44-BA3D91F56FCA}" type="sibTrans" cxnId="{52731C82-D4FF-4708-B4D5-B2C7D507110C}">
      <dgm:prSet/>
      <dgm:spPr/>
      <dgm:t>
        <a:bodyPr/>
        <a:lstStyle/>
        <a:p>
          <a:endParaRPr lang="en-US" sz="1600"/>
        </a:p>
      </dgm:t>
    </dgm:pt>
    <dgm:pt modelId="{4276E915-77D7-4C7D-89D0-A0AF93E4DC15}">
      <dgm:prSet phldrT="[Text]" custT="1"/>
      <dgm:spPr/>
      <dgm:t>
        <a:bodyPr/>
        <a:lstStyle/>
        <a:p>
          <a:r>
            <a:rPr lang="en-US" sz="2800" dirty="0"/>
            <a:t>Forecasted Cash Flow for the year after</a:t>
          </a:r>
        </a:p>
      </dgm:t>
    </dgm:pt>
    <dgm:pt modelId="{6C64CF22-55B5-4770-84BE-42E295250CD5}" type="parTrans" cxnId="{41DD2527-C667-4253-A5B2-5D6D8BAB8B4D}">
      <dgm:prSet/>
      <dgm:spPr/>
      <dgm:t>
        <a:bodyPr/>
        <a:lstStyle/>
        <a:p>
          <a:endParaRPr lang="en-US" sz="1600"/>
        </a:p>
      </dgm:t>
    </dgm:pt>
    <dgm:pt modelId="{FAE39111-B1C2-4D90-A0C5-35403A54AEE2}" type="sibTrans" cxnId="{41DD2527-C667-4253-A5B2-5D6D8BAB8B4D}">
      <dgm:prSet/>
      <dgm:spPr/>
      <dgm:t>
        <a:bodyPr/>
        <a:lstStyle/>
        <a:p>
          <a:endParaRPr lang="en-US" sz="1600"/>
        </a:p>
      </dgm:t>
    </dgm:pt>
    <dgm:pt modelId="{A1D69EE5-7D97-433C-BD5D-21C7A6D35D27}">
      <dgm:prSet phldrT="[Text]" custT="1"/>
      <dgm:spPr/>
      <dgm:t>
        <a:bodyPr/>
        <a:lstStyle/>
        <a:p>
          <a:r>
            <a:rPr lang="en-US" sz="1600" dirty="0"/>
            <a:t>This is based on the assumption that the average cost of converting one property is $30,000</a:t>
          </a:r>
        </a:p>
      </dgm:t>
    </dgm:pt>
    <dgm:pt modelId="{5B57B789-1E1E-4157-BA8F-A88823D4694D}" type="sibTrans" cxnId="{C03E6D35-C729-4752-8108-5ADEB55C7073}">
      <dgm:prSet/>
      <dgm:spPr/>
      <dgm:t>
        <a:bodyPr/>
        <a:lstStyle/>
        <a:p>
          <a:endParaRPr lang="en-US" sz="1600"/>
        </a:p>
      </dgm:t>
    </dgm:pt>
    <dgm:pt modelId="{9D4A242F-8FE5-4CEC-BA98-A25B35C3C9AC}" type="parTrans" cxnId="{C03E6D35-C729-4752-8108-5ADEB55C7073}">
      <dgm:prSet/>
      <dgm:spPr/>
      <dgm:t>
        <a:bodyPr/>
        <a:lstStyle/>
        <a:p>
          <a:endParaRPr lang="en-US" sz="1600"/>
        </a:p>
      </dgm:t>
    </dgm:pt>
    <dgm:pt modelId="{56B80036-A8D8-4C2C-B64B-46BA234B5082}">
      <dgm:prSet custT="1"/>
      <dgm:spPr/>
      <dgm:t>
        <a:bodyPr/>
        <a:lstStyle/>
        <a:p>
          <a:r>
            <a:rPr lang="en-US" sz="3600" dirty="0"/>
            <a:t>$1,370,000</a:t>
          </a:r>
        </a:p>
      </dgm:t>
    </dgm:pt>
    <dgm:pt modelId="{FD0482C0-3C75-4355-81DE-72CB419D9249}" type="parTrans" cxnId="{03DF8F20-5150-4A71-ADDB-A66F2D658346}">
      <dgm:prSet/>
      <dgm:spPr/>
      <dgm:t>
        <a:bodyPr/>
        <a:lstStyle/>
        <a:p>
          <a:endParaRPr lang="en-US" sz="1600"/>
        </a:p>
      </dgm:t>
    </dgm:pt>
    <dgm:pt modelId="{5E02CFDE-6E58-4FE3-B9E4-946470922A92}" type="sibTrans" cxnId="{03DF8F20-5150-4A71-ADDB-A66F2D658346}">
      <dgm:prSet/>
      <dgm:spPr/>
      <dgm:t>
        <a:bodyPr/>
        <a:lstStyle/>
        <a:p>
          <a:endParaRPr lang="en-US" sz="1600"/>
        </a:p>
      </dgm:t>
    </dgm:pt>
    <dgm:pt modelId="{72B0FA18-7867-432F-856E-8F4F002B1CCF}">
      <dgm:prSet custT="1"/>
      <dgm:spPr/>
      <dgm:t>
        <a:bodyPr/>
        <a:lstStyle/>
        <a:p>
          <a:r>
            <a:rPr lang="en-US" sz="2800" dirty="0"/>
            <a:t>Forecasted Profits for Conversion Year</a:t>
          </a:r>
        </a:p>
      </dgm:t>
    </dgm:pt>
    <dgm:pt modelId="{E307AA93-DC1A-4506-9B0A-4CF2C770CB99}" type="parTrans" cxnId="{0F899EBE-0B3D-4E72-A6B5-FBFB6DEA3D09}">
      <dgm:prSet/>
      <dgm:spPr/>
      <dgm:t>
        <a:bodyPr/>
        <a:lstStyle/>
        <a:p>
          <a:endParaRPr lang="en-US" sz="1600"/>
        </a:p>
      </dgm:t>
    </dgm:pt>
    <dgm:pt modelId="{3429A43E-8252-43E5-8601-06CD0F7003E3}" type="sibTrans" cxnId="{0F899EBE-0B3D-4E72-A6B5-FBFB6DEA3D09}">
      <dgm:prSet/>
      <dgm:spPr/>
      <dgm:t>
        <a:bodyPr/>
        <a:lstStyle/>
        <a:p>
          <a:endParaRPr lang="en-US" sz="1600"/>
        </a:p>
      </dgm:t>
    </dgm:pt>
    <dgm:pt modelId="{739FDB54-6472-4175-B0E8-67C7EB3304C1}">
      <dgm:prSet custT="1"/>
      <dgm:spPr/>
      <dgm:t>
        <a:bodyPr/>
        <a:lstStyle/>
        <a:p>
          <a:r>
            <a:rPr lang="en-US" sz="3600" dirty="0"/>
            <a:t>$1,110,000</a:t>
          </a:r>
        </a:p>
      </dgm:t>
    </dgm:pt>
    <dgm:pt modelId="{A2FE89C4-1E7C-41ED-81A9-3B727A284048}" type="parTrans" cxnId="{1B59FE91-6740-4D66-A559-DBD674C77BD5}">
      <dgm:prSet/>
      <dgm:spPr/>
      <dgm:t>
        <a:bodyPr/>
        <a:lstStyle/>
        <a:p>
          <a:endParaRPr lang="en-US" sz="1600"/>
        </a:p>
      </dgm:t>
    </dgm:pt>
    <dgm:pt modelId="{46E7FDFB-C5B7-4223-8AFE-2D5A81631D24}" type="sibTrans" cxnId="{1B59FE91-6740-4D66-A559-DBD674C77BD5}">
      <dgm:prSet/>
      <dgm:spPr/>
      <dgm:t>
        <a:bodyPr/>
        <a:lstStyle/>
        <a:p>
          <a:endParaRPr lang="en-US" sz="1600"/>
        </a:p>
      </dgm:t>
    </dgm:pt>
    <dgm:pt modelId="{F185CFAA-823A-4E9D-9B88-385BDA59AA7B}">
      <dgm:prSet custT="1"/>
      <dgm:spPr/>
      <dgm:t>
        <a:bodyPr/>
        <a:lstStyle/>
        <a:p>
          <a:r>
            <a:rPr lang="en-US" sz="2800" dirty="0"/>
            <a:t>Forecasted Profits for each year after</a:t>
          </a:r>
        </a:p>
      </dgm:t>
    </dgm:pt>
    <dgm:pt modelId="{82C3AB76-0657-403F-97F5-4E46F499DDB2}" type="parTrans" cxnId="{F2531A1A-B179-4B0D-B9A2-2FC7A0977674}">
      <dgm:prSet/>
      <dgm:spPr/>
      <dgm:t>
        <a:bodyPr/>
        <a:lstStyle/>
        <a:p>
          <a:endParaRPr lang="en-US" sz="1600"/>
        </a:p>
      </dgm:t>
    </dgm:pt>
    <dgm:pt modelId="{D231BFB9-1F1F-42E6-BC65-0883B1D560B1}" type="sibTrans" cxnId="{F2531A1A-B179-4B0D-B9A2-2FC7A0977674}">
      <dgm:prSet/>
      <dgm:spPr/>
      <dgm:t>
        <a:bodyPr/>
        <a:lstStyle/>
        <a:p>
          <a:endParaRPr lang="en-US" sz="1600"/>
        </a:p>
      </dgm:t>
    </dgm:pt>
    <dgm:pt modelId="{DC9A58AD-E4B4-4EB3-9D74-D37853416154}" type="pres">
      <dgm:prSet presAssocID="{9C175912-0EB4-4B98-A533-ED7C1B245F0F}" presName="Name0" presStyleCnt="0">
        <dgm:presLayoutVars>
          <dgm:chMax/>
          <dgm:chPref val="3"/>
          <dgm:dir/>
          <dgm:animOne val="branch"/>
          <dgm:animLvl val="lvl"/>
        </dgm:presLayoutVars>
      </dgm:prSet>
      <dgm:spPr/>
    </dgm:pt>
    <dgm:pt modelId="{D546E966-A465-454F-8B54-42A3A6B17E70}" type="pres">
      <dgm:prSet presAssocID="{0268B653-37E7-4187-96F8-5E7A7CA0E4E6}" presName="composite" presStyleCnt="0"/>
      <dgm:spPr/>
    </dgm:pt>
    <dgm:pt modelId="{0E19F73C-8805-49EA-A8AB-F5897BF5FF38}" type="pres">
      <dgm:prSet presAssocID="{0268B653-37E7-4187-96F8-5E7A7CA0E4E6}" presName="FirstChild" presStyleLbl="revTx" presStyleIdx="0" presStyleCnt="6">
        <dgm:presLayoutVars>
          <dgm:chMax val="0"/>
          <dgm:chPref val="0"/>
          <dgm:bulletEnabled val="1"/>
        </dgm:presLayoutVars>
      </dgm:prSet>
      <dgm:spPr/>
    </dgm:pt>
    <dgm:pt modelId="{72D24B02-CAC7-429C-B433-E6327482C139}" type="pres">
      <dgm:prSet presAssocID="{0268B653-37E7-4187-96F8-5E7A7CA0E4E6}" presName="Parent" presStyleLbl="alignNode1" presStyleIdx="0" presStyleCnt="5">
        <dgm:presLayoutVars>
          <dgm:chMax val="3"/>
          <dgm:chPref val="3"/>
          <dgm:bulletEnabled val="1"/>
        </dgm:presLayoutVars>
      </dgm:prSet>
      <dgm:spPr/>
    </dgm:pt>
    <dgm:pt modelId="{26149A67-F769-4679-8016-37C30BC3BF62}" type="pres">
      <dgm:prSet presAssocID="{0268B653-37E7-4187-96F8-5E7A7CA0E4E6}" presName="Accent" presStyleLbl="parChTrans1D1" presStyleIdx="0" presStyleCnt="5"/>
      <dgm:spPr/>
    </dgm:pt>
    <dgm:pt modelId="{7C389CDF-F11F-485F-A409-F96B135F72FB}" type="pres">
      <dgm:prSet presAssocID="{0268B653-37E7-4187-96F8-5E7A7CA0E4E6}" presName="Child" presStyleLbl="revTx" presStyleIdx="1" presStyleCnt="6" custScaleY="30015">
        <dgm:presLayoutVars>
          <dgm:chMax val="0"/>
          <dgm:chPref val="0"/>
          <dgm:bulletEnabled val="1"/>
        </dgm:presLayoutVars>
      </dgm:prSet>
      <dgm:spPr/>
    </dgm:pt>
    <dgm:pt modelId="{94669DCA-72A5-45BD-B683-85459858CDD2}" type="pres">
      <dgm:prSet presAssocID="{FB9863F0-242A-457A-AE30-3FBB9832B2A5}" presName="sibTrans" presStyleCnt="0"/>
      <dgm:spPr/>
    </dgm:pt>
    <dgm:pt modelId="{10AFD242-9D30-470E-A13C-EE40FF01D976}" type="pres">
      <dgm:prSet presAssocID="{1651E2EE-95F0-4FF3-BF72-303D405E544F}" presName="composite" presStyleCnt="0"/>
      <dgm:spPr/>
    </dgm:pt>
    <dgm:pt modelId="{D170007D-172E-4888-A0B5-E703C527D829}" type="pres">
      <dgm:prSet presAssocID="{1651E2EE-95F0-4FF3-BF72-303D405E544F}" presName="FirstChild" presStyleLbl="revTx" presStyleIdx="2" presStyleCnt="6">
        <dgm:presLayoutVars>
          <dgm:chMax val="0"/>
          <dgm:chPref val="0"/>
          <dgm:bulletEnabled val="1"/>
        </dgm:presLayoutVars>
      </dgm:prSet>
      <dgm:spPr/>
    </dgm:pt>
    <dgm:pt modelId="{BDDE5088-C65F-4287-8153-125D3B817F06}" type="pres">
      <dgm:prSet presAssocID="{1651E2EE-95F0-4FF3-BF72-303D405E544F}" presName="Parent" presStyleLbl="alignNode1" presStyleIdx="1" presStyleCnt="5">
        <dgm:presLayoutVars>
          <dgm:chMax val="3"/>
          <dgm:chPref val="3"/>
          <dgm:bulletEnabled val="1"/>
        </dgm:presLayoutVars>
      </dgm:prSet>
      <dgm:spPr/>
    </dgm:pt>
    <dgm:pt modelId="{F568C23B-58FF-4115-B10A-B15520A74549}" type="pres">
      <dgm:prSet presAssocID="{1651E2EE-95F0-4FF3-BF72-303D405E544F}" presName="Accent" presStyleLbl="parChTrans1D1" presStyleIdx="1" presStyleCnt="5"/>
      <dgm:spPr/>
    </dgm:pt>
    <dgm:pt modelId="{E26204B8-B9C7-4B00-BD4F-EA1337BB503C}" type="pres">
      <dgm:prSet presAssocID="{A7E69343-7705-40D2-A280-3B1D4436424F}" presName="sibTrans" presStyleCnt="0"/>
      <dgm:spPr/>
    </dgm:pt>
    <dgm:pt modelId="{27418E92-5D32-4210-86D5-ACBEDC31C9E1}" type="pres">
      <dgm:prSet presAssocID="{F5BBD012-CD78-4F8F-B32A-9D6248D40C64}" presName="composite" presStyleCnt="0"/>
      <dgm:spPr/>
    </dgm:pt>
    <dgm:pt modelId="{42D6257B-4A33-464D-9DC9-FA69E0E5E3AB}" type="pres">
      <dgm:prSet presAssocID="{F5BBD012-CD78-4F8F-B32A-9D6248D40C64}" presName="FirstChild" presStyleLbl="revTx" presStyleIdx="3" presStyleCnt="6">
        <dgm:presLayoutVars>
          <dgm:chMax val="0"/>
          <dgm:chPref val="0"/>
          <dgm:bulletEnabled val="1"/>
        </dgm:presLayoutVars>
      </dgm:prSet>
      <dgm:spPr/>
    </dgm:pt>
    <dgm:pt modelId="{673D615C-D353-4B81-A2E1-B25C5672F155}" type="pres">
      <dgm:prSet presAssocID="{F5BBD012-CD78-4F8F-B32A-9D6248D40C64}" presName="Parent" presStyleLbl="alignNode1" presStyleIdx="2" presStyleCnt="5">
        <dgm:presLayoutVars>
          <dgm:chMax val="3"/>
          <dgm:chPref val="3"/>
          <dgm:bulletEnabled val="1"/>
        </dgm:presLayoutVars>
      </dgm:prSet>
      <dgm:spPr/>
    </dgm:pt>
    <dgm:pt modelId="{98C9400D-8590-45A3-BF94-336C1642941F}" type="pres">
      <dgm:prSet presAssocID="{F5BBD012-CD78-4F8F-B32A-9D6248D40C64}" presName="Accent" presStyleLbl="parChTrans1D1" presStyleIdx="2" presStyleCnt="5"/>
      <dgm:spPr/>
    </dgm:pt>
    <dgm:pt modelId="{2AE2814D-FED7-49FE-BAEB-98DCB3437441}" type="pres">
      <dgm:prSet presAssocID="{7E6C72E6-526F-45FF-8B44-BA3D91F56FCA}" presName="sibTrans" presStyleCnt="0"/>
      <dgm:spPr/>
    </dgm:pt>
    <dgm:pt modelId="{13C99B57-8231-42BB-AA8C-8A65ED794556}" type="pres">
      <dgm:prSet presAssocID="{56B80036-A8D8-4C2C-B64B-46BA234B5082}" presName="composite" presStyleCnt="0"/>
      <dgm:spPr/>
    </dgm:pt>
    <dgm:pt modelId="{1EFA3BCB-6FD5-460B-A90E-03870FA39BE3}" type="pres">
      <dgm:prSet presAssocID="{56B80036-A8D8-4C2C-B64B-46BA234B5082}" presName="FirstChild" presStyleLbl="revTx" presStyleIdx="4" presStyleCnt="6">
        <dgm:presLayoutVars>
          <dgm:chMax val="0"/>
          <dgm:chPref val="0"/>
          <dgm:bulletEnabled val="1"/>
        </dgm:presLayoutVars>
      </dgm:prSet>
      <dgm:spPr/>
    </dgm:pt>
    <dgm:pt modelId="{3E0B89D1-455F-4B69-BE8E-913FC3CF0C91}" type="pres">
      <dgm:prSet presAssocID="{56B80036-A8D8-4C2C-B64B-46BA234B5082}" presName="Parent" presStyleLbl="alignNode1" presStyleIdx="3" presStyleCnt="5">
        <dgm:presLayoutVars>
          <dgm:chMax val="3"/>
          <dgm:chPref val="3"/>
          <dgm:bulletEnabled val="1"/>
        </dgm:presLayoutVars>
      </dgm:prSet>
      <dgm:spPr/>
    </dgm:pt>
    <dgm:pt modelId="{ABE773F3-7F18-4DEB-B328-CB5BB33E2ADB}" type="pres">
      <dgm:prSet presAssocID="{56B80036-A8D8-4C2C-B64B-46BA234B5082}" presName="Accent" presStyleLbl="parChTrans1D1" presStyleIdx="3" presStyleCnt="5"/>
      <dgm:spPr/>
    </dgm:pt>
    <dgm:pt modelId="{8A76DEC1-1BBA-4C9C-916B-D1609AFC93AB}" type="pres">
      <dgm:prSet presAssocID="{5E02CFDE-6E58-4FE3-B9E4-946470922A92}" presName="sibTrans" presStyleCnt="0"/>
      <dgm:spPr/>
    </dgm:pt>
    <dgm:pt modelId="{8266F14F-6124-4215-B4DB-D264CD4E4EBF}" type="pres">
      <dgm:prSet presAssocID="{739FDB54-6472-4175-B0E8-67C7EB3304C1}" presName="composite" presStyleCnt="0"/>
      <dgm:spPr/>
    </dgm:pt>
    <dgm:pt modelId="{FCEB7A8F-CA0F-429C-9F61-F8E1B355F686}" type="pres">
      <dgm:prSet presAssocID="{739FDB54-6472-4175-B0E8-67C7EB3304C1}" presName="FirstChild" presStyleLbl="revTx" presStyleIdx="5" presStyleCnt="6">
        <dgm:presLayoutVars>
          <dgm:chMax val="0"/>
          <dgm:chPref val="0"/>
          <dgm:bulletEnabled val="1"/>
        </dgm:presLayoutVars>
      </dgm:prSet>
      <dgm:spPr/>
    </dgm:pt>
    <dgm:pt modelId="{9FE79FEE-2FB3-414B-8A35-16B15B312530}" type="pres">
      <dgm:prSet presAssocID="{739FDB54-6472-4175-B0E8-67C7EB3304C1}" presName="Parent" presStyleLbl="alignNode1" presStyleIdx="4" presStyleCnt="5">
        <dgm:presLayoutVars>
          <dgm:chMax val="3"/>
          <dgm:chPref val="3"/>
          <dgm:bulletEnabled val="1"/>
        </dgm:presLayoutVars>
      </dgm:prSet>
      <dgm:spPr/>
    </dgm:pt>
    <dgm:pt modelId="{EE346E2D-A8AC-4354-BBF1-389586CFEBF3}" type="pres">
      <dgm:prSet presAssocID="{739FDB54-6472-4175-B0E8-67C7EB3304C1}" presName="Accent" presStyleLbl="parChTrans1D1" presStyleIdx="4" presStyleCnt="5"/>
      <dgm:spPr/>
    </dgm:pt>
  </dgm:ptLst>
  <dgm:cxnLst>
    <dgm:cxn modelId="{49230805-44D7-4C00-B31F-697E774BC662}" srcId="{9C175912-0EB4-4B98-A533-ED7C1B245F0F}" destId="{0268B653-37E7-4187-96F8-5E7A7CA0E4E6}" srcOrd="0" destOrd="0" parTransId="{01C0A4E2-FAB7-4FE6-83D0-E7D05D7BEF60}" sibTransId="{FB9863F0-242A-457A-AE30-3FBB9832B2A5}"/>
    <dgm:cxn modelId="{17FA630C-357B-47BD-BDF5-338EC5202871}" type="presOf" srcId="{F185CFAA-823A-4E9D-9B88-385BDA59AA7B}" destId="{FCEB7A8F-CA0F-429C-9F61-F8E1B355F686}" srcOrd="0" destOrd="0" presId="urn:microsoft.com/office/officeart/2011/layout/TabList"/>
    <dgm:cxn modelId="{F2531A1A-B179-4B0D-B9A2-2FC7A0977674}" srcId="{739FDB54-6472-4175-B0E8-67C7EB3304C1}" destId="{F185CFAA-823A-4E9D-9B88-385BDA59AA7B}" srcOrd="0" destOrd="0" parTransId="{82C3AB76-0657-403F-97F5-4E46F499DDB2}" sibTransId="{D231BFB9-1F1F-42E6-BC65-0883B1D560B1}"/>
    <dgm:cxn modelId="{03DF8F20-5150-4A71-ADDB-A66F2D658346}" srcId="{9C175912-0EB4-4B98-A533-ED7C1B245F0F}" destId="{56B80036-A8D8-4C2C-B64B-46BA234B5082}" srcOrd="3" destOrd="0" parTransId="{FD0482C0-3C75-4355-81DE-72CB419D9249}" sibTransId="{5E02CFDE-6E58-4FE3-B9E4-946470922A92}"/>
    <dgm:cxn modelId="{41DD2527-C667-4253-A5B2-5D6D8BAB8B4D}" srcId="{F5BBD012-CD78-4F8F-B32A-9D6248D40C64}" destId="{4276E915-77D7-4C7D-89D0-A0AF93E4DC15}" srcOrd="0" destOrd="0" parTransId="{6C64CF22-55B5-4770-84BE-42E295250CD5}" sibTransId="{FAE39111-B1C2-4D90-A0C5-35403A54AEE2}"/>
    <dgm:cxn modelId="{2C5C5628-8D65-4C22-95B0-1FB1302A5F32}" srcId="{0268B653-37E7-4187-96F8-5E7A7CA0E4E6}" destId="{B834CDFD-DC5B-4028-BA04-7ACD205A118A}" srcOrd="0" destOrd="0" parTransId="{DFC88407-1309-4874-9B4B-1B3FAFBBC424}" sibTransId="{BA6A6A7F-09ED-4AA2-A8DB-B031FCB01787}"/>
    <dgm:cxn modelId="{4CF11C2B-F696-44FD-886A-0578C8350FDC}" type="presOf" srcId="{4276E915-77D7-4C7D-89D0-A0AF93E4DC15}" destId="{42D6257B-4A33-464D-9DC9-FA69E0E5E3AB}" srcOrd="0" destOrd="0" presId="urn:microsoft.com/office/officeart/2011/layout/TabList"/>
    <dgm:cxn modelId="{C03E6D35-C729-4752-8108-5ADEB55C7073}" srcId="{0268B653-37E7-4187-96F8-5E7A7CA0E4E6}" destId="{A1D69EE5-7D97-433C-BD5D-21C7A6D35D27}" srcOrd="1" destOrd="0" parTransId="{9D4A242F-8FE5-4CEC-BA98-A25B35C3C9AC}" sibTransId="{5B57B789-1E1E-4157-BA8F-A88823D4694D}"/>
    <dgm:cxn modelId="{856E0D47-B18B-4906-94F3-BB2DAA6806D2}" srcId="{1651E2EE-95F0-4FF3-BF72-303D405E544F}" destId="{43080217-B85A-40AD-8381-EE44F4FAA9A6}" srcOrd="0" destOrd="0" parTransId="{AED3D2FF-90F7-434A-B766-C25397226194}" sibTransId="{C59C04AE-F029-4A3D-ACB2-C83AFBAC9C18}"/>
    <dgm:cxn modelId="{969E7372-2CC4-401C-A213-458E36E2507D}" type="presOf" srcId="{0268B653-37E7-4187-96F8-5E7A7CA0E4E6}" destId="{72D24B02-CAC7-429C-B433-E6327482C139}" srcOrd="0" destOrd="0" presId="urn:microsoft.com/office/officeart/2011/layout/TabList"/>
    <dgm:cxn modelId="{9E488377-935F-4DEA-BA70-D8FB2E01C88C}" type="presOf" srcId="{A1D69EE5-7D97-433C-BD5D-21C7A6D35D27}" destId="{7C389CDF-F11F-485F-A409-F96B135F72FB}" srcOrd="0" destOrd="0" presId="urn:microsoft.com/office/officeart/2011/layout/TabList"/>
    <dgm:cxn modelId="{49DF6978-0360-4671-8497-30AB126BECE8}" type="presOf" srcId="{F5BBD012-CD78-4F8F-B32A-9D6248D40C64}" destId="{673D615C-D353-4B81-A2E1-B25C5672F155}" srcOrd="0" destOrd="0" presId="urn:microsoft.com/office/officeart/2011/layout/TabList"/>
    <dgm:cxn modelId="{52731C82-D4FF-4708-B4D5-B2C7D507110C}" srcId="{9C175912-0EB4-4B98-A533-ED7C1B245F0F}" destId="{F5BBD012-CD78-4F8F-B32A-9D6248D40C64}" srcOrd="2" destOrd="0" parTransId="{F072F5B3-AF2F-4ED5-B16D-0CD948386FB8}" sibTransId="{7E6C72E6-526F-45FF-8B44-BA3D91F56FCA}"/>
    <dgm:cxn modelId="{D0DF1983-B977-4A9D-97E1-31065C6AC8A6}" type="presOf" srcId="{739FDB54-6472-4175-B0E8-67C7EB3304C1}" destId="{9FE79FEE-2FB3-414B-8A35-16B15B312530}" srcOrd="0" destOrd="0" presId="urn:microsoft.com/office/officeart/2011/layout/TabList"/>
    <dgm:cxn modelId="{1B59FE91-6740-4D66-A559-DBD674C77BD5}" srcId="{9C175912-0EB4-4B98-A533-ED7C1B245F0F}" destId="{739FDB54-6472-4175-B0E8-67C7EB3304C1}" srcOrd="4" destOrd="0" parTransId="{A2FE89C4-1E7C-41ED-81A9-3B727A284048}" sibTransId="{46E7FDFB-C5B7-4223-8AFE-2D5A81631D24}"/>
    <dgm:cxn modelId="{77BE2298-FC70-4215-8026-A6A68BF820D6}" type="presOf" srcId="{B834CDFD-DC5B-4028-BA04-7ACD205A118A}" destId="{0E19F73C-8805-49EA-A8AB-F5897BF5FF38}" srcOrd="0" destOrd="0" presId="urn:microsoft.com/office/officeart/2011/layout/TabList"/>
    <dgm:cxn modelId="{0C7C199C-0C5C-4968-B43B-3211A3823997}" type="presOf" srcId="{56B80036-A8D8-4C2C-B64B-46BA234B5082}" destId="{3E0B89D1-455F-4B69-BE8E-913FC3CF0C91}" srcOrd="0" destOrd="0" presId="urn:microsoft.com/office/officeart/2011/layout/TabList"/>
    <dgm:cxn modelId="{C3A368A5-3F61-4AB5-AF70-F96229B1C8F3}" type="presOf" srcId="{1651E2EE-95F0-4FF3-BF72-303D405E544F}" destId="{BDDE5088-C65F-4287-8153-125D3B817F06}" srcOrd="0" destOrd="0" presId="urn:microsoft.com/office/officeart/2011/layout/TabList"/>
    <dgm:cxn modelId="{90707FA7-2980-4007-8FE5-E3A8851E6885}" type="presOf" srcId="{9C175912-0EB4-4B98-A533-ED7C1B245F0F}" destId="{DC9A58AD-E4B4-4EB3-9D74-D37853416154}" srcOrd="0" destOrd="0" presId="urn:microsoft.com/office/officeart/2011/layout/TabList"/>
    <dgm:cxn modelId="{0F899EBE-0B3D-4E72-A6B5-FBFB6DEA3D09}" srcId="{56B80036-A8D8-4C2C-B64B-46BA234B5082}" destId="{72B0FA18-7867-432F-856E-8F4F002B1CCF}" srcOrd="0" destOrd="0" parTransId="{E307AA93-DC1A-4506-9B0A-4CF2C770CB99}" sibTransId="{3429A43E-8252-43E5-8601-06CD0F7003E3}"/>
    <dgm:cxn modelId="{E9BBB9F0-324A-4BA3-84E1-B3B1836AA3B0}" srcId="{9C175912-0EB4-4B98-A533-ED7C1B245F0F}" destId="{1651E2EE-95F0-4FF3-BF72-303D405E544F}" srcOrd="1" destOrd="0" parTransId="{21D235EC-65EC-4A8D-A6B6-DB88A7D6E14C}" sibTransId="{A7E69343-7705-40D2-A280-3B1D4436424F}"/>
    <dgm:cxn modelId="{814BADF2-4D00-4ABE-8556-AD25824BD878}" type="presOf" srcId="{72B0FA18-7867-432F-856E-8F4F002B1CCF}" destId="{1EFA3BCB-6FD5-460B-A90E-03870FA39BE3}" srcOrd="0" destOrd="0" presId="urn:microsoft.com/office/officeart/2011/layout/TabList"/>
    <dgm:cxn modelId="{F4F0A7FA-60B1-438F-8068-6AAB978662F1}" type="presOf" srcId="{43080217-B85A-40AD-8381-EE44F4FAA9A6}" destId="{D170007D-172E-4888-A0B5-E703C527D829}" srcOrd="0" destOrd="0" presId="urn:microsoft.com/office/officeart/2011/layout/TabList"/>
    <dgm:cxn modelId="{2C62065A-EE78-4227-8743-5D56A556F776}" type="presParOf" srcId="{DC9A58AD-E4B4-4EB3-9D74-D37853416154}" destId="{D546E966-A465-454F-8B54-42A3A6B17E70}" srcOrd="0" destOrd="0" presId="urn:microsoft.com/office/officeart/2011/layout/TabList"/>
    <dgm:cxn modelId="{60D74047-5552-473F-88F7-5B839D58C05D}" type="presParOf" srcId="{D546E966-A465-454F-8B54-42A3A6B17E70}" destId="{0E19F73C-8805-49EA-A8AB-F5897BF5FF38}" srcOrd="0" destOrd="0" presId="urn:microsoft.com/office/officeart/2011/layout/TabList"/>
    <dgm:cxn modelId="{71250B2E-84CB-452F-815F-DCA25D3B5D23}" type="presParOf" srcId="{D546E966-A465-454F-8B54-42A3A6B17E70}" destId="{72D24B02-CAC7-429C-B433-E6327482C139}" srcOrd="1" destOrd="0" presId="urn:microsoft.com/office/officeart/2011/layout/TabList"/>
    <dgm:cxn modelId="{C6533467-4216-4CC9-B068-EBF2BF30B39C}" type="presParOf" srcId="{D546E966-A465-454F-8B54-42A3A6B17E70}" destId="{26149A67-F769-4679-8016-37C30BC3BF62}" srcOrd="2" destOrd="0" presId="urn:microsoft.com/office/officeart/2011/layout/TabList"/>
    <dgm:cxn modelId="{F2701960-11CF-4F91-9235-4B672E8D440D}" type="presParOf" srcId="{DC9A58AD-E4B4-4EB3-9D74-D37853416154}" destId="{7C389CDF-F11F-485F-A409-F96B135F72FB}" srcOrd="1" destOrd="0" presId="urn:microsoft.com/office/officeart/2011/layout/TabList"/>
    <dgm:cxn modelId="{915C7D9C-25C4-49F0-926B-20218818E901}" type="presParOf" srcId="{DC9A58AD-E4B4-4EB3-9D74-D37853416154}" destId="{94669DCA-72A5-45BD-B683-85459858CDD2}" srcOrd="2" destOrd="0" presId="urn:microsoft.com/office/officeart/2011/layout/TabList"/>
    <dgm:cxn modelId="{527B5EC3-01E4-4BBB-969C-4FD21B688D9C}" type="presParOf" srcId="{DC9A58AD-E4B4-4EB3-9D74-D37853416154}" destId="{10AFD242-9D30-470E-A13C-EE40FF01D976}" srcOrd="3" destOrd="0" presId="urn:microsoft.com/office/officeart/2011/layout/TabList"/>
    <dgm:cxn modelId="{4D9038E3-61CB-4AE6-9688-D2059574BE8C}" type="presParOf" srcId="{10AFD242-9D30-470E-A13C-EE40FF01D976}" destId="{D170007D-172E-4888-A0B5-E703C527D829}" srcOrd="0" destOrd="0" presId="urn:microsoft.com/office/officeart/2011/layout/TabList"/>
    <dgm:cxn modelId="{A5119CFB-AA48-49D1-A441-68CD23D87ABA}" type="presParOf" srcId="{10AFD242-9D30-470E-A13C-EE40FF01D976}" destId="{BDDE5088-C65F-4287-8153-125D3B817F06}" srcOrd="1" destOrd="0" presId="urn:microsoft.com/office/officeart/2011/layout/TabList"/>
    <dgm:cxn modelId="{301C2C29-C477-481C-8C3B-6D2DFFBAD2CC}" type="presParOf" srcId="{10AFD242-9D30-470E-A13C-EE40FF01D976}" destId="{F568C23B-58FF-4115-B10A-B15520A74549}" srcOrd="2" destOrd="0" presId="urn:microsoft.com/office/officeart/2011/layout/TabList"/>
    <dgm:cxn modelId="{EE562D57-F166-4370-8522-9DB910D0F118}" type="presParOf" srcId="{DC9A58AD-E4B4-4EB3-9D74-D37853416154}" destId="{E26204B8-B9C7-4B00-BD4F-EA1337BB503C}" srcOrd="4" destOrd="0" presId="urn:microsoft.com/office/officeart/2011/layout/TabList"/>
    <dgm:cxn modelId="{B2C19A54-9DB6-442B-B01E-DE4F4A5FB8C2}" type="presParOf" srcId="{DC9A58AD-E4B4-4EB3-9D74-D37853416154}" destId="{27418E92-5D32-4210-86D5-ACBEDC31C9E1}" srcOrd="5" destOrd="0" presId="urn:microsoft.com/office/officeart/2011/layout/TabList"/>
    <dgm:cxn modelId="{D8226775-7745-4DD4-9631-BBF6BBC3736A}" type="presParOf" srcId="{27418E92-5D32-4210-86D5-ACBEDC31C9E1}" destId="{42D6257B-4A33-464D-9DC9-FA69E0E5E3AB}" srcOrd="0" destOrd="0" presId="urn:microsoft.com/office/officeart/2011/layout/TabList"/>
    <dgm:cxn modelId="{7D759F57-298E-43B2-A58B-B91F7BADD8EA}" type="presParOf" srcId="{27418E92-5D32-4210-86D5-ACBEDC31C9E1}" destId="{673D615C-D353-4B81-A2E1-B25C5672F155}" srcOrd="1" destOrd="0" presId="urn:microsoft.com/office/officeart/2011/layout/TabList"/>
    <dgm:cxn modelId="{7349D43D-FB03-4844-ADCB-E3E48D44EA42}" type="presParOf" srcId="{27418E92-5D32-4210-86D5-ACBEDC31C9E1}" destId="{98C9400D-8590-45A3-BF94-336C1642941F}" srcOrd="2" destOrd="0" presId="urn:microsoft.com/office/officeart/2011/layout/TabList"/>
    <dgm:cxn modelId="{B6272B0D-87BB-4C47-8D63-1B011EA8847A}" type="presParOf" srcId="{DC9A58AD-E4B4-4EB3-9D74-D37853416154}" destId="{2AE2814D-FED7-49FE-BAEB-98DCB3437441}" srcOrd="6" destOrd="0" presId="urn:microsoft.com/office/officeart/2011/layout/TabList"/>
    <dgm:cxn modelId="{9FE0D5B1-E9E8-43C4-87BE-4B0ED4D6226D}" type="presParOf" srcId="{DC9A58AD-E4B4-4EB3-9D74-D37853416154}" destId="{13C99B57-8231-42BB-AA8C-8A65ED794556}" srcOrd="7" destOrd="0" presId="urn:microsoft.com/office/officeart/2011/layout/TabList"/>
    <dgm:cxn modelId="{DC003F67-1C93-48FE-B21D-F08F7B76710A}" type="presParOf" srcId="{13C99B57-8231-42BB-AA8C-8A65ED794556}" destId="{1EFA3BCB-6FD5-460B-A90E-03870FA39BE3}" srcOrd="0" destOrd="0" presId="urn:microsoft.com/office/officeart/2011/layout/TabList"/>
    <dgm:cxn modelId="{4444B56A-75BC-4B58-93E6-65A68000A054}" type="presParOf" srcId="{13C99B57-8231-42BB-AA8C-8A65ED794556}" destId="{3E0B89D1-455F-4B69-BE8E-913FC3CF0C91}" srcOrd="1" destOrd="0" presId="urn:microsoft.com/office/officeart/2011/layout/TabList"/>
    <dgm:cxn modelId="{D4E7D4ED-44BB-4F08-BC58-046D415BFB99}" type="presParOf" srcId="{13C99B57-8231-42BB-AA8C-8A65ED794556}" destId="{ABE773F3-7F18-4DEB-B328-CB5BB33E2ADB}" srcOrd="2" destOrd="0" presId="urn:microsoft.com/office/officeart/2011/layout/TabList"/>
    <dgm:cxn modelId="{BC4740FC-C1FF-4BAA-A93C-F76A7765B254}" type="presParOf" srcId="{DC9A58AD-E4B4-4EB3-9D74-D37853416154}" destId="{8A76DEC1-1BBA-4C9C-916B-D1609AFC93AB}" srcOrd="8" destOrd="0" presId="urn:microsoft.com/office/officeart/2011/layout/TabList"/>
    <dgm:cxn modelId="{3979CC08-46DA-402D-A240-CC52A843EC18}" type="presParOf" srcId="{DC9A58AD-E4B4-4EB3-9D74-D37853416154}" destId="{8266F14F-6124-4215-B4DB-D264CD4E4EBF}" srcOrd="9" destOrd="0" presId="urn:microsoft.com/office/officeart/2011/layout/TabList"/>
    <dgm:cxn modelId="{E533E3C6-48E4-493B-94C2-2D29CAC1C502}" type="presParOf" srcId="{8266F14F-6124-4215-B4DB-D264CD4E4EBF}" destId="{FCEB7A8F-CA0F-429C-9F61-F8E1B355F686}" srcOrd="0" destOrd="0" presId="urn:microsoft.com/office/officeart/2011/layout/TabList"/>
    <dgm:cxn modelId="{BE8675A1-6C4D-4B52-8BD2-C6D4117D64CD}" type="presParOf" srcId="{8266F14F-6124-4215-B4DB-D264CD4E4EBF}" destId="{9FE79FEE-2FB3-414B-8A35-16B15B312530}" srcOrd="1" destOrd="0" presId="urn:microsoft.com/office/officeart/2011/layout/TabList"/>
    <dgm:cxn modelId="{1952C9BC-2223-4581-A757-76A2D0FD8B7F}" type="presParOf" srcId="{8266F14F-6124-4215-B4DB-D264CD4E4EBF}" destId="{EE346E2D-A8AC-4354-BBF1-389586CFEBF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Watershed should enter the short-term rental markets with its clients’ properties</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Great markets to start would be Austin-TX, Miami-FL, San Diego-CA, and NYC-NY</a:t>
          </a:r>
        </a:p>
      </dgm:t>
    </dgm:pt>
    <dgm:pt modelId="{9646853A-8964-4519-A5B1-0B7D18B2983D}" type="sibTrans" cxnId="{A9154303-8225-4248-91DC-1B0156A35F07}">
      <dgm:prSet/>
      <dgm:spPr/>
      <dgm:t>
        <a:bodyPr/>
        <a:lstStyle/>
        <a:p>
          <a:endParaRPr lang="en-US"/>
        </a:p>
      </dgm:t>
    </dgm:pt>
    <dgm:pt modelId="{1A0E2090-1D4F-438A-8766-B6030CE01ADD}" type="par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2 Stages with less risks </a:t>
          </a:r>
        </a:p>
      </dgm:t>
    </dgm:pt>
    <dgm:pt modelId="{8500F72A-2C6D-4FDF-9C1D-CA691380EB0B}" type="sibTrans" cxnId="{C4CCE57E-E871-46D6-BAD5-880252C95D22}">
      <dgm:prSet/>
      <dgm:spPr/>
      <dgm:t>
        <a:bodyPr/>
        <a:lstStyle/>
        <a:p>
          <a:endParaRPr lang="en-US"/>
        </a:p>
      </dgm:t>
    </dgm:pt>
    <dgm:pt modelId="{A7920A2F-3244-4159-AF04-6A1D38B7B317}" type="par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up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North America"/>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checklist"/>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9E8EF-C1A5-4736-A27C-6C27E7C8B20D}">
      <dsp:nvSpPr>
        <dsp:cNvPr id="0" name=""/>
        <dsp:cNvSpPr/>
      </dsp:nvSpPr>
      <dsp:spPr>
        <a:xfrm>
          <a:off x="0" y="2213"/>
          <a:ext cx="6858000" cy="11220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89C337-25F2-40E0-BAF2-5544AB417EBA}">
      <dsp:nvSpPr>
        <dsp:cNvPr id="0" name=""/>
        <dsp:cNvSpPr/>
      </dsp:nvSpPr>
      <dsp:spPr>
        <a:xfrm>
          <a:off x="339409" y="254667"/>
          <a:ext cx="617108" cy="6171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F4143B-1957-4AAA-B844-47AE5FB26578}">
      <dsp:nvSpPr>
        <dsp:cNvPr id="0" name=""/>
        <dsp:cNvSpPr/>
      </dsp:nvSpPr>
      <dsp:spPr>
        <a:xfrm>
          <a:off x="1295927" y="2213"/>
          <a:ext cx="5562072" cy="1122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47" tIns="118747" rIns="118747" bIns="118747" numCol="1" spcCol="1270" anchor="ctr" anchorCtr="0">
          <a:noAutofit/>
        </a:bodyPr>
        <a:lstStyle/>
        <a:p>
          <a:pPr marL="0" lvl="0" indent="0" algn="l" defTabSz="977900">
            <a:lnSpc>
              <a:spcPct val="90000"/>
            </a:lnSpc>
            <a:spcBef>
              <a:spcPct val="0"/>
            </a:spcBef>
            <a:spcAft>
              <a:spcPct val="35000"/>
            </a:spcAft>
            <a:buNone/>
          </a:pPr>
          <a:r>
            <a:rPr lang="en-US" sz="2200" kern="1200"/>
            <a:t>1. Rationale for Recommendation</a:t>
          </a:r>
        </a:p>
      </dsp:txBody>
      <dsp:txXfrm>
        <a:off x="1295927" y="2213"/>
        <a:ext cx="5562072" cy="1122015"/>
      </dsp:txXfrm>
    </dsp:sp>
    <dsp:sp modelId="{2BA251ED-6C18-4888-8538-6F7EBF5521F5}">
      <dsp:nvSpPr>
        <dsp:cNvPr id="0" name=""/>
        <dsp:cNvSpPr/>
      </dsp:nvSpPr>
      <dsp:spPr>
        <a:xfrm>
          <a:off x="0" y="1404732"/>
          <a:ext cx="6858000" cy="11220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12383-C3EC-4444-9A1C-2D546B0DF6DA}">
      <dsp:nvSpPr>
        <dsp:cNvPr id="0" name=""/>
        <dsp:cNvSpPr/>
      </dsp:nvSpPr>
      <dsp:spPr>
        <a:xfrm>
          <a:off x="339409" y="1657186"/>
          <a:ext cx="617108" cy="6171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05D96F-BEB7-4445-A082-73C6C79F4A1A}">
      <dsp:nvSpPr>
        <dsp:cNvPr id="0" name=""/>
        <dsp:cNvSpPr/>
      </dsp:nvSpPr>
      <dsp:spPr>
        <a:xfrm>
          <a:off x="1295927" y="1404732"/>
          <a:ext cx="5562072" cy="1122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47" tIns="118747" rIns="118747" bIns="118747" numCol="1" spcCol="1270" anchor="ctr" anchorCtr="0">
          <a:noAutofit/>
        </a:bodyPr>
        <a:lstStyle/>
        <a:p>
          <a:pPr marL="0" lvl="0" indent="0" algn="l" defTabSz="977900">
            <a:lnSpc>
              <a:spcPct val="90000"/>
            </a:lnSpc>
            <a:spcBef>
              <a:spcPct val="0"/>
            </a:spcBef>
            <a:spcAft>
              <a:spcPct val="35000"/>
            </a:spcAft>
            <a:buNone/>
          </a:pPr>
          <a:r>
            <a:rPr lang="en-US" sz="2200" kern="1200" dirty="0"/>
            <a:t>2. Baseline Recommendation </a:t>
          </a:r>
        </a:p>
      </dsp:txBody>
      <dsp:txXfrm>
        <a:off x="1295927" y="1404732"/>
        <a:ext cx="5562072" cy="1122015"/>
      </dsp:txXfrm>
    </dsp:sp>
    <dsp:sp modelId="{E48AF317-FF37-4780-BD2A-22C9ED4EF54A}">
      <dsp:nvSpPr>
        <dsp:cNvPr id="0" name=""/>
        <dsp:cNvSpPr/>
      </dsp:nvSpPr>
      <dsp:spPr>
        <a:xfrm>
          <a:off x="0" y="2807251"/>
          <a:ext cx="6858000" cy="11220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57539-26CE-4C22-8D98-BC23C8266601}">
      <dsp:nvSpPr>
        <dsp:cNvPr id="0" name=""/>
        <dsp:cNvSpPr/>
      </dsp:nvSpPr>
      <dsp:spPr>
        <a:xfrm>
          <a:off x="339409" y="3059705"/>
          <a:ext cx="617108" cy="6171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C90969-D44D-452B-9DF3-F9C10B166BEB}">
      <dsp:nvSpPr>
        <dsp:cNvPr id="0" name=""/>
        <dsp:cNvSpPr/>
      </dsp:nvSpPr>
      <dsp:spPr>
        <a:xfrm>
          <a:off x="1295927" y="2807251"/>
          <a:ext cx="5562072" cy="1122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47" tIns="118747" rIns="118747" bIns="118747" numCol="1" spcCol="1270" anchor="ctr" anchorCtr="0">
          <a:noAutofit/>
        </a:bodyPr>
        <a:lstStyle/>
        <a:p>
          <a:pPr marL="0" lvl="0" indent="0" algn="l" defTabSz="977900">
            <a:lnSpc>
              <a:spcPct val="90000"/>
            </a:lnSpc>
            <a:spcBef>
              <a:spcPct val="0"/>
            </a:spcBef>
            <a:spcAft>
              <a:spcPct val="35000"/>
            </a:spcAft>
            <a:buNone/>
          </a:pPr>
          <a:r>
            <a:rPr lang="en-US" sz="2200" kern="1200" dirty="0"/>
            <a:t>3. Implementation Methods</a:t>
          </a:r>
        </a:p>
      </dsp:txBody>
      <dsp:txXfrm>
        <a:off x="1295927" y="2807251"/>
        <a:ext cx="5562072" cy="1122015"/>
      </dsp:txXfrm>
    </dsp:sp>
    <dsp:sp modelId="{D6B9CF1D-8AA3-493F-93B9-0465AD45FF87}">
      <dsp:nvSpPr>
        <dsp:cNvPr id="0" name=""/>
        <dsp:cNvSpPr/>
      </dsp:nvSpPr>
      <dsp:spPr>
        <a:xfrm>
          <a:off x="0" y="4209770"/>
          <a:ext cx="6858000" cy="11220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DB295-A0B5-4DAD-A1F7-7C8D09DE47EB}">
      <dsp:nvSpPr>
        <dsp:cNvPr id="0" name=""/>
        <dsp:cNvSpPr/>
      </dsp:nvSpPr>
      <dsp:spPr>
        <a:xfrm>
          <a:off x="339409" y="4462224"/>
          <a:ext cx="617108" cy="6171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C0BAC2-0F6D-44ED-B41B-95BE7D2F397D}">
      <dsp:nvSpPr>
        <dsp:cNvPr id="0" name=""/>
        <dsp:cNvSpPr/>
      </dsp:nvSpPr>
      <dsp:spPr>
        <a:xfrm>
          <a:off x="1295927" y="4209770"/>
          <a:ext cx="5562072" cy="1122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47" tIns="118747" rIns="118747" bIns="118747" numCol="1" spcCol="1270" anchor="ctr" anchorCtr="0">
          <a:noAutofit/>
        </a:bodyPr>
        <a:lstStyle/>
        <a:p>
          <a:pPr marL="0" lvl="0" indent="0" algn="l" defTabSz="977900">
            <a:lnSpc>
              <a:spcPct val="90000"/>
            </a:lnSpc>
            <a:spcBef>
              <a:spcPct val="0"/>
            </a:spcBef>
            <a:spcAft>
              <a:spcPct val="35000"/>
            </a:spcAft>
            <a:buNone/>
          </a:pPr>
          <a:r>
            <a:rPr lang="en-US" sz="2200" kern="1200" dirty="0"/>
            <a:t>4. Forecasted Capital Expenditures</a:t>
          </a:r>
        </a:p>
      </dsp:txBody>
      <dsp:txXfrm>
        <a:off x="1295927" y="4209770"/>
        <a:ext cx="5562072" cy="11220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89C5B-83E7-4B12-9D96-4BAD8560DC00}">
      <dsp:nvSpPr>
        <dsp:cNvPr id="0" name=""/>
        <dsp:cNvSpPr/>
      </dsp:nvSpPr>
      <dsp:spPr>
        <a:xfrm>
          <a:off x="1016" y="35583"/>
          <a:ext cx="2167389" cy="13004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20 most profitable properties</a:t>
          </a:r>
        </a:p>
      </dsp:txBody>
      <dsp:txXfrm>
        <a:off x="39104" y="73671"/>
        <a:ext cx="2091213" cy="1224257"/>
      </dsp:txXfrm>
    </dsp:sp>
    <dsp:sp modelId="{67C5B0C6-7759-41C2-A36D-B8C832692E51}">
      <dsp:nvSpPr>
        <dsp:cNvPr id="0" name=""/>
        <dsp:cNvSpPr/>
      </dsp:nvSpPr>
      <dsp:spPr>
        <a:xfrm>
          <a:off x="2385144" y="417043"/>
          <a:ext cx="459486" cy="537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85144" y="524545"/>
        <a:ext cx="321640" cy="322508"/>
      </dsp:txXfrm>
    </dsp:sp>
    <dsp:sp modelId="{1E7063CF-8006-4C2F-A0F2-636308FA6EBE}">
      <dsp:nvSpPr>
        <dsp:cNvPr id="0" name=""/>
        <dsp:cNvSpPr/>
      </dsp:nvSpPr>
      <dsp:spPr>
        <a:xfrm>
          <a:off x="3035361" y="35583"/>
          <a:ext cx="2167389" cy="13004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Conversion Year</a:t>
          </a:r>
        </a:p>
      </dsp:txBody>
      <dsp:txXfrm>
        <a:off x="3073449" y="73671"/>
        <a:ext cx="2091213" cy="1224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46E2D-A8AC-4354-BBF1-389586CFEBF3}">
      <dsp:nvSpPr>
        <dsp:cNvPr id="0" name=""/>
        <dsp:cNvSpPr/>
      </dsp:nvSpPr>
      <dsp:spPr>
        <a:xfrm>
          <a:off x="0" y="5336921"/>
          <a:ext cx="102459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E773F3-7F18-4DEB-B328-CB5BB33E2ADB}">
      <dsp:nvSpPr>
        <dsp:cNvPr id="0" name=""/>
        <dsp:cNvSpPr/>
      </dsp:nvSpPr>
      <dsp:spPr>
        <a:xfrm>
          <a:off x="0" y="4371433"/>
          <a:ext cx="102459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C9400D-8590-45A3-BF94-336C1642941F}">
      <dsp:nvSpPr>
        <dsp:cNvPr id="0" name=""/>
        <dsp:cNvSpPr/>
      </dsp:nvSpPr>
      <dsp:spPr>
        <a:xfrm>
          <a:off x="0" y="3405945"/>
          <a:ext cx="102459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8C23B-58FF-4115-B10A-B15520A74549}">
      <dsp:nvSpPr>
        <dsp:cNvPr id="0" name=""/>
        <dsp:cNvSpPr/>
      </dsp:nvSpPr>
      <dsp:spPr>
        <a:xfrm>
          <a:off x="0" y="2440457"/>
          <a:ext cx="102459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149A67-F769-4679-8016-37C30BC3BF62}">
      <dsp:nvSpPr>
        <dsp:cNvPr id="0" name=""/>
        <dsp:cNvSpPr/>
      </dsp:nvSpPr>
      <dsp:spPr>
        <a:xfrm>
          <a:off x="0" y="922902"/>
          <a:ext cx="102459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19F73C-8805-49EA-A8AB-F5897BF5FF38}">
      <dsp:nvSpPr>
        <dsp:cNvPr id="0" name=""/>
        <dsp:cNvSpPr/>
      </dsp:nvSpPr>
      <dsp:spPr>
        <a:xfrm>
          <a:off x="2663933" y="3390"/>
          <a:ext cx="7581966" cy="91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Forecasted Expenditures</a:t>
          </a:r>
        </a:p>
      </dsp:txBody>
      <dsp:txXfrm>
        <a:off x="2663933" y="3390"/>
        <a:ext cx="7581966" cy="919512"/>
      </dsp:txXfrm>
    </dsp:sp>
    <dsp:sp modelId="{72D24B02-CAC7-429C-B433-E6327482C139}">
      <dsp:nvSpPr>
        <dsp:cNvPr id="0" name=""/>
        <dsp:cNvSpPr/>
      </dsp:nvSpPr>
      <dsp:spPr>
        <a:xfrm>
          <a:off x="0" y="3390"/>
          <a:ext cx="2663934" cy="91951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$1,230,000</a:t>
          </a:r>
        </a:p>
      </dsp:txBody>
      <dsp:txXfrm>
        <a:off x="44895" y="48285"/>
        <a:ext cx="2574144" cy="874617"/>
      </dsp:txXfrm>
    </dsp:sp>
    <dsp:sp modelId="{7C389CDF-F11F-485F-A409-F96B135F72FB}">
      <dsp:nvSpPr>
        <dsp:cNvPr id="0" name=""/>
        <dsp:cNvSpPr/>
      </dsp:nvSpPr>
      <dsp:spPr>
        <a:xfrm>
          <a:off x="0" y="922902"/>
          <a:ext cx="10245900" cy="55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This is based on the assumption that the average cost of converting one property is $30,000</a:t>
          </a:r>
        </a:p>
      </dsp:txBody>
      <dsp:txXfrm>
        <a:off x="0" y="922902"/>
        <a:ext cx="10245900" cy="552066"/>
      </dsp:txXfrm>
    </dsp:sp>
    <dsp:sp modelId="{D170007D-172E-4888-A0B5-E703C527D829}">
      <dsp:nvSpPr>
        <dsp:cNvPr id="0" name=""/>
        <dsp:cNvSpPr/>
      </dsp:nvSpPr>
      <dsp:spPr>
        <a:xfrm>
          <a:off x="2663933" y="1520944"/>
          <a:ext cx="7581966" cy="91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Forecasted Cash Flow for Conversion Year</a:t>
          </a:r>
        </a:p>
      </dsp:txBody>
      <dsp:txXfrm>
        <a:off x="2663933" y="1520944"/>
        <a:ext cx="7581966" cy="919512"/>
      </dsp:txXfrm>
    </dsp:sp>
    <dsp:sp modelId="{BDDE5088-C65F-4287-8153-125D3B817F06}">
      <dsp:nvSpPr>
        <dsp:cNvPr id="0" name=""/>
        <dsp:cNvSpPr/>
      </dsp:nvSpPr>
      <dsp:spPr>
        <a:xfrm>
          <a:off x="0" y="1520944"/>
          <a:ext cx="2663934" cy="91951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$390,000</a:t>
          </a:r>
        </a:p>
      </dsp:txBody>
      <dsp:txXfrm>
        <a:off x="44895" y="1565839"/>
        <a:ext cx="2574144" cy="874617"/>
      </dsp:txXfrm>
    </dsp:sp>
    <dsp:sp modelId="{42D6257B-4A33-464D-9DC9-FA69E0E5E3AB}">
      <dsp:nvSpPr>
        <dsp:cNvPr id="0" name=""/>
        <dsp:cNvSpPr/>
      </dsp:nvSpPr>
      <dsp:spPr>
        <a:xfrm>
          <a:off x="2663933" y="2486432"/>
          <a:ext cx="7581966" cy="91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Forecasted Cash Flow for the year after</a:t>
          </a:r>
        </a:p>
      </dsp:txBody>
      <dsp:txXfrm>
        <a:off x="2663933" y="2486432"/>
        <a:ext cx="7581966" cy="919512"/>
      </dsp:txXfrm>
    </dsp:sp>
    <dsp:sp modelId="{673D615C-D353-4B81-A2E1-B25C5672F155}">
      <dsp:nvSpPr>
        <dsp:cNvPr id="0" name=""/>
        <dsp:cNvSpPr/>
      </dsp:nvSpPr>
      <dsp:spPr>
        <a:xfrm>
          <a:off x="0" y="2486432"/>
          <a:ext cx="2663934" cy="91951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$1,370,000</a:t>
          </a:r>
        </a:p>
      </dsp:txBody>
      <dsp:txXfrm>
        <a:off x="44895" y="2531327"/>
        <a:ext cx="2574144" cy="874617"/>
      </dsp:txXfrm>
    </dsp:sp>
    <dsp:sp modelId="{1EFA3BCB-6FD5-460B-A90E-03870FA39BE3}">
      <dsp:nvSpPr>
        <dsp:cNvPr id="0" name=""/>
        <dsp:cNvSpPr/>
      </dsp:nvSpPr>
      <dsp:spPr>
        <a:xfrm>
          <a:off x="2663933" y="3451920"/>
          <a:ext cx="7581966" cy="91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Forecasted Profits for Conversion Year</a:t>
          </a:r>
        </a:p>
      </dsp:txBody>
      <dsp:txXfrm>
        <a:off x="2663933" y="3451920"/>
        <a:ext cx="7581966" cy="919512"/>
      </dsp:txXfrm>
    </dsp:sp>
    <dsp:sp modelId="{3E0B89D1-455F-4B69-BE8E-913FC3CF0C91}">
      <dsp:nvSpPr>
        <dsp:cNvPr id="0" name=""/>
        <dsp:cNvSpPr/>
      </dsp:nvSpPr>
      <dsp:spPr>
        <a:xfrm>
          <a:off x="0" y="3451920"/>
          <a:ext cx="2663934" cy="91951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$1,370,000</a:t>
          </a:r>
        </a:p>
      </dsp:txBody>
      <dsp:txXfrm>
        <a:off x="44895" y="3496815"/>
        <a:ext cx="2574144" cy="874617"/>
      </dsp:txXfrm>
    </dsp:sp>
    <dsp:sp modelId="{FCEB7A8F-CA0F-429C-9F61-F8E1B355F686}">
      <dsp:nvSpPr>
        <dsp:cNvPr id="0" name=""/>
        <dsp:cNvSpPr/>
      </dsp:nvSpPr>
      <dsp:spPr>
        <a:xfrm>
          <a:off x="2663933" y="4417409"/>
          <a:ext cx="7581966" cy="919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Forecasted Profits for each year after</a:t>
          </a:r>
        </a:p>
      </dsp:txBody>
      <dsp:txXfrm>
        <a:off x="2663933" y="4417409"/>
        <a:ext cx="7581966" cy="919512"/>
      </dsp:txXfrm>
    </dsp:sp>
    <dsp:sp modelId="{9FE79FEE-2FB3-414B-8A35-16B15B312530}">
      <dsp:nvSpPr>
        <dsp:cNvPr id="0" name=""/>
        <dsp:cNvSpPr/>
      </dsp:nvSpPr>
      <dsp:spPr>
        <a:xfrm>
          <a:off x="0" y="4417409"/>
          <a:ext cx="2663934" cy="91951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$1,110,000</a:t>
          </a:r>
        </a:p>
      </dsp:txBody>
      <dsp:txXfrm>
        <a:off x="44895" y="4462304"/>
        <a:ext cx="2574144" cy="8746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Watershed should enter the short-term rental markets with its clients’ properties</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Great markets to start would be Austin-TX, Miami-FL, San Diego-CA, and NYC-NY</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2 Stages with less risks </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2800" dirty="0">
                <a:solidFill>
                  <a:schemeClr val="tx1"/>
                </a:solidFill>
              </a:rPr>
              <a:t>Watershed on entering short term market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October. 20, 2020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7895"/>
    </mc:Choice>
    <mc:Fallback>
      <p:transition spd="slow" advTm="78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0B58-A742-4B29-97E5-37FE5145239D}"/>
              </a:ext>
            </a:extLst>
          </p:cNvPr>
          <p:cNvSpPr>
            <a:spLocks noGrp="1"/>
          </p:cNvSpPr>
          <p:nvPr>
            <p:ph type="title"/>
          </p:nvPr>
        </p:nvSpPr>
        <p:spPr/>
        <p:txBody>
          <a:bodyPr/>
          <a:lstStyle/>
          <a:p>
            <a:r>
              <a:rPr lang="en-US" dirty="0"/>
              <a:t>Recommendation</a:t>
            </a:r>
          </a:p>
        </p:txBody>
      </p:sp>
      <p:sp>
        <p:nvSpPr>
          <p:cNvPr id="3" name="Text Placeholder 2">
            <a:extLst>
              <a:ext uri="{FF2B5EF4-FFF2-40B4-BE49-F238E27FC236}">
                <a16:creationId xmlns:a16="http://schemas.microsoft.com/office/drawing/2014/main" id="{A9E03083-826C-445C-A733-22F7780CBB91}"/>
              </a:ext>
            </a:extLst>
          </p:cNvPr>
          <p:cNvSpPr>
            <a:spLocks noGrp="1"/>
          </p:cNvSpPr>
          <p:nvPr>
            <p:ph type="body" idx="1"/>
          </p:nvPr>
        </p:nvSpPr>
        <p:spPr/>
        <p:txBody>
          <a:bodyPr/>
          <a:lstStyle/>
          <a:p>
            <a:r>
              <a:rPr lang="en-US" dirty="0"/>
              <a:t>So, should Watershed enter the short-term market?</a:t>
            </a:r>
          </a:p>
        </p:txBody>
      </p:sp>
    </p:spTree>
    <p:extLst>
      <p:ext uri="{BB962C8B-B14F-4D97-AF65-F5344CB8AC3E}">
        <p14:creationId xmlns:p14="http://schemas.microsoft.com/office/powerpoint/2010/main" val="169202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BCC289-64D7-418A-ADE9-8A581FA1A47C}"/>
              </a:ext>
            </a:extLst>
          </p:cNvPr>
          <p:cNvSpPr/>
          <p:nvPr/>
        </p:nvSpPr>
        <p:spPr>
          <a:xfrm>
            <a:off x="5336817" y="1953183"/>
            <a:ext cx="151836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Yes!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9550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ble&#10;&#10;Description automatically generated">
            <a:extLst>
              <a:ext uri="{FF2B5EF4-FFF2-40B4-BE49-F238E27FC236}">
                <a16:creationId xmlns:a16="http://schemas.microsoft.com/office/drawing/2014/main" id="{AD68195A-3F21-4414-B1C9-0F4BBFB40617}"/>
              </a:ext>
            </a:extLst>
          </p:cNvPr>
          <p:cNvPicPr>
            <a:picLocks noChangeAspect="1"/>
          </p:cNvPicPr>
          <p:nvPr/>
        </p:nvPicPr>
        <p:blipFill>
          <a:blip r:embed="rId2"/>
          <a:stretch>
            <a:fillRect/>
          </a:stretch>
        </p:blipFill>
        <p:spPr>
          <a:xfrm>
            <a:off x="893422" y="237744"/>
            <a:ext cx="6366554" cy="6382512"/>
          </a:xfrm>
          <a:prstGeom prst="rect">
            <a:avLst/>
          </a:prstGeom>
          <a:noFill/>
          <a:ln>
            <a:solidFill>
              <a:schemeClr val="tx1"/>
            </a:solidFill>
          </a:ln>
        </p:spPr>
      </p:pic>
      <p:sp>
        <p:nvSpPr>
          <p:cNvPr id="3" name="Title 2">
            <a:extLst>
              <a:ext uri="{FF2B5EF4-FFF2-40B4-BE49-F238E27FC236}">
                <a16:creationId xmlns:a16="http://schemas.microsoft.com/office/drawing/2014/main" id="{767F6560-993C-4C66-A3E7-5F79FD38B591}"/>
              </a:ext>
            </a:extLst>
          </p:cNvPr>
          <p:cNvSpPr>
            <a:spLocks noGrp="1"/>
          </p:cNvSpPr>
          <p:nvPr>
            <p:ph type="title"/>
          </p:nvPr>
        </p:nvSpPr>
        <p:spPr>
          <a:xfrm>
            <a:off x="8477249" y="603504"/>
            <a:ext cx="3301885" cy="1645920"/>
          </a:xfrm>
        </p:spPr>
        <p:txBody>
          <a:bodyPr anchor="b">
            <a:normAutofit/>
          </a:bodyPr>
          <a:lstStyle/>
          <a:p>
            <a:pPr>
              <a:lnSpc>
                <a:spcPct val="90000"/>
              </a:lnSpc>
            </a:pPr>
            <a:r>
              <a:rPr lang="en-US" sz="2200" b="1" dirty="0"/>
              <a:t>Watershed should take the opportunity to enter the short-term market with its clients</a:t>
            </a:r>
          </a:p>
        </p:txBody>
      </p:sp>
      <p:sp>
        <p:nvSpPr>
          <p:cNvPr id="4" name="Content Placeholder 3">
            <a:extLst>
              <a:ext uri="{FF2B5EF4-FFF2-40B4-BE49-F238E27FC236}">
                <a16:creationId xmlns:a16="http://schemas.microsoft.com/office/drawing/2014/main" id="{6B2DC38B-0E8A-45C1-BD38-08EA17EBBCAA}"/>
              </a:ext>
            </a:extLst>
          </p:cNvPr>
          <p:cNvSpPr>
            <a:spLocks noGrp="1"/>
          </p:cNvSpPr>
          <p:nvPr>
            <p:ph type="body" sz="half" idx="2"/>
          </p:nvPr>
        </p:nvSpPr>
        <p:spPr>
          <a:xfrm>
            <a:off x="8477250" y="2386584"/>
            <a:ext cx="3135630" cy="3511296"/>
          </a:xfrm>
        </p:spPr>
        <p:txBody>
          <a:bodyPr>
            <a:normAutofit/>
          </a:bodyPr>
          <a:lstStyle/>
          <a:p>
            <a:pPr marL="285750" indent="-285750">
              <a:buFont typeface="Arial" panose="020B0604020202020204" pitchFamily="34" charset="0"/>
              <a:buChar char="•"/>
            </a:pPr>
            <a:r>
              <a:rPr lang="en-US" dirty="0"/>
              <a:t>Highly profitable (&gt;$6,000/year) properties in</a:t>
            </a:r>
          </a:p>
          <a:p>
            <a:pPr marL="742950" lvl="1" indent="-285750">
              <a:buFont typeface="Arial" panose="020B0604020202020204" pitchFamily="34" charset="0"/>
              <a:buChar char="•"/>
            </a:pPr>
            <a:r>
              <a:rPr lang="en-US" sz="1800" dirty="0"/>
              <a:t>Austin(TX)</a:t>
            </a:r>
          </a:p>
          <a:p>
            <a:pPr marL="742950" lvl="1" indent="-285750">
              <a:buFont typeface="Arial" panose="020B0604020202020204" pitchFamily="34" charset="0"/>
              <a:buChar char="•"/>
            </a:pPr>
            <a:r>
              <a:rPr lang="en-US" sz="1800" dirty="0"/>
              <a:t>San Diego(CA)</a:t>
            </a:r>
          </a:p>
          <a:p>
            <a:pPr marL="742950" lvl="1" indent="-285750">
              <a:buFont typeface="Arial" panose="020B0604020202020204" pitchFamily="34" charset="0"/>
              <a:buChar char="•"/>
            </a:pPr>
            <a:r>
              <a:rPr lang="en-US" sz="1800" dirty="0"/>
              <a:t>Miami(FL)</a:t>
            </a:r>
          </a:p>
          <a:p>
            <a:pPr marL="742950" lvl="1" indent="-285750">
              <a:buFont typeface="Arial" panose="020B0604020202020204" pitchFamily="34" charset="0"/>
              <a:buChar char="•"/>
            </a:pPr>
            <a:r>
              <a:rPr lang="en-US" sz="1800" dirty="0"/>
              <a:t>New York City(NY)</a:t>
            </a:r>
          </a:p>
          <a:p>
            <a:pPr marL="285750" indent="-285750">
              <a:buFont typeface="Arial" panose="020B0604020202020204" pitchFamily="34" charset="0"/>
              <a:buChar char="•"/>
            </a:pPr>
            <a:r>
              <a:rPr lang="en-US" dirty="0"/>
              <a:t>Maintain positive cashflow</a:t>
            </a:r>
          </a:p>
          <a:p>
            <a:pPr marL="0" indent="0">
              <a:buNone/>
            </a:pPr>
            <a:endParaRPr lang="en-US" dirty="0"/>
          </a:p>
        </p:txBody>
      </p:sp>
    </p:spTree>
    <p:extLst>
      <p:ext uri="{BB962C8B-B14F-4D97-AF65-F5344CB8AC3E}">
        <p14:creationId xmlns:p14="http://schemas.microsoft.com/office/powerpoint/2010/main" val="156447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F32B-D42F-4644-BFB0-CAE3C750F4D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F6601110-B485-4366-85FF-F571C973D813}"/>
              </a:ext>
            </a:extLst>
          </p:cNvPr>
          <p:cNvSpPr>
            <a:spLocks noGrp="1"/>
          </p:cNvSpPr>
          <p:nvPr>
            <p:ph type="body" idx="1"/>
          </p:nvPr>
        </p:nvSpPr>
        <p:spPr/>
        <p:txBody>
          <a:bodyPr/>
          <a:lstStyle/>
          <a:p>
            <a:r>
              <a:rPr lang="en-US" dirty="0"/>
              <a:t>How should Watershed execute the transformation?</a:t>
            </a:r>
          </a:p>
        </p:txBody>
      </p:sp>
    </p:spTree>
    <p:extLst>
      <p:ext uri="{BB962C8B-B14F-4D97-AF65-F5344CB8AC3E}">
        <p14:creationId xmlns:p14="http://schemas.microsoft.com/office/powerpoint/2010/main" val="291348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25ED-BAB6-4766-B8AE-229462064180}"/>
              </a:ext>
            </a:extLst>
          </p:cNvPr>
          <p:cNvSpPr>
            <a:spLocks noGrp="1"/>
          </p:cNvSpPr>
          <p:nvPr>
            <p:ph type="title"/>
          </p:nvPr>
        </p:nvSpPr>
        <p:spPr/>
        <p:txBody>
          <a:bodyPr/>
          <a:lstStyle/>
          <a:p>
            <a:r>
              <a:rPr lang="en-US" dirty="0"/>
              <a:t>What properties should be focused on?</a:t>
            </a:r>
          </a:p>
        </p:txBody>
      </p:sp>
      <p:pic>
        <p:nvPicPr>
          <p:cNvPr id="4" name="Picture 3">
            <a:extLst>
              <a:ext uri="{FF2B5EF4-FFF2-40B4-BE49-F238E27FC236}">
                <a16:creationId xmlns:a16="http://schemas.microsoft.com/office/drawing/2014/main" id="{0E3D1EAA-834D-4002-B3BB-24A5D1DE23FE}"/>
              </a:ext>
            </a:extLst>
          </p:cNvPr>
          <p:cNvPicPr>
            <a:picLocks noChangeAspect="1"/>
          </p:cNvPicPr>
          <p:nvPr/>
        </p:nvPicPr>
        <p:blipFill>
          <a:blip r:embed="rId2"/>
          <a:stretch>
            <a:fillRect/>
          </a:stretch>
        </p:blipFill>
        <p:spPr>
          <a:xfrm>
            <a:off x="2523991" y="2014194"/>
            <a:ext cx="6878010" cy="4182059"/>
          </a:xfrm>
          <a:prstGeom prst="rect">
            <a:avLst/>
          </a:prstGeom>
        </p:spPr>
      </p:pic>
      <p:pic>
        <p:nvPicPr>
          <p:cNvPr id="5" name="Picture 4">
            <a:extLst>
              <a:ext uri="{FF2B5EF4-FFF2-40B4-BE49-F238E27FC236}">
                <a16:creationId xmlns:a16="http://schemas.microsoft.com/office/drawing/2014/main" id="{8287CAA6-91AC-4472-86CA-0CF551EF790B}"/>
              </a:ext>
            </a:extLst>
          </p:cNvPr>
          <p:cNvPicPr>
            <a:picLocks noChangeAspect="1"/>
          </p:cNvPicPr>
          <p:nvPr/>
        </p:nvPicPr>
        <p:blipFill>
          <a:blip r:embed="rId3"/>
          <a:stretch>
            <a:fillRect/>
          </a:stretch>
        </p:blipFill>
        <p:spPr>
          <a:xfrm>
            <a:off x="9696251" y="2124003"/>
            <a:ext cx="1428949" cy="1028844"/>
          </a:xfrm>
          <a:prstGeom prst="rect">
            <a:avLst/>
          </a:prstGeom>
        </p:spPr>
      </p:pic>
    </p:spTree>
    <p:extLst>
      <p:ext uri="{BB962C8B-B14F-4D97-AF65-F5344CB8AC3E}">
        <p14:creationId xmlns:p14="http://schemas.microsoft.com/office/powerpoint/2010/main" val="175934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1FCFA-819B-49A1-9745-137D78B22BDD}"/>
              </a:ext>
            </a:extLst>
          </p:cNvPr>
          <p:cNvSpPr txBox="1"/>
          <p:nvPr/>
        </p:nvSpPr>
        <p:spPr>
          <a:xfrm>
            <a:off x="1800225" y="1794164"/>
            <a:ext cx="2988425" cy="923330"/>
          </a:xfrm>
          <a:prstGeom prst="rect">
            <a:avLst/>
          </a:prstGeom>
          <a:noFill/>
        </p:spPr>
        <p:txBody>
          <a:bodyPr wrap="square" rtlCol="0">
            <a:spAutoFit/>
          </a:bodyPr>
          <a:lstStyle/>
          <a:p>
            <a:r>
              <a:rPr lang="en-US" dirty="0"/>
              <a:t>AMONG TOP 5 PROFITABLE PROPERTIES,</a:t>
            </a:r>
          </a:p>
          <a:p>
            <a:r>
              <a:rPr lang="en-US" dirty="0"/>
              <a:t> 4 ARE IN MIAMI, FL.</a:t>
            </a:r>
          </a:p>
        </p:txBody>
      </p:sp>
      <p:pic>
        <p:nvPicPr>
          <p:cNvPr id="4" name="Picture 3">
            <a:extLst>
              <a:ext uri="{FF2B5EF4-FFF2-40B4-BE49-F238E27FC236}">
                <a16:creationId xmlns:a16="http://schemas.microsoft.com/office/drawing/2014/main" id="{ECE2F64E-9B2B-441A-B545-10FBB04944DC}"/>
              </a:ext>
            </a:extLst>
          </p:cNvPr>
          <p:cNvPicPr>
            <a:picLocks noChangeAspect="1"/>
          </p:cNvPicPr>
          <p:nvPr/>
        </p:nvPicPr>
        <p:blipFill>
          <a:blip r:embed="rId2"/>
          <a:stretch>
            <a:fillRect/>
          </a:stretch>
        </p:blipFill>
        <p:spPr>
          <a:xfrm>
            <a:off x="1800225" y="3429000"/>
            <a:ext cx="2781166" cy="1825586"/>
          </a:xfrm>
          <a:prstGeom prst="rect">
            <a:avLst/>
          </a:prstGeom>
        </p:spPr>
      </p:pic>
      <p:sp>
        <p:nvSpPr>
          <p:cNvPr id="5" name="TextBox 4">
            <a:extLst>
              <a:ext uri="{FF2B5EF4-FFF2-40B4-BE49-F238E27FC236}">
                <a16:creationId xmlns:a16="http://schemas.microsoft.com/office/drawing/2014/main" id="{2B35DE61-3214-45C5-8B1A-E5FC67F4CF54}"/>
              </a:ext>
            </a:extLst>
          </p:cNvPr>
          <p:cNvSpPr txBox="1"/>
          <p:nvPr/>
        </p:nvSpPr>
        <p:spPr>
          <a:xfrm>
            <a:off x="5934075" y="4018627"/>
            <a:ext cx="4276725" cy="646331"/>
          </a:xfrm>
          <a:prstGeom prst="rect">
            <a:avLst/>
          </a:prstGeom>
          <a:noFill/>
        </p:spPr>
        <p:txBody>
          <a:bodyPr wrap="square" rtlCol="0">
            <a:spAutoFit/>
          </a:bodyPr>
          <a:lstStyle/>
          <a:p>
            <a:r>
              <a:rPr lang="en-US" dirty="0">
                <a:sym typeface="Wingdings" panose="05000000000000000000" pitchFamily="2" charset="2"/>
              </a:rPr>
              <a:t> </a:t>
            </a:r>
            <a:r>
              <a:rPr lang="en-US" dirty="0"/>
              <a:t>Houses are much better for converting to short-term rentals</a:t>
            </a:r>
          </a:p>
        </p:txBody>
      </p:sp>
      <p:sp>
        <p:nvSpPr>
          <p:cNvPr id="7" name="TextBox 6">
            <a:extLst>
              <a:ext uri="{FF2B5EF4-FFF2-40B4-BE49-F238E27FC236}">
                <a16:creationId xmlns:a16="http://schemas.microsoft.com/office/drawing/2014/main" id="{072C6A5B-5B3E-4C05-B114-DF0E2D191AD0}"/>
              </a:ext>
            </a:extLst>
          </p:cNvPr>
          <p:cNvSpPr txBox="1"/>
          <p:nvPr/>
        </p:nvSpPr>
        <p:spPr>
          <a:xfrm>
            <a:off x="5934075" y="1790700"/>
            <a:ext cx="4276725" cy="923330"/>
          </a:xfrm>
          <a:prstGeom prst="rect">
            <a:avLst/>
          </a:prstGeom>
          <a:noFill/>
        </p:spPr>
        <p:txBody>
          <a:bodyPr wrap="square" rtlCol="0">
            <a:spAutoFit/>
          </a:bodyPr>
          <a:lstStyle/>
          <a:p>
            <a:r>
              <a:rPr lang="en-US" dirty="0">
                <a:sym typeface="Wingdings" panose="05000000000000000000" pitchFamily="2" charset="2"/>
              </a:rPr>
              <a:t>We can consider converting other clients’ properties to short-term rentals in Miami</a:t>
            </a:r>
            <a:endParaRPr lang="en-US" dirty="0"/>
          </a:p>
        </p:txBody>
      </p:sp>
    </p:spTree>
    <p:extLst>
      <p:ext uri="{BB962C8B-B14F-4D97-AF65-F5344CB8AC3E}">
        <p14:creationId xmlns:p14="http://schemas.microsoft.com/office/powerpoint/2010/main" val="332157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89A5FE-E1CF-4539-BDD2-7FCEE2FDBA25}"/>
              </a:ext>
            </a:extLst>
          </p:cNvPr>
          <p:cNvPicPr>
            <a:picLocks noChangeAspect="1"/>
          </p:cNvPicPr>
          <p:nvPr/>
        </p:nvPicPr>
        <p:blipFill>
          <a:blip r:embed="rId2"/>
          <a:stretch>
            <a:fillRect/>
          </a:stretch>
        </p:blipFill>
        <p:spPr>
          <a:xfrm>
            <a:off x="1021072" y="237744"/>
            <a:ext cx="6111254" cy="6382512"/>
          </a:xfrm>
          <a:prstGeom prst="rect">
            <a:avLst/>
          </a:prstGeom>
          <a:noFill/>
          <a:ln>
            <a:noFill/>
          </a:ln>
        </p:spPr>
      </p:pic>
      <p:sp>
        <p:nvSpPr>
          <p:cNvPr id="16" name="Text Placeholder 3">
            <a:extLst>
              <a:ext uri="{FF2B5EF4-FFF2-40B4-BE49-F238E27FC236}">
                <a16:creationId xmlns:a16="http://schemas.microsoft.com/office/drawing/2014/main" id="{411F27CE-9532-41DA-80CD-BAA417D07D25}"/>
              </a:ext>
            </a:extLst>
          </p:cNvPr>
          <p:cNvSpPr>
            <a:spLocks noGrp="1"/>
          </p:cNvSpPr>
          <p:nvPr>
            <p:ph type="body" sz="half" idx="2"/>
          </p:nvPr>
        </p:nvSpPr>
        <p:spPr>
          <a:xfrm>
            <a:off x="8477250" y="2386584"/>
            <a:ext cx="3144774" cy="3309366"/>
          </a:xfrm>
        </p:spPr>
        <p:txBody>
          <a:bodyPr>
            <a:normAutofit/>
          </a:bodyPr>
          <a:lstStyle/>
          <a:p>
            <a:r>
              <a:rPr lang="en-US" sz="2000" b="1" dirty="0"/>
              <a:t>2 Bedroom House </a:t>
            </a:r>
            <a:r>
              <a:rPr lang="en-US" sz="2000" dirty="0"/>
              <a:t>in </a:t>
            </a:r>
            <a:r>
              <a:rPr lang="en-US" sz="2000" b="1" dirty="0"/>
              <a:t>Austin – TX</a:t>
            </a:r>
            <a:r>
              <a:rPr lang="en-US" sz="2000" dirty="0"/>
              <a:t> or </a:t>
            </a:r>
            <a:r>
              <a:rPr lang="en-US" sz="2000" b="1" dirty="0"/>
              <a:t>Miami – FL</a:t>
            </a:r>
            <a:r>
              <a:rPr lang="en-US" sz="2000" dirty="0"/>
              <a:t> would be great choices to start with our conversion </a:t>
            </a:r>
          </a:p>
        </p:txBody>
      </p:sp>
    </p:spTree>
    <p:extLst>
      <p:ext uri="{BB962C8B-B14F-4D97-AF65-F5344CB8AC3E}">
        <p14:creationId xmlns:p14="http://schemas.microsoft.com/office/powerpoint/2010/main" val="39305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48C7-4573-41DC-B9D8-BC4D0C7CC7F9}"/>
              </a:ext>
            </a:extLst>
          </p:cNvPr>
          <p:cNvSpPr>
            <a:spLocks noGrp="1"/>
          </p:cNvSpPr>
          <p:nvPr>
            <p:ph type="title"/>
          </p:nvPr>
        </p:nvSpPr>
        <p:spPr/>
        <p:txBody>
          <a:bodyPr/>
          <a:lstStyle/>
          <a:p>
            <a:r>
              <a:rPr lang="en-US" dirty="0"/>
              <a:t>When should they be converted?</a:t>
            </a:r>
          </a:p>
        </p:txBody>
      </p:sp>
      <p:sp>
        <p:nvSpPr>
          <p:cNvPr id="3" name="Content Placeholder 2">
            <a:extLst>
              <a:ext uri="{FF2B5EF4-FFF2-40B4-BE49-F238E27FC236}">
                <a16:creationId xmlns:a16="http://schemas.microsoft.com/office/drawing/2014/main" id="{FC700585-6515-4F73-8750-A1E451EFE15C}"/>
              </a:ext>
            </a:extLst>
          </p:cNvPr>
          <p:cNvSpPr>
            <a:spLocks noGrp="1"/>
          </p:cNvSpPr>
          <p:nvPr>
            <p:ph idx="1"/>
          </p:nvPr>
        </p:nvSpPr>
        <p:spPr/>
        <p:txBody>
          <a:bodyPr/>
          <a:lstStyle/>
          <a:p>
            <a:r>
              <a:rPr lang="en-US" dirty="0"/>
              <a:t>Can be divided into several stages</a:t>
            </a:r>
          </a:p>
        </p:txBody>
      </p:sp>
    </p:spTree>
    <p:extLst>
      <p:ext uri="{BB962C8B-B14F-4D97-AF65-F5344CB8AC3E}">
        <p14:creationId xmlns:p14="http://schemas.microsoft.com/office/powerpoint/2010/main" val="351088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BA17-B29B-4D96-9F80-F81436C2E137}"/>
              </a:ext>
            </a:extLst>
          </p:cNvPr>
          <p:cNvSpPr>
            <a:spLocks noGrp="1"/>
          </p:cNvSpPr>
          <p:nvPr>
            <p:ph type="title"/>
          </p:nvPr>
        </p:nvSpPr>
        <p:spPr>
          <a:xfrm>
            <a:off x="1108364" y="645713"/>
            <a:ext cx="10058400" cy="1371600"/>
          </a:xfrm>
        </p:spPr>
        <p:txBody>
          <a:bodyPr/>
          <a:lstStyle/>
          <a:p>
            <a:r>
              <a:rPr lang="en-US" dirty="0"/>
              <a:t>OPTION 1: </a:t>
            </a:r>
          </a:p>
        </p:txBody>
      </p:sp>
      <p:graphicFrame>
        <p:nvGraphicFramePr>
          <p:cNvPr id="6" name="Content Placeholder 5">
            <a:extLst>
              <a:ext uri="{FF2B5EF4-FFF2-40B4-BE49-F238E27FC236}">
                <a16:creationId xmlns:a16="http://schemas.microsoft.com/office/drawing/2014/main" id="{0A886854-65B4-4A5D-94DB-C0C226F50D30}"/>
              </a:ext>
            </a:extLst>
          </p:cNvPr>
          <p:cNvGraphicFramePr>
            <a:graphicFrameLocks noGrp="1"/>
          </p:cNvGraphicFramePr>
          <p:nvPr>
            <p:ph idx="1"/>
            <p:extLst>
              <p:ext uri="{D42A27DB-BD31-4B8C-83A1-F6EECF244321}">
                <p14:modId xmlns:p14="http://schemas.microsoft.com/office/powerpoint/2010/main" val="3342237024"/>
              </p:ext>
            </p:extLst>
          </p:nvPr>
        </p:nvGraphicFramePr>
        <p:xfrm>
          <a:off x="933797" y="2294313"/>
          <a:ext cx="5203767"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Straight Connector 22">
            <a:extLst>
              <a:ext uri="{FF2B5EF4-FFF2-40B4-BE49-F238E27FC236}">
                <a16:creationId xmlns:a16="http://schemas.microsoft.com/office/drawing/2014/main" id="{806EEB58-8C75-4D71-AF5F-6072C743C3EE}"/>
              </a:ext>
            </a:extLst>
          </p:cNvPr>
          <p:cNvCxnSpPr/>
          <p:nvPr/>
        </p:nvCxnSpPr>
        <p:spPr>
          <a:xfrm>
            <a:off x="6137564" y="2980113"/>
            <a:ext cx="903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606809-EE49-4CFD-A785-CEF957D6A968}"/>
              </a:ext>
            </a:extLst>
          </p:cNvPr>
          <p:cNvCxnSpPr/>
          <p:nvPr/>
        </p:nvCxnSpPr>
        <p:spPr>
          <a:xfrm flipV="1">
            <a:off x="7065819" y="2294313"/>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73A40F7-1CB5-41B8-B0B9-9C1297D20658}"/>
              </a:ext>
            </a:extLst>
          </p:cNvPr>
          <p:cNvCxnSpPr/>
          <p:nvPr/>
        </p:nvCxnSpPr>
        <p:spPr>
          <a:xfrm>
            <a:off x="7040880" y="2294313"/>
            <a:ext cx="9144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2D7E35E5-3F94-4A4B-A3D4-C8A92DEEF244}"/>
              </a:ext>
            </a:extLst>
          </p:cNvPr>
          <p:cNvCxnSpPr/>
          <p:nvPr/>
        </p:nvCxnSpPr>
        <p:spPr>
          <a:xfrm flipV="1">
            <a:off x="7065819" y="2980113"/>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1189D6C-3B0B-4821-96A4-4279994743E8}"/>
              </a:ext>
            </a:extLst>
          </p:cNvPr>
          <p:cNvCxnSpPr/>
          <p:nvPr/>
        </p:nvCxnSpPr>
        <p:spPr>
          <a:xfrm>
            <a:off x="7065819" y="3665913"/>
            <a:ext cx="9144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BE428772-DCC7-40A4-8B1F-C52C2FCE916B}"/>
              </a:ext>
            </a:extLst>
          </p:cNvPr>
          <p:cNvSpPr txBox="1"/>
          <p:nvPr/>
        </p:nvSpPr>
        <p:spPr>
          <a:xfrm>
            <a:off x="6199910" y="2672336"/>
            <a:ext cx="903311" cy="338554"/>
          </a:xfrm>
          <a:prstGeom prst="rect">
            <a:avLst/>
          </a:prstGeom>
          <a:noFill/>
        </p:spPr>
        <p:txBody>
          <a:bodyPr wrap="square" rtlCol="0">
            <a:spAutoFit/>
          </a:bodyPr>
          <a:lstStyle/>
          <a:p>
            <a:r>
              <a:rPr lang="en-US" sz="800" dirty="0"/>
              <a:t>Is Model doing great?</a:t>
            </a:r>
          </a:p>
        </p:txBody>
      </p:sp>
      <p:sp>
        <p:nvSpPr>
          <p:cNvPr id="32" name="TextBox 31">
            <a:extLst>
              <a:ext uri="{FF2B5EF4-FFF2-40B4-BE49-F238E27FC236}">
                <a16:creationId xmlns:a16="http://schemas.microsoft.com/office/drawing/2014/main" id="{D858D639-BD3F-463B-B634-CF643C11A90A}"/>
              </a:ext>
            </a:extLst>
          </p:cNvPr>
          <p:cNvSpPr txBox="1"/>
          <p:nvPr/>
        </p:nvSpPr>
        <p:spPr>
          <a:xfrm>
            <a:off x="7291656" y="2094258"/>
            <a:ext cx="764766" cy="200055"/>
          </a:xfrm>
          <a:prstGeom prst="rect">
            <a:avLst/>
          </a:prstGeom>
          <a:noFill/>
        </p:spPr>
        <p:txBody>
          <a:bodyPr wrap="square" rtlCol="0">
            <a:spAutoFit/>
          </a:bodyPr>
          <a:lstStyle/>
          <a:p>
            <a:r>
              <a:rPr lang="en-US" sz="700" dirty="0"/>
              <a:t>Yes</a:t>
            </a:r>
          </a:p>
        </p:txBody>
      </p:sp>
      <p:sp>
        <p:nvSpPr>
          <p:cNvPr id="34" name="TextBox 33">
            <a:extLst>
              <a:ext uri="{FF2B5EF4-FFF2-40B4-BE49-F238E27FC236}">
                <a16:creationId xmlns:a16="http://schemas.microsoft.com/office/drawing/2014/main" id="{5E7E7636-D303-47DA-8959-547FA542A27F}"/>
              </a:ext>
            </a:extLst>
          </p:cNvPr>
          <p:cNvSpPr txBox="1"/>
          <p:nvPr/>
        </p:nvSpPr>
        <p:spPr>
          <a:xfrm>
            <a:off x="7291656" y="3465857"/>
            <a:ext cx="764766" cy="200055"/>
          </a:xfrm>
          <a:prstGeom prst="rect">
            <a:avLst/>
          </a:prstGeom>
          <a:noFill/>
        </p:spPr>
        <p:txBody>
          <a:bodyPr wrap="square" rtlCol="0">
            <a:spAutoFit/>
          </a:bodyPr>
          <a:lstStyle/>
          <a:p>
            <a:r>
              <a:rPr lang="en-US" sz="700" dirty="0"/>
              <a:t>No</a:t>
            </a:r>
          </a:p>
        </p:txBody>
      </p:sp>
      <p:sp>
        <p:nvSpPr>
          <p:cNvPr id="35" name="Rectangle: Rounded Corners 34">
            <a:extLst>
              <a:ext uri="{FF2B5EF4-FFF2-40B4-BE49-F238E27FC236}">
                <a16:creationId xmlns:a16="http://schemas.microsoft.com/office/drawing/2014/main" id="{D25725C8-75EA-451E-B60A-1782E1ACCF51}"/>
              </a:ext>
            </a:extLst>
          </p:cNvPr>
          <p:cNvSpPr/>
          <p:nvPr/>
        </p:nvSpPr>
        <p:spPr>
          <a:xfrm>
            <a:off x="7980219" y="1737361"/>
            <a:ext cx="2177924" cy="111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 the rest properties</a:t>
            </a:r>
          </a:p>
        </p:txBody>
      </p:sp>
      <p:sp>
        <p:nvSpPr>
          <p:cNvPr id="37" name="Rectangle: Rounded Corners 36">
            <a:extLst>
              <a:ext uri="{FF2B5EF4-FFF2-40B4-BE49-F238E27FC236}">
                <a16:creationId xmlns:a16="http://schemas.microsoft.com/office/drawing/2014/main" id="{B17CD69A-986A-4E08-A0EA-29F0C07AEA51}"/>
              </a:ext>
            </a:extLst>
          </p:cNvPr>
          <p:cNvSpPr/>
          <p:nvPr/>
        </p:nvSpPr>
        <p:spPr>
          <a:xfrm>
            <a:off x="8002385" y="3108962"/>
            <a:ext cx="2177924" cy="111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real data and modify the model</a:t>
            </a:r>
          </a:p>
        </p:txBody>
      </p:sp>
      <p:cxnSp>
        <p:nvCxnSpPr>
          <p:cNvPr id="38" name="Straight Connector 37">
            <a:extLst>
              <a:ext uri="{FF2B5EF4-FFF2-40B4-BE49-F238E27FC236}">
                <a16:creationId xmlns:a16="http://schemas.microsoft.com/office/drawing/2014/main" id="{FEDD2A0F-5FEA-4DD2-833F-ACF792055C10}"/>
              </a:ext>
            </a:extLst>
          </p:cNvPr>
          <p:cNvCxnSpPr>
            <a:cxnSpLocks/>
            <a:stCxn id="37" idx="2"/>
            <a:endCxn id="42" idx="0"/>
          </p:cNvCxnSpPr>
          <p:nvPr/>
        </p:nvCxnSpPr>
        <p:spPr>
          <a:xfrm>
            <a:off x="9091347" y="4222866"/>
            <a:ext cx="0" cy="7148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Rounded Corners 41">
            <a:extLst>
              <a:ext uri="{FF2B5EF4-FFF2-40B4-BE49-F238E27FC236}">
                <a16:creationId xmlns:a16="http://schemas.microsoft.com/office/drawing/2014/main" id="{A188AA39-2FF0-4359-BB08-8BE1D0C789A1}"/>
              </a:ext>
            </a:extLst>
          </p:cNvPr>
          <p:cNvSpPr/>
          <p:nvPr/>
        </p:nvSpPr>
        <p:spPr>
          <a:xfrm>
            <a:off x="8002385" y="4937760"/>
            <a:ext cx="2177924" cy="111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with other properties or return them to long-term</a:t>
            </a:r>
          </a:p>
        </p:txBody>
      </p:sp>
      <p:sp>
        <p:nvSpPr>
          <p:cNvPr id="46" name="Rectangle 45">
            <a:extLst>
              <a:ext uri="{FF2B5EF4-FFF2-40B4-BE49-F238E27FC236}">
                <a16:creationId xmlns:a16="http://schemas.microsoft.com/office/drawing/2014/main" id="{364CC515-7F78-4511-B955-D032ADCCF89E}"/>
              </a:ext>
            </a:extLst>
          </p:cNvPr>
          <p:cNvSpPr/>
          <p:nvPr/>
        </p:nvSpPr>
        <p:spPr>
          <a:xfrm>
            <a:off x="2525200" y="4222866"/>
            <a:ext cx="323357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Less Risky</a:t>
            </a:r>
          </a:p>
        </p:txBody>
      </p:sp>
    </p:spTree>
    <p:extLst>
      <p:ext uri="{BB962C8B-B14F-4D97-AF65-F5344CB8AC3E}">
        <p14:creationId xmlns:p14="http://schemas.microsoft.com/office/powerpoint/2010/main" val="65915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F4A8-B998-4289-9515-56D6CC44EE5D}"/>
              </a:ext>
            </a:extLst>
          </p:cNvPr>
          <p:cNvSpPr>
            <a:spLocks noGrp="1"/>
          </p:cNvSpPr>
          <p:nvPr>
            <p:ph type="title"/>
          </p:nvPr>
        </p:nvSpPr>
        <p:spPr/>
        <p:txBody>
          <a:bodyPr/>
          <a:lstStyle/>
          <a:p>
            <a:r>
              <a:rPr lang="en-US" dirty="0"/>
              <a:t>OPTION 2: Convert whole 41 properties </a:t>
            </a:r>
          </a:p>
        </p:txBody>
      </p:sp>
      <p:sp>
        <p:nvSpPr>
          <p:cNvPr id="7" name="Rectangle 6">
            <a:extLst>
              <a:ext uri="{FF2B5EF4-FFF2-40B4-BE49-F238E27FC236}">
                <a16:creationId xmlns:a16="http://schemas.microsoft.com/office/drawing/2014/main" id="{DA44CD79-CC8C-4DD0-BDC3-EACE62A916DD}"/>
              </a:ext>
            </a:extLst>
          </p:cNvPr>
          <p:cNvSpPr/>
          <p:nvPr/>
        </p:nvSpPr>
        <p:spPr>
          <a:xfrm>
            <a:off x="1283124" y="2505670"/>
            <a:ext cx="367280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More </a:t>
            </a:r>
            <a:r>
              <a:rPr lang="en-US" sz="5400" b="0" cap="none" spc="0" dirty="0">
                <a:ln w="0"/>
                <a:solidFill>
                  <a:schemeClr val="tx1"/>
                </a:solidFill>
                <a:effectLst>
                  <a:outerShdw blurRad="38100" dist="19050" dir="2700000" algn="tl" rotWithShape="0">
                    <a:schemeClr val="dk1">
                      <a:alpha val="40000"/>
                    </a:schemeClr>
                  </a:outerShdw>
                </a:effectLst>
              </a:rPr>
              <a:t>Risky</a:t>
            </a:r>
          </a:p>
        </p:txBody>
      </p:sp>
      <p:sp>
        <p:nvSpPr>
          <p:cNvPr id="11" name="Rectangle 10">
            <a:extLst>
              <a:ext uri="{FF2B5EF4-FFF2-40B4-BE49-F238E27FC236}">
                <a16:creationId xmlns:a16="http://schemas.microsoft.com/office/drawing/2014/main" id="{FAFB4D25-A2B3-49CF-A750-C601F7BE6B32}"/>
              </a:ext>
            </a:extLst>
          </p:cNvPr>
          <p:cNvSpPr/>
          <p:nvPr/>
        </p:nvSpPr>
        <p:spPr>
          <a:xfrm>
            <a:off x="4210835" y="3920477"/>
            <a:ext cx="625203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But also, more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595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2B04-099B-4935-92F5-71B471D022B4}"/>
              </a:ext>
            </a:extLst>
          </p:cNvPr>
          <p:cNvSpPr>
            <a:spLocks noGrp="1"/>
          </p:cNvSpPr>
          <p:nvPr>
            <p:ph type="ctrTitle"/>
          </p:nvPr>
        </p:nvSpPr>
        <p:spPr/>
        <p:txBody>
          <a:bodyPr/>
          <a:lstStyle/>
          <a:p>
            <a:r>
              <a:rPr lang="en-US" dirty="0"/>
              <a:t>Story of </a:t>
            </a:r>
            <a:r>
              <a:rPr lang="en-US" dirty="0" err="1"/>
              <a:t>airbnb</a:t>
            </a:r>
            <a:endParaRPr lang="en-US" dirty="0"/>
          </a:p>
        </p:txBody>
      </p:sp>
      <p:sp>
        <p:nvSpPr>
          <p:cNvPr id="3" name="Subtitle 2">
            <a:extLst>
              <a:ext uri="{FF2B5EF4-FFF2-40B4-BE49-F238E27FC236}">
                <a16:creationId xmlns:a16="http://schemas.microsoft.com/office/drawing/2014/main" id="{FD2CEA83-6F03-4374-B8C8-34F24661BF79}"/>
              </a:ext>
            </a:extLst>
          </p:cNvPr>
          <p:cNvSpPr>
            <a:spLocks noGrp="1"/>
          </p:cNvSpPr>
          <p:nvPr>
            <p:ph type="subTitle" idx="1"/>
          </p:nvPr>
        </p:nvSpPr>
        <p:spPr/>
        <p:txBody>
          <a:bodyPr/>
          <a:lstStyle/>
          <a:p>
            <a:r>
              <a:rPr lang="en-US" dirty="0"/>
              <a:t>From an air mattress in living room to a $18 billion company</a:t>
            </a:r>
          </a:p>
        </p:txBody>
      </p:sp>
    </p:spTree>
    <p:extLst>
      <p:ext uri="{BB962C8B-B14F-4D97-AF65-F5344CB8AC3E}">
        <p14:creationId xmlns:p14="http://schemas.microsoft.com/office/powerpoint/2010/main" val="2043422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1D31-5685-478F-B761-D3D919CABF7D}"/>
              </a:ext>
            </a:extLst>
          </p:cNvPr>
          <p:cNvSpPr>
            <a:spLocks noGrp="1"/>
          </p:cNvSpPr>
          <p:nvPr>
            <p:ph type="title"/>
          </p:nvPr>
        </p:nvSpPr>
        <p:spPr/>
        <p:txBody>
          <a:bodyPr/>
          <a:lstStyle/>
          <a:p>
            <a:r>
              <a:rPr lang="en-US" dirty="0"/>
              <a:t>Forecasted statistics</a:t>
            </a:r>
          </a:p>
        </p:txBody>
      </p:sp>
      <p:sp>
        <p:nvSpPr>
          <p:cNvPr id="3" name="Text Placeholder 2">
            <a:extLst>
              <a:ext uri="{FF2B5EF4-FFF2-40B4-BE49-F238E27FC236}">
                <a16:creationId xmlns:a16="http://schemas.microsoft.com/office/drawing/2014/main" id="{2E322A24-552E-43D7-82C5-3697EDC38BB9}"/>
              </a:ext>
            </a:extLst>
          </p:cNvPr>
          <p:cNvSpPr>
            <a:spLocks noGrp="1"/>
          </p:cNvSpPr>
          <p:nvPr>
            <p:ph type="body" idx="1"/>
          </p:nvPr>
        </p:nvSpPr>
        <p:spPr/>
        <p:txBody>
          <a:bodyPr/>
          <a:lstStyle/>
          <a:p>
            <a:r>
              <a:rPr lang="en-US" dirty="0"/>
              <a:t>So, what is the outcome that Watershed can expect?</a:t>
            </a:r>
          </a:p>
        </p:txBody>
      </p:sp>
    </p:spTree>
    <p:extLst>
      <p:ext uri="{BB962C8B-B14F-4D97-AF65-F5344CB8AC3E}">
        <p14:creationId xmlns:p14="http://schemas.microsoft.com/office/powerpoint/2010/main" val="3225441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E85EE51-C279-43D0-80E9-99B77486E180}"/>
              </a:ext>
            </a:extLst>
          </p:cNvPr>
          <p:cNvGraphicFramePr/>
          <p:nvPr>
            <p:extLst>
              <p:ext uri="{D42A27DB-BD31-4B8C-83A1-F6EECF244321}">
                <p14:modId xmlns:p14="http://schemas.microsoft.com/office/powerpoint/2010/main" val="655382521"/>
              </p:ext>
            </p:extLst>
          </p:nvPr>
        </p:nvGraphicFramePr>
        <p:xfrm>
          <a:off x="1150849" y="758844"/>
          <a:ext cx="10245900" cy="5340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55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2A93-7E4B-4AA3-BBD5-6DF13FC6EA90}"/>
              </a:ext>
            </a:extLst>
          </p:cNvPr>
          <p:cNvSpPr>
            <a:spLocks noGrp="1"/>
          </p:cNvSpPr>
          <p:nvPr>
            <p:ph type="title"/>
          </p:nvPr>
        </p:nvSpPr>
        <p:spPr/>
        <p:txBody>
          <a:bodyPr/>
          <a:lstStyle/>
          <a:p>
            <a:r>
              <a:rPr lang="en-US" dirty="0"/>
              <a:t>Sensitivity analysis</a:t>
            </a:r>
          </a:p>
        </p:txBody>
      </p:sp>
      <p:sp>
        <p:nvSpPr>
          <p:cNvPr id="3" name="Text Placeholder 2">
            <a:extLst>
              <a:ext uri="{FF2B5EF4-FFF2-40B4-BE49-F238E27FC236}">
                <a16:creationId xmlns:a16="http://schemas.microsoft.com/office/drawing/2014/main" id="{220CD545-DB37-41D6-8E83-6EDA50921BCD}"/>
              </a:ext>
            </a:extLst>
          </p:cNvPr>
          <p:cNvSpPr>
            <a:spLocks noGrp="1"/>
          </p:cNvSpPr>
          <p:nvPr>
            <p:ph type="body" idx="1"/>
          </p:nvPr>
        </p:nvSpPr>
        <p:spPr/>
        <p:txBody>
          <a:bodyPr/>
          <a:lstStyle/>
          <a:p>
            <a:r>
              <a:rPr lang="en-US" dirty="0"/>
              <a:t>Is the model reliable under different circumstances?</a:t>
            </a:r>
          </a:p>
        </p:txBody>
      </p:sp>
    </p:spTree>
    <p:extLst>
      <p:ext uri="{BB962C8B-B14F-4D97-AF65-F5344CB8AC3E}">
        <p14:creationId xmlns:p14="http://schemas.microsoft.com/office/powerpoint/2010/main" val="998432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1C30-FDF6-4B86-9E23-6F6EC6533547}"/>
              </a:ext>
            </a:extLst>
          </p:cNvPr>
          <p:cNvSpPr>
            <a:spLocks noGrp="1"/>
          </p:cNvSpPr>
          <p:nvPr>
            <p:ph type="title"/>
          </p:nvPr>
        </p:nvSpPr>
        <p:spPr/>
        <p:txBody>
          <a:bodyPr/>
          <a:lstStyle/>
          <a:p>
            <a:r>
              <a:rPr lang="en-US" dirty="0"/>
              <a:t>How robust is the model?</a:t>
            </a:r>
          </a:p>
        </p:txBody>
      </p:sp>
      <p:sp>
        <p:nvSpPr>
          <p:cNvPr id="3" name="Content Placeholder 2">
            <a:extLst>
              <a:ext uri="{FF2B5EF4-FFF2-40B4-BE49-F238E27FC236}">
                <a16:creationId xmlns:a16="http://schemas.microsoft.com/office/drawing/2014/main" id="{74AB9326-F592-42BE-8918-8B0B068BC7F0}"/>
              </a:ext>
            </a:extLst>
          </p:cNvPr>
          <p:cNvSpPr>
            <a:spLocks noGrp="1"/>
          </p:cNvSpPr>
          <p:nvPr>
            <p:ph idx="1"/>
          </p:nvPr>
        </p:nvSpPr>
        <p:spPr>
          <a:xfrm>
            <a:off x="1066800" y="2606851"/>
            <a:ext cx="10058400" cy="3849624"/>
          </a:xfrm>
        </p:spPr>
        <p:txBody>
          <a:bodyPr/>
          <a:lstStyle/>
          <a:p>
            <a:pPr>
              <a:lnSpc>
                <a:spcPct val="150000"/>
              </a:lnSpc>
            </a:pPr>
            <a:r>
              <a:rPr lang="en-US" dirty="0"/>
              <a:t>When one or more input variables or assumptions (transaction fees, hospitality charges, average nights stay…) are drastically changed due to unforeseen circumstances, the model still provides us with relevant actions and insights.</a:t>
            </a:r>
          </a:p>
          <a:p>
            <a:pPr>
              <a:lnSpc>
                <a:spcPct val="150000"/>
              </a:lnSpc>
            </a:pPr>
            <a:r>
              <a:rPr lang="en-US" dirty="0"/>
              <a:t>I tested the model with different sets of values to see how the number varies</a:t>
            </a:r>
          </a:p>
          <a:p>
            <a:pPr lvl="1">
              <a:lnSpc>
                <a:spcPct val="150000"/>
              </a:lnSpc>
            </a:pPr>
            <a:r>
              <a:rPr lang="en-US" sz="1800" dirty="0"/>
              <a:t>Maximum Profits: $4,300,000</a:t>
            </a:r>
          </a:p>
          <a:p>
            <a:pPr lvl="1">
              <a:lnSpc>
                <a:spcPct val="150000"/>
              </a:lnSpc>
            </a:pPr>
            <a:r>
              <a:rPr lang="en-US" sz="1800" dirty="0"/>
              <a:t>Minimum Profits: $71,000, still greater than 0</a:t>
            </a:r>
          </a:p>
          <a:p>
            <a:pPr>
              <a:lnSpc>
                <a:spcPct val="150000"/>
              </a:lnSpc>
            </a:pPr>
            <a:r>
              <a:rPr lang="en-US" dirty="0"/>
              <a:t>Detailed in White Paper.</a:t>
            </a:r>
          </a:p>
        </p:txBody>
      </p:sp>
      <p:cxnSp>
        <p:nvCxnSpPr>
          <p:cNvPr id="5" name="Straight Connector 4">
            <a:extLst>
              <a:ext uri="{FF2B5EF4-FFF2-40B4-BE49-F238E27FC236}">
                <a16:creationId xmlns:a16="http://schemas.microsoft.com/office/drawing/2014/main" id="{0963AC5D-1D41-49A5-9EC5-ED93ABD84232}"/>
              </a:ext>
            </a:extLst>
          </p:cNvPr>
          <p:cNvCxnSpPr/>
          <p:nvPr/>
        </p:nvCxnSpPr>
        <p:spPr>
          <a:xfrm>
            <a:off x="3499658" y="1967603"/>
            <a:ext cx="35827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EF07CA-A95D-4CF6-8F83-624582471214}"/>
              </a:ext>
            </a:extLst>
          </p:cNvPr>
          <p:cNvSpPr txBox="1"/>
          <p:nvPr/>
        </p:nvSpPr>
        <p:spPr>
          <a:xfrm>
            <a:off x="6517178" y="2041807"/>
            <a:ext cx="781396" cy="369332"/>
          </a:xfrm>
          <a:prstGeom prst="rect">
            <a:avLst/>
          </a:prstGeom>
          <a:noFill/>
        </p:spPr>
        <p:txBody>
          <a:bodyPr wrap="square" rtlCol="0">
            <a:spAutoFit/>
          </a:bodyPr>
          <a:lstStyle/>
          <a:p>
            <a:r>
              <a:rPr lang="en-US" dirty="0"/>
              <a:t>MAX</a:t>
            </a:r>
          </a:p>
        </p:txBody>
      </p:sp>
      <p:sp>
        <p:nvSpPr>
          <p:cNvPr id="8" name="TextBox 7">
            <a:extLst>
              <a:ext uri="{FF2B5EF4-FFF2-40B4-BE49-F238E27FC236}">
                <a16:creationId xmlns:a16="http://schemas.microsoft.com/office/drawing/2014/main" id="{F3F75A71-5CA9-411A-AB56-E4D531B84A90}"/>
              </a:ext>
            </a:extLst>
          </p:cNvPr>
          <p:cNvSpPr txBox="1"/>
          <p:nvPr/>
        </p:nvSpPr>
        <p:spPr>
          <a:xfrm>
            <a:off x="3401291" y="2041807"/>
            <a:ext cx="781396" cy="369332"/>
          </a:xfrm>
          <a:prstGeom prst="rect">
            <a:avLst/>
          </a:prstGeom>
          <a:noFill/>
        </p:spPr>
        <p:txBody>
          <a:bodyPr wrap="square" rtlCol="0">
            <a:spAutoFit/>
          </a:bodyPr>
          <a:lstStyle/>
          <a:p>
            <a:r>
              <a:rPr lang="en-US" dirty="0"/>
              <a:t>MIN</a:t>
            </a:r>
          </a:p>
        </p:txBody>
      </p:sp>
    </p:spTree>
    <p:extLst>
      <p:ext uri="{BB962C8B-B14F-4D97-AF65-F5344CB8AC3E}">
        <p14:creationId xmlns:p14="http://schemas.microsoft.com/office/powerpoint/2010/main" val="1697290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5829-169F-4E52-A447-63337C17AB40}"/>
              </a:ext>
            </a:extLst>
          </p:cNvPr>
          <p:cNvSpPr>
            <a:spLocks noGrp="1"/>
          </p:cNvSpPr>
          <p:nvPr>
            <p:ph type="title"/>
          </p:nvPr>
        </p:nvSpPr>
        <p:spPr/>
        <p:txBody>
          <a:bodyPr/>
          <a:lstStyle/>
          <a:p>
            <a:r>
              <a:rPr lang="en-US" dirty="0"/>
              <a:t>How variables affect the model?</a:t>
            </a:r>
          </a:p>
        </p:txBody>
      </p:sp>
      <p:sp>
        <p:nvSpPr>
          <p:cNvPr id="4" name="Equals 3">
            <a:extLst>
              <a:ext uri="{FF2B5EF4-FFF2-40B4-BE49-F238E27FC236}">
                <a16:creationId xmlns:a16="http://schemas.microsoft.com/office/drawing/2014/main" id="{49F53D6D-1213-42AD-91E8-FCB1EA91DD81}"/>
              </a:ext>
            </a:extLst>
          </p:cNvPr>
          <p:cNvSpPr/>
          <p:nvPr/>
        </p:nvSpPr>
        <p:spPr>
          <a:xfrm>
            <a:off x="3331672" y="2405239"/>
            <a:ext cx="923925" cy="65722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DC6690E-234B-4328-9156-3CC04E154B7E}"/>
              </a:ext>
            </a:extLst>
          </p:cNvPr>
          <p:cNvSpPr txBox="1"/>
          <p:nvPr/>
        </p:nvSpPr>
        <p:spPr>
          <a:xfrm>
            <a:off x="1837112" y="2363329"/>
            <a:ext cx="1568856" cy="646331"/>
          </a:xfrm>
          <a:prstGeom prst="rect">
            <a:avLst/>
          </a:prstGeom>
          <a:noFill/>
        </p:spPr>
        <p:txBody>
          <a:bodyPr wrap="square" rtlCol="0">
            <a:spAutoFit/>
          </a:bodyPr>
          <a:lstStyle/>
          <a:p>
            <a:r>
              <a:rPr lang="en-US" dirty="0"/>
              <a:t>1% Service Fees</a:t>
            </a:r>
          </a:p>
        </p:txBody>
      </p:sp>
      <p:sp>
        <p:nvSpPr>
          <p:cNvPr id="6" name="TextBox 5">
            <a:extLst>
              <a:ext uri="{FF2B5EF4-FFF2-40B4-BE49-F238E27FC236}">
                <a16:creationId xmlns:a16="http://schemas.microsoft.com/office/drawing/2014/main" id="{D95F01E4-58CC-477B-AC74-0F345487E980}"/>
              </a:ext>
            </a:extLst>
          </p:cNvPr>
          <p:cNvSpPr txBox="1"/>
          <p:nvPr/>
        </p:nvSpPr>
        <p:spPr>
          <a:xfrm>
            <a:off x="4488872" y="2501828"/>
            <a:ext cx="1404851" cy="400110"/>
          </a:xfrm>
          <a:prstGeom prst="rect">
            <a:avLst/>
          </a:prstGeom>
          <a:noFill/>
        </p:spPr>
        <p:txBody>
          <a:bodyPr wrap="square" rtlCol="0">
            <a:spAutoFit/>
          </a:bodyPr>
          <a:lstStyle/>
          <a:p>
            <a:r>
              <a:rPr lang="en-US" sz="2000" dirty="0"/>
              <a:t>$63K</a:t>
            </a:r>
          </a:p>
        </p:txBody>
      </p:sp>
      <p:sp>
        <p:nvSpPr>
          <p:cNvPr id="8" name="Equals 7">
            <a:extLst>
              <a:ext uri="{FF2B5EF4-FFF2-40B4-BE49-F238E27FC236}">
                <a16:creationId xmlns:a16="http://schemas.microsoft.com/office/drawing/2014/main" id="{29EE57D2-6B5E-4578-9B8D-2F89E3EF683D}"/>
              </a:ext>
            </a:extLst>
          </p:cNvPr>
          <p:cNvSpPr/>
          <p:nvPr/>
        </p:nvSpPr>
        <p:spPr>
          <a:xfrm>
            <a:off x="3331672" y="3571792"/>
            <a:ext cx="923925" cy="65722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689D4EEF-54BF-4793-9C7B-D7036E7C68A0}"/>
              </a:ext>
            </a:extLst>
          </p:cNvPr>
          <p:cNvSpPr txBox="1"/>
          <p:nvPr/>
        </p:nvSpPr>
        <p:spPr>
          <a:xfrm>
            <a:off x="1837112" y="3529882"/>
            <a:ext cx="1568856" cy="923330"/>
          </a:xfrm>
          <a:prstGeom prst="rect">
            <a:avLst/>
          </a:prstGeom>
          <a:noFill/>
        </p:spPr>
        <p:txBody>
          <a:bodyPr wrap="square" rtlCol="0">
            <a:spAutoFit/>
          </a:bodyPr>
          <a:lstStyle/>
          <a:p>
            <a:r>
              <a:rPr lang="en-US" dirty="0"/>
              <a:t>1% Regulatory Fees</a:t>
            </a:r>
          </a:p>
        </p:txBody>
      </p:sp>
      <p:sp>
        <p:nvSpPr>
          <p:cNvPr id="12" name="TextBox 11">
            <a:extLst>
              <a:ext uri="{FF2B5EF4-FFF2-40B4-BE49-F238E27FC236}">
                <a16:creationId xmlns:a16="http://schemas.microsoft.com/office/drawing/2014/main" id="{141A9002-F89C-4FD0-B880-1E600857D22C}"/>
              </a:ext>
            </a:extLst>
          </p:cNvPr>
          <p:cNvSpPr txBox="1"/>
          <p:nvPr/>
        </p:nvSpPr>
        <p:spPr>
          <a:xfrm>
            <a:off x="4488872" y="3668381"/>
            <a:ext cx="1404851" cy="400110"/>
          </a:xfrm>
          <a:prstGeom prst="rect">
            <a:avLst/>
          </a:prstGeom>
          <a:noFill/>
        </p:spPr>
        <p:txBody>
          <a:bodyPr wrap="square" rtlCol="0">
            <a:spAutoFit/>
          </a:bodyPr>
          <a:lstStyle/>
          <a:p>
            <a:r>
              <a:rPr lang="en-US" sz="2000" dirty="0"/>
              <a:t>$54K</a:t>
            </a:r>
          </a:p>
        </p:txBody>
      </p:sp>
      <p:sp>
        <p:nvSpPr>
          <p:cNvPr id="14" name="Equals 13">
            <a:extLst>
              <a:ext uri="{FF2B5EF4-FFF2-40B4-BE49-F238E27FC236}">
                <a16:creationId xmlns:a16="http://schemas.microsoft.com/office/drawing/2014/main" id="{3087A413-A16A-43B7-8584-E8C28B597AB0}"/>
              </a:ext>
            </a:extLst>
          </p:cNvPr>
          <p:cNvSpPr/>
          <p:nvPr/>
        </p:nvSpPr>
        <p:spPr>
          <a:xfrm>
            <a:off x="3331672" y="4920630"/>
            <a:ext cx="923925" cy="65722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B3655829-B99E-4EB5-B57A-2A314E6D447B}"/>
              </a:ext>
            </a:extLst>
          </p:cNvPr>
          <p:cNvSpPr txBox="1"/>
          <p:nvPr/>
        </p:nvSpPr>
        <p:spPr>
          <a:xfrm>
            <a:off x="1837112" y="5089056"/>
            <a:ext cx="1568856" cy="646331"/>
          </a:xfrm>
          <a:prstGeom prst="rect">
            <a:avLst/>
          </a:prstGeom>
          <a:noFill/>
        </p:spPr>
        <p:txBody>
          <a:bodyPr wrap="square" rtlCol="0">
            <a:spAutoFit/>
          </a:bodyPr>
          <a:lstStyle/>
          <a:p>
            <a:r>
              <a:rPr lang="en-US" dirty="0"/>
              <a:t>1 average night stay </a:t>
            </a:r>
          </a:p>
        </p:txBody>
      </p:sp>
      <p:sp>
        <p:nvSpPr>
          <p:cNvPr id="18" name="TextBox 17">
            <a:extLst>
              <a:ext uri="{FF2B5EF4-FFF2-40B4-BE49-F238E27FC236}">
                <a16:creationId xmlns:a16="http://schemas.microsoft.com/office/drawing/2014/main" id="{67D5F250-B67C-4265-93B0-7CA4883DEE33}"/>
              </a:ext>
            </a:extLst>
          </p:cNvPr>
          <p:cNvSpPr txBox="1"/>
          <p:nvPr/>
        </p:nvSpPr>
        <p:spPr>
          <a:xfrm>
            <a:off x="4488872" y="5017219"/>
            <a:ext cx="1404851" cy="400110"/>
          </a:xfrm>
          <a:prstGeom prst="rect">
            <a:avLst/>
          </a:prstGeom>
          <a:noFill/>
        </p:spPr>
        <p:txBody>
          <a:bodyPr wrap="square" rtlCol="0">
            <a:spAutoFit/>
          </a:bodyPr>
          <a:lstStyle/>
          <a:p>
            <a:r>
              <a:rPr lang="en-US" sz="2000" dirty="0"/>
              <a:t>$125K</a:t>
            </a:r>
          </a:p>
        </p:txBody>
      </p:sp>
      <p:sp>
        <p:nvSpPr>
          <p:cNvPr id="20" name="Equals 19">
            <a:extLst>
              <a:ext uri="{FF2B5EF4-FFF2-40B4-BE49-F238E27FC236}">
                <a16:creationId xmlns:a16="http://schemas.microsoft.com/office/drawing/2014/main" id="{629794F1-B5EC-4418-92B1-5203E553B1B6}"/>
              </a:ext>
            </a:extLst>
          </p:cNvPr>
          <p:cNvSpPr/>
          <p:nvPr/>
        </p:nvSpPr>
        <p:spPr>
          <a:xfrm>
            <a:off x="8005331" y="2456363"/>
            <a:ext cx="923925" cy="65722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30D901BC-0FB0-4723-9AD1-99818478AACB}"/>
              </a:ext>
            </a:extLst>
          </p:cNvPr>
          <p:cNvSpPr txBox="1"/>
          <p:nvPr/>
        </p:nvSpPr>
        <p:spPr>
          <a:xfrm>
            <a:off x="6115222" y="2414453"/>
            <a:ext cx="1964405" cy="646331"/>
          </a:xfrm>
          <a:prstGeom prst="rect">
            <a:avLst/>
          </a:prstGeom>
          <a:noFill/>
        </p:spPr>
        <p:txBody>
          <a:bodyPr wrap="square" rtlCol="0">
            <a:spAutoFit/>
          </a:bodyPr>
          <a:lstStyle/>
          <a:p>
            <a:r>
              <a:rPr lang="en-US" dirty="0"/>
              <a:t>1 year depreciation</a:t>
            </a:r>
          </a:p>
        </p:txBody>
      </p:sp>
      <p:sp>
        <p:nvSpPr>
          <p:cNvPr id="24" name="TextBox 23">
            <a:extLst>
              <a:ext uri="{FF2B5EF4-FFF2-40B4-BE49-F238E27FC236}">
                <a16:creationId xmlns:a16="http://schemas.microsoft.com/office/drawing/2014/main" id="{13062A7A-0C90-45D6-B135-9295DCE44150}"/>
              </a:ext>
            </a:extLst>
          </p:cNvPr>
          <p:cNvSpPr txBox="1"/>
          <p:nvPr/>
        </p:nvSpPr>
        <p:spPr>
          <a:xfrm>
            <a:off x="9162531" y="2552952"/>
            <a:ext cx="1404851" cy="400110"/>
          </a:xfrm>
          <a:prstGeom prst="rect">
            <a:avLst/>
          </a:prstGeom>
          <a:noFill/>
        </p:spPr>
        <p:txBody>
          <a:bodyPr wrap="square" rtlCol="0">
            <a:spAutoFit/>
          </a:bodyPr>
          <a:lstStyle/>
          <a:p>
            <a:r>
              <a:rPr lang="en-US" sz="2000" dirty="0"/>
              <a:t>$82K</a:t>
            </a:r>
          </a:p>
        </p:txBody>
      </p:sp>
      <p:sp>
        <p:nvSpPr>
          <p:cNvPr id="26" name="Equals 25">
            <a:extLst>
              <a:ext uri="{FF2B5EF4-FFF2-40B4-BE49-F238E27FC236}">
                <a16:creationId xmlns:a16="http://schemas.microsoft.com/office/drawing/2014/main" id="{1CFA8D37-DF62-4D0A-95B2-54ADB747696A}"/>
              </a:ext>
            </a:extLst>
          </p:cNvPr>
          <p:cNvSpPr/>
          <p:nvPr/>
        </p:nvSpPr>
        <p:spPr>
          <a:xfrm>
            <a:off x="8005331" y="3571792"/>
            <a:ext cx="923925" cy="65722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84FAF673-19E0-44DE-811A-3EDC2B5D2A8B}"/>
              </a:ext>
            </a:extLst>
          </p:cNvPr>
          <p:cNvSpPr txBox="1"/>
          <p:nvPr/>
        </p:nvSpPr>
        <p:spPr>
          <a:xfrm>
            <a:off x="6145532" y="3529882"/>
            <a:ext cx="1568856" cy="923330"/>
          </a:xfrm>
          <a:prstGeom prst="rect">
            <a:avLst/>
          </a:prstGeom>
          <a:noFill/>
        </p:spPr>
        <p:txBody>
          <a:bodyPr wrap="square" rtlCol="0">
            <a:spAutoFit/>
          </a:bodyPr>
          <a:lstStyle/>
          <a:p>
            <a:r>
              <a:rPr lang="en-US" dirty="0"/>
              <a:t>$1 Hospitality Charges</a:t>
            </a:r>
          </a:p>
        </p:txBody>
      </p:sp>
      <p:sp>
        <p:nvSpPr>
          <p:cNvPr id="30" name="TextBox 29">
            <a:extLst>
              <a:ext uri="{FF2B5EF4-FFF2-40B4-BE49-F238E27FC236}">
                <a16:creationId xmlns:a16="http://schemas.microsoft.com/office/drawing/2014/main" id="{60421911-D5BA-4D58-A304-FF87C6758C99}"/>
              </a:ext>
            </a:extLst>
          </p:cNvPr>
          <p:cNvSpPr txBox="1"/>
          <p:nvPr/>
        </p:nvSpPr>
        <p:spPr>
          <a:xfrm>
            <a:off x="9162531" y="3668381"/>
            <a:ext cx="1404851" cy="400110"/>
          </a:xfrm>
          <a:prstGeom prst="rect">
            <a:avLst/>
          </a:prstGeom>
          <a:noFill/>
        </p:spPr>
        <p:txBody>
          <a:bodyPr wrap="square" rtlCol="0">
            <a:spAutoFit/>
          </a:bodyPr>
          <a:lstStyle/>
          <a:p>
            <a:r>
              <a:rPr lang="en-US" sz="2000" dirty="0"/>
              <a:t>$3K</a:t>
            </a:r>
          </a:p>
        </p:txBody>
      </p:sp>
      <p:sp>
        <p:nvSpPr>
          <p:cNvPr id="31" name="TextBox 30">
            <a:extLst>
              <a:ext uri="{FF2B5EF4-FFF2-40B4-BE49-F238E27FC236}">
                <a16:creationId xmlns:a16="http://schemas.microsoft.com/office/drawing/2014/main" id="{3292E2E3-9B9C-4F35-A606-BEBB10BFEF04}"/>
              </a:ext>
            </a:extLst>
          </p:cNvPr>
          <p:cNvSpPr txBox="1"/>
          <p:nvPr/>
        </p:nvSpPr>
        <p:spPr>
          <a:xfrm>
            <a:off x="1504604" y="1679171"/>
            <a:ext cx="1901364" cy="369332"/>
          </a:xfrm>
          <a:prstGeom prst="rect">
            <a:avLst/>
          </a:prstGeom>
          <a:noFill/>
        </p:spPr>
        <p:txBody>
          <a:bodyPr wrap="square" rtlCol="0">
            <a:spAutoFit/>
          </a:bodyPr>
          <a:lstStyle/>
          <a:p>
            <a:r>
              <a:rPr lang="en-US" dirty="0"/>
              <a:t>Ceteris paribus,</a:t>
            </a:r>
          </a:p>
        </p:txBody>
      </p:sp>
    </p:spTree>
    <p:extLst>
      <p:ext uri="{BB962C8B-B14F-4D97-AF65-F5344CB8AC3E}">
        <p14:creationId xmlns:p14="http://schemas.microsoft.com/office/powerpoint/2010/main" val="173326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SUMMARY</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8459213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AC7142-12F5-43A5-8333-F44FAB3CE51C}"/>
              </a:ext>
            </a:extLst>
          </p:cNvPr>
          <p:cNvSpPr/>
          <p:nvPr/>
        </p:nvSpPr>
        <p:spPr>
          <a:xfrm>
            <a:off x="2971738" y="2377132"/>
            <a:ext cx="6248524" cy="1754326"/>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for your attention!</a:t>
            </a:r>
          </a:p>
        </p:txBody>
      </p:sp>
    </p:spTree>
    <p:extLst>
      <p:ext uri="{BB962C8B-B14F-4D97-AF65-F5344CB8AC3E}">
        <p14:creationId xmlns:p14="http://schemas.microsoft.com/office/powerpoint/2010/main" val="388527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BF70-5362-4296-AD2D-A64400791CBB}"/>
              </a:ext>
            </a:extLst>
          </p:cNvPr>
          <p:cNvSpPr>
            <a:spLocks noGrp="1"/>
          </p:cNvSpPr>
          <p:nvPr>
            <p:ph type="title"/>
          </p:nvPr>
        </p:nvSpPr>
        <p:spPr>
          <a:xfrm>
            <a:off x="1066800" y="642594"/>
            <a:ext cx="10058400" cy="1371600"/>
          </a:xfrm>
        </p:spPr>
        <p:txBody>
          <a:bodyPr anchor="ctr">
            <a:normAutofit/>
          </a:bodyPr>
          <a:lstStyle/>
          <a:p>
            <a:r>
              <a:rPr lang="en-US" dirty="0"/>
              <a:t>Airbnb statistics</a:t>
            </a:r>
            <a:br>
              <a:rPr lang="en-US" dirty="0"/>
            </a:br>
            <a:r>
              <a:rPr lang="en-US" sz="1200" dirty="0"/>
              <a:t>Last Updated: September 2020 (Source: </a:t>
            </a:r>
            <a:r>
              <a:rPr lang="en-US" sz="1200" dirty="0" err="1"/>
              <a:t>ipropertymanagement</a:t>
            </a:r>
            <a:r>
              <a:rPr lang="en-US" sz="1200" dirty="0"/>
              <a:t>)</a:t>
            </a:r>
            <a:endParaRPr lang="en-US" dirty="0"/>
          </a:p>
        </p:txBody>
      </p:sp>
      <p:pic>
        <p:nvPicPr>
          <p:cNvPr id="4" name="Content Placeholder 3">
            <a:extLst>
              <a:ext uri="{FF2B5EF4-FFF2-40B4-BE49-F238E27FC236}">
                <a16:creationId xmlns:a16="http://schemas.microsoft.com/office/drawing/2014/main" id="{CAE9B4D9-45BA-400F-A229-84878712F3EF}"/>
              </a:ext>
            </a:extLst>
          </p:cNvPr>
          <p:cNvPicPr>
            <a:picLocks noGrp="1"/>
          </p:cNvPicPr>
          <p:nvPr>
            <p:ph idx="1"/>
          </p:nvPr>
        </p:nvPicPr>
        <p:blipFill>
          <a:blip r:embed="rId2"/>
          <a:stretch>
            <a:fillRect/>
          </a:stretch>
        </p:blipFill>
        <p:spPr>
          <a:xfrm>
            <a:off x="1066800" y="2380869"/>
            <a:ext cx="10058400" cy="3294125"/>
          </a:xfrm>
          <a:prstGeom prst="rect">
            <a:avLst/>
          </a:prstGeom>
          <a:noFill/>
        </p:spPr>
      </p:pic>
    </p:spTree>
    <p:extLst>
      <p:ext uri="{BB962C8B-B14F-4D97-AF65-F5344CB8AC3E}">
        <p14:creationId xmlns:p14="http://schemas.microsoft.com/office/powerpoint/2010/main" val="375048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13B1-D3D5-481A-937B-D48A58A5D382}"/>
              </a:ext>
            </a:extLst>
          </p:cNvPr>
          <p:cNvSpPr>
            <a:spLocks noGrp="1"/>
          </p:cNvSpPr>
          <p:nvPr>
            <p:ph type="title"/>
          </p:nvPr>
        </p:nvSpPr>
        <p:spPr/>
        <p:txBody>
          <a:bodyPr/>
          <a:lstStyle/>
          <a:p>
            <a:r>
              <a:rPr lang="en-US" dirty="0"/>
              <a:t>Many successful companies managing short-term rentals on Airbnb</a:t>
            </a:r>
          </a:p>
        </p:txBody>
      </p:sp>
      <p:pic>
        <p:nvPicPr>
          <p:cNvPr id="1026" name="Picture 2" descr="Keybee Hosting – Complete and flexible short-term rental management">
            <a:extLst>
              <a:ext uri="{FF2B5EF4-FFF2-40B4-BE49-F238E27FC236}">
                <a16:creationId xmlns:a16="http://schemas.microsoft.com/office/drawing/2014/main" id="{FE60771B-8FE3-4B73-A350-B68C9EE809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143286"/>
            <a:ext cx="2219325" cy="6871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DA3D05-488F-4500-B9E0-9B2CB79993DB}"/>
              </a:ext>
            </a:extLst>
          </p:cNvPr>
          <p:cNvPicPr>
            <a:picLocks noChangeAspect="1"/>
          </p:cNvPicPr>
          <p:nvPr/>
        </p:nvPicPr>
        <p:blipFill>
          <a:blip r:embed="rId3"/>
          <a:stretch>
            <a:fillRect/>
          </a:stretch>
        </p:blipFill>
        <p:spPr>
          <a:xfrm>
            <a:off x="5905083" y="2236852"/>
            <a:ext cx="3000794" cy="552527"/>
          </a:xfrm>
          <a:prstGeom prst="rect">
            <a:avLst/>
          </a:prstGeom>
        </p:spPr>
      </p:pic>
      <p:pic>
        <p:nvPicPr>
          <p:cNvPr id="1030" name="Picture 6" descr="5 Star Airbnb Property Management in Dallas TX">
            <a:extLst>
              <a:ext uri="{FF2B5EF4-FFF2-40B4-BE49-F238E27FC236}">
                <a16:creationId xmlns:a16="http://schemas.microsoft.com/office/drawing/2014/main" id="{D6E0F174-04D8-485F-B763-5104F8B180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3428999"/>
            <a:ext cx="2838450" cy="21969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tartups - Makomi — VOYAGER HQ">
            <a:extLst>
              <a:ext uri="{FF2B5EF4-FFF2-40B4-BE49-F238E27FC236}">
                <a16:creationId xmlns:a16="http://schemas.microsoft.com/office/drawing/2014/main" id="{6934D629-4141-4D7E-A443-54A974220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2" y="2881191"/>
            <a:ext cx="311467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43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0A8D-7B55-498F-B58B-8CBD0294C69B}"/>
              </a:ext>
            </a:extLst>
          </p:cNvPr>
          <p:cNvSpPr>
            <a:spLocks noGrp="1"/>
          </p:cNvSpPr>
          <p:nvPr>
            <p:ph type="title"/>
          </p:nvPr>
        </p:nvSpPr>
        <p:spPr>
          <a:xfrm>
            <a:off x="8458200" y="607392"/>
            <a:ext cx="3161963" cy="1645920"/>
          </a:xfrm>
        </p:spPr>
        <p:txBody>
          <a:bodyPr anchor="b">
            <a:normAutofit/>
          </a:bodyPr>
          <a:lstStyle/>
          <a:p>
            <a:pPr algn="ctr"/>
            <a:r>
              <a:rPr lang="en-US" dirty="0"/>
              <a:t>Contents</a:t>
            </a:r>
          </a:p>
        </p:txBody>
      </p:sp>
      <p:sp>
        <p:nvSpPr>
          <p:cNvPr id="9" name="Text Placeholder 3">
            <a:extLst>
              <a:ext uri="{FF2B5EF4-FFF2-40B4-BE49-F238E27FC236}">
                <a16:creationId xmlns:a16="http://schemas.microsoft.com/office/drawing/2014/main" id="{6AC6888D-C976-46B4-BABC-2E3AA0A01557}"/>
              </a:ext>
            </a:extLst>
          </p:cNvPr>
          <p:cNvSpPr>
            <a:spLocks noGrp="1"/>
          </p:cNvSpPr>
          <p:nvPr>
            <p:ph type="body" sz="half" idx="2"/>
          </p:nvPr>
        </p:nvSpPr>
        <p:spPr>
          <a:xfrm>
            <a:off x="8458200" y="2336800"/>
            <a:ext cx="3161963" cy="3606800"/>
          </a:xfrm>
        </p:spPr>
        <p:txBody>
          <a:bodyPr/>
          <a:lstStyle/>
          <a:p>
            <a:pPr algn="ctr"/>
            <a:r>
              <a:rPr lang="en-US" dirty="0"/>
              <a:t>What I will cover in my presentation</a:t>
            </a:r>
          </a:p>
        </p:txBody>
      </p:sp>
      <p:graphicFrame>
        <p:nvGraphicFramePr>
          <p:cNvPr id="5" name="Content Placeholder 2">
            <a:extLst>
              <a:ext uri="{FF2B5EF4-FFF2-40B4-BE49-F238E27FC236}">
                <a16:creationId xmlns:a16="http://schemas.microsoft.com/office/drawing/2014/main" id="{C6793A94-D55F-42F6-B949-9B1DD70A753A}"/>
              </a:ext>
            </a:extLst>
          </p:cNvPr>
          <p:cNvGraphicFramePr>
            <a:graphicFrameLocks noGrp="1"/>
          </p:cNvGraphicFramePr>
          <p:nvPr>
            <p:ph idx="1"/>
            <p:extLst>
              <p:ext uri="{D42A27DB-BD31-4B8C-83A1-F6EECF244321}">
                <p14:modId xmlns:p14="http://schemas.microsoft.com/office/powerpoint/2010/main" val="846063317"/>
              </p:ext>
            </p:extLst>
          </p:nvPr>
        </p:nvGraphicFramePr>
        <p:xfrm>
          <a:off x="685800" y="609600"/>
          <a:ext cx="6858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52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4798-4DB3-41B6-9690-4B1FDF141578}"/>
              </a:ext>
            </a:extLst>
          </p:cNvPr>
          <p:cNvSpPr>
            <a:spLocks noGrp="1"/>
          </p:cNvSpPr>
          <p:nvPr>
            <p:ph type="title"/>
          </p:nvPr>
        </p:nvSpPr>
        <p:spPr/>
        <p:txBody>
          <a:bodyPr/>
          <a:lstStyle/>
          <a:p>
            <a:r>
              <a:rPr lang="en-US" dirty="0"/>
              <a:t>Rationale</a:t>
            </a:r>
          </a:p>
        </p:txBody>
      </p:sp>
      <p:sp>
        <p:nvSpPr>
          <p:cNvPr id="3" name="Text Placeholder 2">
            <a:extLst>
              <a:ext uri="{FF2B5EF4-FFF2-40B4-BE49-F238E27FC236}">
                <a16:creationId xmlns:a16="http://schemas.microsoft.com/office/drawing/2014/main" id="{0BB2885B-DDCC-41A9-9F69-64DD7C0F574A}"/>
              </a:ext>
            </a:extLst>
          </p:cNvPr>
          <p:cNvSpPr>
            <a:spLocks noGrp="1"/>
          </p:cNvSpPr>
          <p:nvPr>
            <p:ph type="body" idx="1"/>
          </p:nvPr>
        </p:nvSpPr>
        <p:spPr/>
        <p:txBody>
          <a:bodyPr/>
          <a:lstStyle/>
          <a:p>
            <a:r>
              <a:rPr lang="en-US" dirty="0"/>
              <a:t>How I came up with my recommendation</a:t>
            </a:r>
          </a:p>
        </p:txBody>
      </p:sp>
    </p:spTree>
    <p:extLst>
      <p:ext uri="{BB962C8B-B14F-4D97-AF65-F5344CB8AC3E}">
        <p14:creationId xmlns:p14="http://schemas.microsoft.com/office/powerpoint/2010/main" val="277804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EE88D6-139D-497E-9F46-FBD05537350D}"/>
              </a:ext>
            </a:extLst>
          </p:cNvPr>
          <p:cNvPicPr/>
          <p:nvPr/>
        </p:nvPicPr>
        <p:blipFill>
          <a:blip r:embed="rId2">
            <a:extLst>
              <a:ext uri="{28A0092B-C50C-407E-A947-70E740481C1C}">
                <a14:useLocalDpi xmlns:a14="http://schemas.microsoft.com/office/drawing/2010/main" val="0"/>
              </a:ext>
            </a:extLst>
          </a:blip>
          <a:stretch>
            <a:fillRect/>
          </a:stretch>
        </p:blipFill>
        <p:spPr>
          <a:xfrm>
            <a:off x="579434" y="237744"/>
            <a:ext cx="6994531" cy="6382512"/>
          </a:xfrm>
          <a:prstGeom prst="rect">
            <a:avLst/>
          </a:prstGeom>
          <a:noFill/>
          <a:ln>
            <a:noFill/>
          </a:ln>
        </p:spPr>
      </p:pic>
      <p:sp>
        <p:nvSpPr>
          <p:cNvPr id="11" name="Text Placeholder 3">
            <a:extLst>
              <a:ext uri="{FF2B5EF4-FFF2-40B4-BE49-F238E27FC236}">
                <a16:creationId xmlns:a16="http://schemas.microsoft.com/office/drawing/2014/main" id="{5F50CAE8-386E-49A9-A2D1-330D37BBB6E9}"/>
              </a:ext>
            </a:extLst>
          </p:cNvPr>
          <p:cNvSpPr>
            <a:spLocks noGrp="1"/>
          </p:cNvSpPr>
          <p:nvPr>
            <p:ph type="body" sz="half" idx="2"/>
          </p:nvPr>
        </p:nvSpPr>
        <p:spPr>
          <a:xfrm>
            <a:off x="8477250" y="638175"/>
            <a:ext cx="3144774" cy="5259705"/>
          </a:xfrm>
        </p:spPr>
        <p:txBody>
          <a:bodyPr/>
          <a:lstStyle/>
          <a:p>
            <a:r>
              <a:rPr lang="en-US" dirty="0"/>
              <a:t>Find the </a:t>
            </a:r>
            <a:r>
              <a:rPr lang="en-US" b="1" dirty="0"/>
              <a:t>rental price</a:t>
            </a:r>
            <a:r>
              <a:rPr lang="en-US" dirty="0"/>
              <a:t> and </a:t>
            </a:r>
            <a:r>
              <a:rPr lang="en-US" b="1" dirty="0"/>
              <a:t>occupancy rate</a:t>
            </a:r>
            <a:r>
              <a:rPr lang="en-US" dirty="0"/>
              <a:t> that would </a:t>
            </a:r>
            <a:r>
              <a:rPr lang="en-US" b="1" dirty="0"/>
              <a:t>maximize</a:t>
            </a:r>
            <a:r>
              <a:rPr lang="en-US" dirty="0"/>
              <a:t> the </a:t>
            </a:r>
            <a:r>
              <a:rPr lang="en-US" b="1" dirty="0"/>
              <a:t>profits</a:t>
            </a:r>
            <a:r>
              <a:rPr lang="en-US" dirty="0"/>
              <a:t> expected from 244 Watershed’s clients’ properties.</a:t>
            </a:r>
          </a:p>
        </p:txBody>
      </p:sp>
    </p:spTree>
    <p:extLst>
      <p:ext uri="{BB962C8B-B14F-4D97-AF65-F5344CB8AC3E}">
        <p14:creationId xmlns:p14="http://schemas.microsoft.com/office/powerpoint/2010/main" val="338787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94384-1516-4BAC-BE43-EBE54A9D2A12}"/>
              </a:ext>
            </a:extLst>
          </p:cNvPr>
          <p:cNvPicPr>
            <a:picLocks noChangeAspect="1"/>
          </p:cNvPicPr>
          <p:nvPr/>
        </p:nvPicPr>
        <p:blipFill>
          <a:blip r:embed="rId2"/>
          <a:stretch>
            <a:fillRect/>
          </a:stretch>
        </p:blipFill>
        <p:spPr>
          <a:xfrm>
            <a:off x="228599" y="1735836"/>
            <a:ext cx="7696201" cy="3386328"/>
          </a:xfrm>
          <a:prstGeom prst="rect">
            <a:avLst/>
          </a:prstGeom>
          <a:noFill/>
          <a:ln>
            <a:noFill/>
          </a:ln>
        </p:spPr>
      </p:pic>
      <p:sp>
        <p:nvSpPr>
          <p:cNvPr id="11" name="Text Placeholder 3">
            <a:extLst>
              <a:ext uri="{FF2B5EF4-FFF2-40B4-BE49-F238E27FC236}">
                <a16:creationId xmlns:a16="http://schemas.microsoft.com/office/drawing/2014/main" id="{5F50CAE8-386E-49A9-A2D1-330D37BBB6E9}"/>
              </a:ext>
            </a:extLst>
          </p:cNvPr>
          <p:cNvSpPr>
            <a:spLocks noGrp="1"/>
          </p:cNvSpPr>
          <p:nvPr>
            <p:ph type="body" sz="half" idx="2"/>
          </p:nvPr>
        </p:nvSpPr>
        <p:spPr>
          <a:xfrm>
            <a:off x="8477250" y="561975"/>
            <a:ext cx="3144774" cy="5335905"/>
          </a:xfrm>
        </p:spPr>
        <p:txBody>
          <a:bodyPr>
            <a:normAutofit/>
          </a:bodyPr>
          <a:lstStyle/>
          <a:p>
            <a:pPr>
              <a:lnSpc>
                <a:spcPct val="100000"/>
              </a:lnSpc>
            </a:pPr>
            <a:r>
              <a:rPr lang="en-US" dirty="0"/>
              <a:t>Find the </a:t>
            </a:r>
            <a:r>
              <a:rPr lang="en-US" b="1" dirty="0"/>
              <a:t>rental price</a:t>
            </a:r>
            <a:r>
              <a:rPr lang="en-US" dirty="0"/>
              <a:t> and </a:t>
            </a:r>
            <a:r>
              <a:rPr lang="en-US" b="1" dirty="0"/>
              <a:t>occupancy rate</a:t>
            </a:r>
            <a:r>
              <a:rPr lang="en-US" dirty="0"/>
              <a:t> that would </a:t>
            </a:r>
            <a:r>
              <a:rPr lang="en-US" b="1" dirty="0"/>
              <a:t>maximize</a:t>
            </a:r>
            <a:r>
              <a:rPr lang="en-US" dirty="0"/>
              <a:t> the </a:t>
            </a:r>
            <a:r>
              <a:rPr lang="en-US" b="1" dirty="0"/>
              <a:t>profits</a:t>
            </a:r>
            <a:r>
              <a:rPr lang="en-US" dirty="0"/>
              <a:t> expected from 244 Watershed’s clients’ properties.</a:t>
            </a:r>
          </a:p>
          <a:p>
            <a:pPr>
              <a:lnSpc>
                <a:spcPct val="100000"/>
              </a:lnSpc>
            </a:pPr>
            <a:r>
              <a:rPr lang="en-US" dirty="0"/>
              <a:t>Then, plug into a </a:t>
            </a:r>
            <a:r>
              <a:rPr lang="en-US" b="1" dirty="0"/>
              <a:t>financial cash flow and profits model </a:t>
            </a:r>
            <a:r>
              <a:rPr lang="en-US" dirty="0"/>
              <a:t>to compute the </a:t>
            </a:r>
            <a:r>
              <a:rPr lang="en-US" b="1" dirty="0"/>
              <a:t>expected revenue</a:t>
            </a:r>
            <a:r>
              <a:rPr lang="en-US" dirty="0"/>
              <a:t> from each property as well as the </a:t>
            </a:r>
            <a:r>
              <a:rPr lang="en-US" b="1" dirty="0"/>
              <a:t>expected costs</a:t>
            </a:r>
            <a:r>
              <a:rPr lang="en-US" dirty="0"/>
              <a:t>.</a:t>
            </a:r>
          </a:p>
        </p:txBody>
      </p:sp>
    </p:spTree>
    <p:extLst>
      <p:ext uri="{BB962C8B-B14F-4D97-AF65-F5344CB8AC3E}">
        <p14:creationId xmlns:p14="http://schemas.microsoft.com/office/powerpoint/2010/main" val="404516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745D6B-0D9A-44C4-B834-CB2EDE96EFFF}"/>
              </a:ext>
            </a:extLst>
          </p:cNvPr>
          <p:cNvPicPr>
            <a:picLocks noChangeAspect="1"/>
          </p:cNvPicPr>
          <p:nvPr/>
        </p:nvPicPr>
        <p:blipFill>
          <a:blip r:embed="rId2"/>
          <a:stretch>
            <a:fillRect/>
          </a:stretch>
        </p:blipFill>
        <p:spPr>
          <a:xfrm>
            <a:off x="228599" y="1774317"/>
            <a:ext cx="7696201" cy="3309366"/>
          </a:xfrm>
          <a:prstGeom prst="rect">
            <a:avLst/>
          </a:prstGeom>
          <a:noFill/>
          <a:ln>
            <a:noFill/>
          </a:ln>
        </p:spPr>
      </p:pic>
      <p:sp>
        <p:nvSpPr>
          <p:cNvPr id="11" name="Text Placeholder 3">
            <a:extLst>
              <a:ext uri="{FF2B5EF4-FFF2-40B4-BE49-F238E27FC236}">
                <a16:creationId xmlns:a16="http://schemas.microsoft.com/office/drawing/2014/main" id="{5F50CAE8-386E-49A9-A2D1-330D37BBB6E9}"/>
              </a:ext>
            </a:extLst>
          </p:cNvPr>
          <p:cNvSpPr>
            <a:spLocks noGrp="1"/>
          </p:cNvSpPr>
          <p:nvPr>
            <p:ph type="body" sz="half" idx="2"/>
          </p:nvPr>
        </p:nvSpPr>
        <p:spPr>
          <a:xfrm>
            <a:off x="8477250" y="666750"/>
            <a:ext cx="3144774" cy="5231130"/>
          </a:xfrm>
        </p:spPr>
        <p:txBody>
          <a:bodyPr>
            <a:normAutofit/>
          </a:bodyPr>
          <a:lstStyle/>
          <a:p>
            <a:pPr>
              <a:lnSpc>
                <a:spcPct val="100000"/>
              </a:lnSpc>
            </a:pPr>
            <a:r>
              <a:rPr lang="en-US" dirty="0"/>
              <a:t>Find the </a:t>
            </a:r>
            <a:r>
              <a:rPr lang="en-US" b="1" dirty="0"/>
              <a:t>rental price</a:t>
            </a:r>
            <a:r>
              <a:rPr lang="en-US" dirty="0"/>
              <a:t> and </a:t>
            </a:r>
            <a:r>
              <a:rPr lang="en-US" b="1" dirty="0"/>
              <a:t>occupancy rate</a:t>
            </a:r>
            <a:r>
              <a:rPr lang="en-US" dirty="0"/>
              <a:t> that would </a:t>
            </a:r>
            <a:r>
              <a:rPr lang="en-US" b="1" dirty="0"/>
              <a:t>maximize</a:t>
            </a:r>
            <a:r>
              <a:rPr lang="en-US" dirty="0"/>
              <a:t> the </a:t>
            </a:r>
            <a:r>
              <a:rPr lang="en-US" b="1" dirty="0"/>
              <a:t>profits</a:t>
            </a:r>
            <a:r>
              <a:rPr lang="en-US" dirty="0"/>
              <a:t> expected from 244 Watershed’s clients’ properties.</a:t>
            </a:r>
          </a:p>
          <a:p>
            <a:pPr>
              <a:lnSpc>
                <a:spcPct val="100000"/>
              </a:lnSpc>
            </a:pPr>
            <a:r>
              <a:rPr lang="en-US" dirty="0"/>
              <a:t>Then, plug into a </a:t>
            </a:r>
            <a:r>
              <a:rPr lang="en-US" b="1" dirty="0"/>
              <a:t>financial cash flow and profits model </a:t>
            </a:r>
            <a:r>
              <a:rPr lang="en-US" dirty="0"/>
              <a:t>to compute the </a:t>
            </a:r>
            <a:r>
              <a:rPr lang="en-US" b="1" dirty="0"/>
              <a:t>expected revenue</a:t>
            </a:r>
            <a:r>
              <a:rPr lang="en-US" dirty="0"/>
              <a:t> from each property as well as the </a:t>
            </a:r>
            <a:r>
              <a:rPr lang="en-US" b="1" dirty="0"/>
              <a:t>expected costs</a:t>
            </a:r>
            <a:r>
              <a:rPr lang="en-US" dirty="0"/>
              <a:t>.</a:t>
            </a:r>
          </a:p>
        </p:txBody>
      </p:sp>
    </p:spTree>
    <p:extLst>
      <p:ext uri="{BB962C8B-B14F-4D97-AF65-F5344CB8AC3E}">
        <p14:creationId xmlns:p14="http://schemas.microsoft.com/office/powerpoint/2010/main" val="426530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openxmlformats.org/package/2006/metadata/core-properties"/>
    <ds:schemaRef ds:uri="16c05727-aa75-4e4a-9b5f-8a80a1165891"/>
    <ds:schemaRef ds:uri="http://purl.org/dc/dcmitype/"/>
    <ds:schemaRef ds:uri="http://purl.org/dc/elements/1.1/"/>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297</TotalTime>
  <Words>621</Words>
  <Application>Microsoft Office PowerPoint</Application>
  <PresentationFormat>Widescreen</PresentationFormat>
  <Paragraphs>92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Garamond</vt:lpstr>
      <vt:lpstr>SavonVTI</vt:lpstr>
      <vt:lpstr>Watershed on entering short term market</vt:lpstr>
      <vt:lpstr>Story of airbnb</vt:lpstr>
      <vt:lpstr>Airbnb statistics Last Updated: September 2020 (Source: ipropertymanagement)</vt:lpstr>
      <vt:lpstr>Many successful companies managing short-term rentals on Airbnb</vt:lpstr>
      <vt:lpstr>Contents</vt:lpstr>
      <vt:lpstr>Rationale</vt:lpstr>
      <vt:lpstr>PowerPoint Presentation</vt:lpstr>
      <vt:lpstr>PowerPoint Presentation</vt:lpstr>
      <vt:lpstr>PowerPoint Presentation</vt:lpstr>
      <vt:lpstr>Recommendation</vt:lpstr>
      <vt:lpstr>PowerPoint Presentation</vt:lpstr>
      <vt:lpstr>Watershed should take the opportunity to enter the short-term market with its clients</vt:lpstr>
      <vt:lpstr>Implementation</vt:lpstr>
      <vt:lpstr>What properties should be focused on?</vt:lpstr>
      <vt:lpstr>PowerPoint Presentation</vt:lpstr>
      <vt:lpstr>PowerPoint Presentation</vt:lpstr>
      <vt:lpstr>When should they be converted?</vt:lpstr>
      <vt:lpstr>OPTION 1: </vt:lpstr>
      <vt:lpstr>OPTION 2: Convert whole 41 properties </vt:lpstr>
      <vt:lpstr>Forecasted statistics</vt:lpstr>
      <vt:lpstr>PowerPoint Presentation</vt:lpstr>
      <vt:lpstr>Sensitivity analysis</vt:lpstr>
      <vt:lpstr>How robust is the model?</vt:lpstr>
      <vt:lpstr>How variables affect the model?</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Watershed on entering short term market</dc:title>
  <dc:creator>Hai Son Nguyen</dc:creator>
  <cp:lastModifiedBy>Hai Son Nguyen</cp:lastModifiedBy>
  <cp:revision>8</cp:revision>
  <dcterms:created xsi:type="dcterms:W3CDTF">2020-10-25T21:58:43Z</dcterms:created>
  <dcterms:modified xsi:type="dcterms:W3CDTF">2020-10-26T05:20:24Z</dcterms:modified>
</cp:coreProperties>
</file>