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7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63" r:id="rId4"/>
    <p:sldId id="260" r:id="rId5"/>
    <p:sldId id="271" r:id="rId6"/>
    <p:sldId id="257" r:id="rId7"/>
    <p:sldId id="265" r:id="rId8"/>
    <p:sldId id="264" r:id="rId9"/>
    <p:sldId id="259" r:id="rId10"/>
    <p:sldId id="267" r:id="rId11"/>
    <p:sldId id="261" r:id="rId12"/>
    <p:sldId id="268" r:id="rId13"/>
    <p:sldId id="269" r:id="rId14"/>
  </p:sldIdLst>
  <p:sldSz cx="18288000" cy="10287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HK Grotesk Bold" panose="020B0604020202020204" charset="0"/>
      <p:regular r:id="rId23"/>
    </p:embeddedFont>
    <p:embeddedFont>
      <p:font typeface="HK Grotesk Light" panose="020B0604020202020204" charset="0"/>
      <p:regular r:id="rId24"/>
    </p:embeddedFont>
    <p:embeddedFont>
      <p:font typeface="Roboto" panose="02000000000000000000" pitchFamily="2" charset="0"/>
      <p:regular r:id="rId25"/>
      <p:bold r:id="rId26"/>
    </p:embeddedFont>
    <p:embeddedFont>
      <p:font typeface="Roboto Black" panose="02000000000000000000" pitchFamily="2" charset="0"/>
      <p:bold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663"/>
    <a:srgbClr val="231E3D"/>
    <a:srgbClr val="464179"/>
    <a:srgbClr val="463D74"/>
    <a:srgbClr val="2F294B"/>
    <a:srgbClr val="9695FF"/>
    <a:srgbClr val="5D4A8A"/>
    <a:srgbClr val="32356C"/>
    <a:srgbClr val="624FB2"/>
    <a:srgbClr val="6758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389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420" t="54639" r="17766" b="46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1260464" y="2425052"/>
            <a:ext cx="5628640" cy="5815724"/>
            <a:chOff x="0" y="0"/>
            <a:chExt cx="2160783" cy="223260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160783" cy="2232603"/>
            </a:xfrm>
            <a:custGeom>
              <a:avLst/>
              <a:gdLst/>
              <a:ahLst/>
              <a:cxnLst/>
              <a:rect l="l" t="t" r="r" b="b"/>
              <a:pathLst>
                <a:path w="2160783" h="2232603">
                  <a:moveTo>
                    <a:pt x="2036323" y="2232603"/>
                  </a:moveTo>
                  <a:lnTo>
                    <a:pt x="124460" y="2232603"/>
                  </a:lnTo>
                  <a:cubicBezTo>
                    <a:pt x="55880" y="2232603"/>
                    <a:pt x="0" y="2176723"/>
                    <a:pt x="0" y="210814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036323" y="0"/>
                  </a:lnTo>
                  <a:cubicBezTo>
                    <a:pt x="2104903" y="0"/>
                    <a:pt x="2160783" y="55880"/>
                    <a:pt x="2160783" y="124460"/>
                  </a:cubicBezTo>
                  <a:lnTo>
                    <a:pt x="2160783" y="2108143"/>
                  </a:lnTo>
                  <a:cubicBezTo>
                    <a:pt x="2160783" y="2176723"/>
                    <a:pt x="2104903" y="2232603"/>
                    <a:pt x="2036323" y="2232603"/>
                  </a:cubicBezTo>
                  <a:close/>
                </a:path>
              </a:pathLst>
            </a:custGeom>
            <a:solidFill>
              <a:srgbClr val="484995">
                <a:alpha val="43922"/>
              </a:srgbClr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1260464" y="2891584"/>
            <a:ext cx="5628640" cy="5815724"/>
            <a:chOff x="0" y="0"/>
            <a:chExt cx="2160783" cy="223260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60783" cy="2232603"/>
            </a:xfrm>
            <a:custGeom>
              <a:avLst/>
              <a:gdLst/>
              <a:ahLst/>
              <a:cxnLst/>
              <a:rect l="l" t="t" r="r" b="b"/>
              <a:pathLst>
                <a:path w="2160783" h="2232603">
                  <a:moveTo>
                    <a:pt x="2036323" y="2232603"/>
                  </a:moveTo>
                  <a:lnTo>
                    <a:pt x="124460" y="2232603"/>
                  </a:lnTo>
                  <a:cubicBezTo>
                    <a:pt x="55880" y="2232603"/>
                    <a:pt x="0" y="2176723"/>
                    <a:pt x="0" y="210814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036323" y="0"/>
                  </a:lnTo>
                  <a:cubicBezTo>
                    <a:pt x="2104903" y="0"/>
                    <a:pt x="2160783" y="55880"/>
                    <a:pt x="2160783" y="124460"/>
                  </a:cubicBezTo>
                  <a:lnTo>
                    <a:pt x="2160783" y="2108143"/>
                  </a:lnTo>
                  <a:cubicBezTo>
                    <a:pt x="2160783" y="2176723"/>
                    <a:pt x="2104903" y="2232603"/>
                    <a:pt x="2036323" y="2232603"/>
                  </a:cubicBezTo>
                  <a:close/>
                </a:path>
              </a:pathLst>
            </a:custGeom>
            <a:solidFill>
              <a:srgbClr val="484995">
                <a:alpha val="65882"/>
              </a:srgbClr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1260464" y="3442576"/>
            <a:ext cx="5628640" cy="5815724"/>
            <a:chOff x="0" y="0"/>
            <a:chExt cx="2160783" cy="223260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160783" cy="2232603"/>
            </a:xfrm>
            <a:custGeom>
              <a:avLst/>
              <a:gdLst/>
              <a:ahLst/>
              <a:cxnLst/>
              <a:rect l="l" t="t" r="r" b="b"/>
              <a:pathLst>
                <a:path w="2160783" h="2232603">
                  <a:moveTo>
                    <a:pt x="2036323" y="2232603"/>
                  </a:moveTo>
                  <a:lnTo>
                    <a:pt x="124460" y="2232603"/>
                  </a:lnTo>
                  <a:cubicBezTo>
                    <a:pt x="55880" y="2232603"/>
                    <a:pt x="0" y="2176723"/>
                    <a:pt x="0" y="210814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036323" y="0"/>
                  </a:lnTo>
                  <a:cubicBezTo>
                    <a:pt x="2104903" y="0"/>
                    <a:pt x="2160783" y="55880"/>
                    <a:pt x="2160783" y="124460"/>
                  </a:cubicBezTo>
                  <a:lnTo>
                    <a:pt x="2160783" y="2108143"/>
                  </a:lnTo>
                  <a:cubicBezTo>
                    <a:pt x="2160783" y="2176723"/>
                    <a:pt x="2104903" y="2232603"/>
                    <a:pt x="2036323" y="2232603"/>
                  </a:cubicBezTo>
                  <a:close/>
                </a:path>
              </a:pathLst>
            </a:custGeom>
            <a:solidFill>
              <a:srgbClr val="484995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9737448" y="4783666"/>
            <a:ext cx="6397843" cy="1440248"/>
            <a:chOff x="0" y="0"/>
            <a:chExt cx="2933616" cy="6604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933616" cy="660400"/>
            </a:xfrm>
            <a:custGeom>
              <a:avLst/>
              <a:gdLst/>
              <a:ahLst/>
              <a:cxnLst/>
              <a:rect l="l" t="t" r="r" b="b"/>
              <a:pathLst>
                <a:path w="2933616" h="660400">
                  <a:moveTo>
                    <a:pt x="2809156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809156" y="0"/>
                  </a:lnTo>
                  <a:cubicBezTo>
                    <a:pt x="2877736" y="0"/>
                    <a:pt x="2933616" y="55880"/>
                    <a:pt x="2933616" y="124460"/>
                  </a:cubicBezTo>
                  <a:lnTo>
                    <a:pt x="2933616" y="535940"/>
                  </a:lnTo>
                  <a:cubicBezTo>
                    <a:pt x="2933616" y="604520"/>
                    <a:pt x="2877736" y="660400"/>
                    <a:pt x="2809156" y="660400"/>
                  </a:cubicBezTo>
                  <a:close/>
                </a:path>
              </a:pathLst>
            </a:custGeom>
            <a:solidFill>
              <a:srgbClr val="6968D4"/>
            </a:solidFill>
          </p:spPr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5676986" y="4045005"/>
            <a:ext cx="458305" cy="122024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1234036" y="990600"/>
            <a:ext cx="4681917" cy="1077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84"/>
              </a:lnSpc>
            </a:pPr>
            <a:r>
              <a:rPr lang="en-US" sz="3099" dirty="0" err="1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Lập</a:t>
            </a:r>
            <a:r>
              <a:rPr lang="en-US" sz="3099" dirty="0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sz="3099" dirty="0" err="1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trình</a:t>
            </a:r>
            <a:r>
              <a:rPr lang="en-US" sz="3099" dirty="0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sz="3099" dirty="0" err="1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ứng</a:t>
            </a:r>
            <a:r>
              <a:rPr lang="en-US" sz="3099" dirty="0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sz="3099" dirty="0" err="1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dụng</a:t>
            </a:r>
            <a:r>
              <a:rPr lang="en-US" sz="3099" dirty="0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di </a:t>
            </a:r>
            <a:r>
              <a:rPr lang="en-US" sz="3099" dirty="0" err="1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động</a:t>
            </a:r>
            <a:r>
              <a:rPr lang="en-US" sz="3099" dirty="0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sz="3099" dirty="0" err="1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và</a:t>
            </a:r>
            <a:r>
              <a:rPr lang="en-US" sz="3099" dirty="0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game 2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4998387" y="1016046"/>
            <a:ext cx="2055578" cy="41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75"/>
              </a:lnSpc>
            </a:pPr>
            <a:endParaRPr lang="en-US" sz="2500" dirty="0">
              <a:solidFill>
                <a:srgbClr val="FFFFFF"/>
              </a:solidFill>
              <a:latin typeface="HK Grotesk Light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268812" y="4783666"/>
            <a:ext cx="8194340" cy="1112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101"/>
              </a:lnSpc>
            </a:pPr>
            <a:r>
              <a:rPr lang="en-US" sz="7399" dirty="0" err="1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Aldhabi" panose="020B0604020202020204" pitchFamily="2" charset="-78"/>
              </a:rPr>
              <a:t>PHPMySQL</a:t>
            </a:r>
            <a:endParaRPr lang="en-US" sz="7399" dirty="0">
              <a:solidFill>
                <a:srgbClr val="FFFFFF"/>
              </a:solidFill>
              <a:latin typeface="Roboto Black" panose="02000000000000000000" pitchFamily="2" charset="0"/>
              <a:ea typeface="Roboto Black" panose="02000000000000000000" pitchFamily="2" charset="0"/>
              <a:cs typeface="Aldhabi" panose="020B0604020202020204" pitchFamily="2" charset="-78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0048615" y="5217659"/>
            <a:ext cx="5775509" cy="5817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24"/>
              </a:lnSpc>
            </a:pPr>
            <a:r>
              <a:rPr lang="en-US" sz="3900" dirty="0" err="1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Viết</a:t>
            </a:r>
            <a:r>
              <a:rPr lang="en-US" sz="3900" dirty="0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API </a:t>
            </a:r>
            <a:r>
              <a:rPr lang="en-US" sz="3900" dirty="0" err="1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với</a:t>
            </a:r>
            <a:r>
              <a:rPr lang="en-US" sz="3900" dirty="0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PHP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801227" y="6719315"/>
            <a:ext cx="4334064" cy="22313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5774"/>
              </a:lnSpc>
            </a:pPr>
            <a:r>
              <a:rPr lang="en-US" sz="5499" dirty="0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&amp; </a:t>
            </a:r>
            <a:r>
              <a:rPr lang="en-US" sz="5499" dirty="0" err="1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gọi</a:t>
            </a:r>
            <a:r>
              <a:rPr lang="en-US" sz="5499" dirty="0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API </a:t>
            </a:r>
            <a:r>
              <a:rPr lang="en-US" sz="5499" dirty="0" err="1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trong</a:t>
            </a:r>
            <a:r>
              <a:rPr lang="en-US" sz="5499" dirty="0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Android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48914" y="6335562"/>
            <a:ext cx="7895086" cy="592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Presenter: Nguyễn Văn Sơn </a:t>
            </a:r>
          </a:p>
        </p:txBody>
      </p:sp>
      <p:pic>
        <p:nvPicPr>
          <p:cNvPr id="19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398896" y="8240776"/>
            <a:ext cx="935622" cy="935622"/>
          </a:xfrm>
          <a:prstGeom prst="rect">
            <a:avLst/>
          </a:prstGeom>
        </p:spPr>
      </p:pic>
      <p:sp>
        <p:nvSpPr>
          <p:cNvPr id="21" name="AutoShape 4">
            <a:extLst>
              <a:ext uri="{FF2B5EF4-FFF2-40B4-BE49-F238E27FC236}">
                <a16:creationId xmlns:a16="http://schemas.microsoft.com/office/drawing/2014/main" id="{2750C6B5-5927-C1FA-E988-5605CFD4C2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2C610903-803C-9D1F-A45D-6E5B3F562C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824" y="440432"/>
            <a:ext cx="1648280" cy="1648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2461" r="9742" b="36768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09864" y="1057275"/>
            <a:ext cx="6625017" cy="998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704"/>
              </a:lnSpc>
            </a:pPr>
            <a:r>
              <a:rPr lang="en-US" sz="6699" dirty="0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XAMPP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09864" y="2249537"/>
            <a:ext cx="7049436" cy="17440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80"/>
              </a:lnSpc>
            </a:pPr>
            <a:r>
              <a:rPr lang="en-US" sz="32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Xampp</a:t>
            </a:r>
            <a:r>
              <a:rPr lang="en-US" sz="32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là</a:t>
            </a:r>
            <a:r>
              <a:rPr lang="en-US" sz="32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chương</a:t>
            </a:r>
            <a:r>
              <a:rPr lang="en-US" sz="32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trình</a:t>
            </a:r>
            <a:r>
              <a:rPr lang="en-US" sz="32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tạo</a:t>
            </a:r>
            <a:r>
              <a:rPr lang="en-US" sz="32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máy</a:t>
            </a:r>
            <a:r>
              <a:rPr lang="en-US" sz="32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chủ</a:t>
            </a:r>
            <a:r>
              <a:rPr lang="en-US" sz="32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Web (Web Server) </a:t>
            </a:r>
            <a:r>
              <a:rPr lang="en-US" sz="32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trên</a:t>
            </a:r>
            <a:r>
              <a:rPr lang="en-US" sz="32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máy</a:t>
            </a:r>
            <a:r>
              <a:rPr lang="en-US" sz="32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tính</a:t>
            </a:r>
            <a:r>
              <a:rPr lang="en-US" sz="32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cá</a:t>
            </a:r>
            <a:r>
              <a:rPr lang="en-US" sz="32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nhân</a:t>
            </a:r>
            <a:r>
              <a:rPr lang="en-US" sz="32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(Localhost) </a:t>
            </a:r>
            <a:r>
              <a:rPr lang="en-US" sz="32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được</a:t>
            </a:r>
            <a:r>
              <a:rPr lang="en-US" sz="32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tích</a:t>
            </a:r>
            <a:r>
              <a:rPr lang="en-US" sz="32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hợp</a:t>
            </a:r>
            <a:r>
              <a:rPr lang="en-US" sz="32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sẵn</a:t>
            </a:r>
            <a:r>
              <a:rPr lang="en-US" sz="32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các</a:t>
            </a:r>
            <a:r>
              <a:rPr lang="en-US" sz="32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dịch</a:t>
            </a:r>
            <a:r>
              <a:rPr lang="en-US" sz="32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vụ</a:t>
            </a:r>
            <a:r>
              <a:rPr lang="en-US" sz="32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endParaRPr lang="en-US" sz="3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10209864" y="4656650"/>
            <a:ext cx="6625017" cy="1339921"/>
            <a:chOff x="0" y="0"/>
            <a:chExt cx="3265238" cy="660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265239" cy="660400"/>
            </a:xfrm>
            <a:custGeom>
              <a:avLst/>
              <a:gdLst/>
              <a:ahLst/>
              <a:cxnLst/>
              <a:rect l="l" t="t" r="r" b="b"/>
              <a:pathLst>
                <a:path w="3265239" h="660400">
                  <a:moveTo>
                    <a:pt x="3140778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140779" y="0"/>
                  </a:lnTo>
                  <a:cubicBezTo>
                    <a:pt x="3209359" y="0"/>
                    <a:pt x="3265239" y="55880"/>
                    <a:pt x="3265239" y="124460"/>
                  </a:cubicBezTo>
                  <a:lnTo>
                    <a:pt x="3265239" y="535940"/>
                  </a:lnTo>
                  <a:cubicBezTo>
                    <a:pt x="3265239" y="604520"/>
                    <a:pt x="3209359" y="660400"/>
                    <a:pt x="3140779" y="660400"/>
                  </a:cubicBezTo>
                  <a:close/>
                </a:path>
              </a:pathLst>
            </a:custGeom>
            <a:solidFill>
              <a:srgbClr val="6968D4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1913440" y="5052960"/>
            <a:ext cx="4144716" cy="600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92"/>
              </a:lnSpc>
            </a:pPr>
            <a:r>
              <a:rPr lang="en-US" sz="4100" dirty="0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Apache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0209864" y="6289152"/>
            <a:ext cx="6625017" cy="1339921"/>
            <a:chOff x="0" y="0"/>
            <a:chExt cx="3265238" cy="660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265239" cy="660400"/>
            </a:xfrm>
            <a:custGeom>
              <a:avLst/>
              <a:gdLst/>
              <a:ahLst/>
              <a:cxnLst/>
              <a:rect l="l" t="t" r="r" b="b"/>
              <a:pathLst>
                <a:path w="3265239" h="660400">
                  <a:moveTo>
                    <a:pt x="3140778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140779" y="0"/>
                  </a:lnTo>
                  <a:cubicBezTo>
                    <a:pt x="3209359" y="0"/>
                    <a:pt x="3265239" y="55880"/>
                    <a:pt x="3265239" y="124460"/>
                  </a:cubicBezTo>
                  <a:lnTo>
                    <a:pt x="3265239" y="535940"/>
                  </a:lnTo>
                  <a:cubicBezTo>
                    <a:pt x="3265239" y="604520"/>
                    <a:pt x="3209359" y="660400"/>
                    <a:pt x="3140779" y="660400"/>
                  </a:cubicBezTo>
                  <a:close/>
                </a:path>
              </a:pathLst>
            </a:custGeom>
            <a:solidFill>
              <a:srgbClr val="484995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11913440" y="6674710"/>
            <a:ext cx="4144716" cy="600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92"/>
              </a:lnSpc>
            </a:pPr>
            <a:r>
              <a:rPr lang="en-US" sz="4100" dirty="0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MySQL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0209864" y="7918379"/>
            <a:ext cx="6625017" cy="1339921"/>
            <a:chOff x="0" y="0"/>
            <a:chExt cx="3265238" cy="6604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265239" cy="660400"/>
            </a:xfrm>
            <a:custGeom>
              <a:avLst/>
              <a:gdLst/>
              <a:ahLst/>
              <a:cxnLst/>
              <a:rect l="l" t="t" r="r" b="b"/>
              <a:pathLst>
                <a:path w="3265239" h="660400">
                  <a:moveTo>
                    <a:pt x="3140778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140779" y="0"/>
                  </a:lnTo>
                  <a:cubicBezTo>
                    <a:pt x="3209359" y="0"/>
                    <a:pt x="3265239" y="55880"/>
                    <a:pt x="3265239" y="124460"/>
                  </a:cubicBezTo>
                  <a:lnTo>
                    <a:pt x="3265239" y="535940"/>
                  </a:lnTo>
                  <a:cubicBezTo>
                    <a:pt x="3265239" y="604520"/>
                    <a:pt x="3209359" y="660400"/>
                    <a:pt x="3140779" y="660400"/>
                  </a:cubicBezTo>
                  <a:close/>
                </a:path>
              </a:pathLst>
            </a:custGeom>
            <a:solidFill>
              <a:srgbClr val="343579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11913440" y="8305574"/>
            <a:ext cx="4144716" cy="600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92"/>
              </a:lnSpc>
            </a:pPr>
            <a:r>
              <a:rPr lang="en-US" sz="4100" dirty="0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FileZilla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639654" y="5093981"/>
            <a:ext cx="704577" cy="5030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43"/>
              </a:lnSpc>
            </a:pPr>
            <a:r>
              <a:rPr lang="en-US" sz="3399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639654" y="6715731"/>
            <a:ext cx="704577" cy="5030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43"/>
              </a:lnSpc>
            </a:pPr>
            <a:r>
              <a:rPr lang="en-US" sz="3399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639654" y="8344957"/>
            <a:ext cx="704577" cy="5030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43"/>
              </a:lnSpc>
            </a:pPr>
            <a:r>
              <a:rPr lang="en-US" sz="3399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</a:p>
        </p:txBody>
      </p:sp>
      <p:sp>
        <p:nvSpPr>
          <p:cNvPr id="18" name="AutoShape 18"/>
          <p:cNvSpPr/>
          <p:nvPr/>
        </p:nvSpPr>
        <p:spPr>
          <a:xfrm>
            <a:off x="10209864" y="4229100"/>
            <a:ext cx="6625017" cy="0"/>
          </a:xfrm>
          <a:prstGeom prst="line">
            <a:avLst/>
          </a:prstGeom>
          <a:ln w="9525" cap="flat">
            <a:solidFill>
              <a:srgbClr val="9695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9" name="Group 19"/>
          <p:cNvGrpSpPr/>
          <p:nvPr/>
        </p:nvGrpSpPr>
        <p:grpSpPr>
          <a:xfrm>
            <a:off x="-2062" y="0"/>
            <a:ext cx="450526" cy="10287000"/>
            <a:chOff x="0" y="0"/>
            <a:chExt cx="152400" cy="3479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52400" cy="3479800"/>
            </a:xfrm>
            <a:custGeom>
              <a:avLst/>
              <a:gdLst/>
              <a:ahLst/>
              <a:cxnLst/>
              <a:rect l="l" t="t" r="r" b="b"/>
              <a:pathLst>
                <a:path w="152400" h="3479800">
                  <a:moveTo>
                    <a:pt x="0" y="0"/>
                  </a:moveTo>
                  <a:lnTo>
                    <a:pt x="152400" y="0"/>
                  </a:lnTo>
                  <a:lnTo>
                    <a:pt x="152400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171831"/>
            </a:solidFill>
          </p:spPr>
        </p:sp>
      </p:grpSp>
      <p:pic>
        <p:nvPicPr>
          <p:cNvPr id="21" name="Picture 2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8BD67FE-B15B-8CD8-BA18-961050B95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199" y="2249537"/>
            <a:ext cx="8117965" cy="53016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726" t="40192" r="38867" b="25828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44" name="TextBox 44"/>
          <p:cNvSpPr txBox="1"/>
          <p:nvPr/>
        </p:nvSpPr>
        <p:spPr>
          <a:xfrm>
            <a:off x="1143000" y="421682"/>
            <a:ext cx="7772400" cy="807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44"/>
              </a:lnSpc>
            </a:pPr>
            <a:r>
              <a:rPr lang="en-US" sz="3600" dirty="0" err="1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Một</a:t>
            </a:r>
            <a:r>
              <a:rPr lang="en-US" sz="3600" dirty="0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số</a:t>
            </a:r>
            <a:r>
              <a:rPr lang="en-US" sz="3600" dirty="0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hình</a:t>
            </a:r>
            <a:r>
              <a:rPr lang="en-US" sz="3600" dirty="0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ảnh</a:t>
            </a:r>
            <a:r>
              <a:rPr lang="en-US" sz="3600" dirty="0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về</a:t>
            </a:r>
            <a:r>
              <a:rPr lang="en-US" sz="3600" dirty="0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phpMyAdmin</a:t>
            </a:r>
          </a:p>
        </p:txBody>
      </p:sp>
      <p:pic>
        <p:nvPicPr>
          <p:cNvPr id="47" name="Picture 46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422CB72F-9B2D-5695-ACCC-794AFD9B3D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907" y="1915953"/>
            <a:ext cx="12910185" cy="64550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FE73DF18-2BDA-26E0-C29B-AA9180EC68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492" y="1906865"/>
            <a:ext cx="12909600" cy="6464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420" t="54639" r="17766" b="46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1274685" y="1170305"/>
            <a:ext cx="4241872" cy="998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704"/>
              </a:lnSpc>
            </a:pPr>
            <a:r>
              <a:rPr lang="en-US" sz="6699" dirty="0">
                <a:solidFill>
                  <a:srgbClr val="FFFFFF"/>
                </a:solidFill>
                <a:latin typeface="HK Grotesk Bold"/>
              </a:rPr>
              <a:t>Retrofit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048070" y="1249347"/>
            <a:ext cx="6625017" cy="11637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Retrofit </a:t>
            </a:r>
            <a:r>
              <a:rPr lang="en-US" sz="24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là</a:t>
            </a:r>
            <a:r>
              <a:rPr lang="en-US" sz="24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một</a:t>
            </a:r>
            <a:r>
              <a:rPr lang="en-US" sz="24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thư</a:t>
            </a:r>
            <a:r>
              <a:rPr lang="en-US" sz="24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viện</a:t>
            </a:r>
            <a:r>
              <a:rPr lang="en-US" sz="24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giúp</a:t>
            </a:r>
            <a:r>
              <a:rPr lang="en-US" sz="24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phân</a:t>
            </a:r>
            <a:r>
              <a:rPr lang="en-US" sz="24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tích</a:t>
            </a:r>
            <a:r>
              <a:rPr lang="en-US" sz="24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cú</a:t>
            </a:r>
            <a:r>
              <a:rPr lang="en-US" sz="24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pháp</a:t>
            </a:r>
            <a:r>
              <a:rPr lang="en-US" sz="24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phản</a:t>
            </a:r>
            <a:r>
              <a:rPr lang="en-US" sz="24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hồi</a:t>
            </a:r>
            <a:r>
              <a:rPr lang="en-US" sz="24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API </a:t>
            </a:r>
            <a:r>
              <a:rPr lang="en-US" sz="24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dễ</a:t>
            </a:r>
            <a:r>
              <a:rPr lang="en-US" sz="24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dàng</a:t>
            </a:r>
            <a:r>
              <a:rPr lang="en-US" sz="24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và</a:t>
            </a:r>
            <a:r>
              <a:rPr lang="en-US" sz="24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được</a:t>
            </a:r>
            <a:r>
              <a:rPr lang="en-US" sz="24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xử</a:t>
            </a:r>
            <a:r>
              <a:rPr lang="en-US" sz="24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lý</a:t>
            </a:r>
            <a:r>
              <a:rPr lang="en-US" sz="24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tốt</a:t>
            </a:r>
            <a:r>
              <a:rPr lang="en-US" sz="24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hơn</a:t>
            </a:r>
            <a:r>
              <a:rPr lang="en-US" sz="24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để</a:t>
            </a:r>
            <a:r>
              <a:rPr lang="en-US" sz="24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sử</a:t>
            </a:r>
            <a:r>
              <a:rPr lang="en-US" sz="24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trong</a:t>
            </a:r>
            <a:r>
              <a:rPr lang="en-US" sz="24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ứng</a:t>
            </a:r>
            <a:r>
              <a:rPr lang="en-US" sz="24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1DB0C72-48DA-A403-D871-1218BBF94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225071"/>
            <a:ext cx="11430000" cy="571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 descr="Table&#10;&#10;Description automatically generated">
            <a:extLst>
              <a:ext uri="{FF2B5EF4-FFF2-40B4-BE49-F238E27FC236}">
                <a16:creationId xmlns:a16="http://schemas.microsoft.com/office/drawing/2014/main" id="{C4BAE271-D869-0771-329B-5D80AD0D4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1972" y="4610100"/>
            <a:ext cx="10164055" cy="2584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420" t="54639" r="17766" b="46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6858000" y="4696294"/>
            <a:ext cx="8289803" cy="8944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888"/>
              </a:lnSpc>
            </a:pPr>
            <a:r>
              <a:rPr lang="en-US" sz="7200" dirty="0" err="1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Thực</a:t>
            </a:r>
            <a:r>
              <a:rPr lang="en-US" sz="7200" dirty="0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sz="7200" dirty="0" err="1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hành</a:t>
            </a:r>
            <a:endParaRPr lang="en-US" sz="7200" dirty="0">
              <a:solidFill>
                <a:srgbClr val="FFFFFF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1799" t="30872" r="16555" b="2320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9001841" y="1991870"/>
            <a:ext cx="8032068" cy="2528843"/>
            <a:chOff x="0" y="0"/>
            <a:chExt cx="3682960" cy="115955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2960" cy="1159555"/>
            </a:xfrm>
            <a:custGeom>
              <a:avLst/>
              <a:gdLst/>
              <a:ahLst/>
              <a:cxnLst/>
              <a:rect l="l" t="t" r="r" b="b"/>
              <a:pathLst>
                <a:path w="3682960" h="1159555">
                  <a:moveTo>
                    <a:pt x="3558500" y="1159555"/>
                  </a:moveTo>
                  <a:lnTo>
                    <a:pt x="124460" y="1159555"/>
                  </a:lnTo>
                  <a:cubicBezTo>
                    <a:pt x="55880" y="1159555"/>
                    <a:pt x="0" y="1103675"/>
                    <a:pt x="0" y="10350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558500" y="0"/>
                  </a:lnTo>
                  <a:cubicBezTo>
                    <a:pt x="3627080" y="0"/>
                    <a:pt x="3682960" y="55880"/>
                    <a:pt x="3682960" y="124460"/>
                  </a:cubicBezTo>
                  <a:lnTo>
                    <a:pt x="3682960" y="1035095"/>
                  </a:lnTo>
                  <a:cubicBezTo>
                    <a:pt x="3682960" y="1103675"/>
                    <a:pt x="3627080" y="1159555"/>
                    <a:pt x="3558500" y="1159555"/>
                  </a:cubicBezTo>
                  <a:close/>
                </a:path>
              </a:pathLst>
            </a:custGeom>
            <a:solidFill>
              <a:srgbClr val="2D2E5F">
                <a:alpha val="86667"/>
              </a:srgbClr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9001842" y="4810605"/>
            <a:ext cx="8032068" cy="2124030"/>
            <a:chOff x="0" y="0"/>
            <a:chExt cx="3682960" cy="97393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82960" cy="973936"/>
            </a:xfrm>
            <a:custGeom>
              <a:avLst/>
              <a:gdLst/>
              <a:ahLst/>
              <a:cxnLst/>
              <a:rect l="l" t="t" r="r" b="b"/>
              <a:pathLst>
                <a:path w="3682960" h="973936">
                  <a:moveTo>
                    <a:pt x="3558500" y="973936"/>
                  </a:moveTo>
                  <a:lnTo>
                    <a:pt x="124460" y="973936"/>
                  </a:lnTo>
                  <a:cubicBezTo>
                    <a:pt x="55880" y="973936"/>
                    <a:pt x="0" y="918056"/>
                    <a:pt x="0" y="84947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558500" y="0"/>
                  </a:lnTo>
                  <a:cubicBezTo>
                    <a:pt x="3627080" y="0"/>
                    <a:pt x="3682960" y="55880"/>
                    <a:pt x="3682960" y="124460"/>
                  </a:cubicBezTo>
                  <a:lnTo>
                    <a:pt x="3682960" y="849476"/>
                  </a:lnTo>
                  <a:cubicBezTo>
                    <a:pt x="3682960" y="918056"/>
                    <a:pt x="3627080" y="973936"/>
                    <a:pt x="3558500" y="973936"/>
                  </a:cubicBezTo>
                  <a:close/>
                </a:path>
              </a:pathLst>
            </a:custGeom>
            <a:solidFill>
              <a:srgbClr val="484995">
                <a:alpha val="86667"/>
              </a:srgbClr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9001842" y="7223746"/>
            <a:ext cx="8032068" cy="1885905"/>
            <a:chOff x="0" y="0"/>
            <a:chExt cx="3682960" cy="86474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82960" cy="864748"/>
            </a:xfrm>
            <a:custGeom>
              <a:avLst/>
              <a:gdLst/>
              <a:ahLst/>
              <a:cxnLst/>
              <a:rect l="l" t="t" r="r" b="b"/>
              <a:pathLst>
                <a:path w="3682960" h="864748">
                  <a:moveTo>
                    <a:pt x="3558500" y="864748"/>
                  </a:moveTo>
                  <a:lnTo>
                    <a:pt x="124460" y="864748"/>
                  </a:lnTo>
                  <a:cubicBezTo>
                    <a:pt x="55880" y="864748"/>
                    <a:pt x="0" y="808868"/>
                    <a:pt x="0" y="74028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558500" y="0"/>
                  </a:lnTo>
                  <a:cubicBezTo>
                    <a:pt x="3627080" y="0"/>
                    <a:pt x="3682960" y="55880"/>
                    <a:pt x="3682960" y="124460"/>
                  </a:cubicBezTo>
                  <a:lnTo>
                    <a:pt x="3682960" y="740288"/>
                  </a:lnTo>
                  <a:cubicBezTo>
                    <a:pt x="3682960" y="808868"/>
                    <a:pt x="3627080" y="864748"/>
                    <a:pt x="3558500" y="864748"/>
                  </a:cubicBezTo>
                  <a:close/>
                </a:path>
              </a:pathLst>
            </a:custGeom>
            <a:solidFill>
              <a:srgbClr val="6968D4">
                <a:alpha val="86667"/>
              </a:srgbClr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3162298" y="5296304"/>
            <a:ext cx="2932901" cy="1251393"/>
            <a:chOff x="1163852" y="1469846"/>
            <a:chExt cx="4002769" cy="1026309"/>
          </a:xfrm>
        </p:grpSpPr>
        <p:sp>
          <p:nvSpPr>
            <p:cNvPr id="10" name="Freeform 10"/>
            <p:cNvSpPr/>
            <p:nvPr/>
          </p:nvSpPr>
          <p:spPr>
            <a:xfrm>
              <a:off x="1163852" y="1469846"/>
              <a:ext cx="4002769" cy="1026309"/>
            </a:xfrm>
            <a:custGeom>
              <a:avLst/>
              <a:gdLst/>
              <a:ahLst/>
              <a:cxnLst/>
              <a:rect l="l" t="t" r="r" b="b"/>
              <a:pathLst>
                <a:path w="4002769" h="1026309">
                  <a:moveTo>
                    <a:pt x="3878309" y="1026308"/>
                  </a:moveTo>
                  <a:lnTo>
                    <a:pt x="124460" y="1026308"/>
                  </a:lnTo>
                  <a:cubicBezTo>
                    <a:pt x="55880" y="1026308"/>
                    <a:pt x="0" y="970428"/>
                    <a:pt x="0" y="90184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878309" y="0"/>
                  </a:lnTo>
                  <a:cubicBezTo>
                    <a:pt x="3946889" y="0"/>
                    <a:pt x="4002769" y="55880"/>
                    <a:pt x="4002769" y="124460"/>
                  </a:cubicBezTo>
                  <a:lnTo>
                    <a:pt x="4002769" y="901849"/>
                  </a:lnTo>
                  <a:cubicBezTo>
                    <a:pt x="4002769" y="970429"/>
                    <a:pt x="3946889" y="1026309"/>
                    <a:pt x="3878309" y="1026309"/>
                  </a:cubicBezTo>
                  <a:close/>
                </a:path>
              </a:pathLst>
            </a:custGeom>
            <a:solidFill>
              <a:srgbClr val="9695FF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8576231" y="2830682"/>
            <a:ext cx="851221" cy="851221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9695FF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8576231" y="5447009"/>
            <a:ext cx="851221" cy="851221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9695FF"/>
            </a:solidFill>
          </p:spPr>
        </p:sp>
      </p:grpSp>
      <p:grpSp>
        <p:nvGrpSpPr>
          <p:cNvPr id="15" name="Group 15"/>
          <p:cNvGrpSpPr/>
          <p:nvPr/>
        </p:nvGrpSpPr>
        <p:grpSpPr>
          <a:xfrm>
            <a:off x="8576231" y="7755216"/>
            <a:ext cx="851221" cy="851221"/>
            <a:chOff x="0" y="0"/>
            <a:chExt cx="6350000" cy="6350000"/>
          </a:xfrm>
        </p:grpSpPr>
        <p:sp>
          <p:nvSpPr>
            <p:cNvPr id="16" name="Freeform 1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9695FF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3262957" y="5798552"/>
            <a:ext cx="2731582" cy="3975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84"/>
              </a:lnSpc>
            </a:pPr>
            <a:r>
              <a:rPr lang="en-US" sz="4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Nội</a:t>
            </a:r>
            <a:r>
              <a:rPr lang="en-US" sz="4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dung 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234036" y="7637721"/>
            <a:ext cx="6577012" cy="4826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endParaRPr lang="en-US" sz="2799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9858514" y="3071231"/>
            <a:ext cx="2529433" cy="8271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21"/>
              </a:lnSpc>
            </a:pPr>
            <a:r>
              <a:rPr lang="en-US" sz="27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I. </a:t>
            </a:r>
            <a:r>
              <a:rPr lang="en-US" sz="27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Ngôn</a:t>
            </a:r>
            <a:r>
              <a:rPr lang="en-US" sz="27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ngữ</a:t>
            </a:r>
            <a:r>
              <a:rPr lang="en-US" sz="27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>
              <a:lnSpc>
                <a:spcPts val="3321"/>
              </a:lnSpc>
            </a:pPr>
            <a:r>
              <a:rPr lang="en-US" sz="27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PHP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8671481" y="3070896"/>
            <a:ext cx="660721" cy="418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21"/>
              </a:lnSpc>
            </a:pPr>
            <a:r>
              <a:rPr lang="en-US" sz="270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01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8671481" y="5687223"/>
            <a:ext cx="660721" cy="418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21"/>
              </a:lnSpc>
            </a:pPr>
            <a:r>
              <a:rPr lang="en-US" sz="270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02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8671481" y="7995430"/>
            <a:ext cx="660721" cy="418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21"/>
              </a:lnSpc>
            </a:pPr>
            <a:r>
              <a:rPr lang="en-US" sz="270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03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9858514" y="5531777"/>
            <a:ext cx="2491204" cy="8443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21"/>
              </a:lnSpc>
            </a:pPr>
            <a:r>
              <a:rPr lang="en-US" sz="27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en-US" sz="27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Hệ</a:t>
            </a:r>
            <a:r>
              <a:rPr lang="en-US" sz="27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quản</a:t>
            </a:r>
            <a:r>
              <a:rPr lang="en-US" sz="27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trị</a:t>
            </a:r>
            <a:r>
              <a:rPr lang="en-US" sz="27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CSDL MySQL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9858514" y="7779287"/>
            <a:ext cx="2491204" cy="827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21"/>
              </a:lnSpc>
            </a:pPr>
            <a:r>
              <a:rPr lang="en-US" sz="27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III. </a:t>
            </a:r>
            <a:r>
              <a:rPr lang="en-US" sz="27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PHPMySQL</a:t>
            </a:r>
            <a:r>
              <a:rPr lang="en-US" sz="27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với</a:t>
            </a:r>
            <a:r>
              <a:rPr lang="en-US" sz="27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Android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3318892" y="2480886"/>
            <a:ext cx="3505797" cy="3430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6"/>
              </a:lnSpc>
            </a:pPr>
            <a:r>
              <a:rPr lang="en-US" sz="2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1. </a:t>
            </a:r>
            <a:r>
              <a:rPr lang="en-US" sz="23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Giới</a:t>
            </a:r>
            <a:r>
              <a:rPr lang="en-US" sz="2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3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thiệu</a:t>
            </a:r>
            <a:endParaRPr lang="en-US" sz="2300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13318891" y="5120909"/>
            <a:ext cx="3505797" cy="3430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6"/>
              </a:lnSpc>
            </a:pPr>
            <a:r>
              <a:rPr lang="en-US" sz="2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1. </a:t>
            </a:r>
            <a:r>
              <a:rPr lang="en-US" sz="23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Giới</a:t>
            </a:r>
            <a:r>
              <a:rPr lang="en-US" sz="2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3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thiệu</a:t>
            </a:r>
            <a:endParaRPr lang="en-US" sz="2300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13318891" y="7947791"/>
            <a:ext cx="3505797" cy="3430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6"/>
              </a:lnSpc>
            </a:pPr>
            <a:r>
              <a:rPr lang="en-US" sz="2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1. Retrofit</a:t>
            </a:r>
          </a:p>
        </p:txBody>
      </p:sp>
      <p:sp>
        <p:nvSpPr>
          <p:cNvPr id="30" name="AutoShape 30"/>
          <p:cNvSpPr/>
          <p:nvPr/>
        </p:nvSpPr>
        <p:spPr>
          <a:xfrm rot="-5400000">
            <a:off x="11862645" y="3286416"/>
            <a:ext cx="1596342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1" name="AutoShape 31"/>
          <p:cNvSpPr/>
          <p:nvPr/>
        </p:nvSpPr>
        <p:spPr>
          <a:xfrm rot="-5400000">
            <a:off x="12037310" y="5860714"/>
            <a:ext cx="1247013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 rot="-5400000">
            <a:off x="12135100" y="8176065"/>
            <a:ext cx="1051433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TextBox 27">
            <a:extLst>
              <a:ext uri="{FF2B5EF4-FFF2-40B4-BE49-F238E27FC236}">
                <a16:creationId xmlns:a16="http://schemas.microsoft.com/office/drawing/2014/main" id="{F309AEC0-65B3-AD84-54CD-B6DDA14AE433}"/>
              </a:ext>
            </a:extLst>
          </p:cNvPr>
          <p:cNvSpPr txBox="1"/>
          <p:nvPr/>
        </p:nvSpPr>
        <p:spPr>
          <a:xfrm>
            <a:off x="13311524" y="3101201"/>
            <a:ext cx="3505797" cy="3430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6"/>
              </a:lnSpc>
            </a:pPr>
            <a:r>
              <a:rPr lang="en-US" sz="2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2. </a:t>
            </a:r>
            <a:r>
              <a:rPr lang="en-US" sz="23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Cách</a:t>
            </a:r>
            <a:r>
              <a:rPr lang="en-US" sz="2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3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thức</a:t>
            </a:r>
            <a:r>
              <a:rPr lang="en-US" sz="2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3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hoạt</a:t>
            </a:r>
            <a:r>
              <a:rPr lang="en-US" sz="2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3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động</a:t>
            </a:r>
            <a:endParaRPr lang="en-US" sz="2300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6" name="TextBox 27">
            <a:extLst>
              <a:ext uri="{FF2B5EF4-FFF2-40B4-BE49-F238E27FC236}">
                <a16:creationId xmlns:a16="http://schemas.microsoft.com/office/drawing/2014/main" id="{DC201521-7337-AA20-BE2F-634282CD732C}"/>
              </a:ext>
            </a:extLst>
          </p:cNvPr>
          <p:cNvSpPr txBox="1"/>
          <p:nvPr/>
        </p:nvSpPr>
        <p:spPr>
          <a:xfrm>
            <a:off x="13311525" y="3726860"/>
            <a:ext cx="3505797" cy="3430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6"/>
              </a:lnSpc>
            </a:pPr>
            <a:r>
              <a:rPr lang="en-US" sz="2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3. </a:t>
            </a:r>
            <a:r>
              <a:rPr lang="en-US" sz="23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Một</a:t>
            </a:r>
            <a:r>
              <a:rPr lang="en-US" sz="2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3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số</a:t>
            </a:r>
            <a:r>
              <a:rPr lang="en-US" sz="2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3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câu</a:t>
            </a:r>
            <a:r>
              <a:rPr lang="en-US" sz="2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3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lệnh</a:t>
            </a:r>
            <a:r>
              <a:rPr lang="en-US" sz="2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3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cơ</a:t>
            </a:r>
            <a:r>
              <a:rPr lang="en-US" sz="2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3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bản</a:t>
            </a:r>
            <a:endParaRPr lang="en-US" sz="2300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3" name="TextBox 28">
            <a:extLst>
              <a:ext uri="{FF2B5EF4-FFF2-40B4-BE49-F238E27FC236}">
                <a16:creationId xmlns:a16="http://schemas.microsoft.com/office/drawing/2014/main" id="{CE8B83C0-DB84-CFBA-BCF1-6AF567225D5F}"/>
              </a:ext>
            </a:extLst>
          </p:cNvPr>
          <p:cNvSpPr txBox="1"/>
          <p:nvPr/>
        </p:nvSpPr>
        <p:spPr>
          <a:xfrm>
            <a:off x="13318891" y="5670045"/>
            <a:ext cx="3505797" cy="3430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6"/>
              </a:lnSpc>
            </a:pPr>
            <a:r>
              <a:rPr lang="en-US" sz="2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2. PHP </a:t>
            </a:r>
            <a:r>
              <a:rPr lang="en-US" sz="23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kết</a:t>
            </a:r>
            <a:r>
              <a:rPr lang="en-US" sz="2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3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nối</a:t>
            </a:r>
            <a:r>
              <a:rPr lang="en-US" sz="2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3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với</a:t>
            </a:r>
            <a:r>
              <a:rPr lang="en-US" sz="2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MySQL</a:t>
            </a:r>
          </a:p>
        </p:txBody>
      </p:sp>
      <p:sp>
        <p:nvSpPr>
          <p:cNvPr id="34" name="TextBox 28">
            <a:extLst>
              <a:ext uri="{FF2B5EF4-FFF2-40B4-BE49-F238E27FC236}">
                <a16:creationId xmlns:a16="http://schemas.microsoft.com/office/drawing/2014/main" id="{C7DF54FE-D6A4-FD3C-9406-EDFAD29F013F}"/>
              </a:ext>
            </a:extLst>
          </p:cNvPr>
          <p:cNvSpPr txBox="1"/>
          <p:nvPr/>
        </p:nvSpPr>
        <p:spPr>
          <a:xfrm>
            <a:off x="13322445" y="6204654"/>
            <a:ext cx="3505797" cy="3430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6"/>
              </a:lnSpc>
            </a:pPr>
            <a:r>
              <a:rPr lang="en-US" sz="2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3. XAMPP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9475" t="38518" b="1056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-2062" y="0"/>
            <a:ext cx="9146062" cy="10287000"/>
            <a:chOff x="0" y="0"/>
            <a:chExt cx="3093853" cy="3479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093853" cy="3479800"/>
            </a:xfrm>
            <a:custGeom>
              <a:avLst/>
              <a:gdLst/>
              <a:ahLst/>
              <a:cxnLst/>
              <a:rect l="l" t="t" r="r" b="b"/>
              <a:pathLst>
                <a:path w="3093853" h="3479800">
                  <a:moveTo>
                    <a:pt x="0" y="0"/>
                  </a:moveTo>
                  <a:lnTo>
                    <a:pt x="3093853" y="0"/>
                  </a:lnTo>
                  <a:lnTo>
                    <a:pt x="3093853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171831"/>
            </a:solidFill>
          </p:spPr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6" r="3446"/>
          <a:stretch/>
        </p:blipFill>
        <p:spPr>
          <a:xfrm>
            <a:off x="0" y="0"/>
            <a:ext cx="9144000" cy="600168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11743171" y="3888690"/>
            <a:ext cx="5275547" cy="5385980"/>
            <a:chOff x="0" y="0"/>
            <a:chExt cx="2160783" cy="220601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160783" cy="2206015"/>
            </a:xfrm>
            <a:custGeom>
              <a:avLst/>
              <a:gdLst/>
              <a:ahLst/>
              <a:cxnLst/>
              <a:rect l="l" t="t" r="r" b="b"/>
              <a:pathLst>
                <a:path w="2160783" h="2206015">
                  <a:moveTo>
                    <a:pt x="2036323" y="2206015"/>
                  </a:moveTo>
                  <a:lnTo>
                    <a:pt x="124460" y="2206015"/>
                  </a:lnTo>
                  <a:cubicBezTo>
                    <a:pt x="55880" y="2206015"/>
                    <a:pt x="0" y="2150135"/>
                    <a:pt x="0" y="208155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036323" y="0"/>
                  </a:lnTo>
                  <a:cubicBezTo>
                    <a:pt x="2104903" y="0"/>
                    <a:pt x="2160783" y="55880"/>
                    <a:pt x="2160783" y="124460"/>
                  </a:cubicBezTo>
                  <a:lnTo>
                    <a:pt x="2160783" y="2081555"/>
                  </a:lnTo>
                  <a:cubicBezTo>
                    <a:pt x="2160783" y="2150135"/>
                    <a:pt x="2104903" y="2206015"/>
                    <a:pt x="2036323" y="2206015"/>
                  </a:cubicBezTo>
                  <a:close/>
                </a:path>
              </a:pathLst>
            </a:custGeom>
            <a:solidFill>
              <a:srgbClr val="484995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1107574" y="7885842"/>
            <a:ext cx="4185324" cy="942178"/>
            <a:chOff x="0" y="0"/>
            <a:chExt cx="2933616" cy="660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933616" cy="660400"/>
            </a:xfrm>
            <a:custGeom>
              <a:avLst/>
              <a:gdLst/>
              <a:ahLst/>
              <a:cxnLst/>
              <a:rect l="l" t="t" r="r" b="b"/>
              <a:pathLst>
                <a:path w="2933616" h="660400">
                  <a:moveTo>
                    <a:pt x="2809156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809156" y="0"/>
                  </a:lnTo>
                  <a:cubicBezTo>
                    <a:pt x="2877736" y="0"/>
                    <a:pt x="2933616" y="55880"/>
                    <a:pt x="2933616" y="124460"/>
                  </a:cubicBezTo>
                  <a:lnTo>
                    <a:pt x="2933616" y="535940"/>
                  </a:lnTo>
                  <a:cubicBezTo>
                    <a:pt x="2933616" y="604520"/>
                    <a:pt x="2877736" y="660400"/>
                    <a:pt x="2809156" y="660400"/>
                  </a:cubicBezTo>
                  <a:close/>
                </a:path>
              </a:pathLst>
            </a:custGeom>
            <a:solidFill>
              <a:srgbClr val="6968D4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1514709" y="8259862"/>
            <a:ext cx="194138" cy="194138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2" name="AutoShape 12"/>
          <p:cNvSpPr/>
          <p:nvPr/>
        </p:nvSpPr>
        <p:spPr>
          <a:xfrm rot="-10800000">
            <a:off x="12216036" y="7658100"/>
            <a:ext cx="28118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3" name="Group 13"/>
          <p:cNvGrpSpPr/>
          <p:nvPr/>
        </p:nvGrpSpPr>
        <p:grpSpPr>
          <a:xfrm>
            <a:off x="6035252" y="1530601"/>
            <a:ext cx="5275547" cy="4814698"/>
            <a:chOff x="0" y="0"/>
            <a:chExt cx="2160783" cy="2031294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160783" cy="2031294"/>
            </a:xfrm>
            <a:custGeom>
              <a:avLst/>
              <a:gdLst/>
              <a:ahLst/>
              <a:cxnLst/>
              <a:rect l="l" t="t" r="r" b="b"/>
              <a:pathLst>
                <a:path w="2160783" h="2031294">
                  <a:moveTo>
                    <a:pt x="2036323" y="2031294"/>
                  </a:moveTo>
                  <a:lnTo>
                    <a:pt x="124460" y="2031294"/>
                  </a:lnTo>
                  <a:cubicBezTo>
                    <a:pt x="55880" y="2031294"/>
                    <a:pt x="0" y="1975414"/>
                    <a:pt x="0" y="190683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036323" y="0"/>
                  </a:lnTo>
                  <a:cubicBezTo>
                    <a:pt x="2104903" y="0"/>
                    <a:pt x="2160783" y="55880"/>
                    <a:pt x="2160783" y="124460"/>
                  </a:cubicBezTo>
                  <a:lnTo>
                    <a:pt x="2160783" y="1906834"/>
                  </a:lnTo>
                  <a:cubicBezTo>
                    <a:pt x="2160783" y="1975414"/>
                    <a:pt x="2104903" y="2031294"/>
                    <a:pt x="2036323" y="2031294"/>
                  </a:cubicBezTo>
                  <a:close/>
                </a:path>
              </a:pathLst>
            </a:custGeom>
            <a:solidFill>
              <a:srgbClr val="484995"/>
            </a:solidFill>
          </p:spPr>
        </p:sp>
      </p:grpSp>
      <p:grpSp>
        <p:nvGrpSpPr>
          <p:cNvPr id="15" name="Group 15"/>
          <p:cNvGrpSpPr/>
          <p:nvPr/>
        </p:nvGrpSpPr>
        <p:grpSpPr>
          <a:xfrm>
            <a:off x="7557847" y="2303614"/>
            <a:ext cx="4185324" cy="942178"/>
            <a:chOff x="0" y="0"/>
            <a:chExt cx="2933616" cy="6604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933616" cy="660400"/>
            </a:xfrm>
            <a:custGeom>
              <a:avLst/>
              <a:gdLst/>
              <a:ahLst/>
              <a:cxnLst/>
              <a:rect l="l" t="t" r="r" b="b"/>
              <a:pathLst>
                <a:path w="2933616" h="660400">
                  <a:moveTo>
                    <a:pt x="2809156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809156" y="0"/>
                  </a:lnTo>
                  <a:cubicBezTo>
                    <a:pt x="2877736" y="0"/>
                    <a:pt x="2933616" y="55880"/>
                    <a:pt x="2933616" y="124460"/>
                  </a:cubicBezTo>
                  <a:lnTo>
                    <a:pt x="2933616" y="535940"/>
                  </a:lnTo>
                  <a:cubicBezTo>
                    <a:pt x="2933616" y="604520"/>
                    <a:pt x="2877736" y="660400"/>
                    <a:pt x="2809156" y="660400"/>
                  </a:cubicBezTo>
                  <a:close/>
                </a:path>
              </a:pathLst>
            </a:custGeom>
            <a:solidFill>
              <a:srgbClr val="6968D4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7964983" y="2677634"/>
            <a:ext cx="194138" cy="194138"/>
            <a:chOff x="0" y="0"/>
            <a:chExt cx="6350000" cy="6350000"/>
          </a:xfrm>
        </p:grpSpPr>
        <p:sp>
          <p:nvSpPr>
            <p:cNvPr id="18" name="Freeform 1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9" name="AutoShape 19"/>
          <p:cNvSpPr/>
          <p:nvPr/>
        </p:nvSpPr>
        <p:spPr>
          <a:xfrm rot="-10800000">
            <a:off x="6658245" y="3543300"/>
            <a:ext cx="28118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TextBox 21"/>
          <p:cNvSpPr txBox="1"/>
          <p:nvPr/>
        </p:nvSpPr>
        <p:spPr>
          <a:xfrm>
            <a:off x="8468325" y="2577856"/>
            <a:ext cx="3080165" cy="401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31"/>
              </a:lnSpc>
            </a:pPr>
            <a:r>
              <a:rPr lang="en-US" sz="2700" dirty="0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PHP </a:t>
            </a:r>
            <a:r>
              <a:rPr lang="en-US" sz="2700" dirty="0" err="1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là</a:t>
            </a:r>
            <a:r>
              <a:rPr lang="en-US" sz="2700" dirty="0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gì</a:t>
            </a:r>
            <a:r>
              <a:rPr lang="en-US" sz="2700" dirty="0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?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366691" y="6950487"/>
            <a:ext cx="4289097" cy="935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44"/>
              </a:lnSpc>
            </a:pPr>
            <a:r>
              <a:rPr lang="en-US" sz="6300" dirty="0" err="1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Giới</a:t>
            </a:r>
            <a:r>
              <a:rPr lang="en-US" sz="6300" dirty="0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sz="6300" dirty="0" err="1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thiệu</a:t>
            </a:r>
            <a:endParaRPr lang="en-US" sz="6300" dirty="0">
              <a:solidFill>
                <a:srgbClr val="FFFFFF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12018051" y="8160084"/>
            <a:ext cx="2947065" cy="401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31"/>
              </a:lnSpc>
            </a:pPr>
            <a:r>
              <a:rPr lang="en-US" sz="2700" dirty="0" err="1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Lịch</a:t>
            </a:r>
            <a:r>
              <a:rPr lang="en-US" sz="2700" dirty="0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sử</a:t>
            </a:r>
            <a:r>
              <a:rPr lang="en-US" sz="2700" dirty="0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ra</a:t>
            </a:r>
            <a:r>
              <a:rPr lang="en-US" sz="2700" dirty="0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đời</a:t>
            </a:r>
            <a:endParaRPr lang="en-US" sz="2700" dirty="0">
              <a:solidFill>
                <a:srgbClr val="FFFFFF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6577544" y="3937950"/>
            <a:ext cx="4190962" cy="15608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PHP </a:t>
            </a:r>
            <a:r>
              <a:rPr lang="en-US" sz="24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là</a:t>
            </a:r>
            <a:r>
              <a:rPr lang="en-US" sz="24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ngôn</a:t>
            </a:r>
            <a:r>
              <a:rPr lang="en-US" sz="24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ngữ</a:t>
            </a:r>
            <a:r>
              <a:rPr lang="en-US" sz="24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xử</a:t>
            </a:r>
            <a:r>
              <a:rPr lang="en-US" sz="24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lý</a:t>
            </a:r>
            <a:r>
              <a:rPr lang="en-US" sz="24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ở </a:t>
            </a:r>
            <a:r>
              <a:rPr lang="en-US" sz="24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phía</a:t>
            </a:r>
            <a:r>
              <a:rPr lang="en-US" sz="24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Server, </a:t>
            </a:r>
            <a:r>
              <a:rPr lang="en-US" sz="24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là</a:t>
            </a:r>
            <a:r>
              <a:rPr lang="en-US" sz="24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1 </a:t>
            </a:r>
            <a:r>
              <a:rPr lang="en-US" sz="24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công</a:t>
            </a:r>
            <a:r>
              <a:rPr lang="en-US" sz="24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cụ</a:t>
            </a:r>
            <a:r>
              <a:rPr lang="en-US" sz="24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rất</a:t>
            </a:r>
            <a:r>
              <a:rPr lang="en-US" sz="24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mạnh</a:t>
            </a:r>
            <a:r>
              <a:rPr lang="en-US" sz="24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trong</a:t>
            </a:r>
            <a:r>
              <a:rPr lang="en-US" sz="24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việc</a:t>
            </a:r>
            <a:r>
              <a:rPr lang="en-US" sz="24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phát</a:t>
            </a:r>
            <a:r>
              <a:rPr lang="en-US" sz="24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triển</a:t>
            </a:r>
            <a:r>
              <a:rPr lang="en-US" sz="24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web </a:t>
            </a:r>
            <a:r>
              <a:rPr lang="en-US" sz="24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có</a:t>
            </a:r>
            <a:r>
              <a:rPr lang="en-US" sz="24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tính</a:t>
            </a:r>
            <a:r>
              <a:rPr lang="en-US" sz="24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tương</a:t>
            </a:r>
            <a:r>
              <a:rPr lang="en-US" sz="24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tác</a:t>
            </a:r>
            <a:r>
              <a:rPr lang="en-US" sz="24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en-US" sz="1800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12145409" y="4245510"/>
            <a:ext cx="4471070" cy="314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PHP </a:t>
            </a:r>
            <a:r>
              <a:rPr lang="en-US" sz="24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được</a:t>
            </a:r>
            <a:r>
              <a:rPr lang="en-US" sz="24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phát</a:t>
            </a:r>
            <a:r>
              <a:rPr lang="en-US" sz="24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triển</a:t>
            </a:r>
            <a:r>
              <a:rPr lang="en-US" sz="24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từ</a:t>
            </a:r>
            <a:r>
              <a:rPr lang="en-US" sz="24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một</a:t>
            </a:r>
            <a:r>
              <a:rPr lang="en-US" sz="24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sản</a:t>
            </a:r>
            <a:r>
              <a:rPr lang="en-US" sz="24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phẩm</a:t>
            </a:r>
            <a:r>
              <a:rPr lang="en-US" sz="24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có</a:t>
            </a:r>
            <a:r>
              <a:rPr lang="en-US" sz="24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tên</a:t>
            </a:r>
            <a:r>
              <a:rPr lang="en-US" sz="24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là</a:t>
            </a:r>
            <a:r>
              <a:rPr lang="en-US" sz="24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PHP/FI. PHP/FI do Rasmus </a:t>
            </a:r>
            <a:r>
              <a:rPr lang="en-US" sz="24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Lerdorf</a:t>
            </a:r>
            <a:r>
              <a:rPr lang="en-US" sz="24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</a:t>
            </a:r>
            <a:r>
              <a:rPr lang="en-US" sz="24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tạo</a:t>
            </a:r>
            <a:r>
              <a:rPr lang="en-US" sz="24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ra</a:t>
            </a:r>
            <a:r>
              <a:rPr lang="en-US" sz="24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năm</a:t>
            </a:r>
            <a:r>
              <a:rPr lang="en-US" sz="24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1995, ban </a:t>
            </a:r>
            <a:r>
              <a:rPr lang="en-US" sz="24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đầu</a:t>
            </a:r>
            <a:r>
              <a:rPr lang="en-US" sz="24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được</a:t>
            </a:r>
            <a:r>
              <a:rPr lang="en-US" sz="24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xem</a:t>
            </a:r>
            <a:r>
              <a:rPr lang="en-US" sz="24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như</a:t>
            </a:r>
            <a:r>
              <a:rPr lang="en-US" sz="24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là</a:t>
            </a:r>
            <a:r>
              <a:rPr lang="en-US" sz="24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một</a:t>
            </a:r>
            <a:r>
              <a:rPr lang="en-US" sz="24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tập</a:t>
            </a:r>
            <a:r>
              <a:rPr lang="en-US" sz="24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con </a:t>
            </a:r>
            <a:r>
              <a:rPr lang="en-US" sz="24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đơn</a:t>
            </a:r>
            <a:r>
              <a:rPr lang="en-US" sz="24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giản</a:t>
            </a:r>
            <a:r>
              <a:rPr lang="en-US" sz="24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của</a:t>
            </a:r>
            <a:r>
              <a:rPr lang="en-US" sz="24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các</a:t>
            </a:r>
            <a:r>
              <a:rPr lang="en-US" sz="24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</a:t>
            </a:r>
            <a:r>
              <a:rPr lang="en-US" sz="24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mã</a:t>
            </a:r>
            <a:r>
              <a:rPr lang="en-US" sz="24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kịch</a:t>
            </a:r>
            <a:r>
              <a:rPr lang="en-US" sz="24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bản</a:t>
            </a:r>
            <a:r>
              <a:rPr lang="en-US" sz="24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Perl </a:t>
            </a:r>
            <a:r>
              <a:rPr lang="en-US" sz="24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để</a:t>
            </a:r>
            <a:r>
              <a:rPr lang="en-US" sz="24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theo</a:t>
            </a:r>
            <a:r>
              <a:rPr lang="en-US" sz="24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dõi</a:t>
            </a:r>
            <a:r>
              <a:rPr lang="en-US" sz="24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tình</a:t>
            </a:r>
            <a:r>
              <a:rPr lang="en-US" sz="24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hình</a:t>
            </a:r>
            <a:r>
              <a:rPr lang="en-US" sz="24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truy</a:t>
            </a:r>
            <a:r>
              <a:rPr lang="en-US" sz="24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cập</a:t>
            </a:r>
            <a:r>
              <a:rPr lang="en-US" sz="24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đến</a:t>
            </a:r>
            <a:r>
              <a:rPr lang="en-US" sz="24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bản</a:t>
            </a:r>
            <a:r>
              <a:rPr lang="en-US" sz="24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sơ</a:t>
            </a:r>
            <a:r>
              <a:rPr lang="en-US" sz="24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yếu</a:t>
            </a:r>
            <a:r>
              <a:rPr lang="en-US" sz="24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lý</a:t>
            </a:r>
            <a:r>
              <a:rPr lang="en-US" sz="24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lịch</a:t>
            </a:r>
            <a:r>
              <a:rPr lang="en-US" sz="24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của</a:t>
            </a:r>
            <a:r>
              <a:rPr lang="en-US" sz="24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ông</a:t>
            </a:r>
            <a:r>
              <a:rPr lang="en-US" sz="24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trên</a:t>
            </a:r>
            <a:r>
              <a:rPr lang="en-US" sz="24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mạng</a:t>
            </a:r>
            <a:r>
              <a:rPr lang="en-US" sz="24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en-US" sz="1800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58757" r="17368" b="23642"/>
          <a:stretch>
            <a:fillRect/>
          </a:stretch>
        </p:blipFill>
        <p:spPr>
          <a:xfrm>
            <a:off x="0" y="6391654"/>
            <a:ext cx="18288000" cy="389534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217339" y="5671529"/>
            <a:ext cx="5650620" cy="1440248"/>
            <a:chOff x="0" y="0"/>
            <a:chExt cx="2590990" cy="6604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590990" cy="660400"/>
            </a:xfrm>
            <a:custGeom>
              <a:avLst/>
              <a:gdLst/>
              <a:ahLst/>
              <a:cxnLst/>
              <a:rect l="l" t="t" r="r" b="b"/>
              <a:pathLst>
                <a:path w="2590990" h="660400">
                  <a:moveTo>
                    <a:pt x="2466530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466530" y="0"/>
                  </a:lnTo>
                  <a:cubicBezTo>
                    <a:pt x="2535110" y="0"/>
                    <a:pt x="2590990" y="55880"/>
                    <a:pt x="2590990" y="124460"/>
                  </a:cubicBezTo>
                  <a:lnTo>
                    <a:pt x="2590990" y="535940"/>
                  </a:lnTo>
                  <a:cubicBezTo>
                    <a:pt x="2590990" y="604520"/>
                    <a:pt x="2535110" y="660400"/>
                    <a:pt x="2466530" y="660400"/>
                  </a:cubicBezTo>
                  <a:close/>
                </a:path>
              </a:pathLst>
            </a:custGeom>
            <a:solidFill>
              <a:srgbClr val="9695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6318690" y="5671529"/>
            <a:ext cx="5650620" cy="1440248"/>
            <a:chOff x="0" y="0"/>
            <a:chExt cx="2590990" cy="660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590990" cy="660400"/>
            </a:xfrm>
            <a:custGeom>
              <a:avLst/>
              <a:gdLst/>
              <a:ahLst/>
              <a:cxnLst/>
              <a:rect l="l" t="t" r="r" b="b"/>
              <a:pathLst>
                <a:path w="2590990" h="660400">
                  <a:moveTo>
                    <a:pt x="2466530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466530" y="0"/>
                  </a:lnTo>
                  <a:cubicBezTo>
                    <a:pt x="2535110" y="0"/>
                    <a:pt x="2590990" y="55880"/>
                    <a:pt x="2590990" y="124460"/>
                  </a:cubicBezTo>
                  <a:lnTo>
                    <a:pt x="2590990" y="535940"/>
                  </a:lnTo>
                  <a:cubicBezTo>
                    <a:pt x="2590990" y="604520"/>
                    <a:pt x="2535110" y="660400"/>
                    <a:pt x="2466530" y="660400"/>
                  </a:cubicBezTo>
                  <a:close/>
                </a:path>
              </a:pathLst>
            </a:custGeom>
            <a:solidFill>
              <a:srgbClr val="6968D4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1420040" y="5671529"/>
            <a:ext cx="5650620" cy="1440248"/>
            <a:chOff x="0" y="0"/>
            <a:chExt cx="2590990" cy="6604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590990" cy="660400"/>
            </a:xfrm>
            <a:custGeom>
              <a:avLst/>
              <a:gdLst/>
              <a:ahLst/>
              <a:cxnLst/>
              <a:rect l="l" t="t" r="r" b="b"/>
              <a:pathLst>
                <a:path w="2590990" h="660400">
                  <a:moveTo>
                    <a:pt x="2466530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466530" y="0"/>
                  </a:lnTo>
                  <a:cubicBezTo>
                    <a:pt x="2535110" y="0"/>
                    <a:pt x="2590990" y="55880"/>
                    <a:pt x="2590990" y="124460"/>
                  </a:cubicBezTo>
                  <a:lnTo>
                    <a:pt x="2590990" y="535940"/>
                  </a:lnTo>
                  <a:cubicBezTo>
                    <a:pt x="2590990" y="604520"/>
                    <a:pt x="2535110" y="660400"/>
                    <a:pt x="2466530" y="660400"/>
                  </a:cubicBezTo>
                  <a:close/>
                </a:path>
              </a:pathLst>
            </a:custGeom>
            <a:solidFill>
              <a:srgbClr val="484995"/>
            </a:solidFill>
          </p:spPr>
        </p:sp>
      </p:grpSp>
      <p:sp>
        <p:nvSpPr>
          <p:cNvPr id="9" name="AutoShape 9"/>
          <p:cNvSpPr/>
          <p:nvPr/>
        </p:nvSpPr>
        <p:spPr>
          <a:xfrm rot="-5400000">
            <a:off x="598595" y="8242814"/>
            <a:ext cx="1247013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 rot="-5400000">
            <a:off x="5699946" y="8242814"/>
            <a:ext cx="1247013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 rot="-5400000">
            <a:off x="10801296" y="8242814"/>
            <a:ext cx="1247013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2" name="Group 12"/>
          <p:cNvGrpSpPr/>
          <p:nvPr/>
        </p:nvGrpSpPr>
        <p:grpSpPr>
          <a:xfrm>
            <a:off x="16225998" y="1028700"/>
            <a:ext cx="458305" cy="117023"/>
            <a:chOff x="0" y="0"/>
            <a:chExt cx="611074" cy="156031"/>
          </a:xfrm>
        </p:grpSpPr>
        <p:grpSp>
          <p:nvGrpSpPr>
            <p:cNvPr id="13" name="Group 13"/>
            <p:cNvGrpSpPr/>
            <p:nvPr/>
          </p:nvGrpSpPr>
          <p:grpSpPr>
            <a:xfrm>
              <a:off x="455043" y="0"/>
              <a:ext cx="156031" cy="156031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5" name="Group 15"/>
            <p:cNvGrpSpPr/>
            <p:nvPr/>
          </p:nvGrpSpPr>
          <p:grpSpPr>
            <a:xfrm>
              <a:off x="227521" y="0"/>
              <a:ext cx="156031" cy="156031"/>
              <a:chOff x="0" y="0"/>
              <a:chExt cx="6350000" cy="63500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7" name="Group 17"/>
            <p:cNvGrpSpPr/>
            <p:nvPr/>
          </p:nvGrpSpPr>
          <p:grpSpPr>
            <a:xfrm>
              <a:off x="0" y="0"/>
              <a:ext cx="156031" cy="156031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sp>
        <p:nvSpPr>
          <p:cNvPr id="19" name="TextBox 19"/>
          <p:cNvSpPr txBox="1"/>
          <p:nvPr/>
        </p:nvSpPr>
        <p:spPr>
          <a:xfrm>
            <a:off x="1822096" y="6090727"/>
            <a:ext cx="2354228" cy="6113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6"/>
              </a:lnSpc>
            </a:pPr>
            <a:r>
              <a:rPr lang="en-US" sz="4100" dirty="0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Step 1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867960" y="6090727"/>
            <a:ext cx="2354228" cy="6113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6"/>
              </a:lnSpc>
            </a:pPr>
            <a:r>
              <a:rPr lang="en-US" sz="4100" dirty="0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Step 2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1969310" y="6090727"/>
            <a:ext cx="2354228" cy="6113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6"/>
              </a:lnSpc>
            </a:pPr>
            <a:r>
              <a:rPr lang="en-US" sz="4100" dirty="0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Step 3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34036" y="2381938"/>
            <a:ext cx="4796217" cy="18580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44"/>
              </a:lnSpc>
            </a:pPr>
            <a:r>
              <a:rPr lang="en-US" sz="6300" dirty="0" err="1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Cách</a:t>
            </a:r>
            <a:r>
              <a:rPr lang="en-US" sz="6300" dirty="0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sz="6300" dirty="0" err="1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thức</a:t>
            </a:r>
            <a:endParaRPr lang="en-US" sz="6300" dirty="0">
              <a:solidFill>
                <a:srgbClr val="FFFFFF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  <a:p>
            <a:pPr>
              <a:lnSpc>
                <a:spcPts val="7244"/>
              </a:lnSpc>
            </a:pPr>
            <a:r>
              <a:rPr lang="en-US" sz="6300" dirty="0" err="1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hoạt</a:t>
            </a:r>
            <a:r>
              <a:rPr lang="en-US" sz="6300" dirty="0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sz="6300" dirty="0" err="1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động</a:t>
            </a:r>
            <a:endParaRPr lang="en-US" sz="6300" dirty="0">
              <a:solidFill>
                <a:srgbClr val="FFFFFF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1542119" y="7702810"/>
            <a:ext cx="3724250" cy="10733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6"/>
              </a:lnSpc>
            </a:pPr>
            <a:r>
              <a:rPr lang="en-US" sz="23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Người</a:t>
            </a:r>
            <a:r>
              <a:rPr lang="en-US" sz="2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dung </a:t>
            </a:r>
            <a:r>
              <a:rPr lang="en-US" sz="23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gửi</a:t>
            </a:r>
            <a:r>
              <a:rPr lang="en-US" sz="2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3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yêu</a:t>
            </a:r>
            <a:r>
              <a:rPr lang="en-US" sz="2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3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cầu</a:t>
            </a:r>
            <a:r>
              <a:rPr lang="en-US" sz="2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3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thông</a:t>
            </a:r>
            <a:r>
              <a:rPr lang="en-US" sz="2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qua </a:t>
            </a:r>
            <a:r>
              <a:rPr lang="en-US" sz="23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việc</a:t>
            </a:r>
            <a:r>
              <a:rPr lang="en-US" sz="2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3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truy</a:t>
            </a:r>
            <a:r>
              <a:rPr lang="en-US" sz="2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3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cập</a:t>
            </a:r>
            <a:r>
              <a:rPr lang="en-US" sz="2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3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đường</a:t>
            </a:r>
            <a:r>
              <a:rPr lang="en-US" sz="2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3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dẫn</a:t>
            </a:r>
            <a:r>
              <a:rPr lang="en-US" sz="2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3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tập</a:t>
            </a:r>
            <a:r>
              <a:rPr lang="en-US" sz="2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tin.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6643470" y="7702810"/>
            <a:ext cx="3883125" cy="716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6"/>
              </a:lnSpc>
            </a:pPr>
            <a:r>
              <a:rPr lang="en-US" sz="23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Máy</a:t>
            </a:r>
            <a:r>
              <a:rPr lang="en-US" sz="2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3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chủ</a:t>
            </a:r>
            <a:r>
              <a:rPr lang="en-US" sz="2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web </a:t>
            </a:r>
            <a:r>
              <a:rPr lang="en-US" sz="23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tiếp</a:t>
            </a:r>
            <a:r>
              <a:rPr lang="en-US" sz="2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3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nhận</a:t>
            </a:r>
            <a:r>
              <a:rPr lang="en-US" sz="2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3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yêu</a:t>
            </a:r>
            <a:r>
              <a:rPr lang="en-US" sz="2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3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cầu</a:t>
            </a:r>
            <a:r>
              <a:rPr lang="en-US" sz="2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3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của</a:t>
            </a:r>
            <a:r>
              <a:rPr lang="en-US" sz="2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3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người</a:t>
            </a:r>
            <a:r>
              <a:rPr lang="en-US" sz="2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dung.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1744821" y="7702810"/>
            <a:ext cx="3902984" cy="10733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6"/>
              </a:lnSpc>
            </a:pPr>
            <a:r>
              <a:rPr lang="en-US" sz="23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Biên</a:t>
            </a:r>
            <a:r>
              <a:rPr lang="en-US" sz="2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3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dịch</a:t>
            </a:r>
            <a:r>
              <a:rPr lang="en-US" sz="2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3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tập</a:t>
            </a:r>
            <a:r>
              <a:rPr lang="en-US" sz="2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tin PHP </a:t>
            </a:r>
            <a:r>
              <a:rPr lang="en-US" sz="23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thành</a:t>
            </a:r>
            <a:r>
              <a:rPr lang="en-US" sz="2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3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mã</a:t>
            </a:r>
            <a:r>
              <a:rPr lang="en-US" sz="2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HTML </a:t>
            </a:r>
            <a:r>
              <a:rPr lang="en-US" sz="23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và</a:t>
            </a:r>
            <a:r>
              <a:rPr lang="en-US" sz="2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3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gửi</a:t>
            </a:r>
            <a:r>
              <a:rPr lang="en-US" sz="2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3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về</a:t>
            </a:r>
            <a:r>
              <a:rPr lang="en-US" sz="2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3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trình</a:t>
            </a:r>
            <a:r>
              <a:rPr lang="en-US" sz="2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3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duyệt</a:t>
            </a:r>
            <a:r>
              <a:rPr lang="en-US" sz="2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3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của</a:t>
            </a:r>
            <a:r>
              <a:rPr lang="en-US" sz="2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3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người</a:t>
            </a:r>
            <a:r>
              <a:rPr lang="en-US" sz="2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3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dùng</a:t>
            </a:r>
            <a:r>
              <a:rPr lang="en-US" sz="2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  <p:pic>
        <p:nvPicPr>
          <p:cNvPr id="30" name="Picture 29" descr="Bài 1 - Tổng quan về lập trình Web">
            <a:extLst>
              <a:ext uri="{FF2B5EF4-FFF2-40B4-BE49-F238E27FC236}">
                <a16:creationId xmlns:a16="http://schemas.microsoft.com/office/drawing/2014/main" id="{61D51585-9425-F18A-3E9C-4C2F2C9ECE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470" y="1947070"/>
            <a:ext cx="8485473" cy="27133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0187" t="54277" b="827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5" name="AutoShape 15"/>
          <p:cNvSpPr/>
          <p:nvPr/>
        </p:nvSpPr>
        <p:spPr>
          <a:xfrm rot="-10800000">
            <a:off x="1234036" y="7818052"/>
            <a:ext cx="28118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TextBox 16"/>
          <p:cNvSpPr txBox="1"/>
          <p:nvPr/>
        </p:nvSpPr>
        <p:spPr>
          <a:xfrm>
            <a:off x="1234036" y="5377044"/>
            <a:ext cx="6139046" cy="18733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35"/>
              </a:lnSpc>
            </a:pPr>
            <a:r>
              <a:rPr lang="en-US" sz="6699" dirty="0" err="1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Một</a:t>
            </a:r>
            <a:r>
              <a:rPr lang="en-US" sz="6699" dirty="0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sz="6699" dirty="0" err="1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số</a:t>
            </a:r>
            <a:r>
              <a:rPr lang="en-US" sz="6699" dirty="0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sz="6699" dirty="0" err="1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câu</a:t>
            </a:r>
            <a:r>
              <a:rPr lang="en-US" sz="6699" dirty="0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sz="6699" dirty="0" err="1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lệnh</a:t>
            </a:r>
            <a:endParaRPr lang="en-US" sz="6699" dirty="0">
              <a:solidFill>
                <a:srgbClr val="FFFFFF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  <a:p>
            <a:pPr>
              <a:lnSpc>
                <a:spcPts val="7235"/>
              </a:lnSpc>
            </a:pPr>
            <a:r>
              <a:rPr lang="en-US" sz="6699" dirty="0" err="1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cơ</a:t>
            </a:r>
            <a:r>
              <a:rPr lang="en-US" sz="6699" dirty="0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sz="6699" dirty="0" err="1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bản</a:t>
            </a:r>
            <a:endParaRPr lang="en-US" sz="6699" dirty="0">
              <a:solidFill>
                <a:srgbClr val="FFFFFF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F6664FB-22A6-7A79-02CD-F97E204D695F}"/>
              </a:ext>
            </a:extLst>
          </p:cNvPr>
          <p:cNvGrpSpPr/>
          <p:nvPr/>
        </p:nvGrpSpPr>
        <p:grpSpPr>
          <a:xfrm>
            <a:off x="7749948" y="951502"/>
            <a:ext cx="10959980" cy="8382000"/>
            <a:chOff x="7870716" y="952500"/>
            <a:chExt cx="10959980" cy="8382000"/>
          </a:xfrm>
        </p:grpSpPr>
        <p:grpSp>
          <p:nvGrpSpPr>
            <p:cNvPr id="3" name="Group 3"/>
            <p:cNvGrpSpPr/>
            <p:nvPr/>
          </p:nvGrpSpPr>
          <p:grpSpPr>
            <a:xfrm>
              <a:off x="9448800" y="952500"/>
              <a:ext cx="9381896" cy="8382000"/>
              <a:chOff x="0" y="0"/>
              <a:chExt cx="3089942" cy="1164902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3089942" cy="1164902"/>
              </a:xfrm>
              <a:custGeom>
                <a:avLst/>
                <a:gdLst/>
                <a:ahLst/>
                <a:cxnLst/>
                <a:rect l="l" t="t" r="r" b="b"/>
                <a:pathLst>
                  <a:path w="3089942" h="1164902">
                    <a:moveTo>
                      <a:pt x="2965482" y="1164902"/>
                    </a:moveTo>
                    <a:lnTo>
                      <a:pt x="124460" y="1164902"/>
                    </a:lnTo>
                    <a:cubicBezTo>
                      <a:pt x="55880" y="1164902"/>
                      <a:pt x="0" y="1109022"/>
                      <a:pt x="0" y="1040442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2965482" y="0"/>
                    </a:lnTo>
                    <a:cubicBezTo>
                      <a:pt x="3034062" y="0"/>
                      <a:pt x="3089942" y="55880"/>
                      <a:pt x="3089942" y="124460"/>
                    </a:cubicBezTo>
                    <a:lnTo>
                      <a:pt x="3089942" y="1040442"/>
                    </a:lnTo>
                    <a:cubicBezTo>
                      <a:pt x="3089942" y="1109022"/>
                      <a:pt x="3034062" y="1164902"/>
                      <a:pt x="2965482" y="1164902"/>
                    </a:cubicBezTo>
                    <a:close/>
                  </a:path>
                </a:pathLst>
              </a:custGeom>
              <a:solidFill>
                <a:srgbClr val="6968D4"/>
              </a:solidFill>
            </p:spPr>
            <p:txBody>
              <a:bodyPr/>
              <a:lstStyle/>
              <a:p>
                <a:endParaRPr lang="en-US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7870716" y="1375816"/>
              <a:ext cx="3156167" cy="886809"/>
              <a:chOff x="0" y="-39870"/>
              <a:chExt cx="4561055" cy="780272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-39870"/>
                <a:ext cx="4561055" cy="780272"/>
              </a:xfrm>
              <a:custGeom>
                <a:avLst/>
                <a:gdLst/>
                <a:ahLst/>
                <a:cxnLst/>
                <a:rect l="l" t="t" r="r" b="b"/>
                <a:pathLst>
                  <a:path w="4561055" h="660400">
                    <a:moveTo>
                      <a:pt x="4436595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4436595" y="0"/>
                    </a:lnTo>
                    <a:cubicBezTo>
                      <a:pt x="4505175" y="0"/>
                      <a:pt x="4561055" y="55880"/>
                      <a:pt x="4561055" y="124460"/>
                    </a:cubicBezTo>
                    <a:lnTo>
                      <a:pt x="4561055" y="535940"/>
                    </a:lnTo>
                    <a:cubicBezTo>
                      <a:pt x="4561055" y="604520"/>
                      <a:pt x="4505175" y="660400"/>
                      <a:pt x="4436595" y="660400"/>
                    </a:cubicBezTo>
                    <a:close/>
                  </a:path>
                </a:pathLst>
              </a:custGeom>
              <a:solidFill>
                <a:srgbClr val="9695FF"/>
              </a:solidFill>
            </p:spPr>
          </p:sp>
        </p:grpSp>
        <p:sp>
          <p:nvSpPr>
            <p:cNvPr id="18" name="TextBox 18"/>
            <p:cNvSpPr txBox="1"/>
            <p:nvPr/>
          </p:nvSpPr>
          <p:spPr>
            <a:xfrm>
              <a:off x="10515600" y="2625950"/>
              <a:ext cx="7628200" cy="545841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457200" indent="-457200">
                <a:lnSpc>
                  <a:spcPct val="107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Được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giới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hạn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bởi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cặp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kí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hiệu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&lt;?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php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…. ?&gt;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hoặc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&lt;? …. ?&gt;</a:t>
              </a:r>
              <a:endParaRPr lang="en-US" sz="20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457200" indent="-457200">
                <a:lnSpc>
                  <a:spcPct val="107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Các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biến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được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bắt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đầu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bằng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dấu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$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và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không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cần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khai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báo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trước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kiểu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dữ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liệu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.</a:t>
              </a:r>
              <a:endParaRPr lang="en-US" sz="20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457200" indent="-457200">
                <a:lnSpc>
                  <a:spcPct val="107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Mỗi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câu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lệnh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được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kết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thúc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bởi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dấu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;</a:t>
              </a:r>
              <a:endParaRPr lang="en-US" sz="20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457200" indent="-457200">
                <a:lnSpc>
                  <a:spcPct val="107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Chú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thích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được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đặt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trong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cặp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kí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hiệu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/* …. */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với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đoạn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chú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thích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hoặc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//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và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#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với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dòng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chú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thích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.</a:t>
              </a:r>
              <a:endParaRPr lang="en-US" sz="20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457200" indent="-457200">
                <a:lnSpc>
                  <a:spcPct val="107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Về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cú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pháp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các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từ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khóa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và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ngôn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ngữ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, PHP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tương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tự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hầu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hết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các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ngôn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ngữ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C, C++, Java, Perl …</a:t>
              </a:r>
              <a:endParaRPr lang="en-US" sz="20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8048301" y="1609857"/>
              <a:ext cx="2800996" cy="3526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52"/>
                </a:lnSpc>
              </a:pPr>
              <a:r>
                <a:rPr lang="en-US" sz="3200" dirty="0" err="1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Cú</a:t>
              </a:r>
              <a:r>
                <a:rPr lang="en-US" sz="3200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3200" dirty="0" err="1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pháp</a:t>
              </a:r>
              <a:endParaRPr lang="en-US" sz="32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4C545EDC-5E5F-92A3-49F3-BCCF899BC4F5}"/>
              </a:ext>
            </a:extLst>
          </p:cNvPr>
          <p:cNvGrpSpPr/>
          <p:nvPr/>
        </p:nvGrpSpPr>
        <p:grpSpPr>
          <a:xfrm>
            <a:off x="7709020" y="952500"/>
            <a:ext cx="10959980" cy="8694512"/>
            <a:chOff x="7870716" y="952500"/>
            <a:chExt cx="10959980" cy="8694512"/>
          </a:xfrm>
        </p:grpSpPr>
        <p:grpSp>
          <p:nvGrpSpPr>
            <p:cNvPr id="141" name="Group 3">
              <a:extLst>
                <a:ext uri="{FF2B5EF4-FFF2-40B4-BE49-F238E27FC236}">
                  <a16:creationId xmlns:a16="http://schemas.microsoft.com/office/drawing/2014/main" id="{3D5BC700-9E55-C419-2896-FEFDAE1337A8}"/>
                </a:ext>
              </a:extLst>
            </p:cNvPr>
            <p:cNvGrpSpPr/>
            <p:nvPr/>
          </p:nvGrpSpPr>
          <p:grpSpPr>
            <a:xfrm>
              <a:off x="9448800" y="952500"/>
              <a:ext cx="9381896" cy="8382000"/>
              <a:chOff x="0" y="0"/>
              <a:chExt cx="3089942" cy="1164902"/>
            </a:xfrm>
          </p:grpSpPr>
          <p:sp>
            <p:nvSpPr>
              <p:cNvPr id="146" name="Freeform 4">
                <a:extLst>
                  <a:ext uri="{FF2B5EF4-FFF2-40B4-BE49-F238E27FC236}">
                    <a16:creationId xmlns:a16="http://schemas.microsoft.com/office/drawing/2014/main" id="{501B6757-4E27-132C-5258-99C523F79ED5}"/>
                  </a:ext>
                </a:extLst>
              </p:cNvPr>
              <p:cNvSpPr/>
              <p:nvPr/>
            </p:nvSpPr>
            <p:spPr>
              <a:xfrm>
                <a:off x="0" y="0"/>
                <a:ext cx="3089942" cy="1164902"/>
              </a:xfrm>
              <a:custGeom>
                <a:avLst/>
                <a:gdLst/>
                <a:ahLst/>
                <a:cxnLst/>
                <a:rect l="l" t="t" r="r" b="b"/>
                <a:pathLst>
                  <a:path w="3089942" h="1164902">
                    <a:moveTo>
                      <a:pt x="2965482" y="1164902"/>
                    </a:moveTo>
                    <a:lnTo>
                      <a:pt x="124460" y="1164902"/>
                    </a:lnTo>
                    <a:cubicBezTo>
                      <a:pt x="55880" y="1164902"/>
                      <a:pt x="0" y="1109022"/>
                      <a:pt x="0" y="1040442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2965482" y="0"/>
                    </a:lnTo>
                    <a:cubicBezTo>
                      <a:pt x="3034062" y="0"/>
                      <a:pt x="3089942" y="55880"/>
                      <a:pt x="3089942" y="124460"/>
                    </a:cubicBezTo>
                    <a:lnTo>
                      <a:pt x="3089942" y="1040442"/>
                    </a:lnTo>
                    <a:cubicBezTo>
                      <a:pt x="3089942" y="1109022"/>
                      <a:pt x="3034062" y="1164902"/>
                      <a:pt x="2965482" y="1164902"/>
                    </a:cubicBezTo>
                    <a:close/>
                  </a:path>
                </a:pathLst>
              </a:custGeom>
              <a:solidFill>
                <a:srgbClr val="6968D4"/>
              </a:solidFill>
            </p:spPr>
            <p:txBody>
              <a:bodyPr/>
              <a:lstStyle/>
              <a:p>
                <a:endParaRPr lang="en-US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42" name="Group 9">
              <a:extLst>
                <a:ext uri="{FF2B5EF4-FFF2-40B4-BE49-F238E27FC236}">
                  <a16:creationId xmlns:a16="http://schemas.microsoft.com/office/drawing/2014/main" id="{A3594C54-B992-B8A8-B6B4-316D78639D9F}"/>
                </a:ext>
              </a:extLst>
            </p:cNvPr>
            <p:cNvGrpSpPr/>
            <p:nvPr/>
          </p:nvGrpSpPr>
          <p:grpSpPr>
            <a:xfrm>
              <a:off x="7870716" y="1375816"/>
              <a:ext cx="3156167" cy="886809"/>
              <a:chOff x="0" y="-39870"/>
              <a:chExt cx="4561055" cy="780272"/>
            </a:xfrm>
          </p:grpSpPr>
          <p:sp>
            <p:nvSpPr>
              <p:cNvPr id="145" name="Freeform 10">
                <a:extLst>
                  <a:ext uri="{FF2B5EF4-FFF2-40B4-BE49-F238E27FC236}">
                    <a16:creationId xmlns:a16="http://schemas.microsoft.com/office/drawing/2014/main" id="{0F72703A-D7A6-8760-23C0-8EC6EA83E6E8}"/>
                  </a:ext>
                </a:extLst>
              </p:cNvPr>
              <p:cNvSpPr/>
              <p:nvPr/>
            </p:nvSpPr>
            <p:spPr>
              <a:xfrm>
                <a:off x="0" y="-39870"/>
                <a:ext cx="4561055" cy="780272"/>
              </a:xfrm>
              <a:custGeom>
                <a:avLst/>
                <a:gdLst/>
                <a:ahLst/>
                <a:cxnLst/>
                <a:rect l="l" t="t" r="r" b="b"/>
                <a:pathLst>
                  <a:path w="4561055" h="660400">
                    <a:moveTo>
                      <a:pt x="4436595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4436595" y="0"/>
                    </a:lnTo>
                    <a:cubicBezTo>
                      <a:pt x="4505175" y="0"/>
                      <a:pt x="4561055" y="55880"/>
                      <a:pt x="4561055" y="124460"/>
                    </a:cubicBezTo>
                    <a:lnTo>
                      <a:pt x="4561055" y="535940"/>
                    </a:lnTo>
                    <a:cubicBezTo>
                      <a:pt x="4561055" y="604520"/>
                      <a:pt x="4505175" y="660400"/>
                      <a:pt x="4436595" y="660400"/>
                    </a:cubicBezTo>
                    <a:close/>
                  </a:path>
                </a:pathLst>
              </a:custGeom>
              <a:solidFill>
                <a:srgbClr val="9695FF"/>
              </a:solidFill>
            </p:spPr>
          </p:sp>
        </p:grpSp>
        <p:sp>
          <p:nvSpPr>
            <p:cNvPr id="143" name="TextBox 18">
              <a:extLst>
                <a:ext uri="{FF2B5EF4-FFF2-40B4-BE49-F238E27FC236}">
                  <a16:creationId xmlns:a16="http://schemas.microsoft.com/office/drawing/2014/main" id="{DA263728-76DE-559B-A030-3772B80C6605}"/>
                </a:ext>
              </a:extLst>
            </p:cNvPr>
            <p:cNvSpPr txBox="1"/>
            <p:nvPr/>
          </p:nvSpPr>
          <p:spPr>
            <a:xfrm>
              <a:off x="10677427" y="2553852"/>
              <a:ext cx="7628200" cy="709316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342900" indent="-342900">
                <a:lnSpc>
                  <a:spcPts val="3075"/>
                </a:lnSpc>
                <a:buFont typeface="Arial" panose="020B0604020202020204" pitchFamily="34" charset="0"/>
                <a:buChar char="•"/>
              </a:pPr>
              <a:r>
                <a:rPr lang="en-US" sz="28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Kiểu</a:t>
              </a:r>
              <a:r>
                <a:rPr lang="en-US" sz="2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dữ</a:t>
              </a:r>
              <a:r>
                <a:rPr lang="en-US" sz="2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liệu</a:t>
              </a:r>
              <a:r>
                <a:rPr lang="en-US" sz="2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cơ</a:t>
              </a:r>
              <a:r>
                <a:rPr lang="en-US" sz="2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bản</a:t>
              </a:r>
              <a:r>
                <a:rPr lang="en-US" sz="2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: </a:t>
              </a:r>
              <a:r>
                <a:rPr lang="en-US" sz="28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interger</a:t>
              </a:r>
              <a:r>
                <a:rPr lang="en-US" sz="2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, double, string</a:t>
              </a:r>
            </a:p>
            <a:p>
              <a:pPr marL="342900" indent="-342900">
                <a:lnSpc>
                  <a:spcPct val="107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PHP </a:t>
              </a:r>
              <a:r>
                <a:rPr lang="en-US" sz="28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không</a:t>
              </a:r>
              <a:r>
                <a:rPr lang="en-US" sz="2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có</a:t>
              </a:r>
              <a:r>
                <a:rPr lang="en-US" sz="2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khái</a:t>
              </a:r>
              <a:r>
                <a:rPr lang="en-US" sz="2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niệmTRUE</a:t>
              </a:r>
              <a:r>
                <a:rPr lang="en-US" sz="2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và</a:t>
              </a:r>
              <a:r>
                <a:rPr lang="en-US" sz="2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FALSE </a:t>
              </a:r>
              <a:r>
                <a:rPr lang="en-US" sz="28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mà</a:t>
              </a:r>
              <a:r>
                <a:rPr lang="en-US" sz="2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hiểu</a:t>
              </a:r>
              <a:r>
                <a:rPr lang="en-US" sz="2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TRUE </a:t>
              </a:r>
              <a:r>
                <a:rPr lang="en-US" sz="28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là</a:t>
              </a:r>
              <a:r>
                <a:rPr lang="en-US" sz="2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giá</a:t>
              </a:r>
              <a:r>
                <a:rPr lang="en-US" sz="2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trị</a:t>
              </a:r>
              <a:r>
                <a:rPr lang="en-US" sz="2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1 </a:t>
              </a:r>
              <a:r>
                <a:rPr lang="en-US" sz="28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và</a:t>
              </a:r>
              <a:r>
                <a:rPr lang="en-US" sz="2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FALSE </a:t>
              </a:r>
              <a:r>
                <a:rPr lang="en-US" sz="28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là</a:t>
              </a:r>
              <a:r>
                <a:rPr lang="en-US" sz="2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giá</a:t>
              </a:r>
              <a:r>
                <a:rPr lang="en-US" sz="2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trị</a:t>
              </a:r>
              <a:r>
                <a:rPr lang="en-US" sz="2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0.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Ví</a:t>
              </a:r>
              <a:r>
                <a:rPr lang="en-US" sz="2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dụ</a:t>
              </a:r>
              <a:endPara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457200"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$a = 1; // a </a:t>
              </a:r>
              <a:r>
                <a:rPr lang="en-US" sz="24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là</a:t>
              </a:r>
              <a:r>
                <a:rPr lang="en-US" sz="2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biến</a:t>
              </a:r>
              <a:r>
                <a:rPr lang="en-US" sz="2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có</a:t>
              </a:r>
              <a:r>
                <a:rPr lang="en-US" sz="2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kiểu</a:t>
              </a:r>
              <a:r>
                <a:rPr lang="en-US" sz="2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dữ</a:t>
              </a:r>
              <a:r>
                <a:rPr lang="en-US" sz="2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liệu</a:t>
              </a:r>
              <a:r>
                <a:rPr lang="en-US" sz="2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int</a:t>
              </a:r>
            </a:p>
            <a:p>
              <a:pPr marL="457200"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$b = 1.5; // b </a:t>
              </a:r>
              <a:r>
                <a:rPr lang="en-US" sz="24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là</a:t>
              </a:r>
              <a:r>
                <a:rPr lang="en-US" sz="2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biến</a:t>
              </a:r>
              <a:r>
                <a:rPr lang="en-US" sz="2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có</a:t>
              </a:r>
              <a:r>
                <a:rPr lang="en-US" sz="2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kiểu</a:t>
              </a:r>
              <a:r>
                <a:rPr lang="en-US" sz="2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dữ</a:t>
              </a:r>
              <a:r>
                <a:rPr lang="en-US" sz="2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liệu</a:t>
              </a:r>
              <a:r>
                <a:rPr lang="en-US" sz="2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double</a:t>
              </a:r>
            </a:p>
            <a:p>
              <a:pPr marL="457200"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$c = “banking academy”; // c </a:t>
              </a:r>
              <a:r>
                <a:rPr lang="en-US" sz="24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là</a:t>
              </a:r>
              <a:r>
                <a:rPr lang="en-US" sz="2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biến</a:t>
              </a:r>
              <a:r>
                <a:rPr lang="en-US" sz="2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có</a:t>
              </a:r>
              <a:r>
                <a:rPr lang="en-US" sz="2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kiểu</a:t>
              </a:r>
              <a:r>
                <a:rPr lang="en-US" sz="2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dữ</a:t>
              </a:r>
              <a:r>
                <a:rPr lang="en-US" sz="2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liệu</a:t>
              </a:r>
              <a:r>
                <a:rPr lang="en-US" sz="2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string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Có</a:t>
              </a:r>
              <a:r>
                <a:rPr lang="en-US" sz="2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thể</a:t>
              </a:r>
              <a:r>
                <a:rPr lang="en-US" sz="2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ép</a:t>
              </a:r>
              <a:r>
                <a:rPr lang="en-US" sz="2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kiểu</a:t>
              </a:r>
              <a:r>
                <a:rPr lang="en-US" sz="2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trong</a:t>
              </a:r>
              <a:r>
                <a:rPr lang="en-US" sz="2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PHP </a:t>
              </a:r>
              <a:r>
                <a:rPr lang="en-US" sz="24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theo</a:t>
              </a:r>
              <a:r>
                <a:rPr lang="en-US" sz="2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cách</a:t>
              </a:r>
              <a:r>
                <a:rPr lang="en-US" sz="2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sau</a:t>
              </a:r>
              <a:endPara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457200"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$a = 15,5; // </a:t>
              </a:r>
              <a:r>
                <a:rPr lang="en-US" sz="24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Biến</a:t>
              </a:r>
              <a:r>
                <a:rPr lang="en-US" sz="2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a </a:t>
              </a:r>
              <a:r>
                <a:rPr lang="en-US" sz="24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đang</a:t>
              </a:r>
              <a:r>
                <a:rPr lang="en-US" sz="2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có</a:t>
              </a:r>
              <a:r>
                <a:rPr lang="en-US" sz="2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kiểu</a:t>
              </a:r>
              <a:r>
                <a:rPr lang="en-US" sz="2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dữ</a:t>
              </a:r>
              <a:r>
                <a:rPr lang="en-US" sz="2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liệu</a:t>
              </a:r>
              <a:r>
                <a:rPr lang="en-US" sz="2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double</a:t>
              </a:r>
            </a:p>
            <a:p>
              <a:pPr marL="457200"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$b = (int)$a; // </a:t>
              </a:r>
              <a:r>
                <a:rPr lang="en-US" sz="24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Biến</a:t>
              </a:r>
              <a:r>
                <a:rPr lang="en-US" sz="2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b </a:t>
              </a:r>
              <a:r>
                <a:rPr lang="en-US" sz="24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có</a:t>
              </a:r>
              <a:r>
                <a:rPr lang="en-US" sz="2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kiểu</a:t>
              </a:r>
              <a:r>
                <a:rPr lang="en-US" sz="2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dữ</a:t>
              </a:r>
              <a:r>
                <a:rPr lang="en-US" sz="2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liệu</a:t>
              </a:r>
              <a:r>
                <a:rPr lang="en-US" sz="2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int, </a:t>
              </a:r>
              <a:r>
                <a:rPr lang="en-US" sz="24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giá</a:t>
              </a:r>
              <a:r>
                <a:rPr lang="en-US" sz="2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trị</a:t>
              </a:r>
              <a:r>
                <a:rPr lang="en-US" sz="2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= 15</a:t>
              </a:r>
            </a:p>
            <a:p>
              <a:pPr marL="457200"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$c = (string) $b; // </a:t>
              </a:r>
              <a:r>
                <a:rPr lang="en-US" sz="24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Biến</a:t>
              </a:r>
              <a:r>
                <a:rPr lang="en-US" sz="2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c </a:t>
              </a:r>
              <a:r>
                <a:rPr lang="en-US" sz="24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có</a:t>
              </a:r>
              <a:r>
                <a:rPr lang="en-US" sz="2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kiểu</a:t>
              </a:r>
              <a:r>
                <a:rPr lang="en-US" sz="2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dữ</a:t>
              </a:r>
              <a:r>
                <a:rPr lang="en-US" sz="2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liệu</a:t>
              </a:r>
              <a:r>
                <a:rPr lang="en-US" sz="2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string, </a:t>
              </a:r>
              <a:r>
                <a:rPr lang="en-US" sz="24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giá</a:t>
              </a:r>
              <a:r>
                <a:rPr lang="en-US" sz="2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trị</a:t>
              </a:r>
              <a:r>
                <a:rPr lang="en-US" sz="2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= “15”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endParaRPr lang="en-US" sz="24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>
                <a:lnSpc>
                  <a:spcPts val="3075"/>
                </a:lnSpc>
              </a:pPr>
              <a:endParaRPr lang="en-US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44" name="TextBox 21">
              <a:extLst>
                <a:ext uri="{FF2B5EF4-FFF2-40B4-BE49-F238E27FC236}">
                  <a16:creationId xmlns:a16="http://schemas.microsoft.com/office/drawing/2014/main" id="{4FD59DB6-794C-328D-A44D-D03FBE65A379}"/>
                </a:ext>
              </a:extLst>
            </p:cNvPr>
            <p:cNvSpPr txBox="1"/>
            <p:nvPr/>
          </p:nvSpPr>
          <p:spPr>
            <a:xfrm>
              <a:off x="8048301" y="1609857"/>
              <a:ext cx="2800996" cy="3526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52"/>
                </a:lnSpc>
              </a:pPr>
              <a:r>
                <a:rPr lang="en-US" sz="3200" dirty="0" err="1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Kiểu</a:t>
              </a:r>
              <a:r>
                <a:rPr lang="en-US" sz="3200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3200" dirty="0" err="1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dữ</a:t>
              </a:r>
              <a:r>
                <a:rPr lang="en-US" sz="3200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3200" dirty="0" err="1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liệu</a:t>
              </a:r>
              <a:endParaRPr lang="en-US" sz="32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D5486274-3914-3A7D-1063-B6363CC19F39}"/>
              </a:ext>
            </a:extLst>
          </p:cNvPr>
          <p:cNvGrpSpPr/>
          <p:nvPr/>
        </p:nvGrpSpPr>
        <p:grpSpPr>
          <a:xfrm>
            <a:off x="7696200" y="952500"/>
            <a:ext cx="10959980" cy="8382000"/>
            <a:chOff x="7696200" y="944788"/>
            <a:chExt cx="10959980" cy="8382000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D54A7F0A-C4C5-A9A4-46D6-27D1D93D1C53}"/>
                </a:ext>
              </a:extLst>
            </p:cNvPr>
            <p:cNvGrpSpPr/>
            <p:nvPr/>
          </p:nvGrpSpPr>
          <p:grpSpPr>
            <a:xfrm>
              <a:off x="7696200" y="944788"/>
              <a:ext cx="10959980" cy="8382000"/>
              <a:chOff x="7870716" y="952500"/>
              <a:chExt cx="10959980" cy="8382000"/>
            </a:xfrm>
          </p:grpSpPr>
          <p:grpSp>
            <p:nvGrpSpPr>
              <p:cNvPr id="148" name="Group 3">
                <a:extLst>
                  <a:ext uri="{FF2B5EF4-FFF2-40B4-BE49-F238E27FC236}">
                    <a16:creationId xmlns:a16="http://schemas.microsoft.com/office/drawing/2014/main" id="{E86961C9-585C-5AFE-0664-F08076046A20}"/>
                  </a:ext>
                </a:extLst>
              </p:cNvPr>
              <p:cNvGrpSpPr/>
              <p:nvPr/>
            </p:nvGrpSpPr>
            <p:grpSpPr>
              <a:xfrm>
                <a:off x="9448800" y="952500"/>
                <a:ext cx="9381896" cy="8382000"/>
                <a:chOff x="0" y="0"/>
                <a:chExt cx="3089942" cy="1164902"/>
              </a:xfrm>
            </p:grpSpPr>
            <p:sp>
              <p:nvSpPr>
                <p:cNvPr id="153" name="Freeform 4">
                  <a:extLst>
                    <a:ext uri="{FF2B5EF4-FFF2-40B4-BE49-F238E27FC236}">
                      <a16:creationId xmlns:a16="http://schemas.microsoft.com/office/drawing/2014/main" id="{329097BC-A495-E4C3-56C7-07D4FE3F1B88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3089942" cy="1164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9942" h="1164902">
                      <a:moveTo>
                        <a:pt x="2965482" y="1164902"/>
                      </a:moveTo>
                      <a:lnTo>
                        <a:pt x="124460" y="1164902"/>
                      </a:lnTo>
                      <a:cubicBezTo>
                        <a:pt x="55880" y="1164902"/>
                        <a:pt x="0" y="1109022"/>
                        <a:pt x="0" y="1040442"/>
                      </a:cubicBezTo>
                      <a:lnTo>
                        <a:pt x="0" y="124460"/>
                      </a:lnTo>
                      <a:cubicBezTo>
                        <a:pt x="0" y="55880"/>
                        <a:pt x="55880" y="0"/>
                        <a:pt x="124460" y="0"/>
                      </a:cubicBezTo>
                      <a:lnTo>
                        <a:pt x="2965482" y="0"/>
                      </a:lnTo>
                      <a:cubicBezTo>
                        <a:pt x="3034062" y="0"/>
                        <a:pt x="3089942" y="55880"/>
                        <a:pt x="3089942" y="124460"/>
                      </a:cubicBezTo>
                      <a:lnTo>
                        <a:pt x="3089942" y="1040442"/>
                      </a:lnTo>
                      <a:cubicBezTo>
                        <a:pt x="3089942" y="1109022"/>
                        <a:pt x="3034062" y="1164902"/>
                        <a:pt x="2965482" y="1164902"/>
                      </a:cubicBezTo>
                      <a:close/>
                    </a:path>
                  </a:pathLst>
                </a:custGeom>
                <a:solidFill>
                  <a:srgbClr val="6968D4"/>
                </a:solidFill>
              </p:spPr>
              <p:txBody>
                <a:bodyPr/>
                <a:lstStyle/>
                <a:p>
                  <a:endParaRPr lang="en-US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49" name="Group 9">
                <a:extLst>
                  <a:ext uri="{FF2B5EF4-FFF2-40B4-BE49-F238E27FC236}">
                    <a16:creationId xmlns:a16="http://schemas.microsoft.com/office/drawing/2014/main" id="{F5AB3C43-E3DE-BE69-94AC-EE5B2C50403C}"/>
                  </a:ext>
                </a:extLst>
              </p:cNvPr>
              <p:cNvGrpSpPr/>
              <p:nvPr/>
            </p:nvGrpSpPr>
            <p:grpSpPr>
              <a:xfrm>
                <a:off x="7870716" y="1375816"/>
                <a:ext cx="3156167" cy="886809"/>
                <a:chOff x="0" y="-39870"/>
                <a:chExt cx="4561055" cy="780272"/>
              </a:xfrm>
            </p:grpSpPr>
            <p:sp>
              <p:nvSpPr>
                <p:cNvPr id="152" name="Freeform 10">
                  <a:extLst>
                    <a:ext uri="{FF2B5EF4-FFF2-40B4-BE49-F238E27FC236}">
                      <a16:creationId xmlns:a16="http://schemas.microsoft.com/office/drawing/2014/main" id="{06F19DFE-8C3D-0D1F-6890-B346A349C204}"/>
                    </a:ext>
                  </a:extLst>
                </p:cNvPr>
                <p:cNvSpPr/>
                <p:nvPr/>
              </p:nvSpPr>
              <p:spPr>
                <a:xfrm>
                  <a:off x="0" y="-39870"/>
                  <a:ext cx="4561055" cy="780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1055" h="660400">
                      <a:moveTo>
                        <a:pt x="4436595" y="660400"/>
                      </a:moveTo>
                      <a:lnTo>
                        <a:pt x="124460" y="660400"/>
                      </a:lnTo>
                      <a:cubicBezTo>
                        <a:pt x="55880" y="660400"/>
                        <a:pt x="0" y="604520"/>
                        <a:pt x="0" y="535940"/>
                      </a:cubicBezTo>
                      <a:lnTo>
                        <a:pt x="0" y="124460"/>
                      </a:lnTo>
                      <a:cubicBezTo>
                        <a:pt x="0" y="55880"/>
                        <a:pt x="55880" y="0"/>
                        <a:pt x="124460" y="0"/>
                      </a:cubicBezTo>
                      <a:lnTo>
                        <a:pt x="4436595" y="0"/>
                      </a:lnTo>
                      <a:cubicBezTo>
                        <a:pt x="4505175" y="0"/>
                        <a:pt x="4561055" y="55880"/>
                        <a:pt x="4561055" y="124460"/>
                      </a:cubicBezTo>
                      <a:lnTo>
                        <a:pt x="4561055" y="535940"/>
                      </a:lnTo>
                      <a:cubicBezTo>
                        <a:pt x="4561055" y="604520"/>
                        <a:pt x="4505175" y="660400"/>
                        <a:pt x="4436595" y="660400"/>
                      </a:cubicBezTo>
                      <a:close/>
                    </a:path>
                  </a:pathLst>
                </a:custGeom>
                <a:solidFill>
                  <a:srgbClr val="9695FF"/>
                </a:solidFill>
              </p:spPr>
            </p:sp>
          </p:grpSp>
          <p:sp>
            <p:nvSpPr>
              <p:cNvPr id="151" name="TextBox 21">
                <a:extLst>
                  <a:ext uri="{FF2B5EF4-FFF2-40B4-BE49-F238E27FC236}">
                    <a16:creationId xmlns:a16="http://schemas.microsoft.com/office/drawing/2014/main" id="{4D2F98EC-C6E8-4F74-4DF7-E8E001DA5D17}"/>
                  </a:ext>
                </a:extLst>
              </p:cNvPr>
              <p:cNvSpPr txBox="1"/>
              <p:nvPr/>
            </p:nvSpPr>
            <p:spPr>
              <a:xfrm>
                <a:off x="8048301" y="1609857"/>
                <a:ext cx="2800996" cy="35266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552"/>
                  </a:lnSpc>
                </a:pPr>
                <a:r>
                  <a:rPr lang="en-US" sz="3200" dirty="0" err="1">
                    <a:solidFill>
                      <a:srgbClr val="FFFFFF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Các</a:t>
                </a:r>
                <a:r>
                  <a:rPr lang="en-US" sz="3200" dirty="0">
                    <a:solidFill>
                      <a:srgbClr val="FFFFFF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en-US" sz="3200" dirty="0" err="1">
                    <a:solidFill>
                      <a:srgbClr val="FFFFFF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phép</a:t>
                </a:r>
                <a:r>
                  <a:rPr lang="en-US" sz="3200" dirty="0">
                    <a:solidFill>
                      <a:srgbClr val="FFFFFF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en-US" sz="3200" dirty="0" err="1">
                    <a:solidFill>
                      <a:srgbClr val="FFFFFF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toán</a:t>
                </a:r>
                <a:endParaRPr lang="en-US" sz="3200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6C51760D-6A8B-B6E4-D33E-63A6D089BF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43626" y="2080099"/>
              <a:ext cx="5722620" cy="2122805"/>
            </a:xfrm>
            <a:prstGeom prst="roundRect">
              <a:avLst>
                <a:gd name="adj" fmla="val 8594"/>
              </a:avLst>
            </a:prstGeom>
            <a:solidFill>
              <a:srgbClr val="3F3663"/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155" name="Picture 154" descr="Table&#10;&#10;Description automatically generated">
              <a:extLst>
                <a:ext uri="{FF2B5EF4-FFF2-40B4-BE49-F238E27FC236}">
                  <a16:creationId xmlns:a16="http://schemas.microsoft.com/office/drawing/2014/main" id="{21A7E084-7EBE-9E2B-A7BD-1B4CDC87A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214834" y="4685260"/>
              <a:ext cx="5748656" cy="3778885"/>
            </a:xfrm>
            <a:prstGeom prst="roundRect">
              <a:avLst>
                <a:gd name="adj" fmla="val 8594"/>
              </a:avLst>
            </a:prstGeom>
            <a:solidFill>
              <a:srgbClr val="3F3663"/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D0667BBB-87DE-444D-6F16-A06B374FBAD9}"/>
              </a:ext>
            </a:extLst>
          </p:cNvPr>
          <p:cNvGrpSpPr/>
          <p:nvPr/>
        </p:nvGrpSpPr>
        <p:grpSpPr>
          <a:xfrm>
            <a:off x="7709020" y="944788"/>
            <a:ext cx="10959980" cy="8382000"/>
            <a:chOff x="7870716" y="952500"/>
            <a:chExt cx="10959980" cy="8382000"/>
          </a:xfrm>
        </p:grpSpPr>
        <p:grpSp>
          <p:nvGrpSpPr>
            <p:cNvPr id="160" name="Group 3">
              <a:extLst>
                <a:ext uri="{FF2B5EF4-FFF2-40B4-BE49-F238E27FC236}">
                  <a16:creationId xmlns:a16="http://schemas.microsoft.com/office/drawing/2014/main" id="{CC0575F1-6F37-AF7A-EF0E-28E91930B453}"/>
                </a:ext>
              </a:extLst>
            </p:cNvPr>
            <p:cNvGrpSpPr/>
            <p:nvPr/>
          </p:nvGrpSpPr>
          <p:grpSpPr>
            <a:xfrm>
              <a:off x="9448800" y="952500"/>
              <a:ext cx="9381896" cy="8382000"/>
              <a:chOff x="0" y="0"/>
              <a:chExt cx="3089942" cy="1164902"/>
            </a:xfrm>
          </p:grpSpPr>
          <p:sp>
            <p:nvSpPr>
              <p:cNvPr id="165" name="Freeform 4">
                <a:extLst>
                  <a:ext uri="{FF2B5EF4-FFF2-40B4-BE49-F238E27FC236}">
                    <a16:creationId xmlns:a16="http://schemas.microsoft.com/office/drawing/2014/main" id="{FD1B0710-9179-789C-5740-9B048DF1B4DD}"/>
                  </a:ext>
                </a:extLst>
              </p:cNvPr>
              <p:cNvSpPr/>
              <p:nvPr/>
            </p:nvSpPr>
            <p:spPr>
              <a:xfrm>
                <a:off x="0" y="0"/>
                <a:ext cx="3089942" cy="1164902"/>
              </a:xfrm>
              <a:custGeom>
                <a:avLst/>
                <a:gdLst/>
                <a:ahLst/>
                <a:cxnLst/>
                <a:rect l="l" t="t" r="r" b="b"/>
                <a:pathLst>
                  <a:path w="3089942" h="1164902">
                    <a:moveTo>
                      <a:pt x="2965482" y="1164902"/>
                    </a:moveTo>
                    <a:lnTo>
                      <a:pt x="124460" y="1164902"/>
                    </a:lnTo>
                    <a:cubicBezTo>
                      <a:pt x="55880" y="1164902"/>
                      <a:pt x="0" y="1109022"/>
                      <a:pt x="0" y="1040442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2965482" y="0"/>
                    </a:lnTo>
                    <a:cubicBezTo>
                      <a:pt x="3034062" y="0"/>
                      <a:pt x="3089942" y="55880"/>
                      <a:pt x="3089942" y="124460"/>
                    </a:cubicBezTo>
                    <a:lnTo>
                      <a:pt x="3089942" y="1040442"/>
                    </a:lnTo>
                    <a:cubicBezTo>
                      <a:pt x="3089942" y="1109022"/>
                      <a:pt x="3034062" y="1164902"/>
                      <a:pt x="2965482" y="1164902"/>
                    </a:cubicBezTo>
                    <a:close/>
                  </a:path>
                </a:pathLst>
              </a:custGeom>
              <a:solidFill>
                <a:srgbClr val="6968D4"/>
              </a:solidFill>
            </p:spPr>
            <p:txBody>
              <a:bodyPr/>
              <a:lstStyle/>
              <a:p>
                <a:endParaRPr lang="en-US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61" name="Group 9">
              <a:extLst>
                <a:ext uri="{FF2B5EF4-FFF2-40B4-BE49-F238E27FC236}">
                  <a16:creationId xmlns:a16="http://schemas.microsoft.com/office/drawing/2014/main" id="{5BFBD3F1-29F6-F5F3-2DD0-05A995C07867}"/>
                </a:ext>
              </a:extLst>
            </p:cNvPr>
            <p:cNvGrpSpPr/>
            <p:nvPr/>
          </p:nvGrpSpPr>
          <p:grpSpPr>
            <a:xfrm>
              <a:off x="7870716" y="1375816"/>
              <a:ext cx="3156167" cy="886809"/>
              <a:chOff x="0" y="-39870"/>
              <a:chExt cx="4561055" cy="780272"/>
            </a:xfrm>
          </p:grpSpPr>
          <p:sp>
            <p:nvSpPr>
              <p:cNvPr id="164" name="Freeform 10">
                <a:extLst>
                  <a:ext uri="{FF2B5EF4-FFF2-40B4-BE49-F238E27FC236}">
                    <a16:creationId xmlns:a16="http://schemas.microsoft.com/office/drawing/2014/main" id="{9AD666DB-A138-AFCD-F212-66C6AAF28AC8}"/>
                  </a:ext>
                </a:extLst>
              </p:cNvPr>
              <p:cNvSpPr/>
              <p:nvPr/>
            </p:nvSpPr>
            <p:spPr>
              <a:xfrm>
                <a:off x="0" y="-39870"/>
                <a:ext cx="4561055" cy="780272"/>
              </a:xfrm>
              <a:custGeom>
                <a:avLst/>
                <a:gdLst/>
                <a:ahLst/>
                <a:cxnLst/>
                <a:rect l="l" t="t" r="r" b="b"/>
                <a:pathLst>
                  <a:path w="4561055" h="660400">
                    <a:moveTo>
                      <a:pt x="4436595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4436595" y="0"/>
                    </a:lnTo>
                    <a:cubicBezTo>
                      <a:pt x="4505175" y="0"/>
                      <a:pt x="4561055" y="55880"/>
                      <a:pt x="4561055" y="124460"/>
                    </a:cubicBezTo>
                    <a:lnTo>
                      <a:pt x="4561055" y="535940"/>
                    </a:lnTo>
                    <a:cubicBezTo>
                      <a:pt x="4561055" y="604520"/>
                      <a:pt x="4505175" y="660400"/>
                      <a:pt x="4436595" y="660400"/>
                    </a:cubicBezTo>
                    <a:close/>
                  </a:path>
                </a:pathLst>
              </a:custGeom>
              <a:solidFill>
                <a:srgbClr val="9695FF"/>
              </a:solidFill>
            </p:spPr>
          </p:sp>
        </p:grpSp>
        <p:sp>
          <p:nvSpPr>
            <p:cNvPr id="162" name="TextBox 18">
              <a:extLst>
                <a:ext uri="{FF2B5EF4-FFF2-40B4-BE49-F238E27FC236}">
                  <a16:creationId xmlns:a16="http://schemas.microsoft.com/office/drawing/2014/main" id="{5B2E1418-A961-65D4-55D7-A64F82033941}"/>
                </a:ext>
              </a:extLst>
            </p:cNvPr>
            <p:cNvSpPr txBox="1"/>
            <p:nvPr/>
          </p:nvSpPr>
          <p:spPr>
            <a:xfrm>
              <a:off x="10645321" y="3076454"/>
              <a:ext cx="7628200" cy="428021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 b="1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Cấu</a:t>
              </a:r>
              <a:r>
                <a:rPr lang="en-US" sz="2800" b="1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trúc</a:t>
              </a:r>
              <a:r>
                <a:rPr lang="en-US" sz="2800" b="1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rẽ</a:t>
              </a:r>
              <a:r>
                <a:rPr lang="en-US" sz="2800" b="1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nhánh</a:t>
              </a:r>
              <a:r>
                <a:rPr lang="en-US" sz="2800" b="1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if – else:</a:t>
              </a:r>
              <a:endParaRPr lang="en-US" sz="28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457200"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if(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biểu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thức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logic){</a:t>
              </a:r>
            </a:p>
            <a:p>
              <a:pPr marL="457200" indent="457200"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//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Khối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lệnh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thực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hiện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nếu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biểu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thức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đúng</a:t>
              </a:r>
              <a:endParaRPr lang="en-US" sz="28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457200"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}else{</a:t>
              </a:r>
            </a:p>
            <a:p>
              <a:pPr marL="457200" indent="228600"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//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Khối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lệnh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thực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hiện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nếu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biểu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thức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sai</a:t>
              </a:r>
              <a:endParaRPr lang="en-US" sz="28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457200"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}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endParaRPr lang="en-US" sz="24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>
                <a:lnSpc>
                  <a:spcPts val="3075"/>
                </a:lnSpc>
              </a:pPr>
              <a:endParaRPr lang="en-US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63" name="TextBox 21">
              <a:extLst>
                <a:ext uri="{FF2B5EF4-FFF2-40B4-BE49-F238E27FC236}">
                  <a16:creationId xmlns:a16="http://schemas.microsoft.com/office/drawing/2014/main" id="{BCB5DC0B-A516-9087-4F18-C2EBDA089BED}"/>
                </a:ext>
              </a:extLst>
            </p:cNvPr>
            <p:cNvSpPr txBox="1"/>
            <p:nvPr/>
          </p:nvSpPr>
          <p:spPr>
            <a:xfrm>
              <a:off x="8630277" y="1520706"/>
              <a:ext cx="1756296" cy="68608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2552"/>
                </a:lnSpc>
              </a:pPr>
              <a:r>
                <a:rPr lang="en-US" sz="3200" dirty="0" err="1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Cấu</a:t>
              </a:r>
              <a:r>
                <a:rPr lang="en-US" sz="3200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3200" dirty="0" err="1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trúc</a:t>
              </a:r>
              <a:r>
                <a:rPr lang="en-US" sz="3200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3200" dirty="0" err="1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rẽ</a:t>
              </a:r>
              <a:r>
                <a:rPr lang="en-US" sz="3200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3200" dirty="0" err="1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nhánh</a:t>
              </a:r>
              <a:endParaRPr lang="en-US" sz="32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2D9F4E5-A589-FA7A-09DC-3A90C3031B2B}"/>
              </a:ext>
            </a:extLst>
          </p:cNvPr>
          <p:cNvGrpSpPr/>
          <p:nvPr/>
        </p:nvGrpSpPr>
        <p:grpSpPr>
          <a:xfrm>
            <a:off x="7709020" y="952500"/>
            <a:ext cx="11134014" cy="8382000"/>
            <a:chOff x="7870716" y="952500"/>
            <a:chExt cx="11134014" cy="8382000"/>
          </a:xfrm>
        </p:grpSpPr>
        <p:grpSp>
          <p:nvGrpSpPr>
            <p:cNvPr id="27" name="Group 3">
              <a:extLst>
                <a:ext uri="{FF2B5EF4-FFF2-40B4-BE49-F238E27FC236}">
                  <a16:creationId xmlns:a16="http://schemas.microsoft.com/office/drawing/2014/main" id="{A350FC8B-082B-042B-7ABF-1C30953B03F6}"/>
                </a:ext>
              </a:extLst>
            </p:cNvPr>
            <p:cNvGrpSpPr/>
            <p:nvPr/>
          </p:nvGrpSpPr>
          <p:grpSpPr>
            <a:xfrm>
              <a:off x="9448800" y="952500"/>
              <a:ext cx="9381896" cy="8382000"/>
              <a:chOff x="0" y="0"/>
              <a:chExt cx="3089942" cy="1164902"/>
            </a:xfrm>
          </p:grpSpPr>
          <p:sp>
            <p:nvSpPr>
              <p:cNvPr id="32" name="Freeform 4">
                <a:extLst>
                  <a:ext uri="{FF2B5EF4-FFF2-40B4-BE49-F238E27FC236}">
                    <a16:creationId xmlns:a16="http://schemas.microsoft.com/office/drawing/2014/main" id="{1299179E-3724-B5EC-9D83-91B73AB66F7E}"/>
                  </a:ext>
                </a:extLst>
              </p:cNvPr>
              <p:cNvSpPr/>
              <p:nvPr/>
            </p:nvSpPr>
            <p:spPr>
              <a:xfrm>
                <a:off x="0" y="0"/>
                <a:ext cx="3089942" cy="1164902"/>
              </a:xfrm>
              <a:custGeom>
                <a:avLst/>
                <a:gdLst/>
                <a:ahLst/>
                <a:cxnLst/>
                <a:rect l="l" t="t" r="r" b="b"/>
                <a:pathLst>
                  <a:path w="3089942" h="1164902">
                    <a:moveTo>
                      <a:pt x="2965482" y="1164902"/>
                    </a:moveTo>
                    <a:lnTo>
                      <a:pt x="124460" y="1164902"/>
                    </a:lnTo>
                    <a:cubicBezTo>
                      <a:pt x="55880" y="1164902"/>
                      <a:pt x="0" y="1109022"/>
                      <a:pt x="0" y="1040442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2965482" y="0"/>
                    </a:lnTo>
                    <a:cubicBezTo>
                      <a:pt x="3034062" y="0"/>
                      <a:pt x="3089942" y="55880"/>
                      <a:pt x="3089942" y="124460"/>
                    </a:cubicBezTo>
                    <a:lnTo>
                      <a:pt x="3089942" y="1040442"/>
                    </a:lnTo>
                    <a:cubicBezTo>
                      <a:pt x="3089942" y="1109022"/>
                      <a:pt x="3034062" y="1164902"/>
                      <a:pt x="2965482" y="1164902"/>
                    </a:cubicBezTo>
                    <a:close/>
                  </a:path>
                </a:pathLst>
              </a:custGeom>
              <a:solidFill>
                <a:srgbClr val="6968D4"/>
              </a:solidFill>
            </p:spPr>
            <p:txBody>
              <a:bodyPr/>
              <a:lstStyle/>
              <a:p>
                <a:endParaRPr lang="en-US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28" name="Group 9">
              <a:extLst>
                <a:ext uri="{FF2B5EF4-FFF2-40B4-BE49-F238E27FC236}">
                  <a16:creationId xmlns:a16="http://schemas.microsoft.com/office/drawing/2014/main" id="{7E7F8414-D98B-2BFE-8BD0-F3D5C72B493A}"/>
                </a:ext>
              </a:extLst>
            </p:cNvPr>
            <p:cNvGrpSpPr/>
            <p:nvPr/>
          </p:nvGrpSpPr>
          <p:grpSpPr>
            <a:xfrm>
              <a:off x="7870716" y="1375816"/>
              <a:ext cx="3156167" cy="886809"/>
              <a:chOff x="0" y="-39870"/>
              <a:chExt cx="4561055" cy="780272"/>
            </a:xfrm>
          </p:grpSpPr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50CBE9E6-E0CF-6D1A-B0B3-FB833ECC8B39}"/>
                  </a:ext>
                </a:extLst>
              </p:cNvPr>
              <p:cNvSpPr/>
              <p:nvPr/>
            </p:nvSpPr>
            <p:spPr>
              <a:xfrm>
                <a:off x="0" y="-39870"/>
                <a:ext cx="4561055" cy="780272"/>
              </a:xfrm>
              <a:custGeom>
                <a:avLst/>
                <a:gdLst/>
                <a:ahLst/>
                <a:cxnLst/>
                <a:rect l="l" t="t" r="r" b="b"/>
                <a:pathLst>
                  <a:path w="4561055" h="660400">
                    <a:moveTo>
                      <a:pt x="4436595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4436595" y="0"/>
                    </a:lnTo>
                    <a:cubicBezTo>
                      <a:pt x="4505175" y="0"/>
                      <a:pt x="4561055" y="55880"/>
                      <a:pt x="4561055" y="124460"/>
                    </a:cubicBezTo>
                    <a:lnTo>
                      <a:pt x="4561055" y="535940"/>
                    </a:lnTo>
                    <a:cubicBezTo>
                      <a:pt x="4561055" y="604520"/>
                      <a:pt x="4505175" y="660400"/>
                      <a:pt x="4436595" y="660400"/>
                    </a:cubicBezTo>
                    <a:close/>
                  </a:path>
                </a:pathLst>
              </a:custGeom>
              <a:solidFill>
                <a:srgbClr val="9695FF"/>
              </a:solidFill>
            </p:spPr>
          </p:sp>
        </p:grpSp>
        <p:sp>
          <p:nvSpPr>
            <p:cNvPr id="29" name="TextBox 18">
              <a:extLst>
                <a:ext uri="{FF2B5EF4-FFF2-40B4-BE49-F238E27FC236}">
                  <a16:creationId xmlns:a16="http://schemas.microsoft.com/office/drawing/2014/main" id="{6C0714B0-BDDB-4F51-FAB1-1F6CB757CBCF}"/>
                </a:ext>
              </a:extLst>
            </p:cNvPr>
            <p:cNvSpPr txBox="1"/>
            <p:nvPr/>
          </p:nvSpPr>
          <p:spPr>
            <a:xfrm>
              <a:off x="11376530" y="2121800"/>
              <a:ext cx="7628200" cy="716414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 b="1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Cấu</a:t>
              </a:r>
              <a:r>
                <a:rPr lang="en-US" sz="2800" b="1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trúc</a:t>
              </a:r>
              <a:r>
                <a:rPr lang="en-US" sz="2800" b="1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rẽ</a:t>
              </a:r>
              <a:r>
                <a:rPr lang="en-US" sz="2800" b="1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nhánh</a:t>
              </a:r>
              <a:r>
                <a:rPr lang="en-US" sz="2800" b="1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switch-case:</a:t>
              </a:r>
              <a:endParaRPr lang="en-US" sz="28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	switch (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biểu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thức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)</a:t>
              </a:r>
            </a:p>
            <a:p>
              <a:pPr indent="457200"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{</a:t>
              </a:r>
            </a:p>
            <a:p>
              <a:pPr marL="457200" indent="457200"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case gt1:</a:t>
              </a:r>
            </a:p>
            <a:p>
              <a:pPr marL="914400" indent="457200"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câu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lệnh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1;</a:t>
              </a:r>
            </a:p>
            <a:p>
              <a:pPr marL="914400" indent="457200"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break;</a:t>
              </a:r>
            </a:p>
            <a:p>
              <a:pPr marL="457200" indent="457200"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case gt2:</a:t>
              </a:r>
            </a:p>
            <a:p>
              <a:pPr marL="914400" indent="457200"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câu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lệnh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2;</a:t>
              </a:r>
            </a:p>
            <a:p>
              <a:pPr marL="914400" indent="457200"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…………..</a:t>
              </a:r>
            </a:p>
            <a:p>
              <a:pPr marL="457200" indent="457200"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default:</a:t>
              </a:r>
            </a:p>
            <a:p>
              <a:pPr marL="914400" indent="457200"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câu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lệnh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n;</a:t>
              </a:r>
            </a:p>
            <a:p>
              <a:pPr marL="457200"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}</a:t>
              </a:r>
              <a:endParaRPr lang="en-US" sz="24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>
                <a:lnSpc>
                  <a:spcPts val="3075"/>
                </a:lnSpc>
              </a:pPr>
              <a:endParaRPr lang="en-US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0" name="TextBox 21">
              <a:extLst>
                <a:ext uri="{FF2B5EF4-FFF2-40B4-BE49-F238E27FC236}">
                  <a16:creationId xmlns:a16="http://schemas.microsoft.com/office/drawing/2014/main" id="{99A13E86-6581-92E3-BC5D-E1974A286CBA}"/>
                </a:ext>
              </a:extLst>
            </p:cNvPr>
            <p:cNvSpPr txBox="1"/>
            <p:nvPr/>
          </p:nvSpPr>
          <p:spPr>
            <a:xfrm>
              <a:off x="8630277" y="1520706"/>
              <a:ext cx="1756296" cy="68608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2552"/>
                </a:lnSpc>
              </a:pPr>
              <a:r>
                <a:rPr lang="en-US" sz="3200" dirty="0" err="1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Cấu</a:t>
              </a:r>
              <a:r>
                <a:rPr lang="en-US" sz="3200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3200" dirty="0" err="1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trúc</a:t>
              </a:r>
              <a:r>
                <a:rPr lang="en-US" sz="3200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3200" dirty="0" err="1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rẽ</a:t>
              </a:r>
              <a:r>
                <a:rPr lang="en-US" sz="3200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3200" dirty="0" err="1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nhánh</a:t>
              </a:r>
              <a:endParaRPr lang="en-US" sz="32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13AF964-1669-D109-53C6-F1D0E6FB4526}"/>
              </a:ext>
            </a:extLst>
          </p:cNvPr>
          <p:cNvGrpSpPr/>
          <p:nvPr/>
        </p:nvGrpSpPr>
        <p:grpSpPr>
          <a:xfrm>
            <a:off x="7709020" y="952586"/>
            <a:ext cx="11258303" cy="8382000"/>
            <a:chOff x="7870716" y="952586"/>
            <a:chExt cx="11258303" cy="8382000"/>
          </a:xfrm>
        </p:grpSpPr>
        <p:sp>
          <p:nvSpPr>
            <p:cNvPr id="39" name="Freeform 4">
              <a:extLst>
                <a:ext uri="{FF2B5EF4-FFF2-40B4-BE49-F238E27FC236}">
                  <a16:creationId xmlns:a16="http://schemas.microsoft.com/office/drawing/2014/main" id="{3C61A282-1203-6E1C-BECF-C5CC36CFA103}"/>
                </a:ext>
              </a:extLst>
            </p:cNvPr>
            <p:cNvSpPr/>
            <p:nvPr/>
          </p:nvSpPr>
          <p:spPr>
            <a:xfrm>
              <a:off x="9747123" y="952586"/>
              <a:ext cx="9381896" cy="8382000"/>
            </a:xfrm>
            <a:custGeom>
              <a:avLst/>
              <a:gdLst/>
              <a:ahLst/>
              <a:cxnLst/>
              <a:rect l="l" t="t" r="r" b="b"/>
              <a:pathLst>
                <a:path w="3089942" h="1164902">
                  <a:moveTo>
                    <a:pt x="2965482" y="1164902"/>
                  </a:moveTo>
                  <a:lnTo>
                    <a:pt x="124460" y="1164902"/>
                  </a:lnTo>
                  <a:cubicBezTo>
                    <a:pt x="55880" y="1164902"/>
                    <a:pt x="0" y="1109022"/>
                    <a:pt x="0" y="104044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965482" y="0"/>
                  </a:lnTo>
                  <a:cubicBezTo>
                    <a:pt x="3034062" y="0"/>
                    <a:pt x="3089942" y="55880"/>
                    <a:pt x="3089942" y="124460"/>
                  </a:cubicBezTo>
                  <a:lnTo>
                    <a:pt x="3089942" y="1040442"/>
                  </a:lnTo>
                  <a:cubicBezTo>
                    <a:pt x="3089942" y="1109022"/>
                    <a:pt x="3034062" y="1164902"/>
                    <a:pt x="2965482" y="1164902"/>
                  </a:cubicBezTo>
                  <a:close/>
                </a:path>
              </a:pathLst>
            </a:custGeom>
            <a:solidFill>
              <a:srgbClr val="6968D4"/>
            </a:solidFill>
          </p:spPr>
          <p:txBody>
            <a:bodyPr/>
            <a:lstStyle/>
            <a:p>
              <a:endParaRPr lang="en-US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grpSp>
          <p:nvGrpSpPr>
            <p:cNvPr id="35" name="Group 9">
              <a:extLst>
                <a:ext uri="{FF2B5EF4-FFF2-40B4-BE49-F238E27FC236}">
                  <a16:creationId xmlns:a16="http://schemas.microsoft.com/office/drawing/2014/main" id="{82309614-168B-C3E2-E233-1A98F47CA31A}"/>
                </a:ext>
              </a:extLst>
            </p:cNvPr>
            <p:cNvGrpSpPr/>
            <p:nvPr/>
          </p:nvGrpSpPr>
          <p:grpSpPr>
            <a:xfrm>
              <a:off x="7870716" y="1375816"/>
              <a:ext cx="3156167" cy="886809"/>
              <a:chOff x="0" y="-39870"/>
              <a:chExt cx="4561055" cy="780272"/>
            </a:xfrm>
          </p:grpSpPr>
          <p:sp>
            <p:nvSpPr>
              <p:cNvPr id="38" name="Freeform 10">
                <a:extLst>
                  <a:ext uri="{FF2B5EF4-FFF2-40B4-BE49-F238E27FC236}">
                    <a16:creationId xmlns:a16="http://schemas.microsoft.com/office/drawing/2014/main" id="{63247B6A-C34C-2661-DF45-F250651FD36B}"/>
                  </a:ext>
                </a:extLst>
              </p:cNvPr>
              <p:cNvSpPr/>
              <p:nvPr/>
            </p:nvSpPr>
            <p:spPr>
              <a:xfrm>
                <a:off x="0" y="-39870"/>
                <a:ext cx="4561055" cy="780272"/>
              </a:xfrm>
              <a:custGeom>
                <a:avLst/>
                <a:gdLst/>
                <a:ahLst/>
                <a:cxnLst/>
                <a:rect l="l" t="t" r="r" b="b"/>
                <a:pathLst>
                  <a:path w="4561055" h="660400">
                    <a:moveTo>
                      <a:pt x="4436595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4436595" y="0"/>
                    </a:lnTo>
                    <a:cubicBezTo>
                      <a:pt x="4505175" y="0"/>
                      <a:pt x="4561055" y="55880"/>
                      <a:pt x="4561055" y="124460"/>
                    </a:cubicBezTo>
                    <a:lnTo>
                      <a:pt x="4561055" y="535940"/>
                    </a:lnTo>
                    <a:cubicBezTo>
                      <a:pt x="4561055" y="604520"/>
                      <a:pt x="4505175" y="660400"/>
                      <a:pt x="4436595" y="660400"/>
                    </a:cubicBezTo>
                    <a:close/>
                  </a:path>
                </a:pathLst>
              </a:custGeom>
              <a:solidFill>
                <a:srgbClr val="9695FF"/>
              </a:solidFill>
            </p:spPr>
          </p:sp>
        </p:grpSp>
        <p:sp>
          <p:nvSpPr>
            <p:cNvPr id="36" name="TextBox 18">
              <a:extLst>
                <a:ext uri="{FF2B5EF4-FFF2-40B4-BE49-F238E27FC236}">
                  <a16:creationId xmlns:a16="http://schemas.microsoft.com/office/drawing/2014/main" id="{F57FC015-66F0-94CF-7C69-8AEB02C9F270}"/>
                </a:ext>
              </a:extLst>
            </p:cNvPr>
            <p:cNvSpPr txBox="1"/>
            <p:nvPr/>
          </p:nvSpPr>
          <p:spPr>
            <a:xfrm>
              <a:off x="10602975" y="2642034"/>
              <a:ext cx="7965201" cy="607006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 b="1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-</a:t>
              </a:r>
              <a:r>
                <a:rPr lang="en-US" sz="2800" b="1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Vòng</a:t>
              </a:r>
              <a:r>
                <a:rPr lang="en-US" sz="2800" b="1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lặp</a:t>
              </a:r>
              <a:r>
                <a:rPr lang="en-US" sz="2800" b="1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for:</a:t>
              </a:r>
              <a:endParaRPr lang="en-US" sz="28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	for(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biểu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thức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1;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biểu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thức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2 (logic);</a:t>
              </a:r>
            </a:p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biểu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thức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3)</a:t>
              </a:r>
            </a:p>
            <a:p>
              <a:pPr indent="457200"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{</a:t>
              </a:r>
            </a:p>
            <a:p>
              <a:pPr marL="457200" indent="457200"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//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Khối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lệnh</a:t>
              </a:r>
              <a:endParaRPr lang="en-US" sz="28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indent="457200"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}</a:t>
              </a:r>
            </a:p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 b="1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-</a:t>
              </a:r>
              <a:r>
                <a:rPr lang="en-US" sz="2800" b="1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Vòng</a:t>
              </a:r>
              <a:r>
                <a:rPr lang="en-US" sz="2800" b="1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lặp</a:t>
              </a:r>
              <a:r>
                <a:rPr lang="en-US" sz="2800" b="1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while:</a:t>
              </a:r>
              <a:endParaRPr lang="en-US" sz="28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	while(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biểu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thức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)</a:t>
              </a:r>
            </a:p>
            <a:p>
              <a:pPr indent="457200"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{</a:t>
              </a:r>
            </a:p>
            <a:p>
              <a:pPr marL="457200" indent="457200"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//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Khối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lệnh</a:t>
              </a:r>
              <a:endParaRPr lang="en-US" sz="28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indent="457200"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}</a:t>
              </a:r>
              <a:endParaRPr lang="en-US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7" name="TextBox 21">
              <a:extLst>
                <a:ext uri="{FF2B5EF4-FFF2-40B4-BE49-F238E27FC236}">
                  <a16:creationId xmlns:a16="http://schemas.microsoft.com/office/drawing/2014/main" id="{AD0A58BE-F2FE-3CEC-0BBA-7925DFE22249}"/>
                </a:ext>
              </a:extLst>
            </p:cNvPr>
            <p:cNvSpPr txBox="1"/>
            <p:nvPr/>
          </p:nvSpPr>
          <p:spPr>
            <a:xfrm>
              <a:off x="8630277" y="1520706"/>
              <a:ext cx="1756296" cy="35266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2552"/>
                </a:lnSpc>
              </a:pPr>
              <a:r>
                <a:rPr lang="en-US" sz="3200" dirty="0" err="1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Vòng</a:t>
              </a:r>
              <a:r>
                <a:rPr lang="en-US" sz="3200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3200" dirty="0" err="1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lặp</a:t>
              </a:r>
              <a:endParaRPr lang="en-US" sz="32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DDB3DD6-F3F0-4899-3A9B-12DCFDB45B76}"/>
              </a:ext>
            </a:extLst>
          </p:cNvPr>
          <p:cNvGrpSpPr/>
          <p:nvPr/>
        </p:nvGrpSpPr>
        <p:grpSpPr>
          <a:xfrm>
            <a:off x="7696200" y="952500"/>
            <a:ext cx="11258303" cy="8830672"/>
            <a:chOff x="7870716" y="952586"/>
            <a:chExt cx="11258303" cy="8830672"/>
          </a:xfrm>
        </p:grpSpPr>
        <p:sp>
          <p:nvSpPr>
            <p:cNvPr id="41" name="Freeform 4">
              <a:extLst>
                <a:ext uri="{FF2B5EF4-FFF2-40B4-BE49-F238E27FC236}">
                  <a16:creationId xmlns:a16="http://schemas.microsoft.com/office/drawing/2014/main" id="{44F3FD02-EA4E-2C1B-4701-3E36B7F0D77B}"/>
                </a:ext>
              </a:extLst>
            </p:cNvPr>
            <p:cNvSpPr/>
            <p:nvPr/>
          </p:nvSpPr>
          <p:spPr>
            <a:xfrm>
              <a:off x="9435980" y="952586"/>
              <a:ext cx="9693039" cy="8627908"/>
            </a:xfrm>
            <a:custGeom>
              <a:avLst/>
              <a:gdLst/>
              <a:ahLst/>
              <a:cxnLst/>
              <a:rect l="l" t="t" r="r" b="b"/>
              <a:pathLst>
                <a:path w="3089942" h="1164902">
                  <a:moveTo>
                    <a:pt x="2965482" y="1164902"/>
                  </a:moveTo>
                  <a:lnTo>
                    <a:pt x="124460" y="1164902"/>
                  </a:lnTo>
                  <a:cubicBezTo>
                    <a:pt x="55880" y="1164902"/>
                    <a:pt x="0" y="1109022"/>
                    <a:pt x="0" y="104044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965482" y="0"/>
                  </a:lnTo>
                  <a:cubicBezTo>
                    <a:pt x="3034062" y="0"/>
                    <a:pt x="3089942" y="55880"/>
                    <a:pt x="3089942" y="124460"/>
                  </a:cubicBezTo>
                  <a:lnTo>
                    <a:pt x="3089942" y="1040442"/>
                  </a:lnTo>
                  <a:cubicBezTo>
                    <a:pt x="3089942" y="1109022"/>
                    <a:pt x="3034062" y="1164902"/>
                    <a:pt x="2965482" y="1164902"/>
                  </a:cubicBezTo>
                  <a:close/>
                </a:path>
              </a:pathLst>
            </a:custGeom>
            <a:solidFill>
              <a:srgbClr val="6968D4"/>
            </a:solidFill>
          </p:spPr>
          <p:txBody>
            <a:bodyPr/>
            <a:lstStyle/>
            <a:p>
              <a:endParaRPr lang="en-US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grpSp>
          <p:nvGrpSpPr>
            <p:cNvPr id="42" name="Group 9">
              <a:extLst>
                <a:ext uri="{FF2B5EF4-FFF2-40B4-BE49-F238E27FC236}">
                  <a16:creationId xmlns:a16="http://schemas.microsoft.com/office/drawing/2014/main" id="{41D3EFCE-CAD0-825B-044D-8FAC08049428}"/>
                </a:ext>
              </a:extLst>
            </p:cNvPr>
            <p:cNvGrpSpPr/>
            <p:nvPr/>
          </p:nvGrpSpPr>
          <p:grpSpPr>
            <a:xfrm>
              <a:off x="7870716" y="1375816"/>
              <a:ext cx="3156167" cy="886809"/>
              <a:chOff x="0" y="-39870"/>
              <a:chExt cx="4561055" cy="780272"/>
            </a:xfrm>
          </p:grpSpPr>
          <p:sp>
            <p:nvSpPr>
              <p:cNvPr id="45" name="Freeform 10">
                <a:extLst>
                  <a:ext uri="{FF2B5EF4-FFF2-40B4-BE49-F238E27FC236}">
                    <a16:creationId xmlns:a16="http://schemas.microsoft.com/office/drawing/2014/main" id="{3914A0C0-96AF-F98B-1B62-D78E82B64FA5}"/>
                  </a:ext>
                </a:extLst>
              </p:cNvPr>
              <p:cNvSpPr/>
              <p:nvPr/>
            </p:nvSpPr>
            <p:spPr>
              <a:xfrm>
                <a:off x="0" y="-39870"/>
                <a:ext cx="4561055" cy="780272"/>
              </a:xfrm>
              <a:custGeom>
                <a:avLst/>
                <a:gdLst/>
                <a:ahLst/>
                <a:cxnLst/>
                <a:rect l="l" t="t" r="r" b="b"/>
                <a:pathLst>
                  <a:path w="4561055" h="660400">
                    <a:moveTo>
                      <a:pt x="4436595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4436595" y="0"/>
                    </a:lnTo>
                    <a:cubicBezTo>
                      <a:pt x="4505175" y="0"/>
                      <a:pt x="4561055" y="55880"/>
                      <a:pt x="4561055" y="124460"/>
                    </a:cubicBezTo>
                    <a:lnTo>
                      <a:pt x="4561055" y="535940"/>
                    </a:lnTo>
                    <a:cubicBezTo>
                      <a:pt x="4561055" y="604520"/>
                      <a:pt x="4505175" y="660400"/>
                      <a:pt x="4436595" y="660400"/>
                    </a:cubicBezTo>
                    <a:close/>
                  </a:path>
                </a:pathLst>
              </a:custGeom>
              <a:solidFill>
                <a:srgbClr val="9695FF"/>
              </a:solidFill>
            </p:spPr>
          </p:sp>
        </p:grpSp>
        <p:sp>
          <p:nvSpPr>
            <p:cNvPr id="43" name="TextBox 18">
              <a:extLst>
                <a:ext uri="{FF2B5EF4-FFF2-40B4-BE49-F238E27FC236}">
                  <a16:creationId xmlns:a16="http://schemas.microsoft.com/office/drawing/2014/main" id="{AE52B9AA-368F-B0BB-E5C6-EF9B4064072E}"/>
                </a:ext>
              </a:extLst>
            </p:cNvPr>
            <p:cNvSpPr txBox="1"/>
            <p:nvPr/>
          </p:nvSpPr>
          <p:spPr>
            <a:xfrm>
              <a:off x="9928900" y="2368792"/>
              <a:ext cx="7781438" cy="741446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Khai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báo</a:t>
              </a:r>
              <a:endParaRPr lang="en-US" sz="28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457200" indent="457200"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$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mang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= array(“gt1”, “gt2”, ….. );</a:t>
              </a:r>
            </a:p>
            <a:p>
              <a:pPr marL="457200" indent="457200"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=&gt; $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mang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[0] = “gt1”, $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mang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[1] = “gt2” …..</a:t>
              </a:r>
            </a:p>
            <a:p>
              <a:pPr marL="457200"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Truy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xuất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vào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giá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trị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mảng:Một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phần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tử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của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mảng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có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2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thành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phần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: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chỉ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số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(index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hoặc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key)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và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giá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trị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(value):</a:t>
              </a:r>
            </a:p>
            <a:p>
              <a:pPr marL="457200"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$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mang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[&lt;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chỉ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số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&gt;] =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giá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trị</a:t>
              </a:r>
              <a:endParaRPr lang="en-US" sz="28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457200"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Chỉ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số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của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mảng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có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thể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là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số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hoặc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chuỗi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,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các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giá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trị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của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mảng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không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cần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phải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cùng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kiểu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giá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trị</a:t>
              </a:r>
              <a:endParaRPr lang="en-US" sz="28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457200"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Ví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dụ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:</a:t>
              </a:r>
            </a:p>
            <a:p>
              <a:pPr marL="457200"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$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mang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[1] = 100;</a:t>
              </a:r>
            </a:p>
            <a:p>
              <a:pPr marL="457200"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$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mang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[“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hoten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”] = “Nguyễn Văn Nam”;</a:t>
              </a:r>
            </a:p>
            <a:p>
              <a:pPr indent="457200" algn="just">
                <a:lnSpc>
                  <a:spcPct val="107000"/>
                </a:lnSpc>
                <a:spcAft>
                  <a:spcPts val="800"/>
                </a:spcAft>
              </a:pPr>
              <a:endParaRPr lang="en-US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4" name="TextBox 21">
              <a:extLst>
                <a:ext uri="{FF2B5EF4-FFF2-40B4-BE49-F238E27FC236}">
                  <a16:creationId xmlns:a16="http://schemas.microsoft.com/office/drawing/2014/main" id="{19E519C2-8CFB-8442-39E3-ED156F597792}"/>
                </a:ext>
              </a:extLst>
            </p:cNvPr>
            <p:cNvSpPr txBox="1"/>
            <p:nvPr/>
          </p:nvSpPr>
          <p:spPr>
            <a:xfrm>
              <a:off x="8630277" y="1520706"/>
              <a:ext cx="1756296" cy="35266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2552"/>
                </a:lnSpc>
              </a:pPr>
              <a:r>
                <a:rPr lang="en-US" sz="3200" dirty="0" err="1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Mảng</a:t>
              </a:r>
              <a:endParaRPr lang="en-US" sz="32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FA3F90F-AED5-8F63-BB88-7AEDC77C5EF4}"/>
              </a:ext>
            </a:extLst>
          </p:cNvPr>
          <p:cNvGrpSpPr/>
          <p:nvPr/>
        </p:nvGrpSpPr>
        <p:grpSpPr>
          <a:xfrm>
            <a:off x="7715497" y="952500"/>
            <a:ext cx="11197742" cy="8487083"/>
            <a:chOff x="7870716" y="952586"/>
            <a:chExt cx="11197742" cy="8487083"/>
          </a:xfrm>
        </p:grpSpPr>
        <p:sp>
          <p:nvSpPr>
            <p:cNvPr id="47" name="Freeform 4">
              <a:extLst>
                <a:ext uri="{FF2B5EF4-FFF2-40B4-BE49-F238E27FC236}">
                  <a16:creationId xmlns:a16="http://schemas.microsoft.com/office/drawing/2014/main" id="{A9D8F142-D814-3240-9724-593345171E8F}"/>
                </a:ext>
              </a:extLst>
            </p:cNvPr>
            <p:cNvSpPr/>
            <p:nvPr/>
          </p:nvSpPr>
          <p:spPr>
            <a:xfrm>
              <a:off x="9375419" y="952586"/>
              <a:ext cx="9693039" cy="8487083"/>
            </a:xfrm>
            <a:custGeom>
              <a:avLst/>
              <a:gdLst/>
              <a:ahLst/>
              <a:cxnLst/>
              <a:rect l="l" t="t" r="r" b="b"/>
              <a:pathLst>
                <a:path w="3089942" h="1164902">
                  <a:moveTo>
                    <a:pt x="2965482" y="1164902"/>
                  </a:moveTo>
                  <a:lnTo>
                    <a:pt x="124460" y="1164902"/>
                  </a:lnTo>
                  <a:cubicBezTo>
                    <a:pt x="55880" y="1164902"/>
                    <a:pt x="0" y="1109022"/>
                    <a:pt x="0" y="104044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965482" y="0"/>
                  </a:lnTo>
                  <a:cubicBezTo>
                    <a:pt x="3034062" y="0"/>
                    <a:pt x="3089942" y="55880"/>
                    <a:pt x="3089942" y="124460"/>
                  </a:cubicBezTo>
                  <a:lnTo>
                    <a:pt x="3089942" y="1040442"/>
                  </a:lnTo>
                  <a:cubicBezTo>
                    <a:pt x="3089942" y="1109022"/>
                    <a:pt x="3034062" y="1164902"/>
                    <a:pt x="2965482" y="1164902"/>
                  </a:cubicBezTo>
                  <a:close/>
                </a:path>
              </a:pathLst>
            </a:custGeom>
            <a:solidFill>
              <a:srgbClr val="6968D4"/>
            </a:solidFill>
          </p:spPr>
          <p:txBody>
            <a:bodyPr/>
            <a:lstStyle/>
            <a:p>
              <a:endParaRPr lang="en-US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grpSp>
          <p:nvGrpSpPr>
            <p:cNvPr id="48" name="Group 9">
              <a:extLst>
                <a:ext uri="{FF2B5EF4-FFF2-40B4-BE49-F238E27FC236}">
                  <a16:creationId xmlns:a16="http://schemas.microsoft.com/office/drawing/2014/main" id="{7157C481-A1A1-0FEA-336E-4256C6A988E4}"/>
                </a:ext>
              </a:extLst>
            </p:cNvPr>
            <p:cNvGrpSpPr/>
            <p:nvPr/>
          </p:nvGrpSpPr>
          <p:grpSpPr>
            <a:xfrm>
              <a:off x="7870716" y="1375816"/>
              <a:ext cx="3156167" cy="886809"/>
              <a:chOff x="0" y="-39870"/>
              <a:chExt cx="4561055" cy="780272"/>
            </a:xfrm>
          </p:grpSpPr>
          <p:sp>
            <p:nvSpPr>
              <p:cNvPr id="51" name="Freeform 10">
                <a:extLst>
                  <a:ext uri="{FF2B5EF4-FFF2-40B4-BE49-F238E27FC236}">
                    <a16:creationId xmlns:a16="http://schemas.microsoft.com/office/drawing/2014/main" id="{F7ABC630-F3A9-CB64-EF00-B02ED5C8B569}"/>
                  </a:ext>
                </a:extLst>
              </p:cNvPr>
              <p:cNvSpPr/>
              <p:nvPr/>
            </p:nvSpPr>
            <p:spPr>
              <a:xfrm>
                <a:off x="0" y="-39870"/>
                <a:ext cx="4561055" cy="780272"/>
              </a:xfrm>
              <a:custGeom>
                <a:avLst/>
                <a:gdLst/>
                <a:ahLst/>
                <a:cxnLst/>
                <a:rect l="l" t="t" r="r" b="b"/>
                <a:pathLst>
                  <a:path w="4561055" h="660400">
                    <a:moveTo>
                      <a:pt x="4436595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4436595" y="0"/>
                    </a:lnTo>
                    <a:cubicBezTo>
                      <a:pt x="4505175" y="0"/>
                      <a:pt x="4561055" y="55880"/>
                      <a:pt x="4561055" y="124460"/>
                    </a:cubicBezTo>
                    <a:lnTo>
                      <a:pt x="4561055" y="535940"/>
                    </a:lnTo>
                    <a:cubicBezTo>
                      <a:pt x="4561055" y="604520"/>
                      <a:pt x="4505175" y="660400"/>
                      <a:pt x="4436595" y="660400"/>
                    </a:cubicBezTo>
                    <a:close/>
                  </a:path>
                </a:pathLst>
              </a:custGeom>
              <a:solidFill>
                <a:srgbClr val="9695FF"/>
              </a:solidFill>
            </p:spPr>
          </p:sp>
        </p:grpSp>
        <p:sp>
          <p:nvSpPr>
            <p:cNvPr id="49" name="TextBox 18">
              <a:extLst>
                <a:ext uri="{FF2B5EF4-FFF2-40B4-BE49-F238E27FC236}">
                  <a16:creationId xmlns:a16="http://schemas.microsoft.com/office/drawing/2014/main" id="{91D5E9E5-FCF2-CA3E-0D7F-48428607C68A}"/>
                </a:ext>
              </a:extLst>
            </p:cNvPr>
            <p:cNvSpPr txBox="1"/>
            <p:nvPr/>
          </p:nvSpPr>
          <p:spPr>
            <a:xfrm>
              <a:off x="9831145" y="2575516"/>
              <a:ext cx="8823038" cy="607006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457200" indent="457200"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class &lt;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tên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lớp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&gt;{</a:t>
              </a:r>
            </a:p>
            <a:p>
              <a:pPr marL="914400" indent="457200"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private $attribute1;</a:t>
              </a:r>
            </a:p>
            <a:p>
              <a:pPr marL="914400" indent="457200"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private $attribute 2; </a:t>
              </a:r>
            </a:p>
            <a:p>
              <a:pPr marL="914400" indent="457200"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</a:p>
            <a:p>
              <a:pPr marL="914400" indent="457200"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function __construct([params]){</a:t>
              </a:r>
            </a:p>
            <a:p>
              <a:pPr marL="1371600" indent="457200"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//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Phương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thức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khởi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tạo</a:t>
              </a:r>
              <a:endParaRPr lang="en-US" sz="28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914400" indent="457200"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}</a:t>
              </a:r>
            </a:p>
            <a:p>
              <a:pPr marL="914400" indent="457200"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function method1(params) {</a:t>
              </a:r>
            </a:p>
            <a:p>
              <a:pPr marL="1371600" indent="457200"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//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Khối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lệnh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xử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lý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trong</a:t>
              </a: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method1</a:t>
              </a:r>
            </a:p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	    }</a:t>
              </a:r>
            </a:p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	}</a:t>
              </a:r>
              <a:endParaRPr lang="en-US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0" name="TextBox 21">
              <a:extLst>
                <a:ext uri="{FF2B5EF4-FFF2-40B4-BE49-F238E27FC236}">
                  <a16:creationId xmlns:a16="http://schemas.microsoft.com/office/drawing/2014/main" id="{5CC0E977-DD6C-46EA-7C35-5ED7BAC296FE}"/>
                </a:ext>
              </a:extLst>
            </p:cNvPr>
            <p:cNvSpPr txBox="1"/>
            <p:nvPr/>
          </p:nvSpPr>
          <p:spPr>
            <a:xfrm>
              <a:off x="8630277" y="1520706"/>
              <a:ext cx="1756296" cy="68608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2552"/>
                </a:lnSpc>
              </a:pPr>
              <a:r>
                <a:rPr lang="en-US" sz="3200" dirty="0" err="1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Lớp</a:t>
              </a:r>
              <a:r>
                <a:rPr lang="en-US" sz="3200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3200" dirty="0" err="1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và</a:t>
              </a:r>
              <a:r>
                <a:rPr lang="en-US" sz="3200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3200" dirty="0" err="1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đối</a:t>
              </a:r>
              <a:r>
                <a:rPr lang="en-US" sz="3200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3200" dirty="0" err="1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tượng</a:t>
              </a:r>
              <a:endParaRPr lang="en-US" sz="32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5462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9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7978" t="34183" r="17334" b="4292"/>
          <a:stretch>
            <a:fillRect/>
          </a:stretch>
        </p:blipFill>
        <p:spPr>
          <a:xfrm>
            <a:off x="0" y="0"/>
            <a:ext cx="9144000" cy="102870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9144000" y="6281131"/>
            <a:ext cx="9144000" cy="4897631"/>
            <a:chOff x="0" y="0"/>
            <a:chExt cx="2481478" cy="132910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481478" cy="1329108"/>
            </a:xfrm>
            <a:custGeom>
              <a:avLst/>
              <a:gdLst/>
              <a:ahLst/>
              <a:cxnLst/>
              <a:rect l="l" t="t" r="r" b="b"/>
              <a:pathLst>
                <a:path w="2481478" h="1329108">
                  <a:moveTo>
                    <a:pt x="2357018" y="1329108"/>
                  </a:moveTo>
                  <a:lnTo>
                    <a:pt x="124460" y="1329108"/>
                  </a:lnTo>
                  <a:cubicBezTo>
                    <a:pt x="55880" y="1329108"/>
                    <a:pt x="0" y="1273228"/>
                    <a:pt x="0" y="120464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357018" y="0"/>
                  </a:lnTo>
                  <a:cubicBezTo>
                    <a:pt x="2425598" y="0"/>
                    <a:pt x="2481478" y="55880"/>
                    <a:pt x="2481478" y="124460"/>
                  </a:cubicBezTo>
                  <a:lnTo>
                    <a:pt x="2481478" y="1204648"/>
                  </a:lnTo>
                  <a:cubicBezTo>
                    <a:pt x="2481478" y="1273228"/>
                    <a:pt x="2425598" y="1329108"/>
                    <a:pt x="2357018" y="1329108"/>
                  </a:cubicBezTo>
                  <a:close/>
                </a:path>
              </a:pathLst>
            </a:custGeom>
            <a:solidFill>
              <a:srgbClr val="1F2044">
                <a:alpha val="86667"/>
              </a:srgbClr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1234036" y="4823976"/>
            <a:ext cx="5131621" cy="896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804"/>
              </a:lnSpc>
            </a:pPr>
            <a:r>
              <a:rPr lang="en-US" sz="6300" dirty="0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MySQL </a:t>
            </a:r>
            <a:r>
              <a:rPr lang="en-US" sz="6300" dirty="0" err="1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là</a:t>
            </a:r>
            <a:r>
              <a:rPr lang="en-US" sz="6300" dirty="0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sz="6300" dirty="0" err="1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gì</a:t>
            </a:r>
            <a:r>
              <a:rPr lang="en-US" sz="6300" dirty="0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?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34036" y="6283163"/>
            <a:ext cx="6958241" cy="3213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2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Là</a:t>
            </a:r>
            <a:r>
              <a:rPr lang="en-US" sz="32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một</a:t>
            </a:r>
            <a:r>
              <a:rPr lang="en-US" sz="32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hệ</a:t>
            </a:r>
            <a:r>
              <a:rPr lang="en-US" sz="32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quản</a:t>
            </a:r>
            <a:r>
              <a:rPr lang="en-US" sz="32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trị</a:t>
            </a:r>
            <a:r>
              <a:rPr lang="en-US" sz="32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CSDL </a:t>
            </a:r>
            <a:r>
              <a:rPr lang="en-US" sz="32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quan</a:t>
            </a:r>
            <a:r>
              <a:rPr lang="en-US" sz="32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hệ</a:t>
            </a:r>
            <a:r>
              <a:rPr lang="en-US" sz="32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mã</a:t>
            </a:r>
            <a:r>
              <a:rPr lang="en-US" sz="32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nguồn</a:t>
            </a:r>
            <a:r>
              <a:rPr lang="en-US" sz="32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mở</a:t>
            </a:r>
            <a:r>
              <a:rPr lang="en-US" sz="32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2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Năm</a:t>
            </a:r>
            <a:r>
              <a:rPr lang="en-US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2013, MySQL </a:t>
            </a:r>
            <a:r>
              <a:rPr lang="en-US" sz="32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được</a:t>
            </a:r>
            <a:r>
              <a:rPr lang="en-US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đánh</a:t>
            </a:r>
            <a:r>
              <a:rPr lang="en-US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giá</a:t>
            </a:r>
            <a:r>
              <a:rPr lang="en-US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là</a:t>
            </a:r>
            <a:r>
              <a:rPr lang="en-US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hệ</a:t>
            </a:r>
            <a:r>
              <a:rPr lang="en-US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quản</a:t>
            </a:r>
            <a:r>
              <a:rPr lang="en-US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trị</a:t>
            </a:r>
            <a:r>
              <a:rPr lang="en-US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CSDL </a:t>
            </a:r>
            <a:r>
              <a:rPr lang="en-US" sz="32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được</a:t>
            </a:r>
            <a:r>
              <a:rPr lang="en-US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sử</a:t>
            </a:r>
            <a:r>
              <a:rPr lang="en-US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dụng</a:t>
            </a:r>
            <a:r>
              <a:rPr lang="en-US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nhiều</a:t>
            </a:r>
            <a:r>
              <a:rPr lang="en-US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thứ</a:t>
            </a:r>
            <a:r>
              <a:rPr lang="en-US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2 </a:t>
            </a:r>
            <a:r>
              <a:rPr lang="en-US" sz="32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trên</a:t>
            </a:r>
            <a:r>
              <a:rPr lang="en-US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thế</a:t>
            </a:r>
            <a:r>
              <a:rPr lang="en-US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giới</a:t>
            </a:r>
            <a:r>
              <a:rPr lang="en-US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400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909938" y="7060516"/>
            <a:ext cx="7673084" cy="20786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MySQL </a:t>
            </a:r>
            <a:r>
              <a:rPr lang="en-US" sz="32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là</a:t>
            </a:r>
            <a:r>
              <a:rPr lang="en-US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hệ</a:t>
            </a:r>
            <a:r>
              <a:rPr lang="en-US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thống</a:t>
            </a:r>
            <a:r>
              <a:rPr lang="en-US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cơ</a:t>
            </a:r>
            <a:r>
              <a:rPr lang="en-US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sở</a:t>
            </a:r>
            <a:r>
              <a:rPr lang="en-US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dữ</a:t>
            </a:r>
            <a:r>
              <a:rPr lang="en-US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liệu</a:t>
            </a:r>
            <a:r>
              <a:rPr lang="en-US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tiêu</a:t>
            </a:r>
            <a:r>
              <a:rPr lang="en-US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chuẩn</a:t>
            </a:r>
            <a:r>
              <a:rPr lang="en-US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cho</a:t>
            </a:r>
            <a:r>
              <a:rPr lang="en-US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Website </a:t>
            </a:r>
            <a:r>
              <a:rPr lang="en-US" sz="32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đảm</a:t>
            </a:r>
            <a:r>
              <a:rPr lang="en-US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bảo</a:t>
            </a:r>
            <a:r>
              <a:rPr lang="en-US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đáp</a:t>
            </a:r>
            <a:r>
              <a:rPr lang="en-US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ứng</a:t>
            </a:r>
            <a:r>
              <a:rPr lang="en-US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được</a:t>
            </a:r>
            <a:r>
              <a:rPr lang="en-US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cho</a:t>
            </a:r>
            <a:r>
              <a:rPr lang="en-US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dữ</a:t>
            </a:r>
            <a:r>
              <a:rPr lang="en-US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liệu</a:t>
            </a:r>
            <a:r>
              <a:rPr lang="en-US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và</a:t>
            </a:r>
            <a:r>
              <a:rPr lang="en-US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số</a:t>
            </a:r>
            <a:r>
              <a:rPr lang="en-US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lượng</a:t>
            </a:r>
            <a:r>
              <a:rPr lang="en-US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người</a:t>
            </a:r>
            <a:r>
              <a:rPr lang="en-US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dùng</a:t>
            </a:r>
            <a:r>
              <a:rPr lang="en-US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lớn</a:t>
            </a:r>
            <a:r>
              <a:rPr lang="en-US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en-US" sz="32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như</a:t>
            </a:r>
            <a:r>
              <a:rPr lang="en-US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Facebook, Twitter, </a:t>
            </a:r>
            <a:r>
              <a:rPr lang="en-US" sz="32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và</a:t>
            </a:r>
            <a:r>
              <a:rPr lang="en-US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Wikipedia).</a:t>
            </a:r>
          </a:p>
        </p:txBody>
      </p:sp>
      <p:sp>
        <p:nvSpPr>
          <p:cNvPr id="15" name="AutoShape 15"/>
          <p:cNvSpPr/>
          <p:nvPr/>
        </p:nvSpPr>
        <p:spPr>
          <a:xfrm>
            <a:off x="10302368" y="9639300"/>
            <a:ext cx="6796784" cy="0"/>
          </a:xfrm>
          <a:prstGeom prst="line">
            <a:avLst/>
          </a:prstGeom>
          <a:ln w="19050" cap="flat">
            <a:solidFill>
              <a:srgbClr val="9695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pic>
        <p:nvPicPr>
          <p:cNvPr id="18" name="Picture 17" descr="A picture containing invertebrate, coelenterate, jellyfish, hydrozoan&#10;&#10;Description automatically generated">
            <a:extLst>
              <a:ext uri="{FF2B5EF4-FFF2-40B4-BE49-F238E27FC236}">
                <a16:creationId xmlns:a16="http://schemas.microsoft.com/office/drawing/2014/main" id="{9561D22E-A800-B6A8-865F-506D354C3E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608874"/>
            <a:ext cx="8861687" cy="44120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0359" r="18355" b="3371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253524" y="2297219"/>
            <a:ext cx="7359304" cy="6961081"/>
            <a:chOff x="0" y="0"/>
            <a:chExt cx="2286452" cy="216272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286452" cy="2162729"/>
            </a:xfrm>
            <a:custGeom>
              <a:avLst/>
              <a:gdLst/>
              <a:ahLst/>
              <a:cxnLst/>
              <a:rect l="l" t="t" r="r" b="b"/>
              <a:pathLst>
                <a:path w="2286452" h="2162729">
                  <a:moveTo>
                    <a:pt x="2161992" y="2162729"/>
                  </a:moveTo>
                  <a:lnTo>
                    <a:pt x="124460" y="2162729"/>
                  </a:lnTo>
                  <a:cubicBezTo>
                    <a:pt x="55880" y="2162729"/>
                    <a:pt x="0" y="2106849"/>
                    <a:pt x="0" y="203826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161992" y="0"/>
                  </a:lnTo>
                  <a:cubicBezTo>
                    <a:pt x="2230572" y="0"/>
                    <a:pt x="2286452" y="55880"/>
                    <a:pt x="2286452" y="124460"/>
                  </a:cubicBezTo>
                  <a:lnTo>
                    <a:pt x="2286452" y="2038269"/>
                  </a:lnTo>
                  <a:cubicBezTo>
                    <a:pt x="2286452" y="2106849"/>
                    <a:pt x="2230572" y="2162729"/>
                    <a:pt x="2161992" y="2162729"/>
                  </a:cubicBezTo>
                  <a:close/>
                </a:path>
              </a:pathLst>
            </a:custGeom>
            <a:solidFill>
              <a:srgbClr val="1F2044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9659414" y="2297219"/>
            <a:ext cx="7359304" cy="6961081"/>
            <a:chOff x="0" y="0"/>
            <a:chExt cx="2286452" cy="216272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286452" cy="2162729"/>
            </a:xfrm>
            <a:custGeom>
              <a:avLst/>
              <a:gdLst/>
              <a:ahLst/>
              <a:cxnLst/>
              <a:rect l="l" t="t" r="r" b="b"/>
              <a:pathLst>
                <a:path w="2286452" h="2162729">
                  <a:moveTo>
                    <a:pt x="2161992" y="2162729"/>
                  </a:moveTo>
                  <a:lnTo>
                    <a:pt x="124460" y="2162729"/>
                  </a:lnTo>
                  <a:cubicBezTo>
                    <a:pt x="55880" y="2162729"/>
                    <a:pt x="0" y="2106849"/>
                    <a:pt x="0" y="203826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161992" y="0"/>
                  </a:lnTo>
                  <a:cubicBezTo>
                    <a:pt x="2230572" y="0"/>
                    <a:pt x="2286452" y="55880"/>
                    <a:pt x="2286452" y="124460"/>
                  </a:cubicBezTo>
                  <a:lnTo>
                    <a:pt x="2286452" y="2038269"/>
                  </a:lnTo>
                  <a:cubicBezTo>
                    <a:pt x="2286452" y="2106849"/>
                    <a:pt x="2230572" y="2162729"/>
                    <a:pt x="2161992" y="2162729"/>
                  </a:cubicBezTo>
                  <a:close/>
                </a:path>
              </a:pathLst>
            </a:custGeom>
            <a:solidFill>
              <a:srgbClr val="1F2044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963901" y="6596528"/>
            <a:ext cx="1418727" cy="1475098"/>
            <a:chOff x="0" y="0"/>
            <a:chExt cx="660400" cy="68664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60400" cy="686640"/>
            </a:xfrm>
            <a:custGeom>
              <a:avLst/>
              <a:gdLst/>
              <a:ahLst/>
              <a:cxnLst/>
              <a:rect l="l" t="t" r="r" b="b"/>
              <a:pathLst>
                <a:path w="660400" h="686640">
                  <a:moveTo>
                    <a:pt x="535940" y="686640"/>
                  </a:moveTo>
                  <a:lnTo>
                    <a:pt x="124460" y="686640"/>
                  </a:lnTo>
                  <a:cubicBezTo>
                    <a:pt x="55880" y="686640"/>
                    <a:pt x="0" y="630760"/>
                    <a:pt x="0" y="5621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5940" y="0"/>
                  </a:lnTo>
                  <a:cubicBezTo>
                    <a:pt x="604520" y="0"/>
                    <a:pt x="660400" y="55880"/>
                    <a:pt x="660400" y="124460"/>
                  </a:cubicBezTo>
                  <a:lnTo>
                    <a:pt x="660400" y="562180"/>
                  </a:lnTo>
                  <a:cubicBezTo>
                    <a:pt x="660400" y="630760"/>
                    <a:pt x="604520" y="686640"/>
                    <a:pt x="535940" y="686640"/>
                  </a:cubicBezTo>
                  <a:close/>
                </a:path>
              </a:pathLst>
            </a:custGeom>
            <a:solidFill>
              <a:srgbClr val="484995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0369791" y="6596528"/>
            <a:ext cx="1418727" cy="1475098"/>
            <a:chOff x="0" y="0"/>
            <a:chExt cx="660400" cy="68664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60400" cy="686640"/>
            </a:xfrm>
            <a:custGeom>
              <a:avLst/>
              <a:gdLst/>
              <a:ahLst/>
              <a:cxnLst/>
              <a:rect l="l" t="t" r="r" b="b"/>
              <a:pathLst>
                <a:path w="660400" h="686640">
                  <a:moveTo>
                    <a:pt x="535940" y="686640"/>
                  </a:moveTo>
                  <a:lnTo>
                    <a:pt x="124460" y="686640"/>
                  </a:lnTo>
                  <a:cubicBezTo>
                    <a:pt x="55880" y="686640"/>
                    <a:pt x="0" y="630760"/>
                    <a:pt x="0" y="5621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5940" y="0"/>
                  </a:lnTo>
                  <a:cubicBezTo>
                    <a:pt x="604520" y="0"/>
                    <a:pt x="660400" y="55880"/>
                    <a:pt x="660400" y="124460"/>
                  </a:cubicBezTo>
                  <a:lnTo>
                    <a:pt x="660400" y="562180"/>
                  </a:lnTo>
                  <a:cubicBezTo>
                    <a:pt x="660400" y="630760"/>
                    <a:pt x="604520" y="686640"/>
                    <a:pt x="535940" y="686640"/>
                  </a:cubicBezTo>
                  <a:close/>
                </a:path>
              </a:pathLst>
            </a:custGeom>
            <a:solidFill>
              <a:srgbClr val="484995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4229722" y="6596528"/>
            <a:ext cx="1418727" cy="1475098"/>
            <a:chOff x="0" y="0"/>
            <a:chExt cx="660400" cy="68664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60400" cy="686640"/>
            </a:xfrm>
            <a:custGeom>
              <a:avLst/>
              <a:gdLst/>
              <a:ahLst/>
              <a:cxnLst/>
              <a:rect l="l" t="t" r="r" b="b"/>
              <a:pathLst>
                <a:path w="660400" h="686640">
                  <a:moveTo>
                    <a:pt x="535940" y="686640"/>
                  </a:moveTo>
                  <a:lnTo>
                    <a:pt x="124460" y="686640"/>
                  </a:lnTo>
                  <a:cubicBezTo>
                    <a:pt x="55880" y="686640"/>
                    <a:pt x="0" y="630760"/>
                    <a:pt x="0" y="5621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5940" y="0"/>
                  </a:lnTo>
                  <a:cubicBezTo>
                    <a:pt x="604520" y="0"/>
                    <a:pt x="660400" y="55880"/>
                    <a:pt x="660400" y="124460"/>
                  </a:cubicBezTo>
                  <a:lnTo>
                    <a:pt x="660400" y="562180"/>
                  </a:lnTo>
                  <a:cubicBezTo>
                    <a:pt x="660400" y="630760"/>
                    <a:pt x="604520" y="686640"/>
                    <a:pt x="535940" y="686640"/>
                  </a:cubicBezTo>
                  <a:close/>
                </a:path>
              </a:pathLst>
            </a:custGeom>
            <a:solidFill>
              <a:srgbClr val="484995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12635613" y="6596528"/>
            <a:ext cx="1418727" cy="1475098"/>
            <a:chOff x="0" y="0"/>
            <a:chExt cx="660400" cy="68664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60400" cy="686640"/>
            </a:xfrm>
            <a:custGeom>
              <a:avLst/>
              <a:gdLst/>
              <a:ahLst/>
              <a:cxnLst/>
              <a:rect l="l" t="t" r="r" b="b"/>
              <a:pathLst>
                <a:path w="660400" h="686640">
                  <a:moveTo>
                    <a:pt x="535940" y="686640"/>
                  </a:moveTo>
                  <a:lnTo>
                    <a:pt x="124460" y="686640"/>
                  </a:lnTo>
                  <a:cubicBezTo>
                    <a:pt x="55880" y="686640"/>
                    <a:pt x="0" y="630760"/>
                    <a:pt x="0" y="5621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5940" y="0"/>
                  </a:lnTo>
                  <a:cubicBezTo>
                    <a:pt x="604520" y="0"/>
                    <a:pt x="660400" y="55880"/>
                    <a:pt x="660400" y="124460"/>
                  </a:cubicBezTo>
                  <a:lnTo>
                    <a:pt x="660400" y="562180"/>
                  </a:lnTo>
                  <a:cubicBezTo>
                    <a:pt x="660400" y="630760"/>
                    <a:pt x="604520" y="686640"/>
                    <a:pt x="535940" y="686640"/>
                  </a:cubicBezTo>
                  <a:close/>
                </a:path>
              </a:pathLst>
            </a:custGeom>
            <a:solidFill>
              <a:srgbClr val="484995"/>
            </a:solidFill>
          </p:spPr>
        </p:sp>
      </p:grpSp>
      <p:grpSp>
        <p:nvGrpSpPr>
          <p:cNvPr id="15" name="Group 15"/>
          <p:cNvGrpSpPr/>
          <p:nvPr/>
        </p:nvGrpSpPr>
        <p:grpSpPr>
          <a:xfrm>
            <a:off x="6475122" y="6596528"/>
            <a:ext cx="1418727" cy="1475098"/>
            <a:chOff x="0" y="0"/>
            <a:chExt cx="660400" cy="68664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60400" cy="686640"/>
            </a:xfrm>
            <a:custGeom>
              <a:avLst/>
              <a:gdLst/>
              <a:ahLst/>
              <a:cxnLst/>
              <a:rect l="l" t="t" r="r" b="b"/>
              <a:pathLst>
                <a:path w="660400" h="686640">
                  <a:moveTo>
                    <a:pt x="535940" y="686640"/>
                  </a:moveTo>
                  <a:lnTo>
                    <a:pt x="124460" y="686640"/>
                  </a:lnTo>
                  <a:cubicBezTo>
                    <a:pt x="55880" y="686640"/>
                    <a:pt x="0" y="630760"/>
                    <a:pt x="0" y="5621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5940" y="0"/>
                  </a:lnTo>
                  <a:cubicBezTo>
                    <a:pt x="604520" y="0"/>
                    <a:pt x="660400" y="55880"/>
                    <a:pt x="660400" y="124460"/>
                  </a:cubicBezTo>
                  <a:lnTo>
                    <a:pt x="660400" y="562180"/>
                  </a:lnTo>
                  <a:cubicBezTo>
                    <a:pt x="660400" y="630760"/>
                    <a:pt x="604520" y="686640"/>
                    <a:pt x="535940" y="686640"/>
                  </a:cubicBezTo>
                  <a:close/>
                </a:path>
              </a:pathLst>
            </a:custGeom>
            <a:solidFill>
              <a:srgbClr val="484995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14881013" y="6596528"/>
            <a:ext cx="1418727" cy="1475098"/>
            <a:chOff x="0" y="0"/>
            <a:chExt cx="660400" cy="68664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660400" cy="686640"/>
            </a:xfrm>
            <a:custGeom>
              <a:avLst/>
              <a:gdLst/>
              <a:ahLst/>
              <a:cxnLst/>
              <a:rect l="l" t="t" r="r" b="b"/>
              <a:pathLst>
                <a:path w="660400" h="686640">
                  <a:moveTo>
                    <a:pt x="535940" y="686640"/>
                  </a:moveTo>
                  <a:lnTo>
                    <a:pt x="124460" y="686640"/>
                  </a:lnTo>
                  <a:cubicBezTo>
                    <a:pt x="55880" y="686640"/>
                    <a:pt x="0" y="630760"/>
                    <a:pt x="0" y="5621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5940" y="0"/>
                  </a:lnTo>
                  <a:cubicBezTo>
                    <a:pt x="604520" y="0"/>
                    <a:pt x="660400" y="55880"/>
                    <a:pt x="660400" y="124460"/>
                  </a:cubicBezTo>
                  <a:lnTo>
                    <a:pt x="660400" y="562180"/>
                  </a:lnTo>
                  <a:cubicBezTo>
                    <a:pt x="660400" y="630760"/>
                    <a:pt x="604520" y="686640"/>
                    <a:pt x="535940" y="686640"/>
                  </a:cubicBezTo>
                  <a:close/>
                </a:path>
              </a:pathLst>
            </a:custGeom>
            <a:solidFill>
              <a:srgbClr val="484995"/>
            </a:solidFill>
          </p:spPr>
        </p:sp>
      </p:grpSp>
      <p:pic>
        <p:nvPicPr>
          <p:cNvPr id="19" name="Picture 19" descr="Internet with solid fill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781800" y="6896100"/>
            <a:ext cx="825962" cy="825962"/>
          </a:xfrm>
          <a:prstGeom prst="rect">
            <a:avLst/>
          </a:prstGeom>
        </p:spPr>
      </p:pic>
      <p:pic>
        <p:nvPicPr>
          <p:cNvPr id="20" name="Picture 20" descr="Computer outlin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222835" y="6850199"/>
            <a:ext cx="960301" cy="960301"/>
          </a:xfrm>
          <a:prstGeom prst="rect">
            <a:avLst/>
          </a:prstGeom>
        </p:spPr>
      </p:pic>
      <p:pic>
        <p:nvPicPr>
          <p:cNvPr id="21" name="Picture 21" descr="Hospital outlin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4495800" y="6819900"/>
            <a:ext cx="847118" cy="847118"/>
          </a:xfrm>
          <a:prstGeom prst="rect">
            <a:avLst/>
          </a:prstGeom>
        </p:spPr>
      </p:pic>
      <p:sp>
        <p:nvSpPr>
          <p:cNvPr id="22" name="TextBox 22"/>
          <p:cNvSpPr txBox="1"/>
          <p:nvPr/>
        </p:nvSpPr>
        <p:spPr>
          <a:xfrm>
            <a:off x="6251573" y="8256082"/>
            <a:ext cx="1853019" cy="250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5"/>
              </a:lnSpc>
            </a:pPr>
            <a:r>
              <a:rPr lang="en-US" sz="15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Môi</a:t>
            </a:r>
            <a:r>
              <a:rPr lang="en-US" sz="15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trường</a:t>
            </a:r>
            <a:endParaRPr lang="en-US" sz="1500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4657463" y="8256082"/>
            <a:ext cx="1853019" cy="245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5"/>
              </a:lnSpc>
            </a:pPr>
            <a:r>
              <a:rPr lang="en-US" sz="15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Ngôn</a:t>
            </a:r>
            <a:r>
              <a:rPr lang="en-US" sz="15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ngữ</a:t>
            </a:r>
            <a:endParaRPr lang="en-US" sz="1500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4113201" y="8256082"/>
            <a:ext cx="1644471" cy="250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5"/>
              </a:lnSpc>
            </a:pPr>
            <a:r>
              <a:rPr lang="en-US" sz="15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Quy</a:t>
            </a:r>
            <a:r>
              <a:rPr lang="en-US" sz="15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mô</a:t>
            </a:r>
            <a:endParaRPr lang="en-US" sz="1500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12519092" y="8256082"/>
            <a:ext cx="1644471" cy="245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5"/>
              </a:lnSpc>
            </a:pPr>
            <a:r>
              <a:rPr lang="en-US" sz="15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Loại</a:t>
            </a:r>
            <a:r>
              <a:rPr lang="en-US" sz="15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CSDL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761759" y="8256082"/>
            <a:ext cx="1821269" cy="250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5"/>
              </a:lnSpc>
            </a:pPr>
            <a:r>
              <a:rPr lang="en-US" sz="15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Mô</a:t>
            </a:r>
            <a:r>
              <a:rPr lang="en-US" sz="15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hình</a:t>
            </a:r>
            <a:endParaRPr lang="en-US" sz="1500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0167650" y="8256082"/>
            <a:ext cx="1821269" cy="245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5"/>
              </a:lnSpc>
            </a:pPr>
            <a:r>
              <a:rPr lang="en-US" sz="15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Mã</a:t>
            </a:r>
            <a:r>
              <a:rPr lang="en-US" sz="15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nguồn</a:t>
            </a:r>
            <a:r>
              <a:rPr lang="en-US" sz="15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971174" y="3083949"/>
            <a:ext cx="5943071" cy="551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00"/>
              </a:lnSpc>
            </a:pPr>
            <a:r>
              <a:rPr lang="en-US" sz="4300" dirty="0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MySQL vs SQLite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0377065" y="3083949"/>
            <a:ext cx="5943071" cy="551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00"/>
              </a:lnSpc>
            </a:pPr>
            <a:r>
              <a:rPr lang="en-US" sz="4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MySQL vs Firebase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971174" y="3967867"/>
            <a:ext cx="5943071" cy="9828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Khác</a:t>
            </a:r>
            <a:r>
              <a:rPr lang="en-US" sz="2799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799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biệt</a:t>
            </a:r>
            <a:r>
              <a:rPr lang="en-US" sz="2799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799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lớn</a:t>
            </a:r>
            <a:r>
              <a:rPr lang="en-US" sz="2799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799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nhất</a:t>
            </a:r>
            <a:r>
              <a:rPr lang="en-US" sz="2799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799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là</a:t>
            </a:r>
            <a:r>
              <a:rPr lang="en-US" sz="2799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799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về</a:t>
            </a:r>
            <a:r>
              <a:rPr lang="en-US" sz="2799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799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mô</a:t>
            </a:r>
            <a:r>
              <a:rPr lang="en-US" sz="2799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799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hình</a:t>
            </a:r>
            <a:r>
              <a:rPr lang="en-US" sz="2799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2799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quy</a:t>
            </a:r>
            <a:r>
              <a:rPr lang="en-US" sz="2799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799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mô</a:t>
            </a:r>
            <a:r>
              <a:rPr lang="en-US" sz="2799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799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và</a:t>
            </a:r>
            <a:r>
              <a:rPr lang="en-US" sz="2799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799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môi</a:t>
            </a:r>
            <a:r>
              <a:rPr lang="en-US" sz="2799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799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trường</a:t>
            </a:r>
            <a:endParaRPr lang="en-US" sz="2799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10377065" y="3967867"/>
            <a:ext cx="5943071" cy="965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Khác</a:t>
            </a:r>
            <a:r>
              <a:rPr lang="en-US" sz="2799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799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biệt</a:t>
            </a:r>
            <a:r>
              <a:rPr lang="en-US" sz="2799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799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lớn</a:t>
            </a:r>
            <a:r>
              <a:rPr lang="en-US" sz="2799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799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nhất</a:t>
            </a:r>
            <a:r>
              <a:rPr lang="en-US" sz="2799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799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là</a:t>
            </a:r>
            <a:r>
              <a:rPr lang="en-US" sz="2799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799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về</a:t>
            </a:r>
            <a:r>
              <a:rPr lang="en-US" sz="2799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799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mã</a:t>
            </a:r>
            <a:r>
              <a:rPr lang="en-US" sz="2799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799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nguồn</a:t>
            </a:r>
            <a:r>
              <a:rPr lang="en-US" sz="2799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2799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loại</a:t>
            </a:r>
            <a:r>
              <a:rPr lang="en-US" sz="2799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CSDL </a:t>
            </a:r>
            <a:r>
              <a:rPr lang="en-US" sz="2799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và</a:t>
            </a:r>
            <a:r>
              <a:rPr lang="en-US" sz="2799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799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ngôn</a:t>
            </a:r>
            <a:r>
              <a:rPr lang="en-US" sz="2799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799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ngữ</a:t>
            </a:r>
            <a:r>
              <a:rPr lang="en-US" sz="2799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799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hỗ</a:t>
            </a:r>
            <a:r>
              <a:rPr lang="en-US" sz="2799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799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trợ</a:t>
            </a:r>
            <a:endParaRPr lang="en-US" sz="2799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2" name="AutoShape 32"/>
          <p:cNvSpPr/>
          <p:nvPr/>
        </p:nvSpPr>
        <p:spPr>
          <a:xfrm rot="-10800000">
            <a:off x="1971174" y="5959216"/>
            <a:ext cx="5922675" cy="0"/>
          </a:xfrm>
          <a:prstGeom prst="line">
            <a:avLst/>
          </a:prstGeom>
          <a:ln w="19050" cap="flat">
            <a:solidFill>
              <a:srgbClr val="9695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10800000">
            <a:off x="10377065" y="5959216"/>
            <a:ext cx="5922675" cy="0"/>
          </a:xfrm>
          <a:prstGeom prst="line">
            <a:avLst/>
          </a:prstGeom>
          <a:ln w="19050" cap="flat">
            <a:solidFill>
              <a:srgbClr val="9695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TextBox 34"/>
          <p:cNvSpPr txBox="1"/>
          <p:nvPr/>
        </p:nvSpPr>
        <p:spPr>
          <a:xfrm>
            <a:off x="1234036" y="990600"/>
            <a:ext cx="5017537" cy="5033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184"/>
              </a:lnSpc>
            </a:pPr>
            <a:r>
              <a:rPr lang="en-US" sz="3099" dirty="0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So </a:t>
            </a:r>
            <a:r>
              <a:rPr lang="en-US" sz="3099" dirty="0" err="1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sánh</a:t>
            </a:r>
            <a:r>
              <a:rPr lang="en-US" sz="3099" dirty="0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sz="3099" dirty="0" err="1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với</a:t>
            </a:r>
            <a:r>
              <a:rPr lang="en-US" sz="3099" dirty="0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sz="3099" dirty="0" err="1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các</a:t>
            </a:r>
            <a:r>
              <a:rPr lang="en-US" sz="3099" dirty="0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CSDL </a:t>
            </a:r>
            <a:r>
              <a:rPr lang="en-US" sz="3099" dirty="0" err="1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khác</a:t>
            </a:r>
            <a:r>
              <a:rPr lang="en-US" sz="3099" dirty="0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</a:p>
        </p:txBody>
      </p:sp>
      <p:pic>
        <p:nvPicPr>
          <p:cNvPr id="35" name="Picture 3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10695753" y="6951545"/>
            <a:ext cx="765065" cy="765065"/>
          </a:xfrm>
          <a:prstGeom prst="rect">
            <a:avLst/>
          </a:prstGeom>
        </p:spPr>
      </p:pic>
      <p:pic>
        <p:nvPicPr>
          <p:cNvPr id="36" name="Picture 36" descr="Database outlin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12898475" y="6819900"/>
            <a:ext cx="947727" cy="947727"/>
          </a:xfrm>
          <a:prstGeom prst="rect">
            <a:avLst/>
          </a:prstGeom>
        </p:spPr>
      </p:pic>
      <p:pic>
        <p:nvPicPr>
          <p:cNvPr id="37" name="Picture 37" descr="Web design outlin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15163800" y="6908672"/>
            <a:ext cx="858955" cy="8589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0187" t="52359" b="274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6648450" y="3066659"/>
            <a:ext cx="4991100" cy="6191641"/>
            <a:chOff x="0" y="0"/>
            <a:chExt cx="1688347" cy="209445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88348" cy="2094456"/>
            </a:xfrm>
            <a:custGeom>
              <a:avLst/>
              <a:gdLst/>
              <a:ahLst/>
              <a:cxnLst/>
              <a:rect l="l" t="t" r="r" b="b"/>
              <a:pathLst>
                <a:path w="1688348" h="2094456">
                  <a:moveTo>
                    <a:pt x="1563887" y="2094456"/>
                  </a:moveTo>
                  <a:lnTo>
                    <a:pt x="124460" y="2094456"/>
                  </a:lnTo>
                  <a:cubicBezTo>
                    <a:pt x="55880" y="2094456"/>
                    <a:pt x="0" y="2038576"/>
                    <a:pt x="0" y="196999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63887" y="0"/>
                  </a:lnTo>
                  <a:cubicBezTo>
                    <a:pt x="1632467" y="0"/>
                    <a:pt x="1688348" y="55880"/>
                    <a:pt x="1688348" y="124460"/>
                  </a:cubicBezTo>
                  <a:lnTo>
                    <a:pt x="1688348" y="1969996"/>
                  </a:lnTo>
                  <a:cubicBezTo>
                    <a:pt x="1688348" y="2038577"/>
                    <a:pt x="1632467" y="2094456"/>
                    <a:pt x="1563887" y="2094456"/>
                  </a:cubicBezTo>
                  <a:close/>
                </a:path>
              </a:pathLst>
            </a:custGeom>
            <a:solidFill>
              <a:srgbClr val="171831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6648450" y="4076696"/>
            <a:ext cx="4991100" cy="5181604"/>
            <a:chOff x="0" y="0"/>
            <a:chExt cx="1688347" cy="124183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688348" cy="1241834"/>
            </a:xfrm>
            <a:custGeom>
              <a:avLst/>
              <a:gdLst/>
              <a:ahLst/>
              <a:cxnLst/>
              <a:rect l="l" t="t" r="r" b="b"/>
              <a:pathLst>
                <a:path w="1688348" h="1241834">
                  <a:moveTo>
                    <a:pt x="1563887" y="1241833"/>
                  </a:moveTo>
                  <a:lnTo>
                    <a:pt x="124460" y="1241833"/>
                  </a:lnTo>
                  <a:cubicBezTo>
                    <a:pt x="55880" y="1241833"/>
                    <a:pt x="0" y="1185953"/>
                    <a:pt x="0" y="111737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63887" y="0"/>
                  </a:lnTo>
                  <a:cubicBezTo>
                    <a:pt x="1632467" y="0"/>
                    <a:pt x="1688348" y="55880"/>
                    <a:pt x="1688348" y="124460"/>
                  </a:cubicBezTo>
                  <a:lnTo>
                    <a:pt x="1688348" y="1117374"/>
                  </a:lnTo>
                  <a:cubicBezTo>
                    <a:pt x="1688348" y="1185954"/>
                    <a:pt x="1632467" y="1241834"/>
                    <a:pt x="1563887" y="1241834"/>
                  </a:cubicBezTo>
                  <a:close/>
                </a:path>
              </a:pathLst>
            </a:custGeom>
            <a:solidFill>
              <a:srgbClr val="2D2E5F"/>
            </a:solidFill>
          </p:spPr>
        </p:sp>
      </p:grpSp>
      <p:sp>
        <p:nvSpPr>
          <p:cNvPr id="24" name="TextBox 24"/>
          <p:cNvSpPr txBox="1"/>
          <p:nvPr/>
        </p:nvSpPr>
        <p:spPr>
          <a:xfrm>
            <a:off x="1234036" y="1047750"/>
            <a:ext cx="8824364" cy="9276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44"/>
              </a:lnSpc>
            </a:pPr>
            <a:r>
              <a:rPr lang="en-US" sz="6300" dirty="0">
                <a:solidFill>
                  <a:srgbClr val="FFFFFF"/>
                </a:solidFill>
                <a:latin typeface="HK Grotesk Bold"/>
              </a:rPr>
              <a:t>PHP </a:t>
            </a:r>
            <a:r>
              <a:rPr lang="en-US" sz="6300" dirty="0" err="1">
                <a:solidFill>
                  <a:srgbClr val="FFFFFF"/>
                </a:solidFill>
                <a:latin typeface="HK Grotesk Bold"/>
              </a:rPr>
              <a:t>kết</a:t>
            </a:r>
            <a:r>
              <a:rPr lang="en-US" sz="6300" dirty="0">
                <a:solidFill>
                  <a:srgbClr val="FFFFFF"/>
                </a:solidFill>
                <a:latin typeface="HK Grotesk Bold"/>
              </a:rPr>
              <a:t> </a:t>
            </a:r>
            <a:r>
              <a:rPr lang="en-US" sz="6300" dirty="0" err="1">
                <a:solidFill>
                  <a:srgbClr val="FFFFFF"/>
                </a:solidFill>
                <a:latin typeface="HK Grotesk Bold"/>
              </a:rPr>
              <a:t>nối</a:t>
            </a:r>
            <a:r>
              <a:rPr lang="en-US" sz="6300" dirty="0">
                <a:solidFill>
                  <a:srgbClr val="FFFFFF"/>
                </a:solidFill>
                <a:latin typeface="HK Grotesk Bold"/>
              </a:rPr>
              <a:t> </a:t>
            </a:r>
            <a:r>
              <a:rPr lang="en-US" sz="6300" dirty="0" err="1">
                <a:solidFill>
                  <a:srgbClr val="FFFFFF"/>
                </a:solidFill>
                <a:latin typeface="HK Grotesk Bold"/>
              </a:rPr>
              <a:t>với</a:t>
            </a:r>
            <a:r>
              <a:rPr lang="en-US" sz="6300" dirty="0">
                <a:solidFill>
                  <a:srgbClr val="FFFFFF"/>
                </a:solidFill>
                <a:latin typeface="HK Grotesk Bold"/>
              </a:rPr>
              <a:t> MySQL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6977635" y="3429172"/>
            <a:ext cx="3080765" cy="4385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64"/>
              </a:lnSpc>
            </a:pPr>
            <a:r>
              <a:rPr lang="en-US" sz="2900" dirty="0" err="1">
                <a:solidFill>
                  <a:srgbClr val="FFFFFF"/>
                </a:solidFill>
                <a:latin typeface="HK Grotesk Bold"/>
              </a:rPr>
              <a:t>MySQLi</a:t>
            </a:r>
            <a:r>
              <a:rPr lang="en-US" sz="2900" dirty="0">
                <a:solidFill>
                  <a:srgbClr val="FFFFFF"/>
                </a:solidFill>
                <a:latin typeface="HK Grotesk Bold"/>
              </a:rPr>
              <a:t> Object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5E3F915-E6C7-19C4-F7F2-7780D84BE7CF}"/>
              </a:ext>
            </a:extLst>
          </p:cNvPr>
          <p:cNvSpPr txBox="1"/>
          <p:nvPr/>
        </p:nvSpPr>
        <p:spPr>
          <a:xfrm>
            <a:off x="7200641" y="4130032"/>
            <a:ext cx="426446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servername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"localhost"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$username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$password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Create connection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$conn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mysqli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servername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$username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$password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Check connection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$conn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connect_error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die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"Connection failed: 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.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$conn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connect_error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"Connected successfully"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8EDCD48-FA17-5BE8-9CD5-5FD76F6C3E55}"/>
              </a:ext>
            </a:extLst>
          </p:cNvPr>
          <p:cNvGrpSpPr/>
          <p:nvPr/>
        </p:nvGrpSpPr>
        <p:grpSpPr>
          <a:xfrm>
            <a:off x="12027618" y="3066659"/>
            <a:ext cx="4991100" cy="7106041"/>
            <a:chOff x="12027618" y="3066659"/>
            <a:chExt cx="4991100" cy="7106041"/>
          </a:xfrm>
        </p:grpSpPr>
        <p:grpSp>
          <p:nvGrpSpPr>
            <p:cNvPr id="3" name="Group 3"/>
            <p:cNvGrpSpPr/>
            <p:nvPr/>
          </p:nvGrpSpPr>
          <p:grpSpPr>
            <a:xfrm>
              <a:off x="12027618" y="3066659"/>
              <a:ext cx="4991100" cy="6191641"/>
              <a:chOff x="0" y="0"/>
              <a:chExt cx="1688347" cy="2094456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1688348" cy="2094456"/>
              </a:xfrm>
              <a:custGeom>
                <a:avLst/>
                <a:gdLst/>
                <a:ahLst/>
                <a:cxnLst/>
                <a:rect l="l" t="t" r="r" b="b"/>
                <a:pathLst>
                  <a:path w="1688348" h="2094456">
                    <a:moveTo>
                      <a:pt x="1563887" y="2094456"/>
                    </a:moveTo>
                    <a:lnTo>
                      <a:pt x="124460" y="2094456"/>
                    </a:lnTo>
                    <a:cubicBezTo>
                      <a:pt x="55880" y="2094456"/>
                      <a:pt x="0" y="2038576"/>
                      <a:pt x="0" y="1969996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563887" y="0"/>
                    </a:lnTo>
                    <a:cubicBezTo>
                      <a:pt x="1632467" y="0"/>
                      <a:pt x="1688348" y="55880"/>
                      <a:pt x="1688348" y="124460"/>
                    </a:cubicBezTo>
                    <a:lnTo>
                      <a:pt x="1688348" y="1969996"/>
                    </a:lnTo>
                    <a:cubicBezTo>
                      <a:pt x="1688348" y="2038577"/>
                      <a:pt x="1632467" y="2094456"/>
                      <a:pt x="1563887" y="2094456"/>
                    </a:cubicBezTo>
                    <a:close/>
                  </a:path>
                </a:pathLst>
              </a:custGeom>
              <a:solidFill>
                <a:srgbClr val="171831"/>
              </a:solidFill>
            </p:spPr>
          </p:sp>
        </p:grpSp>
        <p:grpSp>
          <p:nvGrpSpPr>
            <p:cNvPr id="13" name="Group 13"/>
            <p:cNvGrpSpPr/>
            <p:nvPr/>
          </p:nvGrpSpPr>
          <p:grpSpPr>
            <a:xfrm>
              <a:off x="12027618" y="4076692"/>
              <a:ext cx="4991100" cy="5181608"/>
              <a:chOff x="0" y="0"/>
              <a:chExt cx="1688347" cy="1241833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1688348" cy="1241834"/>
              </a:xfrm>
              <a:custGeom>
                <a:avLst/>
                <a:gdLst/>
                <a:ahLst/>
                <a:cxnLst/>
                <a:rect l="l" t="t" r="r" b="b"/>
                <a:pathLst>
                  <a:path w="1688348" h="1241834">
                    <a:moveTo>
                      <a:pt x="1563887" y="1241833"/>
                    </a:moveTo>
                    <a:lnTo>
                      <a:pt x="124460" y="1241833"/>
                    </a:lnTo>
                    <a:cubicBezTo>
                      <a:pt x="55880" y="1241833"/>
                      <a:pt x="0" y="1185953"/>
                      <a:pt x="0" y="1117373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563887" y="0"/>
                    </a:lnTo>
                    <a:cubicBezTo>
                      <a:pt x="1632467" y="0"/>
                      <a:pt x="1688348" y="55880"/>
                      <a:pt x="1688348" y="124460"/>
                    </a:cubicBezTo>
                    <a:lnTo>
                      <a:pt x="1688348" y="1117374"/>
                    </a:lnTo>
                    <a:cubicBezTo>
                      <a:pt x="1688348" y="1185954"/>
                      <a:pt x="1632467" y="1241834"/>
                      <a:pt x="1563887" y="1241834"/>
                    </a:cubicBezTo>
                    <a:close/>
                  </a:path>
                </a:pathLst>
              </a:custGeom>
              <a:solidFill>
                <a:srgbClr val="2D2E5F"/>
              </a:solidFill>
            </p:spPr>
          </p:sp>
        </p:grpSp>
        <p:sp>
          <p:nvSpPr>
            <p:cNvPr id="27" name="TextBox 27"/>
            <p:cNvSpPr txBox="1"/>
            <p:nvPr/>
          </p:nvSpPr>
          <p:spPr>
            <a:xfrm>
              <a:off x="12459388" y="3429172"/>
              <a:ext cx="1729631" cy="4385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64"/>
                </a:lnSpc>
              </a:pPr>
              <a:r>
                <a:rPr lang="en-US" sz="2900" dirty="0">
                  <a:solidFill>
                    <a:srgbClr val="FFFFFF"/>
                  </a:solidFill>
                  <a:latin typeface="HK Grotesk Bold"/>
                </a:rPr>
                <a:t>PDO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7BB2E91-F2C6-1E0A-6527-446E91CFA1BF}"/>
                </a:ext>
              </a:extLst>
            </p:cNvPr>
            <p:cNvSpPr txBox="1"/>
            <p:nvPr/>
          </p:nvSpPr>
          <p:spPr>
            <a:xfrm>
              <a:off x="12395561" y="3986391"/>
              <a:ext cx="4495800" cy="618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&lt;?</a:t>
              </a:r>
              <a:r>
                <a:rPr lang="en-US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php</a:t>
              </a:r>
              <a:endPara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$</a:t>
              </a:r>
              <a:r>
                <a:rPr lang="en-US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servername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"localhost"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$username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"username"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$password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"password"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b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try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{</a:t>
              </a:r>
            </a:p>
            <a:p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$conn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b="0" dirty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PDO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mysql:host</a:t>
              </a:r>
              <a:r>
                <a:rPr lang="en-US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$</a:t>
              </a:r>
              <a:r>
                <a:rPr lang="en-US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servername</a:t>
              </a:r>
              <a:r>
                <a:rPr lang="en-US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;dbname</a:t>
              </a:r>
              <a:r>
                <a:rPr lang="en-US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myDB</a:t>
              </a:r>
              <a:r>
                <a:rPr lang="en-US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$username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$password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// set the PDO error mode to exception</a:t>
              </a:r>
              <a:endPara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$conn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-&gt;</a:t>
              </a:r>
              <a:r>
                <a:rPr lang="en-US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setAttribute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b="0" dirty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PDO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::ATTR_ERRMODE, </a:t>
              </a:r>
              <a:r>
                <a:rPr lang="en-US" b="0" dirty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PDO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::ERRMODE_EXCEPTION);</a:t>
              </a:r>
            </a:p>
            <a:p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echo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"Connected successfully"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} </a:t>
              </a:r>
              <a:r>
                <a:rPr lang="en-US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catch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PDOException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$e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 {</a:t>
              </a:r>
            </a:p>
            <a:p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echo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"Connection failed: "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. </a:t>
              </a:r>
              <a:r>
                <a:rPr lang="en-US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$e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-&gt;</a:t>
              </a:r>
              <a:r>
                <a:rPr lang="en-US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getMessage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();}</a:t>
              </a:r>
            </a:p>
            <a:p>
              <a:r>
                <a:rPr lang="en-US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?&gt;</a:t>
              </a:r>
              <a:endPara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b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endPara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endParaRPr lang="en-US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29AB3FE-239C-C822-41B9-970B31D4CBD2}"/>
              </a:ext>
            </a:extLst>
          </p:cNvPr>
          <p:cNvGrpSpPr/>
          <p:nvPr/>
        </p:nvGrpSpPr>
        <p:grpSpPr>
          <a:xfrm>
            <a:off x="1219200" y="3066659"/>
            <a:ext cx="5041182" cy="6987915"/>
            <a:chOff x="1219200" y="3066659"/>
            <a:chExt cx="5041182" cy="6987915"/>
          </a:xfrm>
        </p:grpSpPr>
        <p:grpSp>
          <p:nvGrpSpPr>
            <p:cNvPr id="7" name="Group 7"/>
            <p:cNvGrpSpPr/>
            <p:nvPr/>
          </p:nvGrpSpPr>
          <p:grpSpPr>
            <a:xfrm>
              <a:off x="1269282" y="3066659"/>
              <a:ext cx="4991100" cy="6191641"/>
              <a:chOff x="0" y="0"/>
              <a:chExt cx="1688347" cy="2094456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688348" cy="2094456"/>
              </a:xfrm>
              <a:custGeom>
                <a:avLst/>
                <a:gdLst/>
                <a:ahLst/>
                <a:cxnLst/>
                <a:rect l="l" t="t" r="r" b="b"/>
                <a:pathLst>
                  <a:path w="1688348" h="2094456">
                    <a:moveTo>
                      <a:pt x="1563887" y="2094456"/>
                    </a:moveTo>
                    <a:lnTo>
                      <a:pt x="124460" y="2094456"/>
                    </a:lnTo>
                    <a:cubicBezTo>
                      <a:pt x="55880" y="2094456"/>
                      <a:pt x="0" y="2038576"/>
                      <a:pt x="0" y="1969996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563887" y="0"/>
                    </a:lnTo>
                    <a:cubicBezTo>
                      <a:pt x="1632467" y="0"/>
                      <a:pt x="1688348" y="55880"/>
                      <a:pt x="1688348" y="124460"/>
                    </a:cubicBezTo>
                    <a:lnTo>
                      <a:pt x="1688348" y="1969996"/>
                    </a:lnTo>
                    <a:cubicBezTo>
                      <a:pt x="1688348" y="2038577"/>
                      <a:pt x="1632467" y="2094456"/>
                      <a:pt x="1563887" y="2094456"/>
                    </a:cubicBezTo>
                    <a:close/>
                  </a:path>
                </a:pathLst>
              </a:custGeom>
              <a:solidFill>
                <a:srgbClr val="171831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>
              <a:off x="1219200" y="4076700"/>
              <a:ext cx="4991100" cy="5181600"/>
              <a:chOff x="0" y="0"/>
              <a:chExt cx="1688347" cy="124183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1688348" cy="1241834"/>
              </a:xfrm>
              <a:custGeom>
                <a:avLst/>
                <a:gdLst/>
                <a:ahLst/>
                <a:cxnLst/>
                <a:rect l="l" t="t" r="r" b="b"/>
                <a:pathLst>
                  <a:path w="1688348" h="1241834">
                    <a:moveTo>
                      <a:pt x="1563887" y="1241833"/>
                    </a:moveTo>
                    <a:lnTo>
                      <a:pt x="124460" y="1241833"/>
                    </a:lnTo>
                    <a:cubicBezTo>
                      <a:pt x="55880" y="1241833"/>
                      <a:pt x="0" y="1185953"/>
                      <a:pt x="0" y="1117373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563887" y="0"/>
                    </a:lnTo>
                    <a:cubicBezTo>
                      <a:pt x="1632467" y="0"/>
                      <a:pt x="1688348" y="55880"/>
                      <a:pt x="1688348" y="124460"/>
                    </a:cubicBezTo>
                    <a:lnTo>
                      <a:pt x="1688348" y="1117374"/>
                    </a:lnTo>
                    <a:cubicBezTo>
                      <a:pt x="1688348" y="1185954"/>
                      <a:pt x="1632467" y="1241834"/>
                      <a:pt x="1563887" y="1241834"/>
                    </a:cubicBezTo>
                    <a:close/>
                  </a:path>
                </a:pathLst>
              </a:custGeom>
              <a:solidFill>
                <a:srgbClr val="2D2E5F"/>
              </a:solidFill>
            </p:spPr>
          </p:sp>
        </p:grpSp>
        <p:sp>
          <p:nvSpPr>
            <p:cNvPr id="25" name="TextBox 25"/>
            <p:cNvSpPr txBox="1"/>
            <p:nvPr/>
          </p:nvSpPr>
          <p:spPr>
            <a:xfrm>
              <a:off x="1679134" y="3429172"/>
              <a:ext cx="3502465" cy="43851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364"/>
                </a:lnSpc>
              </a:pPr>
              <a:r>
                <a:rPr lang="en-US" sz="2900" dirty="0" err="1">
                  <a:solidFill>
                    <a:srgbClr val="FFFFFF"/>
                  </a:solidFill>
                  <a:latin typeface="HK Grotesk Bold"/>
                </a:rPr>
                <a:t>MySQLi</a:t>
              </a:r>
              <a:r>
                <a:rPr lang="en-US" sz="2900" dirty="0">
                  <a:solidFill>
                    <a:srgbClr val="FFFFFF"/>
                  </a:solidFill>
                  <a:latin typeface="HK Grotesk Bold"/>
                </a:rPr>
                <a:t> Procedure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DD9E035-60D6-A75A-6B41-F71E255D935E}"/>
                </a:ext>
              </a:extLst>
            </p:cNvPr>
            <p:cNvSpPr txBox="1"/>
            <p:nvPr/>
          </p:nvSpPr>
          <p:spPr>
            <a:xfrm>
              <a:off x="1679134" y="4145264"/>
              <a:ext cx="4331162" cy="590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&lt;?</a:t>
              </a:r>
              <a:r>
                <a:rPr lang="en-US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php</a:t>
              </a:r>
              <a:endPara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pPr lvl="1"/>
              <a:r>
                <a:rPr lang="en-US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$</a:t>
              </a:r>
              <a:r>
                <a:rPr lang="en-US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servername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"localhost"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pPr lvl="1"/>
              <a:r>
                <a:rPr lang="en-US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$username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"username"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pPr lvl="1"/>
              <a:r>
                <a:rPr lang="en-US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$password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"password"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pPr lvl="1"/>
              <a:b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// Create connection</a:t>
              </a:r>
              <a:endPara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pPr lvl="1"/>
              <a:r>
                <a:rPr lang="en-US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$conn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mysqli_connect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$</a:t>
              </a:r>
              <a:r>
                <a:rPr lang="en-US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servername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$username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$password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pPr lvl="1"/>
              <a:b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// Check connection</a:t>
              </a:r>
              <a:endPara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pPr lvl="1"/>
              <a:r>
                <a:rPr lang="en-US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(!</a:t>
              </a:r>
              <a:r>
                <a:rPr lang="en-US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$conn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 {</a:t>
              </a:r>
            </a:p>
            <a:p>
              <a:pPr lvl="1"/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die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"Connection failed: "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. 	</a:t>
              </a:r>
              <a:r>
                <a:rPr lang="en-US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mysqli_connect_error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());</a:t>
              </a:r>
            </a:p>
            <a:p>
              <a:pPr lvl="1"/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  <a:p>
              <a:pPr lvl="1"/>
              <a:r>
                <a:rPr lang="en-US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echo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"Connected successfully"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?&gt;</a:t>
              </a:r>
              <a:endPara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b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endPara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75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53852" r="20187" b="125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234036" y="2256784"/>
            <a:ext cx="7189669" cy="8030216"/>
            <a:chOff x="0" y="0"/>
            <a:chExt cx="2760047" cy="308272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760048" cy="3082726"/>
            </a:xfrm>
            <a:custGeom>
              <a:avLst/>
              <a:gdLst/>
              <a:ahLst/>
              <a:cxnLst/>
              <a:rect l="l" t="t" r="r" b="b"/>
              <a:pathLst>
                <a:path w="2760048" h="3082726">
                  <a:moveTo>
                    <a:pt x="2635587" y="3082726"/>
                  </a:moveTo>
                  <a:lnTo>
                    <a:pt x="124460" y="3082726"/>
                  </a:lnTo>
                  <a:cubicBezTo>
                    <a:pt x="55880" y="3082726"/>
                    <a:pt x="0" y="3026846"/>
                    <a:pt x="0" y="295826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635588" y="0"/>
                  </a:lnTo>
                  <a:cubicBezTo>
                    <a:pt x="2704167" y="0"/>
                    <a:pt x="2760048" y="55880"/>
                    <a:pt x="2760048" y="124460"/>
                  </a:cubicBezTo>
                  <a:lnTo>
                    <a:pt x="2760048" y="2958266"/>
                  </a:lnTo>
                  <a:cubicBezTo>
                    <a:pt x="2760048" y="3026846"/>
                    <a:pt x="2704167" y="3082726"/>
                    <a:pt x="2635588" y="3082726"/>
                  </a:cubicBezTo>
                  <a:close/>
                </a:path>
              </a:pathLst>
            </a:custGeom>
            <a:solidFill>
              <a:srgbClr val="484995">
                <a:alpha val="43922"/>
              </a:srgbClr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216222" y="2878143"/>
            <a:ext cx="7207482" cy="7408857"/>
            <a:chOff x="0" y="0"/>
            <a:chExt cx="2766886" cy="284419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66886" cy="2844192"/>
            </a:xfrm>
            <a:custGeom>
              <a:avLst/>
              <a:gdLst/>
              <a:ahLst/>
              <a:cxnLst/>
              <a:rect l="l" t="t" r="r" b="b"/>
              <a:pathLst>
                <a:path w="2766886" h="2844192">
                  <a:moveTo>
                    <a:pt x="2642426" y="2844192"/>
                  </a:moveTo>
                  <a:lnTo>
                    <a:pt x="124460" y="2844192"/>
                  </a:lnTo>
                  <a:cubicBezTo>
                    <a:pt x="55880" y="2844192"/>
                    <a:pt x="0" y="2788312"/>
                    <a:pt x="0" y="271973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642426" y="0"/>
                  </a:lnTo>
                  <a:cubicBezTo>
                    <a:pt x="2711006" y="0"/>
                    <a:pt x="2766886" y="55880"/>
                    <a:pt x="2766886" y="124460"/>
                  </a:cubicBezTo>
                  <a:lnTo>
                    <a:pt x="2766886" y="2719732"/>
                  </a:lnTo>
                  <a:cubicBezTo>
                    <a:pt x="2766886" y="2788312"/>
                    <a:pt x="2711006" y="2844192"/>
                    <a:pt x="2642426" y="2844192"/>
                  </a:cubicBezTo>
                  <a:close/>
                </a:path>
              </a:pathLst>
            </a:custGeom>
            <a:solidFill>
              <a:srgbClr val="484995">
                <a:alpha val="65882"/>
              </a:srgbClr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234036" y="3493382"/>
            <a:ext cx="7189669" cy="7526240"/>
            <a:chOff x="0" y="0"/>
            <a:chExt cx="2760047" cy="288925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760048" cy="2889254"/>
            </a:xfrm>
            <a:custGeom>
              <a:avLst/>
              <a:gdLst/>
              <a:ahLst/>
              <a:cxnLst/>
              <a:rect l="l" t="t" r="r" b="b"/>
              <a:pathLst>
                <a:path w="2760048" h="2889254">
                  <a:moveTo>
                    <a:pt x="2635587" y="2889254"/>
                  </a:moveTo>
                  <a:lnTo>
                    <a:pt x="124460" y="2889254"/>
                  </a:lnTo>
                  <a:cubicBezTo>
                    <a:pt x="55880" y="2889254"/>
                    <a:pt x="0" y="2833374"/>
                    <a:pt x="0" y="276479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635588" y="0"/>
                  </a:lnTo>
                  <a:cubicBezTo>
                    <a:pt x="2704167" y="0"/>
                    <a:pt x="2760048" y="55880"/>
                    <a:pt x="2760048" y="124460"/>
                  </a:cubicBezTo>
                  <a:lnTo>
                    <a:pt x="2760048" y="2764794"/>
                  </a:lnTo>
                  <a:cubicBezTo>
                    <a:pt x="2760048" y="2833374"/>
                    <a:pt x="2704167" y="2889254"/>
                    <a:pt x="2635588" y="2889254"/>
                  </a:cubicBezTo>
                  <a:close/>
                </a:path>
              </a:pathLst>
            </a:custGeom>
            <a:solidFill>
              <a:srgbClr val="484995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2170425" y="5695246"/>
            <a:ext cx="5316891" cy="1718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44"/>
              </a:lnSpc>
            </a:pPr>
            <a:r>
              <a:rPr lang="en-US" sz="3200" b="1" dirty="0" err="1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Một</a:t>
            </a:r>
            <a:r>
              <a:rPr lang="en-US" sz="3200" b="1" dirty="0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số</a:t>
            </a:r>
            <a:r>
              <a:rPr lang="en-US" sz="3200" b="1" dirty="0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hàm</a:t>
            </a:r>
            <a:r>
              <a:rPr lang="en-US" sz="3200" b="1" dirty="0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thường</a:t>
            </a:r>
            <a:r>
              <a:rPr lang="en-US" sz="3200" b="1" dirty="0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dùng</a:t>
            </a:r>
            <a:r>
              <a:rPr lang="en-US" sz="3200" b="1" dirty="0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khi</a:t>
            </a:r>
            <a:r>
              <a:rPr lang="en-US" sz="3200" b="1" dirty="0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làm</a:t>
            </a:r>
            <a:r>
              <a:rPr lang="en-US" sz="3200" b="1" dirty="0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việc</a:t>
            </a:r>
            <a:r>
              <a:rPr lang="en-US" sz="3200" b="1" dirty="0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với</a:t>
            </a:r>
            <a:r>
              <a:rPr lang="en-US" sz="3200" b="1" dirty="0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MySQL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958430" y="8002944"/>
            <a:ext cx="3422904" cy="349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68"/>
              </a:lnSpc>
            </a:pPr>
            <a:r>
              <a:rPr lang="en-US" sz="2800" b="1" dirty="0">
                <a:solidFill>
                  <a:srgbClr val="9695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fetch()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958430" y="6370078"/>
            <a:ext cx="3422904" cy="349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68"/>
              </a:lnSpc>
            </a:pPr>
            <a:r>
              <a:rPr lang="en-US" sz="2800" b="1" dirty="0" err="1">
                <a:solidFill>
                  <a:srgbClr val="9695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excute</a:t>
            </a:r>
            <a:r>
              <a:rPr lang="en-US" sz="2800" b="1" dirty="0">
                <a:solidFill>
                  <a:srgbClr val="9695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958430" y="4735024"/>
            <a:ext cx="3422904" cy="349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68"/>
              </a:lnSpc>
            </a:pPr>
            <a:r>
              <a:rPr lang="en-US" sz="2800" b="1" dirty="0" err="1">
                <a:solidFill>
                  <a:srgbClr val="9695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bindresult</a:t>
            </a:r>
            <a:r>
              <a:rPr lang="en-US" sz="2800" b="1" dirty="0">
                <a:solidFill>
                  <a:srgbClr val="9695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958430" y="8406003"/>
            <a:ext cx="7095534" cy="5522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79"/>
              </a:lnSpc>
            </a:pPr>
            <a:r>
              <a:rPr lang="en-US" sz="3199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Duyệt</a:t>
            </a:r>
            <a:r>
              <a:rPr lang="en-US" sz="3199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199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từng</a:t>
            </a:r>
            <a:r>
              <a:rPr lang="en-US" sz="3199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199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dòng</a:t>
            </a:r>
            <a:r>
              <a:rPr lang="en-US" sz="3199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199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của</a:t>
            </a:r>
            <a:r>
              <a:rPr lang="en-US" sz="3199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199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kết</a:t>
            </a:r>
            <a:r>
              <a:rPr lang="en-US" sz="3199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199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quả</a:t>
            </a:r>
            <a:r>
              <a:rPr lang="en-US" sz="3199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199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truy</a:t>
            </a:r>
            <a:r>
              <a:rPr lang="en-US" sz="3199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199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vấn</a:t>
            </a:r>
            <a:endParaRPr lang="en-US" sz="3199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9958430" y="6773137"/>
            <a:ext cx="5371538" cy="5557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79"/>
              </a:lnSpc>
            </a:pPr>
            <a:r>
              <a:rPr lang="en-US" sz="3199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Thực</a:t>
            </a:r>
            <a:r>
              <a:rPr lang="en-US" sz="3199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199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thi</a:t>
            </a:r>
            <a:r>
              <a:rPr lang="en-US" sz="3199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199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câu</a:t>
            </a:r>
            <a:r>
              <a:rPr lang="en-US" sz="3199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199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truy</a:t>
            </a:r>
            <a:r>
              <a:rPr lang="en-US" sz="3199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199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vấn</a:t>
            </a:r>
            <a:endParaRPr lang="en-US" sz="3199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9958430" y="5138083"/>
            <a:ext cx="7113348" cy="5522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79"/>
              </a:lnSpc>
            </a:pPr>
            <a:r>
              <a:rPr lang="en-US" sz="3199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Truyền</a:t>
            </a:r>
            <a:r>
              <a:rPr lang="en-US" sz="3199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199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kết</a:t>
            </a:r>
            <a:r>
              <a:rPr lang="en-US" sz="3199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199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quả</a:t>
            </a:r>
            <a:r>
              <a:rPr lang="en-US" sz="3199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199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truy</a:t>
            </a:r>
            <a:r>
              <a:rPr lang="en-US" sz="3199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199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vấn</a:t>
            </a:r>
            <a:r>
              <a:rPr lang="en-US" sz="3199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199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vào</a:t>
            </a:r>
            <a:r>
              <a:rPr lang="en-US" sz="3199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199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các</a:t>
            </a:r>
            <a:r>
              <a:rPr lang="en-US" sz="3199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199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biến</a:t>
            </a:r>
            <a:endParaRPr lang="en-US" sz="3199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AutoShape 18"/>
          <p:cNvSpPr/>
          <p:nvPr/>
        </p:nvSpPr>
        <p:spPr>
          <a:xfrm rot="-10800000">
            <a:off x="9958430" y="9239250"/>
            <a:ext cx="8329570" cy="0"/>
          </a:xfrm>
          <a:prstGeom prst="line">
            <a:avLst/>
          </a:prstGeom>
          <a:ln w="19050" cap="flat">
            <a:solidFill>
              <a:srgbClr val="9695FF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19" name="AutoShape 19"/>
          <p:cNvSpPr/>
          <p:nvPr/>
        </p:nvSpPr>
        <p:spPr>
          <a:xfrm rot="-10800000">
            <a:off x="9958430" y="7606384"/>
            <a:ext cx="8329570" cy="0"/>
          </a:xfrm>
          <a:prstGeom prst="line">
            <a:avLst/>
          </a:prstGeom>
          <a:ln w="19050" cap="flat">
            <a:solidFill>
              <a:srgbClr val="9695FF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20" name="AutoShape 20"/>
          <p:cNvSpPr/>
          <p:nvPr/>
        </p:nvSpPr>
        <p:spPr>
          <a:xfrm rot="-10800000">
            <a:off x="9958430" y="5971330"/>
            <a:ext cx="8329570" cy="0"/>
          </a:xfrm>
          <a:prstGeom prst="line">
            <a:avLst/>
          </a:prstGeom>
          <a:ln w="19050" cap="flat">
            <a:solidFill>
              <a:srgbClr val="9695FF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21" name="AutoShape 21"/>
          <p:cNvSpPr/>
          <p:nvPr/>
        </p:nvSpPr>
        <p:spPr>
          <a:xfrm rot="-10800000">
            <a:off x="9958430" y="4323740"/>
            <a:ext cx="8329570" cy="0"/>
          </a:xfrm>
          <a:prstGeom prst="line">
            <a:avLst/>
          </a:prstGeom>
          <a:ln w="19050" cap="flat">
            <a:solidFill>
              <a:srgbClr val="9695FF"/>
            </a:solidFill>
            <a:prstDash val="solid"/>
            <a:headEnd type="none" w="sm" len="sm"/>
            <a:tailEnd type="oval" w="lg" len="lg"/>
          </a:ln>
        </p:spPr>
      </p:sp>
      <p:grpSp>
        <p:nvGrpSpPr>
          <p:cNvPr id="23" name="Group 23"/>
          <p:cNvGrpSpPr/>
          <p:nvPr/>
        </p:nvGrpSpPr>
        <p:grpSpPr>
          <a:xfrm>
            <a:off x="2170425" y="4815154"/>
            <a:ext cx="2066534" cy="529858"/>
            <a:chOff x="0" y="0"/>
            <a:chExt cx="4002769" cy="102630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4002769" cy="1026309"/>
            </a:xfrm>
            <a:custGeom>
              <a:avLst/>
              <a:gdLst/>
              <a:ahLst/>
              <a:cxnLst/>
              <a:rect l="l" t="t" r="r" b="b"/>
              <a:pathLst>
                <a:path w="4002769" h="1026309">
                  <a:moveTo>
                    <a:pt x="3878309" y="1026308"/>
                  </a:moveTo>
                  <a:lnTo>
                    <a:pt x="124460" y="1026308"/>
                  </a:lnTo>
                  <a:cubicBezTo>
                    <a:pt x="55880" y="1026308"/>
                    <a:pt x="0" y="970428"/>
                    <a:pt x="0" y="90184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878309" y="0"/>
                  </a:lnTo>
                  <a:cubicBezTo>
                    <a:pt x="3946889" y="0"/>
                    <a:pt x="4002769" y="55880"/>
                    <a:pt x="4002769" y="124460"/>
                  </a:cubicBezTo>
                  <a:lnTo>
                    <a:pt x="4002769" y="901849"/>
                  </a:lnTo>
                  <a:cubicBezTo>
                    <a:pt x="4002769" y="970429"/>
                    <a:pt x="3946889" y="1026309"/>
                    <a:pt x="3878309" y="1026309"/>
                  </a:cubicBezTo>
                  <a:close/>
                </a:path>
              </a:pathLst>
            </a:custGeom>
            <a:solidFill>
              <a:srgbClr val="9695FF"/>
            </a:solidFill>
          </p:spPr>
        </p:sp>
      </p:grpSp>
      <p:sp>
        <p:nvSpPr>
          <p:cNvPr id="25" name="TextBox 25"/>
          <p:cNvSpPr txBox="1"/>
          <p:nvPr/>
        </p:nvSpPr>
        <p:spPr>
          <a:xfrm>
            <a:off x="2288587" y="4926349"/>
            <a:ext cx="1830209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84"/>
              </a:lnSpc>
            </a:pP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MySQLi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  <p:sp>
        <p:nvSpPr>
          <p:cNvPr id="26" name="AutoShape 21">
            <a:extLst>
              <a:ext uri="{FF2B5EF4-FFF2-40B4-BE49-F238E27FC236}">
                <a16:creationId xmlns:a16="http://schemas.microsoft.com/office/drawing/2014/main" id="{62B5D601-BB92-DA05-5E1B-BA2425A0BFF5}"/>
              </a:ext>
            </a:extLst>
          </p:cNvPr>
          <p:cNvSpPr/>
          <p:nvPr/>
        </p:nvSpPr>
        <p:spPr>
          <a:xfrm rot="-10800000">
            <a:off x="9958430" y="2888963"/>
            <a:ext cx="8329570" cy="0"/>
          </a:xfrm>
          <a:prstGeom prst="line">
            <a:avLst/>
          </a:prstGeom>
          <a:ln w="19050" cap="flat">
            <a:solidFill>
              <a:srgbClr val="9695FF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27" name="AutoShape 21">
            <a:extLst>
              <a:ext uri="{FF2B5EF4-FFF2-40B4-BE49-F238E27FC236}">
                <a16:creationId xmlns:a16="http://schemas.microsoft.com/office/drawing/2014/main" id="{0625BD40-D519-7301-8981-4AD884DF8C2E}"/>
              </a:ext>
            </a:extLst>
          </p:cNvPr>
          <p:cNvSpPr/>
          <p:nvPr/>
        </p:nvSpPr>
        <p:spPr>
          <a:xfrm rot="-10800000">
            <a:off x="9958430" y="1454186"/>
            <a:ext cx="8329570" cy="0"/>
          </a:xfrm>
          <a:prstGeom prst="line">
            <a:avLst/>
          </a:prstGeom>
          <a:ln w="19050" cap="flat">
            <a:solidFill>
              <a:srgbClr val="9695FF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29" name="TextBox 14">
            <a:extLst>
              <a:ext uri="{FF2B5EF4-FFF2-40B4-BE49-F238E27FC236}">
                <a16:creationId xmlns:a16="http://schemas.microsoft.com/office/drawing/2014/main" id="{B9367EDF-9D4E-15FE-6CB7-1B8AA82B356E}"/>
              </a:ext>
            </a:extLst>
          </p:cNvPr>
          <p:cNvSpPr txBox="1"/>
          <p:nvPr/>
        </p:nvSpPr>
        <p:spPr>
          <a:xfrm>
            <a:off x="9958430" y="3210755"/>
            <a:ext cx="3422904" cy="349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68"/>
              </a:lnSpc>
            </a:pPr>
            <a:r>
              <a:rPr lang="en-US" sz="2800" b="1" dirty="0" err="1">
                <a:solidFill>
                  <a:srgbClr val="9695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bindparam</a:t>
            </a:r>
            <a:r>
              <a:rPr lang="en-US" sz="2800" b="1" dirty="0">
                <a:solidFill>
                  <a:srgbClr val="9695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</a:p>
        </p:txBody>
      </p:sp>
      <p:sp>
        <p:nvSpPr>
          <p:cNvPr id="30" name="TextBox 14">
            <a:extLst>
              <a:ext uri="{FF2B5EF4-FFF2-40B4-BE49-F238E27FC236}">
                <a16:creationId xmlns:a16="http://schemas.microsoft.com/office/drawing/2014/main" id="{C654502A-882A-867F-50E2-B72A75580B46}"/>
              </a:ext>
            </a:extLst>
          </p:cNvPr>
          <p:cNvSpPr txBox="1"/>
          <p:nvPr/>
        </p:nvSpPr>
        <p:spPr>
          <a:xfrm>
            <a:off x="9958430" y="1761242"/>
            <a:ext cx="3422904" cy="349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68"/>
              </a:lnSpc>
            </a:pPr>
            <a:r>
              <a:rPr lang="en-US" sz="2800" b="1" dirty="0">
                <a:solidFill>
                  <a:srgbClr val="9695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prepare()</a:t>
            </a:r>
          </a:p>
        </p:txBody>
      </p:sp>
      <p:sp>
        <p:nvSpPr>
          <p:cNvPr id="31" name="TextBox 17">
            <a:extLst>
              <a:ext uri="{FF2B5EF4-FFF2-40B4-BE49-F238E27FC236}">
                <a16:creationId xmlns:a16="http://schemas.microsoft.com/office/drawing/2014/main" id="{13115F27-65A4-5E6E-5D86-EA0A89D760EF}"/>
              </a:ext>
            </a:extLst>
          </p:cNvPr>
          <p:cNvSpPr txBox="1"/>
          <p:nvPr/>
        </p:nvSpPr>
        <p:spPr>
          <a:xfrm>
            <a:off x="9958430" y="2165958"/>
            <a:ext cx="5371538" cy="5557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79"/>
              </a:lnSpc>
            </a:pPr>
            <a:r>
              <a:rPr lang="en-US" sz="3199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Khai</a:t>
            </a:r>
            <a:r>
              <a:rPr lang="en-US" sz="3199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199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báo</a:t>
            </a:r>
            <a:r>
              <a:rPr lang="en-US" sz="3199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199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câu</a:t>
            </a:r>
            <a:r>
              <a:rPr lang="en-US" sz="3199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199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truy</a:t>
            </a:r>
            <a:r>
              <a:rPr lang="en-US" sz="3199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199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vấn</a:t>
            </a:r>
            <a:endParaRPr lang="en-US" sz="3199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2" name="TextBox 17">
            <a:extLst>
              <a:ext uri="{FF2B5EF4-FFF2-40B4-BE49-F238E27FC236}">
                <a16:creationId xmlns:a16="http://schemas.microsoft.com/office/drawing/2014/main" id="{3469ECB6-BD7B-DA9B-3A71-A364236980FA}"/>
              </a:ext>
            </a:extLst>
          </p:cNvPr>
          <p:cNvSpPr txBox="1"/>
          <p:nvPr/>
        </p:nvSpPr>
        <p:spPr>
          <a:xfrm>
            <a:off x="9958430" y="3594416"/>
            <a:ext cx="5967370" cy="5557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79"/>
              </a:lnSpc>
            </a:pPr>
            <a:r>
              <a:rPr lang="en-US" sz="3199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Truyền</a:t>
            </a:r>
            <a:r>
              <a:rPr lang="en-US" sz="3199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199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đối</a:t>
            </a:r>
            <a:r>
              <a:rPr lang="en-US" sz="3199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199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số</a:t>
            </a:r>
            <a:r>
              <a:rPr lang="en-US" sz="3199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199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vào</a:t>
            </a:r>
            <a:r>
              <a:rPr lang="en-US" sz="3199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199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câu</a:t>
            </a:r>
            <a:r>
              <a:rPr lang="en-US" sz="3199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199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truy</a:t>
            </a:r>
            <a:r>
              <a:rPr lang="en-US" sz="3199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199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vấn</a:t>
            </a:r>
            <a:endParaRPr lang="en-US" sz="3199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1290</Words>
  <Application>Microsoft Office PowerPoint</Application>
  <PresentationFormat>Custom</PresentationFormat>
  <Paragraphs>189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Calibri</vt:lpstr>
      <vt:lpstr>Roboto Black</vt:lpstr>
      <vt:lpstr>HK Grotesk Light</vt:lpstr>
      <vt:lpstr>Roboto</vt:lpstr>
      <vt:lpstr>Arial</vt:lpstr>
      <vt:lpstr>HK Grotesk Bold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Purple Gradient Entertainment Application Presentation</dc:title>
  <dc:creator>Sơn Nguyễn</dc:creator>
  <cp:lastModifiedBy>Nguyễn Văn,Sơn</cp:lastModifiedBy>
  <cp:revision>5</cp:revision>
  <dcterms:created xsi:type="dcterms:W3CDTF">2006-08-16T00:00:00Z</dcterms:created>
  <dcterms:modified xsi:type="dcterms:W3CDTF">2022-11-28T14:22:11Z</dcterms:modified>
  <dc:identifier>DAFTMigXzF0</dc:identifier>
</cp:coreProperties>
</file>