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72" r:id="rId3"/>
    <p:sldId id="288" r:id="rId4"/>
    <p:sldId id="273" r:id="rId5"/>
    <p:sldId id="287" r:id="rId6"/>
    <p:sldId id="286" r:id="rId7"/>
    <p:sldId id="285" r:id="rId8"/>
    <p:sldId id="284" r:id="rId9"/>
    <p:sldId id="283" r:id="rId10"/>
    <p:sldId id="282" r:id="rId11"/>
    <p:sldId id="281" r:id="rId12"/>
    <p:sldId id="280" r:id="rId13"/>
    <p:sldId id="279" r:id="rId14"/>
    <p:sldId id="278" r:id="rId15"/>
    <p:sldId id="277" r:id="rId16"/>
    <p:sldId id="276" r:id="rId17"/>
    <p:sldId id="275" r:id="rId18"/>
    <p:sldId id="292" r:id="rId19"/>
    <p:sldId id="296" r:id="rId20"/>
    <p:sldId id="290" r:id="rId21"/>
    <p:sldId id="289" r:id="rId22"/>
    <p:sldId id="291" r:id="rId23"/>
    <p:sldId id="293" r:id="rId24"/>
    <p:sldId id="295" r:id="rId25"/>
    <p:sldId id="294" r:id="rId26"/>
    <p:sldId id="257" r:id="rId27"/>
    <p:sldId id="329" r:id="rId28"/>
    <p:sldId id="379" r:id="rId29"/>
    <p:sldId id="378" r:id="rId30"/>
    <p:sldId id="380" r:id="rId31"/>
    <p:sldId id="381" r:id="rId32"/>
    <p:sldId id="382" r:id="rId33"/>
    <p:sldId id="383" r:id="rId34"/>
    <p:sldId id="347" r:id="rId35"/>
    <p:sldId id="384" r:id="rId36"/>
    <p:sldId id="385" r:id="rId37"/>
    <p:sldId id="386" r:id="rId38"/>
    <p:sldId id="387" r:id="rId39"/>
    <p:sldId id="342" r:id="rId40"/>
    <p:sldId id="388" r:id="rId41"/>
    <p:sldId id="389" r:id="rId42"/>
    <p:sldId id="390" r:id="rId43"/>
    <p:sldId id="391" r:id="rId44"/>
    <p:sldId id="392" r:id="rId45"/>
    <p:sldId id="393" r:id="rId46"/>
    <p:sldId id="394" r:id="rId47"/>
    <p:sldId id="395" r:id="rId48"/>
    <p:sldId id="431" r:id="rId49"/>
    <p:sldId id="432" r:id="rId50"/>
    <p:sldId id="435" r:id="rId51"/>
    <p:sldId id="436" r:id="rId52"/>
    <p:sldId id="442" r:id="rId53"/>
    <p:sldId id="408" r:id="rId54"/>
    <p:sldId id="27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927" autoAdjust="0"/>
  </p:normalViewPr>
  <p:slideViewPr>
    <p:cSldViewPr showGuides="1">
      <p:cViewPr varScale="1">
        <p:scale>
          <a:sx n="82" d="100"/>
          <a:sy n="82" d="100"/>
        </p:scale>
        <p:origin x="51" y="12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8/9/2022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26</a:t>
            </a:fld>
            <a:endParaRPr lang="zh-CN" altLang="en-US"/>
          </a:p>
        </p:txBody>
      </p:sp>
    </p:spTree>
    <p:extLst>
      <p:ext uri="{BB962C8B-B14F-4D97-AF65-F5344CB8AC3E}">
        <p14:creationId xmlns:p14="http://schemas.microsoft.com/office/powerpoint/2010/main" val="646307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35</a:t>
            </a:fld>
            <a:endParaRPr lang="zh-CN" altLang="en-US"/>
          </a:p>
        </p:txBody>
      </p:sp>
    </p:spTree>
    <p:extLst>
      <p:ext uri="{BB962C8B-B14F-4D97-AF65-F5344CB8AC3E}">
        <p14:creationId xmlns:p14="http://schemas.microsoft.com/office/powerpoint/2010/main" val="137957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36</a:t>
            </a:fld>
            <a:endParaRPr lang="zh-CN" altLang="en-US"/>
          </a:p>
        </p:txBody>
      </p:sp>
    </p:spTree>
    <p:extLst>
      <p:ext uri="{BB962C8B-B14F-4D97-AF65-F5344CB8AC3E}">
        <p14:creationId xmlns:p14="http://schemas.microsoft.com/office/powerpoint/2010/main" val="2028795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37</a:t>
            </a:fld>
            <a:endParaRPr lang="zh-CN" altLang="en-US"/>
          </a:p>
        </p:txBody>
      </p:sp>
    </p:spTree>
    <p:extLst>
      <p:ext uri="{BB962C8B-B14F-4D97-AF65-F5344CB8AC3E}">
        <p14:creationId xmlns:p14="http://schemas.microsoft.com/office/powerpoint/2010/main" val="1103220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38</a:t>
            </a:fld>
            <a:endParaRPr lang="zh-CN" altLang="en-US"/>
          </a:p>
        </p:txBody>
      </p:sp>
    </p:spTree>
    <p:extLst>
      <p:ext uri="{BB962C8B-B14F-4D97-AF65-F5344CB8AC3E}">
        <p14:creationId xmlns:p14="http://schemas.microsoft.com/office/powerpoint/2010/main" val="296544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39</a:t>
            </a:fld>
            <a:endParaRPr lang="zh-CN" altLang="en-US"/>
          </a:p>
        </p:txBody>
      </p:sp>
    </p:spTree>
    <p:extLst>
      <p:ext uri="{BB962C8B-B14F-4D97-AF65-F5344CB8AC3E}">
        <p14:creationId xmlns:p14="http://schemas.microsoft.com/office/powerpoint/2010/main" val="73539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40</a:t>
            </a:fld>
            <a:endParaRPr lang="zh-CN" altLang="en-US"/>
          </a:p>
        </p:txBody>
      </p:sp>
    </p:spTree>
    <p:extLst>
      <p:ext uri="{BB962C8B-B14F-4D97-AF65-F5344CB8AC3E}">
        <p14:creationId xmlns:p14="http://schemas.microsoft.com/office/powerpoint/2010/main" val="1361136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41</a:t>
            </a:fld>
            <a:endParaRPr lang="zh-CN" altLang="en-US"/>
          </a:p>
        </p:txBody>
      </p:sp>
    </p:spTree>
    <p:extLst>
      <p:ext uri="{BB962C8B-B14F-4D97-AF65-F5344CB8AC3E}">
        <p14:creationId xmlns:p14="http://schemas.microsoft.com/office/powerpoint/2010/main" val="302475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42</a:t>
            </a:fld>
            <a:endParaRPr lang="zh-CN" altLang="en-US"/>
          </a:p>
        </p:txBody>
      </p:sp>
    </p:spTree>
    <p:extLst>
      <p:ext uri="{BB962C8B-B14F-4D97-AF65-F5344CB8AC3E}">
        <p14:creationId xmlns:p14="http://schemas.microsoft.com/office/powerpoint/2010/main" val="175820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43</a:t>
            </a:fld>
            <a:endParaRPr lang="zh-CN" altLang="en-US"/>
          </a:p>
        </p:txBody>
      </p:sp>
    </p:spTree>
    <p:extLst>
      <p:ext uri="{BB962C8B-B14F-4D97-AF65-F5344CB8AC3E}">
        <p14:creationId xmlns:p14="http://schemas.microsoft.com/office/powerpoint/2010/main" val="4014243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44</a:t>
            </a:fld>
            <a:endParaRPr lang="zh-CN" altLang="en-US"/>
          </a:p>
        </p:txBody>
      </p:sp>
    </p:spTree>
    <p:extLst>
      <p:ext uri="{BB962C8B-B14F-4D97-AF65-F5344CB8AC3E}">
        <p14:creationId xmlns:p14="http://schemas.microsoft.com/office/powerpoint/2010/main" val="413300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27</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46</a:t>
            </a:fld>
            <a:endParaRPr lang="zh-CN" altLang="en-US"/>
          </a:p>
        </p:txBody>
      </p:sp>
    </p:spTree>
    <p:extLst>
      <p:ext uri="{BB962C8B-B14F-4D97-AF65-F5344CB8AC3E}">
        <p14:creationId xmlns:p14="http://schemas.microsoft.com/office/powerpoint/2010/main" val="2424145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47</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48</a:t>
            </a:fld>
            <a:endParaRPr lang="zh-CN" altLang="en-US"/>
          </a:p>
        </p:txBody>
      </p:sp>
    </p:spTree>
    <p:extLst>
      <p:ext uri="{BB962C8B-B14F-4D97-AF65-F5344CB8AC3E}">
        <p14:creationId xmlns:p14="http://schemas.microsoft.com/office/powerpoint/2010/main" val="2353768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49</a:t>
            </a:fld>
            <a:endParaRPr lang="zh-CN" altLang="en-US"/>
          </a:p>
        </p:txBody>
      </p:sp>
    </p:spTree>
    <p:extLst>
      <p:ext uri="{BB962C8B-B14F-4D97-AF65-F5344CB8AC3E}">
        <p14:creationId xmlns:p14="http://schemas.microsoft.com/office/powerpoint/2010/main" val="4140321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50</a:t>
            </a:fld>
            <a:endParaRPr lang="zh-CN" altLang="en-US"/>
          </a:p>
        </p:txBody>
      </p:sp>
    </p:spTree>
    <p:extLst>
      <p:ext uri="{BB962C8B-B14F-4D97-AF65-F5344CB8AC3E}">
        <p14:creationId xmlns:p14="http://schemas.microsoft.com/office/powerpoint/2010/main" val="2299808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51</a:t>
            </a:fld>
            <a:endParaRPr lang="zh-CN" altLang="en-US"/>
          </a:p>
        </p:txBody>
      </p:sp>
    </p:spTree>
    <p:extLst>
      <p:ext uri="{BB962C8B-B14F-4D97-AF65-F5344CB8AC3E}">
        <p14:creationId xmlns:p14="http://schemas.microsoft.com/office/powerpoint/2010/main" val="669658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52</a:t>
            </a:fld>
            <a:endParaRPr lang="zh-CN" altLang="en-US"/>
          </a:p>
        </p:txBody>
      </p:sp>
    </p:spTree>
    <p:extLst>
      <p:ext uri="{BB962C8B-B14F-4D97-AF65-F5344CB8AC3E}">
        <p14:creationId xmlns:p14="http://schemas.microsoft.com/office/powerpoint/2010/main" val="1004841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53</a:t>
            </a:fld>
            <a:endParaRPr lang="zh-CN" altLang="en-US"/>
          </a:p>
        </p:txBody>
      </p:sp>
    </p:spTree>
    <p:extLst>
      <p:ext uri="{BB962C8B-B14F-4D97-AF65-F5344CB8AC3E}">
        <p14:creationId xmlns:p14="http://schemas.microsoft.com/office/powerpoint/2010/main" val="176296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28</a:t>
            </a:fld>
            <a:endParaRPr lang="zh-CN" altLang="en-US"/>
          </a:p>
        </p:txBody>
      </p:sp>
    </p:spTree>
    <p:extLst>
      <p:ext uri="{BB962C8B-B14F-4D97-AF65-F5344CB8AC3E}">
        <p14:creationId xmlns:p14="http://schemas.microsoft.com/office/powerpoint/2010/main" val="187990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29</a:t>
            </a:fld>
            <a:endParaRPr lang="zh-CN" altLang="en-US"/>
          </a:p>
        </p:txBody>
      </p:sp>
    </p:spTree>
    <p:extLst>
      <p:ext uri="{BB962C8B-B14F-4D97-AF65-F5344CB8AC3E}">
        <p14:creationId xmlns:p14="http://schemas.microsoft.com/office/powerpoint/2010/main" val="27608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30</a:t>
            </a:fld>
            <a:endParaRPr lang="zh-CN" altLang="en-US"/>
          </a:p>
        </p:txBody>
      </p:sp>
    </p:spTree>
    <p:extLst>
      <p:ext uri="{BB962C8B-B14F-4D97-AF65-F5344CB8AC3E}">
        <p14:creationId xmlns:p14="http://schemas.microsoft.com/office/powerpoint/2010/main" val="11505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31</a:t>
            </a:fld>
            <a:endParaRPr lang="zh-CN" altLang="en-US"/>
          </a:p>
        </p:txBody>
      </p:sp>
    </p:spTree>
    <p:extLst>
      <p:ext uri="{BB962C8B-B14F-4D97-AF65-F5344CB8AC3E}">
        <p14:creationId xmlns:p14="http://schemas.microsoft.com/office/powerpoint/2010/main" val="103324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32</a:t>
            </a:fld>
            <a:endParaRPr lang="zh-CN" altLang="en-US"/>
          </a:p>
        </p:txBody>
      </p:sp>
    </p:spTree>
    <p:extLst>
      <p:ext uri="{BB962C8B-B14F-4D97-AF65-F5344CB8AC3E}">
        <p14:creationId xmlns:p14="http://schemas.microsoft.com/office/powerpoint/2010/main" val="3969458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33</a:t>
            </a:fld>
            <a:endParaRPr lang="zh-CN" altLang="en-US"/>
          </a:p>
        </p:txBody>
      </p:sp>
    </p:spTree>
    <p:extLst>
      <p:ext uri="{BB962C8B-B14F-4D97-AF65-F5344CB8AC3E}">
        <p14:creationId xmlns:p14="http://schemas.microsoft.com/office/powerpoint/2010/main" val="3596157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34</a:t>
            </a:fld>
            <a:endParaRPr lang="zh-CN" altLang="en-US"/>
          </a:p>
        </p:txBody>
      </p:sp>
    </p:spTree>
    <p:extLst>
      <p:ext uri="{BB962C8B-B14F-4D97-AF65-F5344CB8AC3E}">
        <p14:creationId xmlns:p14="http://schemas.microsoft.com/office/powerpoint/2010/main" val="115736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8/9/2022</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8/9/2022</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8/9/2022</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8/9/2022</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8/9/2022</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8/9/2022</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43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8/9/2022</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9"/>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 id="214748365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9.pn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dirty="0">
                <a:solidFill>
                  <a:srgbClr val="154A8D"/>
                </a:solidFill>
                <a:latin typeface="#9Slide02 Tieu de rat dai 02" panose="020B0606020202050201" pitchFamily="34" charset="0"/>
              </a:rPr>
              <a:t>Java 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295400" y="1291758"/>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407493" y="1203538"/>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367630" y="1973282"/>
            <a:ext cx="9071770" cy="3970318"/>
          </a:xfrm>
          <a:prstGeom prst="rect">
            <a:avLst/>
          </a:prstGeom>
          <a:noFill/>
        </p:spPr>
        <p:txBody>
          <a:bodyPr wrap="square" rtlCol="0">
            <a:spAutoFit/>
          </a:bodyPr>
          <a:lstStyle/>
          <a:p>
            <a:pPr marL="514350" indent="-514350">
              <a:buFont typeface="+mj-lt"/>
              <a:buAutoNum type="arabicPeriod"/>
            </a:pPr>
            <a:r>
              <a:rPr lang="vi-VN" sz="2800" b="1" dirty="0">
                <a:latin typeface="+mj-lt"/>
              </a:rPr>
              <a:t>Constructor mặc định (không có tham số truyền vào)</a:t>
            </a:r>
            <a:r>
              <a:rPr lang="en-US" sz="2800" b="1" dirty="0">
                <a:latin typeface="+mj-lt"/>
              </a:rPr>
              <a:t>:</a:t>
            </a:r>
            <a:br>
              <a:rPr lang="en-US" sz="2800" b="1" dirty="0">
                <a:latin typeface="+mj-lt"/>
              </a:rPr>
            </a:br>
            <a:endParaRPr lang="en-US" sz="2800" b="1" dirty="0">
              <a:latin typeface="+mj-lt"/>
            </a:endParaRPr>
          </a:p>
          <a:p>
            <a:pPr marL="457200" indent="-457200">
              <a:buFont typeface="Wingdings" panose="05000000000000000000" pitchFamily="2" charset="2"/>
              <a:buChar char="ü"/>
            </a:pPr>
            <a:r>
              <a:rPr lang="vi-VN" sz="2800" dirty="0">
                <a:latin typeface="+mj-lt"/>
              </a:rPr>
              <a:t>Một constructor mà không có tham số được gọi là constructor mặc định.</a:t>
            </a:r>
            <a:endParaRPr lang="en-US" sz="2800" dirty="0">
              <a:latin typeface="+mj-lt"/>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kì</a:t>
            </a:r>
            <a:r>
              <a:rPr lang="en-US" sz="2800" dirty="0">
                <a:latin typeface="Times New Roman" panose="02020603050405020304" pitchFamily="18" charset="0"/>
                <a:cs typeface="Times New Roman" panose="02020603050405020304" pitchFamily="18" charset="0"/>
              </a:rPr>
              <a:t> constructor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 =&gt; constructor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ngầm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class.</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1 constructor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constructor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muốn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constructor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a:t>
            </a:r>
            <a:endParaRPr lang="en-US" sz="2800" dirty="0">
              <a:latin typeface="+mj-lt"/>
              <a:cs typeface="Times New Roman" panose="02020603050405020304" pitchFamily="18" charset="0"/>
            </a:endParaRPr>
          </a:p>
        </p:txBody>
      </p:sp>
      <p:sp>
        <p:nvSpPr>
          <p:cNvPr id="18" name="AutoShape 6" descr="các kiểu constructor trong java"/>
          <p:cNvSpPr>
            <a:spLocks noChangeAspect="1" noChangeArrowheads="1"/>
          </p:cNvSpPr>
          <p:nvPr/>
        </p:nvSpPr>
        <p:spPr bwMode="auto">
          <a:xfrm>
            <a:off x="1450975" y="112520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603375" y="127760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4710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066800" y="1086733"/>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78893" y="998513"/>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139030" y="1768257"/>
            <a:ext cx="9071770" cy="3108543"/>
          </a:xfrm>
          <a:prstGeom prst="rect">
            <a:avLst/>
          </a:prstGeom>
          <a:noFill/>
        </p:spPr>
        <p:txBody>
          <a:bodyPr wrap="square" rtlCol="0">
            <a:spAutoFit/>
          </a:bodyPr>
          <a:lstStyle/>
          <a:p>
            <a:pPr marL="514350" indent="-514350">
              <a:buFont typeface="+mj-lt"/>
              <a:buAutoNum type="arabicPeriod"/>
            </a:pPr>
            <a:r>
              <a:rPr lang="vi-VN" sz="2800" b="1" dirty="0">
                <a:latin typeface="+mj-lt"/>
              </a:rPr>
              <a:t>Constructor mặc định (không có tham số truyền vào)</a:t>
            </a:r>
            <a:r>
              <a:rPr lang="en-US" sz="2800" b="1" dirty="0">
                <a:latin typeface="+mj-lt"/>
              </a:rPr>
              <a:t>:</a:t>
            </a:r>
          </a:p>
          <a:p>
            <a:endParaRPr lang="en-US" sz="2800" dirty="0" err="1">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Constructor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a:t>
            </a:r>
          </a:p>
          <a:p>
            <a:pPr algn="ctr"/>
            <a:r>
              <a:rPr lang="en-US" sz="2800" dirty="0">
                <a:solidFill>
                  <a:srgbClr val="C00000"/>
                </a:solidFill>
                <a:cs typeface="Times New Roman" panose="02020603050405020304" pitchFamily="18" charset="0"/>
              </a:rPr>
              <a:t>public</a:t>
            </a:r>
            <a:r>
              <a:rPr lang="en-US" sz="2800" dirty="0">
                <a:cs typeface="Times New Roman" panose="02020603050405020304" pitchFamily="18" charset="0"/>
              </a:rPr>
              <a:t> </a:t>
            </a:r>
            <a:r>
              <a:rPr lang="en-US" sz="2800" dirty="0" err="1">
                <a:cs typeface="Times New Roman" panose="02020603050405020304" pitchFamily="18" charset="0"/>
              </a:rPr>
              <a:t>TenClass</a:t>
            </a:r>
            <a:r>
              <a:rPr lang="en-US" sz="2800" dirty="0">
                <a:cs typeface="Times New Roman" panose="02020603050405020304" pitchFamily="18" charset="0"/>
              </a:rPr>
              <a:t>(){	}</a:t>
            </a:r>
            <a:endParaRPr lang="en-US" sz="2800" dirty="0">
              <a:latin typeface="+mj-lt"/>
              <a:cs typeface="Times New Roman" panose="02020603050405020304" pitchFamily="18" charset="0"/>
            </a:endParaRPr>
          </a:p>
          <a:p>
            <a:pPr marL="457200" indent="-457200">
              <a:buFont typeface="Wingdings" panose="05000000000000000000" pitchFamily="2" charset="2"/>
              <a:buChar char="ü"/>
            </a:pPr>
            <a:r>
              <a:rPr lang="vi-VN" sz="2800" dirty="0">
                <a:latin typeface="+mj-lt"/>
              </a:rPr>
              <a:t>Constructor mặc định cung cấp các giá trị mặc định</a:t>
            </a:r>
            <a:r>
              <a:rPr lang="en-US" sz="2800" dirty="0">
                <a:latin typeface="+mj-lt"/>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vi-VN" sz="2800" dirty="0">
                <a:latin typeface="+mj-lt"/>
              </a:rPr>
              <a:t> như 0, null, (tùy thuộc vào kiểu dữ liệu) ... tới đối tượng được khởi tạo.</a:t>
            </a:r>
            <a:endParaRPr lang="en-US" sz="2800" dirty="0">
              <a:latin typeface="+mj-lt"/>
              <a:cs typeface="Times New Roman" panose="02020603050405020304" pitchFamily="18" charset="0"/>
            </a:endParaRPr>
          </a:p>
        </p:txBody>
      </p:sp>
      <p:sp>
        <p:nvSpPr>
          <p:cNvPr id="18" name="AutoShape 6" descr="các kiểu constructor trong java"/>
          <p:cNvSpPr>
            <a:spLocks noChangeAspect="1" noChangeArrowheads="1"/>
          </p:cNvSpPr>
          <p:nvPr/>
        </p:nvSpPr>
        <p:spPr bwMode="auto">
          <a:xfrm>
            <a:off x="1222375" y="92018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374775" y="107258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419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990600" y="1289020"/>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02693" y="1200800"/>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062830" y="1970544"/>
            <a:ext cx="9071770" cy="26776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Constructor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tham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truyền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vào</a:t>
            </a:r>
            <a:r>
              <a:rPr lang="en-US" sz="280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vi-VN" sz="2800" dirty="0">
                <a:latin typeface="+mj-lt"/>
              </a:rPr>
              <a:t>Một constructor có tham số truyền vào được gọi là constructor tham số.</a:t>
            </a:r>
          </a:p>
          <a:p>
            <a:pPr marL="457200" indent="-457200">
              <a:buFont typeface="Wingdings" panose="05000000000000000000" pitchFamily="2" charset="2"/>
              <a:buChar char="ü"/>
            </a:pPr>
            <a:r>
              <a:rPr lang="vi-VN" sz="2800" dirty="0">
                <a:latin typeface="+mj-lt"/>
              </a:rPr>
              <a:t>Constructor tham số được sử dụng để cung cấp các giá trị </a:t>
            </a:r>
            <a:r>
              <a:rPr lang="en-US" sz="2800" dirty="0">
                <a:latin typeface="Times New Roman" panose="02020603050405020304" pitchFamily="18" charset="0"/>
                <a:cs typeface="Times New Roman" panose="02020603050405020304" pitchFamily="18" charset="0"/>
              </a:rPr>
              <a:t>ban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vi-VN" sz="2800" dirty="0">
                <a:latin typeface="+mj-lt"/>
              </a:rPr>
              <a:t>cho các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mj-lt"/>
              </a:rPr>
              <a:t> </a:t>
            </a:r>
            <a:r>
              <a:rPr lang="vi-VN" sz="2800" dirty="0">
                <a:latin typeface="+mj-lt"/>
              </a:rPr>
              <a:t>đối tượng khác nhau.</a:t>
            </a:r>
          </a:p>
        </p:txBody>
      </p:sp>
      <p:sp>
        <p:nvSpPr>
          <p:cNvPr id="18" name="AutoShape 6" descr="các kiểu constructor trong java"/>
          <p:cNvSpPr>
            <a:spLocks noChangeAspect="1" noChangeArrowheads="1"/>
          </p:cNvSpPr>
          <p:nvPr/>
        </p:nvSpPr>
        <p:spPr bwMode="auto">
          <a:xfrm>
            <a:off x="1146175" y="112246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298575" y="127486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320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066800" y="1013271"/>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78893" y="925051"/>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139030" y="1694795"/>
            <a:ext cx="9071770" cy="4401205"/>
          </a:xfrm>
          <a:prstGeom prst="rect">
            <a:avLst/>
          </a:prstGeom>
          <a:noFill/>
        </p:spPr>
        <p:txBody>
          <a:bodyPr wrap="square" rtlCol="0">
            <a:spAutoFit/>
          </a:bodyPr>
          <a:lstStyle/>
          <a:p>
            <a:pPr marL="514350" indent="-514350">
              <a:buAutoNum type="arabicPeriod" startAt="3"/>
            </a:pPr>
            <a:r>
              <a:rPr lang="en-US" sz="2800" b="1" dirty="0">
                <a:latin typeface="Times New Roman" panose="02020603050405020304" pitchFamily="18" charset="0"/>
                <a:cs typeface="Times New Roman" panose="02020603050405020304" pitchFamily="18" charset="0"/>
              </a:rPr>
              <a:t>Constructor Overloading (</a:t>
            </a:r>
            <a:r>
              <a:rPr lang="en-US" sz="2800" b="1" dirty="0" err="1">
                <a:latin typeface="Times New Roman" panose="02020603050405020304" pitchFamily="18" charset="0"/>
                <a:cs typeface="Times New Roman" panose="02020603050405020304" pitchFamily="18" charset="0"/>
              </a:rPr>
              <a:t>Ghi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đè</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 </a:t>
            </a:r>
            <a:r>
              <a:rPr lang="en-US" sz="2800" b="1" dirty="0" err="1">
                <a:latin typeface="Times New Roman" panose="02020603050405020304" pitchFamily="18" charset="0"/>
                <a:cs typeface="Times New Roman" panose="02020603050405020304" pitchFamily="18" charset="0"/>
              </a:rPr>
              <a:t>Nhiều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800" dirty="0">
                <a:latin typeface="+mj-lt"/>
              </a:rPr>
              <a:t>Overloading</a:t>
            </a:r>
            <a:r>
              <a:rPr lang="en-US" sz="2800"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dirty="0">
                <a:latin typeface="+mj-lt"/>
              </a:rPr>
              <a:t>)</a:t>
            </a:r>
            <a:r>
              <a:rPr lang="vi-VN" sz="2800" dirty="0">
                <a:latin typeface="+mj-lt"/>
              </a:rPr>
              <a:t> là một kỹ thuật trong Java. </a:t>
            </a:r>
            <a:r>
              <a:rPr lang="en-US" sz="2800" dirty="0">
                <a:latin typeface="Times New Roman" panose="02020603050405020304" pitchFamily="18" charset="0"/>
                <a:cs typeface="Times New Roman" panose="02020603050405020304" pitchFamily="18" charset="0"/>
              </a:rPr>
              <a:t>Cho </a:t>
            </a:r>
            <a:r>
              <a:rPr lang="en-US" sz="2800" dirty="0" err="1">
                <a:latin typeface="Times New Roman" panose="02020603050405020304" pitchFamily="18" charset="0"/>
                <a:cs typeface="Times New Roman" panose="02020603050405020304" pitchFamily="18" charset="0"/>
              </a:rPr>
              <a:t>phép</a:t>
            </a:r>
            <a:r>
              <a:rPr lang="vi-VN" sz="2800" dirty="0">
                <a:latin typeface="+mj-lt"/>
              </a:rPr>
              <a:t> thể tạo nhiều constructor trong cùng một lớp với danh sách tham số truyền vào khác nhau. </a:t>
            </a:r>
            <a:endParaRPr lang="en-US" sz="2800" dirty="0">
              <a:latin typeface="+mj-lt"/>
            </a:endParaRPr>
          </a:p>
          <a:p>
            <a:pPr marL="457200" indent="-457200">
              <a:buFont typeface="Wingdings" panose="05000000000000000000" pitchFamily="2" charset="2"/>
              <a:buChar char="Ø"/>
            </a:pPr>
            <a:r>
              <a:rPr lang="vi-VN" sz="2800" dirty="0">
                <a:latin typeface="+mj-lt"/>
              </a:rPr>
              <a:t>Trình biên dịch phân biệt các constructor này thông qua số lượng và kiểu của các tham số truyền vào.</a:t>
            </a:r>
            <a:endParaRPr lang="en-US" sz="2800" dirty="0">
              <a:latin typeface="+mj-lt"/>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Attribute(</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đó</a:t>
            </a:r>
            <a:br>
              <a:rPr lang="en-US" sz="2800" b="1" dirty="0">
                <a:latin typeface="Times New Roman" panose="02020603050405020304" pitchFamily="18" charset="0"/>
                <a:cs typeface="Times New Roman" panose="02020603050405020304" pitchFamily="18" charset="0"/>
              </a:rPr>
            </a:br>
            <a:endParaRPr lang="vi-VN" sz="2800" dirty="0">
              <a:latin typeface="+mj-lt"/>
            </a:endParaRPr>
          </a:p>
        </p:txBody>
      </p:sp>
      <p:sp>
        <p:nvSpPr>
          <p:cNvPr id="18" name="AutoShape 6" descr="các kiểu constructor trong java"/>
          <p:cNvSpPr>
            <a:spLocks noChangeAspect="1" noChangeArrowheads="1"/>
          </p:cNvSpPr>
          <p:nvPr/>
        </p:nvSpPr>
        <p:spPr bwMode="auto">
          <a:xfrm>
            <a:off x="1222375" y="8467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374775" y="9991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47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990600" y="1049679"/>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02693" y="961459"/>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062830" y="1731203"/>
            <a:ext cx="907177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Constructor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p>
        </p:txBody>
      </p:sp>
      <p:sp>
        <p:nvSpPr>
          <p:cNvPr id="18" name="AutoShape 6" descr="các kiểu constructor trong java"/>
          <p:cNvSpPr>
            <a:spLocks noChangeAspect="1" noChangeArrowheads="1"/>
          </p:cNvSpPr>
          <p:nvPr/>
        </p:nvSpPr>
        <p:spPr bwMode="auto">
          <a:xfrm>
            <a:off x="1146175" y="88312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298575" y="103552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991" y="2383271"/>
            <a:ext cx="8793447" cy="3560329"/>
          </a:xfrm>
          <a:prstGeom prst="rect">
            <a:avLst/>
          </a:prstGeom>
        </p:spPr>
      </p:pic>
    </p:spTree>
    <p:extLst>
      <p:ext uri="{BB962C8B-B14F-4D97-AF65-F5344CB8AC3E}">
        <p14:creationId xmlns:p14="http://schemas.microsoft.com/office/powerpoint/2010/main" val="28939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762000" y="995170"/>
            <a:ext cx="9144000" cy="75627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4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Quan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90387" y="942637"/>
            <a:ext cx="1164148" cy="1186939"/>
            <a:chOff x="3222821" y="1148080"/>
            <a:chExt cx="1484215"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E87071"/>
                  </a:solidFill>
                  <a:latin typeface="Impact" panose="020B0806030902050204" pitchFamily="34" charset="0"/>
                </a:rPr>
                <a:t>04</a:t>
              </a:r>
              <a:endParaRPr lang="zh-CN" altLang="en-US" sz="2500" dirty="0">
                <a:solidFill>
                  <a:srgbClr val="E87071"/>
                </a:solidFill>
                <a:latin typeface="Impact" panose="020B0806030902050204" pitchFamily="34" charset="0"/>
              </a:endParaRPr>
            </a:p>
          </p:txBody>
        </p:sp>
      </p:grpSp>
      <p:sp>
        <p:nvSpPr>
          <p:cNvPr id="15" name="Pentagon 14"/>
          <p:cNvSpPr/>
          <p:nvPr/>
        </p:nvSpPr>
        <p:spPr>
          <a:xfrm>
            <a:off x="1222636" y="1999418"/>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Tính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Gói</a:t>
            </a:r>
            <a:r>
              <a:rPr lang="en-US" sz="2800" b="1" dirty="0">
                <a:latin typeface="Times New Roman" panose="02020603050405020304" pitchFamily="18" charset="0"/>
                <a:cs typeface="Times New Roman" panose="02020603050405020304" pitchFamily="18" charset="0"/>
              </a:rPr>
              <a:t> (Encapsulation) </a:t>
            </a:r>
          </a:p>
          <a:p>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Che</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Giấu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Thông</a:t>
            </a:r>
            <a:r>
              <a:rPr lang="en-US" sz="2800" b="1" dirty="0">
                <a:latin typeface="Times New Roman" panose="02020603050405020304" pitchFamily="18" charset="0"/>
                <a:cs typeface="Times New Roman" panose="02020603050405020304" pitchFamily="18" charset="0"/>
              </a:rPr>
              <a:t> Tin (Information Hiding)</a:t>
            </a:r>
          </a:p>
        </p:txBody>
      </p:sp>
      <p:sp>
        <p:nvSpPr>
          <p:cNvPr id="16" name="Pentagon 15"/>
          <p:cNvSpPr/>
          <p:nvPr/>
        </p:nvSpPr>
        <p:spPr>
          <a:xfrm>
            <a:off x="1222638" y="301941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Thừa</a:t>
            </a:r>
            <a:r>
              <a:rPr lang="en-US" sz="2800" b="1" dirty="0">
                <a:latin typeface="Times New Roman" panose="02020603050405020304" pitchFamily="18" charset="0"/>
                <a:cs typeface="Times New Roman" panose="02020603050405020304" pitchFamily="18" charset="0"/>
              </a:rPr>
              <a:t> (Inheritance)</a:t>
            </a:r>
          </a:p>
        </p:txBody>
      </p:sp>
      <p:sp>
        <p:nvSpPr>
          <p:cNvPr id="17" name="Pentagon 16"/>
          <p:cNvSpPr/>
          <p:nvPr/>
        </p:nvSpPr>
        <p:spPr>
          <a:xfrm>
            <a:off x="1222638" y="401399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(Polymorphism)</a:t>
            </a:r>
          </a:p>
        </p:txBody>
      </p:sp>
      <p:sp>
        <p:nvSpPr>
          <p:cNvPr id="18" name="Pentagon 17"/>
          <p:cNvSpPr/>
          <p:nvPr/>
        </p:nvSpPr>
        <p:spPr>
          <a:xfrm>
            <a:off x="1222637" y="5008574"/>
            <a:ext cx="8436491" cy="935026"/>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4.	</a:t>
            </a:r>
            <a:r>
              <a:rPr lang="vi-VN" sz="2800" b="1" dirty="0">
                <a:latin typeface="Times New Roman" panose="02020603050405020304" pitchFamily="18" charset="0"/>
                <a:cs typeface="Times New Roman" panose="02020603050405020304" pitchFamily="18" charset="0"/>
              </a:rPr>
              <a:t>Tính </a:t>
            </a:r>
            <a:r>
              <a:rPr lang="en-US" sz="2800" b="1" dirty="0">
                <a:latin typeface="Times New Roman" panose="02020603050405020304" pitchFamily="18" charset="0"/>
                <a:cs typeface="Times New Roman" panose="02020603050405020304" pitchFamily="18" charset="0"/>
              </a:rPr>
              <a:t>T</a:t>
            </a:r>
            <a:r>
              <a:rPr lang="vi-VN" sz="2800" b="1" dirty="0">
                <a:latin typeface="Times New Roman" panose="02020603050405020304" pitchFamily="18" charset="0"/>
                <a:cs typeface="Times New Roman" panose="02020603050405020304" pitchFamily="18" charset="0"/>
              </a:rPr>
              <a:t>rừu </a:t>
            </a:r>
            <a:r>
              <a:rPr lang="en-US" sz="2800" b="1" dirty="0">
                <a:latin typeface="Times New Roman" panose="02020603050405020304" pitchFamily="18" charset="0"/>
                <a:cs typeface="Times New Roman" panose="02020603050405020304" pitchFamily="18" charset="0"/>
              </a:rPr>
              <a:t>T</a:t>
            </a:r>
            <a:r>
              <a:rPr lang="vi-VN" sz="2800" b="1" dirty="0">
                <a:latin typeface="Times New Roman" panose="02020603050405020304" pitchFamily="18" charset="0"/>
                <a:cs typeface="Times New Roman" panose="02020603050405020304" pitchFamily="18" charset="0"/>
              </a:rPr>
              <a:t>ượng (</a:t>
            </a:r>
            <a:r>
              <a:rPr lang="en-US" sz="2800" b="1" dirty="0">
                <a:latin typeface="Times New Roman" panose="02020603050405020304" pitchFamily="18" charset="0"/>
                <a:cs typeface="Times New Roman" panose="02020603050405020304" pitchFamily="18" charset="0"/>
              </a:rPr>
              <a:t>A</a:t>
            </a:r>
            <a:r>
              <a:rPr lang="vi-VN" sz="2800" b="1" dirty="0">
                <a:latin typeface="Times New Roman" panose="02020603050405020304" pitchFamily="18" charset="0"/>
                <a:cs typeface="Times New Roman" panose="02020603050405020304" pitchFamily="18" charset="0"/>
              </a:rPr>
              <a:t>bstraction)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7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19200" y="1087475"/>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1380916" y="1028089"/>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1380916" y="1899198"/>
            <a:ext cx="8851655" cy="935026"/>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Đóng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Gói</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(Encapsulation) </a:t>
            </a:r>
          </a:p>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Che</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Giấu</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Thông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Tin (Information Hiding)</a:t>
            </a:r>
          </a:p>
        </p:txBody>
      </p:sp>
      <p:sp>
        <p:nvSpPr>
          <p:cNvPr id="16" name="TextBox 15"/>
          <p:cNvSpPr txBox="1"/>
          <p:nvPr/>
        </p:nvSpPr>
        <p:spPr>
          <a:xfrm>
            <a:off x="1287780" y="3063657"/>
            <a:ext cx="8944791" cy="3108543"/>
          </a:xfrm>
          <a:prstGeom prst="rect">
            <a:avLst/>
          </a:prstGeom>
          <a:noFill/>
        </p:spPr>
        <p:txBody>
          <a:bodyPr wrap="square" rtlCol="0">
            <a:spAutoFit/>
          </a:bodyPr>
          <a:lstStyle/>
          <a:p>
            <a:pPr marL="457200" indent="-457200">
              <a:buFont typeface="Wingdings" panose="05000000000000000000" pitchFamily="2" charset="2"/>
              <a:buChar char="Ø"/>
            </a:pPr>
            <a:r>
              <a:rPr lang="vi-VN" sz="2800" dirty="0">
                <a:latin typeface="+mj-lt"/>
              </a:rPr>
              <a:t>Các dữ liệu và phương thức có liên quan với nhau được </a:t>
            </a:r>
            <a:r>
              <a:rPr lang="vi-VN" sz="2800" b="1" dirty="0">
                <a:latin typeface="+mj-lt"/>
              </a:rPr>
              <a:t>đóng gói </a:t>
            </a:r>
            <a:r>
              <a:rPr lang="vi-VN" sz="2800" dirty="0">
                <a:latin typeface="+mj-lt"/>
              </a:rPr>
              <a:t>thành các lớp để tiện cho việc quản lý và sử dụng. Tức là mỗi lớp được xây dựng để thực hiện một nhóm chức năng đặc trưng của riêng lớp đó.</a:t>
            </a:r>
          </a:p>
          <a:p>
            <a:pPr marL="457200" indent="-457200">
              <a:buFont typeface="Wingdings" panose="05000000000000000000" pitchFamily="2" charset="2"/>
              <a:buChar char="Ø"/>
            </a:pPr>
            <a:r>
              <a:rPr lang="vi-VN" sz="2800" dirty="0">
                <a:latin typeface="+mj-lt"/>
              </a:rPr>
              <a:t>Ngoài ra, đóng gói còn để </a:t>
            </a:r>
            <a:r>
              <a:rPr lang="vi-VN" sz="2800" b="1" dirty="0">
                <a:latin typeface="+mj-lt"/>
              </a:rPr>
              <a:t>che giấu </a:t>
            </a:r>
            <a:r>
              <a:rPr lang="vi-VN" sz="2800" dirty="0">
                <a:latin typeface="+mj-lt"/>
              </a:rPr>
              <a:t>một số thông tin và </a:t>
            </a:r>
            <a:r>
              <a:rPr lang="vi-VN" sz="2800" b="1" dirty="0">
                <a:latin typeface="+mj-lt"/>
              </a:rPr>
              <a:t>chi tiết cài đặt nội bộ </a:t>
            </a:r>
            <a:r>
              <a:rPr lang="vi-VN" sz="2800" dirty="0">
                <a:latin typeface="+mj-lt"/>
              </a:rPr>
              <a:t>để </a:t>
            </a:r>
            <a:endParaRPr lang="en-US" sz="2800" dirty="0">
              <a:latin typeface="+mj-lt"/>
            </a:endParaRPr>
          </a:p>
          <a:p>
            <a:r>
              <a:rPr lang="en-US" sz="2800" b="1" dirty="0">
                <a:latin typeface="+mj-lt"/>
              </a:rPr>
              <a:t>      </a:t>
            </a:r>
            <a:r>
              <a:rPr lang="vi-VN" sz="2800" b="1" dirty="0">
                <a:latin typeface="+mj-lt"/>
              </a:rPr>
              <a:t>bên ngoài không thể nhìn thấy</a:t>
            </a:r>
            <a:r>
              <a:rPr lang="vi-VN" sz="2800" dirty="0">
                <a:latin typeface="+mj-lt"/>
              </a:rPr>
              <a:t>.</a:t>
            </a:r>
          </a:p>
        </p:txBody>
      </p:sp>
    </p:spTree>
    <p:extLst>
      <p:ext uri="{BB962C8B-B14F-4D97-AF65-F5344CB8AC3E}">
        <p14:creationId xmlns:p14="http://schemas.microsoft.com/office/powerpoint/2010/main" val="292059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851655" cy="935026"/>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Đóng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Gói</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(Encapsulation) </a:t>
            </a:r>
          </a:p>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Che</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Giấu</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Thông</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Tin (Information Hiding)</a:t>
            </a:r>
          </a:p>
        </p:txBody>
      </p:sp>
      <p:sp>
        <p:nvSpPr>
          <p:cNvPr id="16" name="TextBox 15"/>
          <p:cNvSpPr txBox="1"/>
          <p:nvPr/>
        </p:nvSpPr>
        <p:spPr>
          <a:xfrm>
            <a:off x="685800" y="2555081"/>
            <a:ext cx="8944791" cy="3693319"/>
          </a:xfrm>
          <a:prstGeom prst="rect">
            <a:avLst/>
          </a:prstGeom>
          <a:noFill/>
        </p:spPr>
        <p:txBody>
          <a:bodyPr wrap="square" rtlCol="0">
            <a:spAutoFit/>
          </a:bodyPr>
          <a:lstStyle/>
          <a:p>
            <a:pPr marL="457200" indent="-457200">
              <a:buFont typeface="Wingdings" panose="05000000000000000000" pitchFamily="2" charset="2"/>
              <a:buChar char="Ø"/>
            </a:pPr>
            <a:r>
              <a:rPr lang="vi-VN" sz="2600" dirty="0">
                <a:latin typeface="+mj-lt"/>
              </a:rPr>
              <a:t>Tức là </a:t>
            </a:r>
            <a:r>
              <a:rPr lang="vi-VN" sz="2600" b="1" dirty="0">
                <a:latin typeface="+mj-lt"/>
              </a:rPr>
              <a:t>trạng thái của đối tượng được bảo vệ</a:t>
            </a:r>
            <a:r>
              <a:rPr lang="vi-VN" sz="2600" dirty="0">
                <a:latin typeface="+mj-lt"/>
              </a:rPr>
              <a:t> không cho các truy cập từ code bên ngoài như thay đổi trong thái hay nhìn trực tiếp. </a:t>
            </a:r>
            <a:endParaRPr lang="en-US" sz="2600" dirty="0">
              <a:latin typeface="+mj-lt"/>
            </a:endParaRPr>
          </a:p>
          <a:p>
            <a:pPr marL="457200" indent="-457200">
              <a:buFont typeface="Wingdings" panose="05000000000000000000" pitchFamily="2" charset="2"/>
              <a:buChar char="Ø"/>
            </a:pPr>
            <a:r>
              <a:rPr lang="vi-VN" sz="2600" dirty="0">
                <a:latin typeface="+mj-lt"/>
              </a:rPr>
              <a:t>Việc cho phép môi trường bên ngoài tác động lên các dữ liệu nội tại của một đối tượng theo cách nào</a:t>
            </a:r>
            <a:r>
              <a:rPr lang="en-US" sz="2600" dirty="0">
                <a:latin typeface="+mj-lt"/>
              </a:rPr>
              <a:t> </a:t>
            </a:r>
            <a:r>
              <a:rPr lang="en-US" sz="2600" dirty="0" err="1">
                <a:latin typeface="+mj-lt"/>
                <a:cs typeface="Times New Roman" panose="02020603050405020304" pitchFamily="18" charset="0"/>
              </a:rPr>
              <a:t>đó</a:t>
            </a:r>
            <a:r>
              <a:rPr lang="vi-VN" sz="2600" dirty="0">
                <a:latin typeface="+mj-lt"/>
              </a:rPr>
              <a:t> là hoàn toàn tùy thuộc vào người viết mã. </a:t>
            </a:r>
            <a:endParaRPr lang="en-US" sz="2600" dirty="0">
              <a:latin typeface="+mj-lt"/>
            </a:endParaRPr>
          </a:p>
          <a:p>
            <a:pPr marL="457200" indent="-457200">
              <a:buFont typeface="Wingdings" panose="05000000000000000000" pitchFamily="2" charset="2"/>
              <a:buChar char="Ø"/>
            </a:pPr>
            <a:r>
              <a:rPr lang="vi-VN" sz="2600" dirty="0">
                <a:latin typeface="+mj-lt"/>
              </a:rPr>
              <a:t>Đây là tính chất đảm bảo sự toàn vẹn, bảo mật của đối tượng Trong Java, tính đóng gói được thể hiện thông qua phạm vi truy cập (</a:t>
            </a:r>
            <a:r>
              <a:rPr lang="en-US" sz="2600" dirty="0">
                <a:latin typeface="+mj-lt"/>
              </a:rPr>
              <a:t>A</a:t>
            </a:r>
            <a:r>
              <a:rPr lang="vi-VN" sz="2600" dirty="0">
                <a:latin typeface="+mj-lt"/>
              </a:rPr>
              <a:t>ccess </a:t>
            </a:r>
            <a:r>
              <a:rPr lang="en-US" sz="2600" dirty="0">
                <a:latin typeface="+mj-lt"/>
              </a:rPr>
              <a:t>M</a:t>
            </a:r>
            <a:r>
              <a:rPr lang="vi-VN" sz="2600" dirty="0">
                <a:latin typeface="+mj-lt"/>
              </a:rPr>
              <a:t>odifier).</a:t>
            </a:r>
          </a:p>
        </p:txBody>
      </p:sp>
    </p:spTree>
    <p:extLst>
      <p:ext uri="{BB962C8B-B14F-4D97-AF65-F5344CB8AC3E}">
        <p14:creationId xmlns:p14="http://schemas.microsoft.com/office/powerpoint/2010/main" val="255913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783075" cy="588238"/>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2.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endPar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TextBox 15"/>
          <p:cNvSpPr txBox="1"/>
          <p:nvPr/>
        </p:nvSpPr>
        <p:spPr>
          <a:xfrm>
            <a:off x="751697" y="2438400"/>
            <a:ext cx="8944791" cy="1908215"/>
          </a:xfrm>
          <a:prstGeom prst="rect">
            <a:avLst/>
          </a:prstGeom>
          <a:noFill/>
        </p:spPr>
        <p:txBody>
          <a:bodyPr wrap="square" rtlCol="0">
            <a:spAutoFit/>
          </a:bodyPr>
          <a:lstStyle/>
          <a:p>
            <a:r>
              <a:rPr lang="vi-VN" b="1" dirty="0"/>
              <a:t>Tính kế thừa</a:t>
            </a:r>
            <a:r>
              <a:rPr lang="vi-VN" dirty="0"/>
              <a:t> là khả năng cho phép ta xây dựng một lớp mới dựa trên các định nghĩa của một lớp đã có. Lớp đã có gọi là lớp Cha, lớp mới phát sinh gọi là lớp Con và đương nhiên kế thừa tất cả các thành phần của lớp Cha, có thể chia sẻ hay mở rộng các đặc tính sẵn có mà không phải tiến hành định nghĩa lại</a:t>
            </a:r>
            <a:endParaRPr lang="en-US" dirty="0"/>
          </a:p>
          <a:p>
            <a:r>
              <a:rPr lang="en-US" sz="2600" dirty="0">
                <a:latin typeface="+mj-lt"/>
                <a:sym typeface="Wingdings" panose="05000000000000000000" pitchFamily="2" charset="2"/>
              </a:rPr>
              <a:t> </a:t>
            </a:r>
            <a:r>
              <a:rPr lang="en-US" sz="2000" i="1" dirty="0" err="1"/>
              <a:t>sử</a:t>
            </a:r>
            <a:r>
              <a:rPr lang="en-US" sz="2000" i="1" dirty="0"/>
              <a:t> </a:t>
            </a:r>
            <a:r>
              <a:rPr lang="en-US" sz="2000" i="1" dirty="0" err="1"/>
              <a:t>dụng</a:t>
            </a:r>
            <a:r>
              <a:rPr lang="en-US" sz="2000" i="1" dirty="0"/>
              <a:t> </a:t>
            </a:r>
            <a:r>
              <a:rPr lang="en-US" sz="2000" i="1" dirty="0" err="1"/>
              <a:t>lại</a:t>
            </a:r>
            <a:r>
              <a:rPr lang="en-US" sz="2000" i="1" dirty="0"/>
              <a:t> </a:t>
            </a:r>
            <a:r>
              <a:rPr lang="en-US" sz="2000" i="1" dirty="0" err="1"/>
              <a:t>các</a:t>
            </a:r>
            <a:r>
              <a:rPr lang="en-US" sz="2000" i="1" dirty="0"/>
              <a:t> </a:t>
            </a:r>
            <a:r>
              <a:rPr lang="en-US" sz="2000" i="1" dirty="0" err="1"/>
              <a:t>thuộc</a:t>
            </a:r>
            <a:r>
              <a:rPr lang="en-US" sz="2000" i="1" dirty="0"/>
              <a:t> </a:t>
            </a:r>
            <a:r>
              <a:rPr lang="en-US" sz="2000" i="1" dirty="0" err="1"/>
              <a:t>tính</a:t>
            </a:r>
            <a:r>
              <a:rPr lang="en-US" sz="2000" i="1" dirty="0"/>
              <a:t>, method </a:t>
            </a:r>
            <a:r>
              <a:rPr lang="en-US" sz="2000" i="1" dirty="0" err="1"/>
              <a:t>sẵn</a:t>
            </a:r>
            <a:r>
              <a:rPr lang="en-US" sz="2000" i="1" dirty="0"/>
              <a:t> </a:t>
            </a:r>
            <a:r>
              <a:rPr lang="en-US" sz="2000" i="1" dirty="0" err="1"/>
              <a:t>có</a:t>
            </a:r>
            <a:r>
              <a:rPr lang="en-US" sz="2000" i="1" dirty="0"/>
              <a:t> </a:t>
            </a:r>
            <a:r>
              <a:rPr lang="en-US" sz="2000" i="1" dirty="0" err="1"/>
              <a:t>từ</a:t>
            </a:r>
            <a:r>
              <a:rPr lang="en-US" sz="2000" i="1" dirty="0"/>
              <a:t> </a:t>
            </a:r>
            <a:r>
              <a:rPr lang="en-US" sz="2000" i="1" dirty="0" err="1"/>
              <a:t>các</a:t>
            </a:r>
            <a:r>
              <a:rPr lang="en-US" sz="2000" i="1" dirty="0"/>
              <a:t> class </a:t>
            </a:r>
            <a:r>
              <a:rPr lang="en-US" sz="2000" i="1" dirty="0" err="1"/>
              <a:t>khác</a:t>
            </a:r>
            <a:r>
              <a:rPr lang="en-US" sz="2000" i="1" dirty="0"/>
              <a:t> </a:t>
            </a:r>
            <a:r>
              <a:rPr lang="en-US" sz="2000" i="1" dirty="0" err="1"/>
              <a:t>mà</a:t>
            </a:r>
            <a:r>
              <a:rPr lang="en-US" sz="2000" i="1" dirty="0"/>
              <a:t> </a:t>
            </a:r>
            <a:r>
              <a:rPr lang="en-US" sz="2000" i="1" dirty="0" err="1"/>
              <a:t>không</a:t>
            </a:r>
            <a:r>
              <a:rPr lang="en-US" sz="2000" i="1" dirty="0"/>
              <a:t> </a:t>
            </a:r>
            <a:r>
              <a:rPr lang="en-US" sz="2000" i="1" dirty="0" err="1"/>
              <a:t>phải</a:t>
            </a:r>
            <a:r>
              <a:rPr lang="en-US" sz="2000" i="1" dirty="0"/>
              <a:t> </a:t>
            </a:r>
            <a:r>
              <a:rPr lang="en-US" sz="2000" i="1" dirty="0" err="1"/>
              <a:t>xây</a:t>
            </a:r>
            <a:r>
              <a:rPr lang="en-US" sz="2000" i="1" dirty="0"/>
              <a:t> </a:t>
            </a:r>
            <a:r>
              <a:rPr lang="en-US" sz="2000" i="1" dirty="0" err="1"/>
              <a:t>dựng</a:t>
            </a:r>
            <a:r>
              <a:rPr lang="en-US" sz="2000" i="1" dirty="0"/>
              <a:t> </a:t>
            </a:r>
            <a:r>
              <a:rPr lang="en-US" sz="2000" i="1" dirty="0" err="1"/>
              <a:t>từ</a:t>
            </a:r>
            <a:r>
              <a:rPr lang="en-US" sz="2000" i="1" dirty="0"/>
              <a:t> </a:t>
            </a:r>
            <a:r>
              <a:rPr lang="en-US" sz="2000" i="1" dirty="0" err="1"/>
              <a:t>đầu</a:t>
            </a:r>
            <a:r>
              <a:rPr lang="en-US" sz="2000" i="1" dirty="0"/>
              <a:t>.</a:t>
            </a:r>
            <a:endParaRPr lang="en-US" sz="2000" i="1" dirty="0">
              <a:latin typeface="+mj-lt"/>
            </a:endParaRPr>
          </a:p>
        </p:txBody>
      </p:sp>
    </p:spTree>
    <p:extLst>
      <p:ext uri="{BB962C8B-B14F-4D97-AF65-F5344CB8AC3E}">
        <p14:creationId xmlns:p14="http://schemas.microsoft.com/office/powerpoint/2010/main" val="5883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783075" cy="588238"/>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2.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thừa</a:t>
            </a:r>
            <a:endPar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TextBox 15"/>
          <p:cNvSpPr txBox="1"/>
          <p:nvPr/>
        </p:nvSpPr>
        <p:spPr>
          <a:xfrm>
            <a:off x="751697" y="2438400"/>
            <a:ext cx="8944791"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err="1">
                <a:latin typeface="+mj-lt"/>
              </a:rPr>
              <a:t>Kế</a:t>
            </a:r>
            <a:r>
              <a:rPr lang="en-US" sz="2000" dirty="0">
                <a:latin typeface="+mj-lt"/>
              </a:rPr>
              <a:t> </a:t>
            </a:r>
            <a:r>
              <a:rPr lang="en-US" sz="2000" dirty="0" err="1">
                <a:latin typeface="+mj-lt"/>
              </a:rPr>
              <a:t>thừa</a:t>
            </a:r>
            <a:r>
              <a:rPr lang="en-US" sz="2000" dirty="0">
                <a:latin typeface="+mj-lt"/>
              </a:rPr>
              <a:t> </a:t>
            </a:r>
            <a:r>
              <a:rPr lang="en-US" sz="2000" dirty="0" err="1">
                <a:latin typeface="+mj-lt"/>
              </a:rPr>
              <a:t>có</a:t>
            </a:r>
            <a:r>
              <a:rPr lang="en-US" sz="2000" dirty="0">
                <a:latin typeface="+mj-lt"/>
              </a:rPr>
              <a:t> Constructor </a:t>
            </a:r>
            <a:r>
              <a:rPr lang="en-US" sz="2000" dirty="0" err="1">
                <a:latin typeface="+mj-lt"/>
              </a:rPr>
              <a:t>và</a:t>
            </a:r>
            <a:r>
              <a:rPr lang="en-US" sz="2000" dirty="0">
                <a:latin typeface="+mj-lt"/>
              </a:rPr>
              <a:t> </a:t>
            </a:r>
            <a:r>
              <a:rPr lang="en-US" sz="2000" dirty="0" err="1">
                <a:latin typeface="+mj-lt"/>
              </a:rPr>
              <a:t>không</a:t>
            </a:r>
            <a:r>
              <a:rPr lang="en-US" sz="2000" dirty="0">
                <a:latin typeface="+mj-lt"/>
              </a:rPr>
              <a:t> </a:t>
            </a:r>
            <a:r>
              <a:rPr lang="en-US" sz="2000" dirty="0" err="1">
                <a:latin typeface="+mj-lt"/>
              </a:rPr>
              <a:t>có</a:t>
            </a:r>
            <a:r>
              <a:rPr lang="en-US" sz="2000" dirty="0">
                <a:latin typeface="+mj-lt"/>
              </a:rPr>
              <a:t> Constructor</a:t>
            </a:r>
          </a:p>
          <a:p>
            <a:pPr marL="342900" indent="-342900">
              <a:buFont typeface="Wingdings" panose="05000000000000000000" pitchFamily="2" charset="2"/>
              <a:buChar char="Ø"/>
            </a:pPr>
            <a:r>
              <a:rPr lang="en-US" sz="2000" dirty="0" err="1">
                <a:latin typeface="+mj-lt"/>
              </a:rPr>
              <a:t>Từ</a:t>
            </a:r>
            <a:r>
              <a:rPr lang="en-US" sz="2000" dirty="0">
                <a:latin typeface="+mj-lt"/>
              </a:rPr>
              <a:t> </a:t>
            </a:r>
            <a:r>
              <a:rPr lang="en-US" sz="2000" dirty="0" err="1">
                <a:latin typeface="+mj-lt"/>
              </a:rPr>
              <a:t>khóa</a:t>
            </a:r>
            <a:r>
              <a:rPr lang="en-US" sz="2000" dirty="0">
                <a:latin typeface="+mj-lt"/>
              </a:rPr>
              <a:t>: super</a:t>
            </a:r>
          </a:p>
        </p:txBody>
      </p:sp>
    </p:spTree>
    <p:extLst>
      <p:ext uri="{BB962C8B-B14F-4D97-AF65-F5344CB8AC3E}">
        <p14:creationId xmlns:p14="http://schemas.microsoft.com/office/powerpoint/2010/main" val="417494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7" name="组合 3"/>
          <p:cNvGrpSpPr/>
          <p:nvPr/>
        </p:nvGrpSpPr>
        <p:grpSpPr>
          <a:xfrm>
            <a:off x="864226" y="2968423"/>
            <a:ext cx="1637890" cy="1388099"/>
            <a:chOff x="2553093" y="952901"/>
            <a:chExt cx="2064233" cy="1866900"/>
          </a:xfrm>
        </p:grpSpPr>
        <p:sp>
          <p:nvSpPr>
            <p:cNvPr id="8"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9"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文本框 136"/>
            <p:cNvSpPr txBox="1"/>
            <p:nvPr/>
          </p:nvSpPr>
          <p:spPr>
            <a:xfrm>
              <a:off x="2751043" y="1191968"/>
              <a:ext cx="1866283" cy="1272437"/>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1" name="圆角矩形 14"/>
          <p:cNvSpPr/>
          <p:nvPr/>
        </p:nvSpPr>
        <p:spPr>
          <a:xfrm>
            <a:off x="2413731" y="1377358"/>
            <a:ext cx="746659" cy="1280701"/>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grpSp>
        <p:nvGrpSpPr>
          <p:cNvPr id="12" name="组合 16"/>
          <p:cNvGrpSpPr/>
          <p:nvPr/>
        </p:nvGrpSpPr>
        <p:grpSpPr>
          <a:xfrm>
            <a:off x="2408919" y="3521880"/>
            <a:ext cx="782361" cy="718591"/>
            <a:chOff x="2785863" y="1141409"/>
            <a:chExt cx="1147961" cy="966191"/>
          </a:xfrm>
        </p:grpSpPr>
        <p:sp>
          <p:nvSpPr>
            <p:cNvPr id="13"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03</a:t>
              </a:r>
              <a:endParaRPr lang="zh-CN" altLang="en-US" sz="2800" dirty="0">
                <a:latin typeface="Impact" panose="020B0806030902050204" pitchFamily="34" charset="0"/>
              </a:endParaRPr>
            </a:p>
          </p:txBody>
        </p:sp>
      </p:grpSp>
      <p:sp>
        <p:nvSpPr>
          <p:cNvPr id="15" name="圆角矩形 40" descr="Làm  Quen Với Hàm(Method)">
            <a:extLst>
              <a:ext uri="{C183D7F6-B498-43B3-948B-1728B52AA6E4}">
                <adec:decorative xmlns:adec="http://schemas.microsoft.com/office/drawing/2017/decorative" val="0"/>
              </a:ext>
            </a:extLst>
          </p:cNvPr>
          <p:cNvSpPr/>
          <p:nvPr/>
        </p:nvSpPr>
        <p:spPr>
          <a:xfrm>
            <a:off x="3481650" y="1325836"/>
            <a:ext cx="6423675" cy="13351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Tượng</a:t>
            </a:r>
            <a:endPar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(OOP -Object Oriented Programing) Trong Java</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圆角矩形 45"/>
          <p:cNvSpPr/>
          <p:nvPr/>
        </p:nvSpPr>
        <p:spPr>
          <a:xfrm>
            <a:off x="3483549" y="3537141"/>
            <a:ext cx="6422451"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7" name="组合 56"/>
          <p:cNvGrpSpPr/>
          <p:nvPr/>
        </p:nvGrpSpPr>
        <p:grpSpPr>
          <a:xfrm>
            <a:off x="3070456" y="1325837"/>
            <a:ext cx="404758" cy="4421746"/>
            <a:chOff x="3971019" y="796001"/>
            <a:chExt cx="660256" cy="5338506"/>
          </a:xfrm>
        </p:grpSpPr>
        <p:sp>
          <p:nvSpPr>
            <p:cNvPr id="18"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19"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20" name="圆角矩形 34">
            <a:extLst>
              <a:ext uri="{FF2B5EF4-FFF2-40B4-BE49-F238E27FC236}">
                <a16:creationId xmlns:a16="http://schemas.microsoft.com/office/drawing/2014/main" id="{4A98B195-D5E7-4238-B9B0-9E6698C21C3A}"/>
              </a:ext>
            </a:extLst>
          </p:cNvPr>
          <p:cNvSpPr/>
          <p:nvPr/>
        </p:nvSpPr>
        <p:spPr>
          <a:xfrm>
            <a:off x="2417295" y="2749098"/>
            <a:ext cx="722927" cy="640782"/>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21" name="组合 51">
            <a:extLst>
              <a:ext uri="{FF2B5EF4-FFF2-40B4-BE49-F238E27FC236}">
                <a16:creationId xmlns:a16="http://schemas.microsoft.com/office/drawing/2014/main" id="{8541760D-945C-4378-82F6-7A5400A5AB52}"/>
              </a:ext>
            </a:extLst>
          </p:cNvPr>
          <p:cNvGrpSpPr/>
          <p:nvPr/>
        </p:nvGrpSpPr>
        <p:grpSpPr>
          <a:xfrm>
            <a:off x="3469685" y="2749098"/>
            <a:ext cx="6435920" cy="651508"/>
            <a:chOff x="4555084" y="4807549"/>
            <a:chExt cx="4361682" cy="974162"/>
          </a:xfrm>
        </p:grpSpPr>
        <p:pic>
          <p:nvPicPr>
            <p:cNvPr id="22"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23"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Class </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Và</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Object(</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Đối</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Tượng</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Trong Java</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24" name="组合 23"/>
          <p:cNvGrpSpPr/>
          <p:nvPr/>
        </p:nvGrpSpPr>
        <p:grpSpPr>
          <a:xfrm>
            <a:off x="2408918" y="4334815"/>
            <a:ext cx="724605" cy="672549"/>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04</a:t>
              </a:r>
              <a:endParaRPr lang="zh-CN" altLang="en-US" sz="2800" dirty="0">
                <a:latin typeface="Impact" panose="020B0806030902050204" pitchFamily="34" charset="0"/>
              </a:endParaRPr>
            </a:p>
          </p:txBody>
        </p:sp>
      </p:grpSp>
      <p:grpSp>
        <p:nvGrpSpPr>
          <p:cNvPr id="27" name="组合 46"/>
          <p:cNvGrpSpPr/>
          <p:nvPr/>
        </p:nvGrpSpPr>
        <p:grpSpPr>
          <a:xfrm>
            <a:off x="3483549" y="4341908"/>
            <a:ext cx="6421775" cy="693507"/>
            <a:chOff x="4560356" y="3575958"/>
            <a:chExt cx="4389024" cy="1169725"/>
          </a:xfrm>
        </p:grpSpPr>
        <p:pic>
          <p:nvPicPr>
            <p:cNvPr id="28" name="图片 47"/>
            <p:cNvPicPr>
              <a:picLocks noChangeAspect="1"/>
            </p:cNvPicPr>
            <p:nvPr/>
          </p:nvPicPr>
          <p:blipFill rotWithShape="1">
            <a:blip r:embed="rId4"/>
            <a:srcRect t="76775"/>
            <a:stretch>
              <a:fillRect/>
            </a:stretch>
          </p:blipFill>
          <p:spPr>
            <a:xfrm>
              <a:off x="4926460" y="4544376"/>
              <a:ext cx="3646270" cy="201307"/>
            </a:xfrm>
            <a:prstGeom prst="rect">
              <a:avLst/>
            </a:prstGeom>
          </p:spPr>
        </p:pic>
        <p:sp>
          <p:nvSpPr>
            <p:cNvPr id="29" name="圆角矩形 50"/>
            <p:cNvSpPr/>
            <p:nvPr/>
          </p:nvSpPr>
          <p:spPr>
            <a:xfrm>
              <a:off x="4560356" y="3575958"/>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4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Quan</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0" name="组合 51"/>
          <p:cNvGrpSpPr/>
          <p:nvPr/>
        </p:nvGrpSpPr>
        <p:grpSpPr>
          <a:xfrm>
            <a:off x="3487133" y="5126762"/>
            <a:ext cx="6418192" cy="620819"/>
            <a:chOff x="4555085" y="4807551"/>
            <a:chExt cx="4389024" cy="974160"/>
          </a:xfrm>
        </p:grpSpPr>
        <p:pic>
          <p:nvPicPr>
            <p:cNvPr id="31" name="图片 52"/>
            <p:cNvPicPr>
              <a:picLocks noChangeAspect="1"/>
            </p:cNvPicPr>
            <p:nvPr/>
          </p:nvPicPr>
          <p:blipFill rotWithShape="1">
            <a:blip r:embed="rId4"/>
            <a:srcRect t="76775"/>
            <a:stretch>
              <a:fillRect/>
            </a:stretch>
          </p:blipFill>
          <p:spPr>
            <a:xfrm>
              <a:off x="4873327" y="5580404"/>
              <a:ext cx="3646270" cy="201307"/>
            </a:xfrm>
            <a:prstGeom prst="rect">
              <a:avLst/>
            </a:prstGeom>
          </p:spPr>
        </p:pic>
        <p:sp>
          <p:nvSpPr>
            <p:cNvPr id="32"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Đóng</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Gói</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Đa</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Hình</a:t>
              </a: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Trong OOP</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3" name="组合 30"/>
          <p:cNvGrpSpPr/>
          <p:nvPr/>
        </p:nvGrpSpPr>
        <p:grpSpPr>
          <a:xfrm>
            <a:off x="2417295" y="5126763"/>
            <a:ext cx="716228" cy="664437"/>
            <a:chOff x="2587963" y="111843"/>
            <a:chExt cx="1113652" cy="964046"/>
          </a:xfrm>
        </p:grpSpPr>
        <p:sp>
          <p:nvSpPr>
            <p:cNvPr id="34" name="圆角矩形 34"/>
            <p:cNvSpPr/>
            <p:nvPr/>
          </p:nvSpPr>
          <p:spPr>
            <a:xfrm>
              <a:off x="2587963" y="11776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35" name="圆角矩形 35"/>
            <p:cNvSpPr/>
            <p:nvPr/>
          </p:nvSpPr>
          <p:spPr>
            <a:xfrm>
              <a:off x="2638400" y="111843"/>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05</a:t>
              </a:r>
              <a:endParaRPr lang="zh-CN" altLang="en-US" sz="2800" dirty="0">
                <a:latin typeface="Impact" panose="020B0806030902050204" pitchFamily="34" charset="0"/>
              </a:endParaRPr>
            </a:p>
          </p:txBody>
        </p:sp>
      </p:grpSp>
    </p:spTree>
    <p:extLst>
      <p:ext uri="{BB962C8B-B14F-4D97-AF65-F5344CB8AC3E}">
        <p14:creationId xmlns:p14="http://schemas.microsoft.com/office/powerpoint/2010/main" val="268120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 fill="hold"/>
                                        <p:tgtEl>
                                          <p:spTgt spid="7"/>
                                        </p:tgtEl>
                                        <p:attrNameLst>
                                          <p:attrName>ppt_w</p:attrName>
                                        </p:attrNameLst>
                                      </p:cBhvr>
                                      <p:tavLst>
                                        <p:tav tm="0">
                                          <p:val>
                                            <p:fltVal val="0"/>
                                          </p:val>
                                        </p:tav>
                                        <p:tav tm="100000">
                                          <p:val>
                                            <p:strVal val="#ppt_w"/>
                                          </p:val>
                                        </p:tav>
                                      </p:tavLst>
                                    </p:anim>
                                    <p:anim calcmode="lin" valueType="num">
                                      <p:cBhvr>
                                        <p:cTn id="8" dur="100" fill="hold"/>
                                        <p:tgtEl>
                                          <p:spTgt spid="7"/>
                                        </p:tgtEl>
                                        <p:attrNameLst>
                                          <p:attrName>ppt_h</p:attrName>
                                        </p:attrNameLst>
                                      </p:cBhvr>
                                      <p:tavLst>
                                        <p:tav tm="0">
                                          <p:val>
                                            <p:fltVal val="0"/>
                                          </p:val>
                                        </p:tav>
                                        <p:tav tm="100000">
                                          <p:val>
                                            <p:strVal val="#ppt_h"/>
                                          </p:val>
                                        </p:tav>
                                      </p:tavLst>
                                    </p:anim>
                                    <p:animEffect transition="in" filter="fade">
                                      <p:cBhvr>
                                        <p:cTn id="9" dur="100"/>
                                        <p:tgtEl>
                                          <p:spTgt spid="7"/>
                                        </p:tgtEl>
                                      </p:cBhvr>
                                    </p:animEffect>
                                  </p:childTnLst>
                                </p:cTn>
                              </p:par>
                              <p:par>
                                <p:cTn id="10" presetID="6" presetClass="emph" presetSubtype="0" fill="hold" nodeType="withEffect">
                                  <p:stCondLst>
                                    <p:cond delay="100"/>
                                  </p:stCondLst>
                                  <p:childTnLst>
                                    <p:animScale>
                                      <p:cBhvr>
                                        <p:cTn id="11" dur="100" fill="hold"/>
                                        <p:tgtEl>
                                          <p:spTgt spid="7"/>
                                        </p:tgtEl>
                                      </p:cBhvr>
                                      <p:by x="110000" y="110000"/>
                                    </p:animScale>
                                  </p:childTnLst>
                                </p:cTn>
                              </p:par>
                              <p:par>
                                <p:cTn id="12" presetID="6" presetClass="emph" presetSubtype="0" fill="hold" nodeType="withEffect">
                                  <p:stCondLst>
                                    <p:cond delay="200"/>
                                  </p:stCondLst>
                                  <p:childTnLst>
                                    <p:animScale>
                                      <p:cBhvr>
                                        <p:cTn id="13" dur="200" fill="hold"/>
                                        <p:tgtEl>
                                          <p:spTgt spid="7"/>
                                        </p:tgtEl>
                                      </p:cBhvr>
                                      <p:by x="90000" y="90000"/>
                                    </p:animScale>
                                  </p:childTnLst>
                                </p:cTn>
                              </p:par>
                              <p:par>
                                <p:cTn id="14" presetID="6" presetClass="emph" presetSubtype="0" fill="hold" nodeType="withEffect">
                                  <p:stCondLst>
                                    <p:cond delay="400"/>
                                  </p:stCondLst>
                                  <p:childTnLst>
                                    <p:animScale>
                                      <p:cBhvr>
                                        <p:cTn id="15" dur="100" fill="hold"/>
                                        <p:tgtEl>
                                          <p:spTgt spid="7"/>
                                        </p:tgtEl>
                                      </p:cBhvr>
                                      <p:by x="105000" y="105000"/>
                                    </p:animScale>
                                  </p:childTnLst>
                                </p:cTn>
                              </p:par>
                              <p:par>
                                <p:cTn id="16" presetID="6" presetClass="emph" presetSubtype="0" fill="hold" nodeType="withEffect">
                                  <p:stCondLst>
                                    <p:cond delay="500"/>
                                  </p:stCondLst>
                                  <p:childTnLst>
                                    <p:animScale>
                                      <p:cBhvr>
                                        <p:cTn id="17" dur="200" fill="hold"/>
                                        <p:tgtEl>
                                          <p:spTgt spid="7"/>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outHorizontal)">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143000" y="1310706"/>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1304716" y="1251320"/>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TextBox 14"/>
          <p:cNvSpPr txBox="1"/>
          <p:nvPr/>
        </p:nvSpPr>
        <p:spPr>
          <a:xfrm>
            <a:off x="1095338" y="2530257"/>
            <a:ext cx="8944791" cy="3108543"/>
          </a:xfrm>
          <a:prstGeom prst="rect">
            <a:avLst/>
          </a:prstGeom>
          <a:noFill/>
        </p:spPr>
        <p:txBody>
          <a:bodyPr wrap="square" rtlCol="0">
            <a:spAutoFit/>
          </a:bodyPr>
          <a:lstStyle/>
          <a:p>
            <a:pPr marL="457200" indent="-457200">
              <a:buFont typeface="Wingdings" panose="05000000000000000000" pitchFamily="2" charset="2"/>
              <a:buChar char="Ø"/>
            </a:pPr>
            <a:r>
              <a:rPr lang="vi-VN" sz="2800" dirty="0">
                <a:latin typeface="+mj-lt"/>
              </a:rPr>
              <a:t>Khi một tác vụ</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(Method)</a:t>
            </a:r>
            <a:r>
              <a:rPr lang="vi-VN" sz="2800" dirty="0">
                <a:latin typeface="Times New Roman" panose="02020603050405020304" pitchFamily="18" charset="0"/>
                <a:cs typeface="Times New Roman" panose="02020603050405020304" pitchFamily="18" charset="0"/>
              </a:rPr>
              <a:t> </a:t>
            </a:r>
            <a:r>
              <a:rPr lang="vi-VN" sz="2800" dirty="0">
                <a:latin typeface="+mj-lt"/>
              </a:rPr>
              <a:t>được thực hiện theo nhiều cách khác nhau được gọi là tính đa hình.</a:t>
            </a:r>
            <a:endParaRPr lang="en-US" sz="2800" dirty="0">
              <a:latin typeface="+mj-lt"/>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Trong Java,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qua 2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@Override (Annotation) - </a:t>
            </a: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đè</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Overloading – </a:t>
            </a:r>
            <a:r>
              <a:rPr lang="en-US" sz="2800" dirty="0" err="1">
                <a:latin typeface="Times New Roman" panose="02020603050405020304" pitchFamily="18" charset="0"/>
                <a:cs typeface="Times New Roman" panose="02020603050405020304" pitchFamily="18" charset="0"/>
              </a:rPr>
              <a:t>Nạp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chồng</a:t>
            </a:r>
            <a:r>
              <a:rPr lang="en-US" sz="28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16" name="Pentagon 15"/>
          <p:cNvSpPr/>
          <p:nvPr/>
        </p:nvSpPr>
        <p:spPr>
          <a:xfrm>
            <a:off x="1304716" y="2038211"/>
            <a:ext cx="8982284" cy="503315"/>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45931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524000" y="133701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1685716" y="127763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TextBox 14"/>
          <p:cNvSpPr txBox="1"/>
          <p:nvPr/>
        </p:nvSpPr>
        <p:spPr>
          <a:xfrm>
            <a:off x="1476338" y="2556570"/>
            <a:ext cx="8944791" cy="3539430"/>
          </a:xfrm>
          <a:prstGeom prst="rect">
            <a:avLst/>
          </a:prstGeom>
          <a:noFill/>
        </p:spPr>
        <p:txBody>
          <a:bodyPr wrap="square" rtlCol="0">
            <a:spAutoFit/>
          </a:bodyPr>
          <a:lstStyle/>
          <a:p>
            <a:pPr marL="514350" indent="-514350">
              <a:buAutoNum type="arabicPeriod"/>
            </a:pPr>
            <a:r>
              <a:rPr lang="en-US" sz="2800" b="1" dirty="0">
                <a:latin typeface="Times New Roman" panose="02020603050405020304" pitchFamily="18" charset="0"/>
                <a:cs typeface="Times New Roman" panose="02020603050405020304" pitchFamily="18" charset="0"/>
              </a:rPr>
              <a:t>@Override (Annotation : </a:t>
            </a:r>
            <a:r>
              <a:rPr lang="en-US" sz="2800" b="1" dirty="0" err="1">
                <a:latin typeface="Times New Roman" panose="02020603050405020304" pitchFamily="18" charset="0"/>
                <a:cs typeface="Times New Roman" panose="02020603050405020304" pitchFamily="18" charset="0"/>
              </a:rPr>
              <a:t>chú</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thích</a:t>
            </a:r>
            <a:r>
              <a:rPr lang="en-US" sz="2800" b="1"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đè</a:t>
            </a:r>
            <a:r>
              <a:rPr lang="en-US"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là hai phương thức cùng tên</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cùng tham số</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cùng kiểu trả về</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Trùng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nhau</a:t>
            </a:r>
            <a:r>
              <a:rPr lang="en-US" sz="2800" b="1"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nhưng thằng con viết lại và dùng theo cách của 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@Override ở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method.</a:t>
            </a: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Khi dùng override, lúc thực thi, nếu lớp Con không có phương thức riêng, phương thức của lớp Cha sẽ được gọi, ngược lại nếu có, phương thức của lớp Con được gọi.</a:t>
            </a:r>
            <a:r>
              <a:rPr lang="en-US" sz="2800" dirty="0">
                <a:latin typeface="Times New Roman" panose="02020603050405020304" pitchFamily="18" charset="0"/>
                <a:cs typeface="Times New Roman" panose="02020603050405020304" pitchFamily="18" charset="0"/>
              </a:rPr>
              <a:t>	</a:t>
            </a:r>
          </a:p>
        </p:txBody>
      </p:sp>
      <p:sp>
        <p:nvSpPr>
          <p:cNvPr id="16" name="Pentagon 15"/>
          <p:cNvSpPr/>
          <p:nvPr/>
        </p:nvSpPr>
        <p:spPr>
          <a:xfrm>
            <a:off x="1685716" y="2064524"/>
            <a:ext cx="8982284" cy="503315"/>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380661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219200" y="1386906"/>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1380916" y="1327520"/>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TextBox 14"/>
          <p:cNvSpPr txBox="1"/>
          <p:nvPr/>
        </p:nvSpPr>
        <p:spPr>
          <a:xfrm>
            <a:off x="1171538" y="2606457"/>
            <a:ext cx="9116035" cy="3108543"/>
          </a:xfrm>
          <a:prstGeom prst="rect">
            <a:avLst/>
          </a:prstGeom>
          <a:noFill/>
        </p:spPr>
        <p:txBody>
          <a:bodyPr wrap="square" rtlCol="0">
            <a:spAutoFit/>
          </a:bodyPr>
          <a:lstStyle/>
          <a:p>
            <a:pPr marL="514350" indent="-514350">
              <a:buAutoNum type="arabicPeriod" startAt="2"/>
            </a:pPr>
            <a:r>
              <a:rPr lang="en-US" sz="2800" b="1" dirty="0">
                <a:latin typeface="Times New Roman" panose="02020603050405020304" pitchFamily="18" charset="0"/>
                <a:cs typeface="Times New Roman" panose="02020603050405020304" pitchFamily="18" charset="0"/>
              </a:rPr>
              <a:t>Overloading(</a:t>
            </a:r>
            <a:r>
              <a:rPr lang="en-US" sz="2800" b="1" dirty="0" err="1">
                <a:latin typeface="Times New Roman" panose="02020603050405020304" pitchFamily="18" charset="0"/>
                <a:cs typeface="Times New Roman" panose="02020603050405020304" pitchFamily="18" charset="0"/>
              </a:rPr>
              <a:t>Nạp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chồng</a:t>
            </a:r>
            <a:r>
              <a:rPr lang="en-US" sz="2800" b="1"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Đây là khả năng cho phép một lớp có nhiều phương thức cùng tên nhưng với các tham số</a:t>
            </a:r>
            <a:r>
              <a:rPr lang="en-US" sz="2800" dirty="0">
                <a:latin typeface="Times New Roman" panose="02020603050405020304" pitchFamily="18" charset="0"/>
                <a:cs typeface="Times New Roman" panose="02020603050405020304" pitchFamily="18" charset="0"/>
              </a:rPr>
              <a:t>(Parameter)</a:t>
            </a:r>
            <a:r>
              <a:rPr lang="vi-VN" sz="2800" dirty="0">
                <a:latin typeface="Times New Roman" panose="02020603050405020304" pitchFamily="18" charset="0"/>
                <a:cs typeface="Times New Roman" panose="02020603050405020304" pitchFamily="18" charset="0"/>
              </a:rPr>
              <a:t> khác nhau về loại cũng như về số lượng. Khi được gọi, dựa 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vi-VN" sz="2800" dirty="0">
                <a:latin typeface="Times New Roman" panose="02020603050405020304" pitchFamily="18" charset="0"/>
                <a:cs typeface="Times New Roman" panose="02020603050405020304" pitchFamily="18" charset="0"/>
              </a:rPr>
              <a:t> tham số truyền vào, phương thức tương ứng sẽ được thực hiện.</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Parameter(</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p>
        </p:txBody>
      </p:sp>
      <p:sp>
        <p:nvSpPr>
          <p:cNvPr id="16" name="Pentagon 15"/>
          <p:cNvSpPr/>
          <p:nvPr/>
        </p:nvSpPr>
        <p:spPr>
          <a:xfrm>
            <a:off x="1380916" y="2114411"/>
            <a:ext cx="8906657" cy="503315"/>
          </a:xfrm>
          <a:prstGeom prst="homePlate">
            <a:avLst/>
          </a:prstGeom>
          <a:solidFill>
            <a:schemeClr val="accent1">
              <a:lumMod val="5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Hình</a:t>
            </a:r>
            <a:r>
              <a:rPr lang="en-US" sz="2800" b="1"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140755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783075" cy="588238"/>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4.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Trừu</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a:t>
            </a:r>
            <a:r>
              <a:rPr lang="vi-VN"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ợng</a:t>
            </a:r>
            <a:endPar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TextBox 15"/>
          <p:cNvSpPr txBox="1"/>
          <p:nvPr/>
        </p:nvSpPr>
        <p:spPr>
          <a:xfrm>
            <a:off x="751697" y="2438400"/>
            <a:ext cx="8944791" cy="2154436"/>
          </a:xfrm>
          <a:prstGeom prst="rect">
            <a:avLst/>
          </a:prstGeom>
          <a:noFill/>
        </p:spPr>
        <p:txBody>
          <a:bodyPr wrap="square" rtlCol="0">
            <a:spAutoFit/>
          </a:bodyPr>
          <a:lstStyle/>
          <a:p>
            <a:pPr marL="342900" indent="-342900">
              <a:buFont typeface="Wingdings" panose="05000000000000000000" pitchFamily="2" charset="2"/>
              <a:buChar char="Ø"/>
            </a:pPr>
            <a:r>
              <a:rPr lang="vi-VN" dirty="0"/>
              <a:t>Tính trừu tượng trong lập trình hướng đối tượng là từ các mô tả, scenario, của chương trình tìm ra các đặc trưng, hành động để trừu tượng hóa thành các đối tượng các class</a:t>
            </a:r>
            <a:endParaRPr lang="en-US" dirty="0"/>
          </a:p>
          <a:p>
            <a:pPr marL="342900" indent="-342900">
              <a:buFont typeface="Wingdings" panose="05000000000000000000" pitchFamily="2" charset="2"/>
              <a:buChar char="Ø"/>
            </a:pPr>
            <a:r>
              <a:rPr lang="vi-VN" dirty="0"/>
              <a:t>Tính trừu tượng giúp bạn tập trung vào những cốt lõi cần thiết của đối tượng thay vì quan tâm đến cách nó thực hiện.</a:t>
            </a:r>
          </a:p>
          <a:p>
            <a:pPr marL="342900" indent="-342900">
              <a:buFont typeface="Wingdings" panose="05000000000000000000" pitchFamily="2" charset="2"/>
              <a:buChar char="Ø"/>
            </a:pPr>
            <a:r>
              <a:rPr lang="vi-VN" dirty="0"/>
              <a:t>Trong Java, chúng là sử dụng abstract class và abstract interface để có tính trừu tượng</a:t>
            </a:r>
            <a:endParaRPr lang="en-US" dirty="0"/>
          </a:p>
          <a:p>
            <a:pPr marL="342900" indent="-342900">
              <a:buFont typeface="Wingdings" panose="05000000000000000000" pitchFamily="2" charset="2"/>
              <a:buChar char="Ø"/>
            </a:pPr>
            <a:r>
              <a:rPr lang="en-US" dirty="0"/>
              <a:t>Hai </a:t>
            </a:r>
            <a:r>
              <a:rPr lang="en-US" dirty="0" err="1"/>
              <a:t>khái</a:t>
            </a:r>
            <a:r>
              <a:rPr lang="en-US" dirty="0"/>
              <a:t> </a:t>
            </a:r>
            <a:r>
              <a:rPr lang="en-US" dirty="0" err="1"/>
              <a:t>niệm</a:t>
            </a:r>
            <a:r>
              <a:rPr lang="en-US" dirty="0"/>
              <a:t>: </a:t>
            </a:r>
            <a:r>
              <a:rPr lang="en-US" dirty="0" err="1"/>
              <a:t>Lớp</a:t>
            </a:r>
            <a:r>
              <a:rPr lang="en-US" dirty="0"/>
              <a:t> </a:t>
            </a:r>
            <a:r>
              <a:rPr lang="en-US" dirty="0" err="1"/>
              <a:t>trừu</a:t>
            </a:r>
            <a:r>
              <a:rPr lang="en-US" dirty="0"/>
              <a:t> t</a:t>
            </a:r>
            <a:r>
              <a:rPr lang="vi-VN" dirty="0"/>
              <a:t>ư</a:t>
            </a:r>
            <a:r>
              <a:rPr lang="en-US" dirty="0" err="1"/>
              <a:t>ợng</a:t>
            </a:r>
            <a:r>
              <a:rPr lang="en-US" dirty="0"/>
              <a:t> </a:t>
            </a:r>
            <a:r>
              <a:rPr lang="en-US" dirty="0" err="1"/>
              <a:t>và</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trừu</a:t>
            </a:r>
            <a:r>
              <a:rPr lang="en-US" dirty="0"/>
              <a:t> t</a:t>
            </a:r>
            <a:r>
              <a:rPr lang="vi-VN" dirty="0"/>
              <a:t>ư</a:t>
            </a:r>
            <a:r>
              <a:rPr lang="en-US" dirty="0" err="1"/>
              <a:t>ợng</a:t>
            </a:r>
            <a:endParaRPr lang="vi-VN" dirty="0"/>
          </a:p>
          <a:p>
            <a:pPr marL="457200" indent="-457200">
              <a:buFont typeface="Wingdings" panose="05000000000000000000" pitchFamily="2" charset="2"/>
              <a:buChar char="Ø"/>
            </a:pPr>
            <a:endParaRPr lang="en-US" sz="2600" dirty="0">
              <a:latin typeface="+mj-lt"/>
            </a:endParaRPr>
          </a:p>
        </p:txBody>
      </p:sp>
    </p:spTree>
    <p:extLst>
      <p:ext uri="{BB962C8B-B14F-4D97-AF65-F5344CB8AC3E}">
        <p14:creationId xmlns:p14="http://schemas.microsoft.com/office/powerpoint/2010/main" val="4368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685800" y="1038899"/>
            <a:ext cx="9144000" cy="637291"/>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Chất</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Quan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Trọng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Của</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OOP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5"/>
          <p:cNvGrpSpPr/>
          <p:nvPr/>
        </p:nvGrpSpPr>
        <p:grpSpPr>
          <a:xfrm>
            <a:off x="847516" y="979513"/>
            <a:ext cx="979566" cy="102191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dirty="0">
                  <a:solidFill>
                    <a:srgbClr val="663A77"/>
                  </a:solidFill>
                  <a:latin typeface="Impact" panose="020B0806030902050204" pitchFamily="34" charset="0"/>
                </a:rPr>
                <a:t>04</a:t>
              </a:r>
              <a:endParaRPr lang="zh-CN" altLang="en-US" sz="2500" dirty="0">
                <a:solidFill>
                  <a:srgbClr val="663A77"/>
                </a:solidFill>
                <a:latin typeface="Impact" panose="020B0806030902050204" pitchFamily="34" charset="0"/>
              </a:endParaRPr>
            </a:p>
          </p:txBody>
        </p:sp>
      </p:grpSp>
      <p:sp>
        <p:nvSpPr>
          <p:cNvPr id="15" name="Pentagon 14"/>
          <p:cNvSpPr/>
          <p:nvPr/>
        </p:nvSpPr>
        <p:spPr>
          <a:xfrm>
            <a:off x="847516" y="1681481"/>
            <a:ext cx="8783075" cy="588238"/>
          </a:xfrm>
          <a:prstGeom prst="homePlate">
            <a:avLst/>
          </a:prstGeom>
          <a:solidFill>
            <a:schemeClr val="accent1">
              <a:lumMod val="75000"/>
            </a:schemeClr>
          </a:soli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4.	So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sánh</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Interface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5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Astract</a:t>
            </a:r>
            <a:endParaRPr lang="en-US" sz="25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 name="Picture 1">
            <a:extLst>
              <a:ext uri="{FF2B5EF4-FFF2-40B4-BE49-F238E27FC236}">
                <a16:creationId xmlns:a16="http://schemas.microsoft.com/office/drawing/2014/main" id="{B9C179BD-E1F9-4406-87A4-1AA85898C8F2}"/>
              </a:ext>
            </a:extLst>
          </p:cNvPr>
          <p:cNvPicPr>
            <a:picLocks noChangeAspect="1"/>
          </p:cNvPicPr>
          <p:nvPr/>
        </p:nvPicPr>
        <p:blipFill>
          <a:blip r:embed="rId4"/>
          <a:stretch>
            <a:fillRect/>
          </a:stretch>
        </p:blipFill>
        <p:spPr>
          <a:xfrm>
            <a:off x="2362200" y="2269719"/>
            <a:ext cx="6478140" cy="3886884"/>
          </a:xfrm>
          <a:prstGeom prst="rect">
            <a:avLst/>
          </a:prstGeom>
        </p:spPr>
      </p:pic>
    </p:spTree>
    <p:extLst>
      <p:ext uri="{BB962C8B-B14F-4D97-AF65-F5344CB8AC3E}">
        <p14:creationId xmlns:p14="http://schemas.microsoft.com/office/powerpoint/2010/main" val="349867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8E08-C9BD-4C68-A24C-B029896CDA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068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31489" y="2626143"/>
            <a:ext cx="1637891" cy="1388099"/>
            <a:chOff x="2553093" y="952901"/>
            <a:chExt cx="2064233"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7" name="文本框 136"/>
            <p:cNvSpPr txBox="1"/>
            <p:nvPr/>
          </p:nvSpPr>
          <p:spPr>
            <a:xfrm>
              <a:off x="2751042" y="1191967"/>
              <a:ext cx="1866284" cy="1283210"/>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
          <p:cNvGrpSpPr/>
          <p:nvPr/>
        </p:nvGrpSpPr>
        <p:grpSpPr>
          <a:xfrm>
            <a:off x="3146541" y="2253695"/>
            <a:ext cx="805151" cy="718592"/>
            <a:chOff x="3262497" y="1084626"/>
            <a:chExt cx="1126854" cy="958123"/>
          </a:xfrm>
        </p:grpSpPr>
        <p:grpSp>
          <p:nvGrpSpPr>
            <p:cNvPr id="10" name="组合 9"/>
            <p:cNvGrpSpPr/>
            <p:nvPr/>
          </p:nvGrpSpPr>
          <p:grpSpPr>
            <a:xfrm>
              <a:off x="3262497" y="1084626"/>
              <a:ext cx="1126854" cy="958123"/>
              <a:chOff x="2892834" y="1141776"/>
              <a:chExt cx="1126854" cy="958123"/>
            </a:xfrm>
          </p:grpSpPr>
          <p:sp>
            <p:nvSpPr>
              <p:cNvPr id="14"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2" name="文本框 11"/>
            <p:cNvSpPr txBox="1"/>
            <p:nvPr/>
          </p:nvSpPr>
          <p:spPr>
            <a:xfrm>
              <a:off x="3266479" y="1209433"/>
              <a:ext cx="1030514"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6" name="组合 15"/>
          <p:cNvGrpSpPr/>
          <p:nvPr/>
        </p:nvGrpSpPr>
        <p:grpSpPr>
          <a:xfrm>
            <a:off x="3146541" y="3893219"/>
            <a:ext cx="789156" cy="718591"/>
            <a:chOff x="3136676" y="2335585"/>
            <a:chExt cx="1166811" cy="966191"/>
          </a:xfrm>
        </p:grpSpPr>
        <p:grpSp>
          <p:nvGrpSpPr>
            <p:cNvPr id="17" name="组合 16"/>
            <p:cNvGrpSpPr/>
            <p:nvPr/>
          </p:nvGrpSpPr>
          <p:grpSpPr>
            <a:xfrm>
              <a:off x="3155526" y="2335585"/>
              <a:ext cx="1147961" cy="966191"/>
              <a:chOff x="2785863" y="1141409"/>
              <a:chExt cx="1147961" cy="966191"/>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36676" y="2451720"/>
              <a:ext cx="1088130" cy="703503"/>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37" name="组合 36" descr="Làm  Quen Với Hàm(Method) Trong Java">
            <a:extLst>
              <a:ext uri="{C183D7F6-B498-43B3-948B-1728B52AA6E4}">
                <adec:decorative xmlns:adec="http://schemas.microsoft.com/office/drawing/2017/decorative" val="0"/>
              </a:ext>
            </a:extLst>
          </p:cNvPr>
          <p:cNvGrpSpPr/>
          <p:nvPr/>
        </p:nvGrpSpPr>
        <p:grpSpPr>
          <a:xfrm>
            <a:off x="4154949" y="2291609"/>
            <a:ext cx="6423675" cy="803627"/>
            <a:chOff x="4555084" y="1092328"/>
            <a:chExt cx="4389023" cy="1150809"/>
          </a:xfrm>
        </p:grpSpPr>
        <p:pic>
          <p:nvPicPr>
            <p:cNvPr id="38" name="图片 3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041830"/>
              <a:ext cx="3646270" cy="201307"/>
            </a:xfrm>
            <a:prstGeom prst="rect">
              <a:avLst/>
            </a:prstGeom>
          </p:spPr>
        </p:pic>
        <p:sp>
          <p:nvSpPr>
            <p:cNvPr id="41" name="圆角矩形 40" descr="Làm  Quen Với Hàm(Method)">
              <a:extLst>
                <a:ext uri="{C183D7F6-B498-43B3-948B-1728B52AA6E4}">
                  <adec:decorative xmlns:adec="http://schemas.microsoft.com/office/drawing/2017/decorative" val="0"/>
                </a:ext>
              </a:extLst>
            </p:cNvPr>
            <p:cNvSpPr/>
            <p:nvPr/>
          </p:nvSpPr>
          <p:spPr>
            <a:xfrm>
              <a:off x="4555084" y="1092328"/>
              <a:ext cx="4389023" cy="958121"/>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(Exception)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46" name="圆角矩形 45"/>
          <p:cNvSpPr/>
          <p:nvPr/>
        </p:nvSpPr>
        <p:spPr>
          <a:xfrm>
            <a:off x="4142984" y="3934831"/>
            <a:ext cx="6436315"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57" name="组合 56"/>
          <p:cNvGrpSpPr/>
          <p:nvPr/>
        </p:nvGrpSpPr>
        <p:grpSpPr>
          <a:xfrm>
            <a:off x="3743753" y="2282665"/>
            <a:ext cx="606536" cy="2295051"/>
            <a:chOff x="3971019" y="796001"/>
            <a:chExt cx="989404" cy="5338506"/>
          </a:xfrm>
        </p:grpSpPr>
        <p:sp>
          <p:nvSpPr>
            <p:cNvPr id="5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6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75" name="圆角矩形 34">
            <a:extLst>
              <a:ext uri="{FF2B5EF4-FFF2-40B4-BE49-F238E27FC236}">
                <a16:creationId xmlns:a16="http://schemas.microsoft.com/office/drawing/2014/main" id="{4A98B195-D5E7-4238-B9B0-9E6698C21C3A}"/>
              </a:ext>
            </a:extLst>
          </p:cNvPr>
          <p:cNvSpPr/>
          <p:nvPr/>
        </p:nvSpPr>
        <p:spPr>
          <a:xfrm>
            <a:off x="3158814" y="3084508"/>
            <a:ext cx="705767"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8" name="组合 51">
            <a:extLst>
              <a:ext uri="{FF2B5EF4-FFF2-40B4-BE49-F238E27FC236}">
                <a16:creationId xmlns:a16="http://schemas.microsoft.com/office/drawing/2014/main" id="{8541760D-945C-4378-82F6-7A5400A5AB52}"/>
              </a:ext>
            </a:extLst>
          </p:cNvPr>
          <p:cNvGrpSpPr/>
          <p:nvPr/>
        </p:nvGrpSpPr>
        <p:grpSpPr>
          <a:xfrm>
            <a:off x="4149975" y="3146789"/>
            <a:ext cx="6428928" cy="651508"/>
            <a:chOff x="4555084" y="4807549"/>
            <a:chExt cx="4361682" cy="974162"/>
          </a:xfrm>
        </p:grpSpPr>
        <p:pic>
          <p:nvPicPr>
            <p:cNvPr id="69"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72"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Hằng</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Số</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(Constant)</a:t>
              </a:r>
              <a:r>
                <a:rPr lang="zh-CN" altLang="en-US"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Và</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Enum</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par>
                          <p:cTn id="22" fill="hold">
                            <p:stCondLst>
                              <p:cond delay="1000"/>
                            </p:stCondLst>
                            <p:childTnLst>
                              <p:par>
                                <p:cTn id="23" presetID="1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15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739238" y="887069"/>
            <a:ext cx="1094841" cy="1001459"/>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1650281" y="1649550"/>
            <a:ext cx="8829564" cy="4401205"/>
          </a:xfrm>
          <a:prstGeom prst="rect">
            <a:avLst/>
          </a:prstGeom>
          <a:noFill/>
        </p:spPr>
        <p:txBody>
          <a:bodyPr wrap="square" rtlCol="0">
            <a:spAutoFit/>
          </a:bodyPr>
          <a:lstStyle/>
          <a:p>
            <a:r>
              <a:rPr lang="fr-FR" sz="2800" b="1" dirty="0" err="1">
                <a:latin typeface="Times New Roman" panose="02020603050405020304" pitchFamily="18" charset="0"/>
                <a:cs typeface="Times New Roman" panose="02020603050405020304" pitchFamily="18" charset="0"/>
              </a:rPr>
              <a:t>Các</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loại</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lỗi</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thường</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gặp</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trong</a:t>
            </a:r>
            <a:r>
              <a:rPr lang="fr-FR" sz="2800" b="1" dirty="0">
                <a:latin typeface="Times New Roman" panose="02020603050405020304" pitchFamily="18" charset="0"/>
                <a:cs typeface="Times New Roman" panose="02020603050405020304" pitchFamily="18" charset="0"/>
              </a:rPr>
              <a:t> Java (</a:t>
            </a:r>
            <a:r>
              <a:rPr lang="fr-FR" sz="2800" b="1" dirty="0" err="1">
                <a:latin typeface="Times New Roman" panose="02020603050405020304" pitchFamily="18" charset="0"/>
                <a:cs typeface="Times New Roman" panose="02020603050405020304" pitchFamily="18" charset="0"/>
              </a:rPr>
              <a:t>Có</a:t>
            </a:r>
            <a:r>
              <a:rPr lang="fr-FR" sz="2800" b="1" dirty="0">
                <a:latin typeface="Times New Roman" panose="02020603050405020304" pitchFamily="18" charset="0"/>
                <a:cs typeface="Times New Roman" panose="02020603050405020304" pitchFamily="18" charset="0"/>
              </a:rPr>
              <a:t> 3 </a:t>
            </a:r>
            <a:r>
              <a:rPr lang="fr-FR" sz="2800" b="1" dirty="0" err="1">
                <a:latin typeface="Times New Roman" panose="02020603050405020304" pitchFamily="18" charset="0"/>
                <a:cs typeface="Times New Roman" panose="02020603050405020304" pitchFamily="18" charset="0"/>
              </a:rPr>
              <a:t>loại</a:t>
            </a:r>
            <a:r>
              <a:rPr lang="fr-FR" sz="2800" b="1" dirty="0">
                <a:latin typeface="Times New Roman" panose="02020603050405020304" pitchFamily="18" charset="0"/>
                <a:cs typeface="Times New Roman" panose="02020603050405020304" pitchFamily="18" charset="0"/>
              </a:rPr>
              <a:t>):</a:t>
            </a:r>
          </a:p>
          <a:p>
            <a:pPr marL="457189" indent="-457189">
              <a:buFont typeface="Wingdings" panose="05000000000000000000" pitchFamily="2" charset="2"/>
              <a:buChar char="Ø"/>
            </a:pPr>
            <a:r>
              <a:rPr lang="fr-FR" sz="2800" dirty="0" err="1">
                <a:latin typeface="Times New Roman" panose="02020603050405020304" pitchFamily="18" charset="0"/>
                <a:cs typeface="Times New Roman" panose="02020603050405020304" pitchFamily="18" charset="0"/>
              </a:rPr>
              <a:t>Lỗi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Biên</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Dịch</a:t>
            </a:r>
            <a:r>
              <a:rPr lang="fr-FR" sz="2800" dirty="0">
                <a:latin typeface="Times New Roman" panose="02020603050405020304" pitchFamily="18" charset="0"/>
                <a:cs typeface="Times New Roman" panose="02020603050405020304" pitchFamily="18" charset="0"/>
              </a:rPr>
              <a:t>(Compiler)(</a:t>
            </a:r>
            <a:r>
              <a:rPr lang="fr-FR" sz="2800" dirty="0" err="1">
                <a:latin typeface="Times New Roman" panose="02020603050405020304" pitchFamily="18" charset="0"/>
                <a:cs typeface="Times New Roman" panose="02020603050405020304" pitchFamily="18" charset="0"/>
              </a:rPr>
              <a:t>Error</a:t>
            </a:r>
            <a:r>
              <a:rPr lang="fr-FR" sz="2800" dirty="0">
                <a:latin typeface="Times New Roman" panose="02020603050405020304" pitchFamily="18" charset="0"/>
                <a:cs typeface="Times New Roman" panose="02020603050405020304" pitchFamily="18" charset="0"/>
              </a:rPr>
              <a:t>): là </a:t>
            </a:r>
            <a:r>
              <a:rPr lang="fr-FR" sz="2800" dirty="0" err="1">
                <a:latin typeface="Times New Roman" panose="02020603050405020304" pitchFamily="18" charset="0"/>
                <a:cs typeface="Times New Roman" panose="02020603050405020304" pitchFamily="18" charset="0"/>
              </a:rPr>
              <a:t>lỗi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xảy</a:t>
            </a:r>
            <a:r>
              <a:rPr lang="fr-FR" sz="2800" dirty="0">
                <a:latin typeface="Times New Roman" panose="02020603050405020304" pitchFamily="18" charset="0"/>
                <a:cs typeface="Times New Roman" panose="02020603050405020304" pitchFamily="18" charset="0"/>
              </a:rPr>
              <a:t> ra khi </a:t>
            </a:r>
            <a:r>
              <a:rPr lang="fr-FR" sz="2800" dirty="0" err="1">
                <a:latin typeface="Times New Roman" panose="02020603050405020304" pitchFamily="18" charset="0"/>
                <a:cs typeface="Times New Roman" panose="02020603050405020304" pitchFamily="18" charset="0"/>
              </a:rPr>
              <a:t>viết</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sai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cú</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pháp</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trong</a:t>
            </a:r>
            <a:r>
              <a:rPr lang="fr-FR" sz="2800" dirty="0">
                <a:latin typeface="Times New Roman" panose="02020603050405020304" pitchFamily="18" charset="0"/>
                <a:cs typeface="Times New Roman" panose="02020603050405020304" pitchFamily="18" charset="0"/>
              </a:rPr>
              <a:t> Java. </a:t>
            </a:r>
            <a:r>
              <a:rPr lang="fr-FR" sz="2800" dirty="0" err="1">
                <a:latin typeface="Times New Roman" panose="02020603050405020304" pitchFamily="18" charset="0"/>
                <a:cs typeface="Times New Roman" panose="02020603050405020304" pitchFamily="18" charset="0"/>
              </a:rPr>
              <a:t>Thường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bị</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ăn</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chửi</a:t>
            </a:r>
            <a:r>
              <a:rPr lang="fr-FR" sz="2800" dirty="0">
                <a:latin typeface="Times New Roman" panose="02020603050405020304" pitchFamily="18" charset="0"/>
                <a:cs typeface="Times New Roman" panose="02020603050405020304" pitchFamily="18" charset="0"/>
              </a:rPr>
              <a:t> qua </a:t>
            </a:r>
            <a:r>
              <a:rPr lang="fr-FR" sz="2800" dirty="0" err="1">
                <a:latin typeface="Times New Roman" panose="02020603050405020304" pitchFamily="18" charset="0"/>
                <a:cs typeface="Times New Roman" panose="02020603050405020304" pitchFamily="18" charset="0"/>
              </a:rPr>
              <a:t>những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gạch</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chân</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đỏ</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trong</a:t>
            </a:r>
            <a:r>
              <a:rPr lang="fr-FR" sz="2800" dirty="0">
                <a:latin typeface="Times New Roman" panose="02020603050405020304" pitchFamily="18" charset="0"/>
                <a:cs typeface="Times New Roman" panose="02020603050405020304" pitchFamily="18" charset="0"/>
              </a:rPr>
              <a:t> khi code =&gt; </a:t>
            </a:r>
            <a:r>
              <a:rPr lang="fr-FR" sz="2800" dirty="0" err="1">
                <a:latin typeface="Times New Roman" panose="02020603050405020304" pitchFamily="18" charset="0"/>
                <a:cs typeface="Times New Roman" panose="02020603050405020304" pitchFamily="18" charset="0"/>
              </a:rPr>
              <a:t>Dễ</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xử</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lý</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nhất</a:t>
            </a:r>
            <a:endParaRPr lang="fr-FR" sz="2800"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Ø"/>
            </a:pPr>
            <a:r>
              <a:rPr lang="fr-FR" sz="2800" dirty="0" err="1">
                <a:latin typeface="Times New Roman" panose="02020603050405020304" pitchFamily="18" charset="0"/>
                <a:cs typeface="Times New Roman" panose="02020603050405020304" pitchFamily="18" charset="0"/>
              </a:rPr>
              <a:t>Lỗi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Runtime</a:t>
            </a:r>
            <a:r>
              <a:rPr lang="fr-FR" sz="2800" dirty="0">
                <a:latin typeface="Times New Roman" panose="02020603050405020304" pitchFamily="18" charset="0"/>
                <a:cs typeface="Times New Roman" panose="02020603050405020304" pitchFamily="18" charset="0"/>
              </a:rPr>
              <a:t> (Exception): là </a:t>
            </a:r>
            <a:r>
              <a:rPr lang="fr-FR" sz="2800" dirty="0" err="1">
                <a:latin typeface="Times New Roman" panose="02020603050405020304" pitchFamily="18" charset="0"/>
                <a:cs typeface="Times New Roman" panose="02020603050405020304" pitchFamily="18" charset="0"/>
              </a:rPr>
              <a:t>lỗi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chỉ</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xảy</a:t>
            </a:r>
            <a:r>
              <a:rPr lang="fr-FR" sz="2800" dirty="0">
                <a:latin typeface="Times New Roman" panose="02020603050405020304" pitchFamily="18" charset="0"/>
                <a:cs typeface="Times New Roman" panose="02020603050405020304" pitchFamily="18" charset="0"/>
              </a:rPr>
              <a:t> ra </a:t>
            </a:r>
            <a:r>
              <a:rPr lang="fr-FR" sz="2800" dirty="0" err="1">
                <a:latin typeface="Times New Roman" panose="02020603050405020304" pitchFamily="18" charset="0"/>
                <a:cs typeface="Times New Roman" panose="02020603050405020304" pitchFamily="18" charset="0"/>
              </a:rPr>
              <a:t>trong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quá</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trình</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chạy</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chương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trình</a:t>
            </a:r>
            <a:r>
              <a:rPr lang="fr-FR" sz="2800" dirty="0">
                <a:latin typeface="Times New Roman" panose="02020603050405020304" pitchFamily="18" charset="0"/>
                <a:cs typeface="Times New Roman" panose="02020603050405020304" pitchFamily="18" charset="0"/>
              </a:rPr>
              <a:t> =&gt; </a:t>
            </a:r>
            <a:r>
              <a:rPr lang="fr-FR" sz="2800" dirty="0" err="1">
                <a:latin typeface="Times New Roman" panose="02020603050405020304" pitchFamily="18" charset="0"/>
                <a:cs typeface="Times New Roman" panose="02020603050405020304" pitchFamily="18" charset="0"/>
              </a:rPr>
              <a:t>Độ</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khó</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trung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bình</a:t>
            </a:r>
            <a:endParaRPr lang="fr-FR" sz="2800"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Ø"/>
            </a:pPr>
            <a:r>
              <a:rPr lang="fr-FR" sz="2800" dirty="0" err="1">
                <a:latin typeface="Times New Roman" panose="02020603050405020304" pitchFamily="18" charset="0"/>
                <a:cs typeface="Times New Roman" panose="02020603050405020304" pitchFamily="18" charset="0"/>
              </a:rPr>
              <a:t>Lỗi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Logic</a:t>
            </a:r>
            <a:r>
              <a:rPr lang="fr-FR" sz="2800" dirty="0">
                <a:latin typeface="Times New Roman" panose="02020603050405020304" pitchFamily="18" charset="0"/>
                <a:cs typeface="Times New Roman" panose="02020603050405020304" pitchFamily="18" charset="0"/>
              </a:rPr>
              <a:t> (Bugs): Là </a:t>
            </a:r>
            <a:r>
              <a:rPr lang="fr-FR" sz="2800" dirty="0" err="1">
                <a:latin typeface="Times New Roman" panose="02020603050405020304" pitchFamily="18" charset="0"/>
                <a:cs typeface="Times New Roman" panose="02020603050405020304" pitchFamily="18" charset="0"/>
              </a:rPr>
              <a:t>lỗi</a:t>
            </a:r>
            <a:r>
              <a:rPr lang="fr-FR" sz="2800" dirty="0">
                <a:latin typeface="Times New Roman" panose="02020603050405020304" pitchFamily="18" charset="0"/>
                <a:cs typeface="Times New Roman" panose="02020603050405020304" pitchFamily="18" charset="0"/>
              </a:rPr>
              <a:t> do </a:t>
            </a:r>
            <a:r>
              <a:rPr lang="fr-FR" sz="2800" dirty="0" err="1">
                <a:latin typeface="Times New Roman" panose="02020603050405020304" pitchFamily="18" charset="0"/>
                <a:cs typeface="Times New Roman" panose="02020603050405020304" pitchFamily="18" charset="0"/>
              </a:rPr>
              <a:t>giải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thuật</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sai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thuật</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toán</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đưa</a:t>
            </a:r>
            <a:r>
              <a:rPr lang="fr-FR" sz="2800" dirty="0">
                <a:latin typeface="Times New Roman" panose="02020603050405020304" pitchFamily="18" charset="0"/>
                <a:cs typeface="Times New Roman" panose="02020603050405020304" pitchFamily="18" charset="0"/>
              </a:rPr>
              <a:t> ra </a:t>
            </a:r>
            <a:r>
              <a:rPr lang="fr-FR" sz="2800" dirty="0" err="1">
                <a:latin typeface="Times New Roman" panose="02020603050405020304" pitchFamily="18" charset="0"/>
                <a:cs typeface="Times New Roman" panose="02020603050405020304" pitchFamily="18" charset="0"/>
              </a:rPr>
              <a:t>chưa</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chính</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xác</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khiến</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chương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trình</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chạy</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không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đúng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với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mong</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muốn</a:t>
            </a:r>
            <a:r>
              <a:rPr lang="fr-FR" sz="2800" dirty="0">
                <a:latin typeface="Times New Roman" panose="02020603050405020304" pitchFamily="18" charset="0"/>
                <a:cs typeface="Times New Roman" panose="02020603050405020304" pitchFamily="18" charset="0"/>
              </a:rPr>
              <a:t> =&gt; </a:t>
            </a:r>
            <a:r>
              <a:rPr lang="fr-FR" sz="2800" dirty="0" err="1">
                <a:latin typeface="Times New Roman" panose="02020603050405020304" pitchFamily="18" charset="0"/>
                <a:cs typeface="Times New Roman" panose="02020603050405020304" pitchFamily="18" charset="0"/>
              </a:rPr>
              <a:t>Khó-phải</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lần</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mò,rà</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soát</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lại</a:t>
            </a:r>
            <a:r>
              <a:rPr lang="fr-FR" sz="2800" dirty="0">
                <a:latin typeface="Times New Roman" panose="02020603050405020304" pitchFamily="18" charset="0"/>
                <a:cs typeface="Times New Roman" panose="02020603050405020304" pitchFamily="18" charset="0"/>
              </a:rPr>
              <a:t> code</a:t>
            </a:r>
          </a:p>
          <a:p>
            <a:endParaRPr lang="fr-FR" sz="28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739238" y="887069"/>
            <a:ext cx="1094841" cy="1001459"/>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1650281" y="1703564"/>
            <a:ext cx="8829564" cy="3108543"/>
          </a:xfrm>
          <a:prstGeom prst="rect">
            <a:avLst/>
          </a:prstGeom>
          <a:noFill/>
        </p:spPr>
        <p:txBody>
          <a:bodyPr wrap="square" rtlCol="0">
            <a:spAutoFit/>
          </a:bodyPr>
          <a:lstStyle/>
          <a:p>
            <a:r>
              <a:rPr lang="fr-FR" sz="2800" b="1" dirty="0" err="1">
                <a:latin typeface="Times New Roman" panose="02020603050405020304" pitchFamily="18" charset="0"/>
                <a:cs typeface="Times New Roman" panose="02020603050405020304" pitchFamily="18" charset="0"/>
              </a:rPr>
              <a:t>Ngoại</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lệ</a:t>
            </a:r>
            <a:r>
              <a:rPr lang="fr-FR" sz="2800" b="1" dirty="0">
                <a:latin typeface="Times New Roman" panose="02020603050405020304" pitchFamily="18" charset="0"/>
                <a:cs typeface="Times New Roman" panose="02020603050405020304" pitchFamily="18" charset="0"/>
              </a:rPr>
              <a:t> (Exception) là </a:t>
            </a:r>
            <a:r>
              <a:rPr lang="fr-FR" sz="2800" b="1" dirty="0" err="1">
                <a:latin typeface="Times New Roman" panose="02020603050405020304" pitchFamily="18" charset="0"/>
                <a:cs typeface="Times New Roman" panose="02020603050405020304" pitchFamily="18" charset="0"/>
              </a:rPr>
              <a:t>gì</a:t>
            </a:r>
            <a:r>
              <a:rPr lang="fr-FR" sz="2800" b="1" dirty="0">
                <a:latin typeface="Times New Roman" panose="02020603050405020304" pitchFamily="18" charset="0"/>
                <a:cs typeface="Times New Roman" panose="02020603050405020304" pitchFamily="18" charset="0"/>
              </a:rPr>
              <a:t>?:</a:t>
            </a:r>
          </a:p>
          <a:p>
            <a:pPr marL="457189" indent="-457189">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Exception là một sự kiện xảy ra trong quá trình thực thi một chương trình Java, nó làm phá vỡ cái </a:t>
            </a:r>
            <a:r>
              <a:rPr lang="vi-VN" sz="2800" b="1" dirty="0">
                <a:latin typeface="Times New Roman" panose="02020603050405020304" pitchFamily="18" charset="0"/>
                <a:cs typeface="Times New Roman" panose="02020603050405020304" pitchFamily="18" charset="0"/>
              </a:rPr>
              <a:t>flow </a:t>
            </a:r>
            <a:r>
              <a:rPr lang="vi-VN" sz="2800" dirty="0">
                <a:latin typeface="Times New Roman" panose="02020603050405020304" pitchFamily="18" charset="0"/>
                <a:cs typeface="Times New Roman" panose="02020603050405020304" pitchFamily="18" charset="0"/>
              </a:rPr>
              <a:t>(luồng xử lý) bình thường của một chương trình, thậm chí chết chương trình.</a:t>
            </a:r>
          </a:p>
          <a:p>
            <a:pPr marL="457189" indent="-457189">
              <a:buFont typeface="Wingdings" panose="05000000000000000000" pitchFamily="2" charset="2"/>
              <a:buChar char="Ø"/>
            </a:pPr>
            <a:endParaRPr lang="fr-FR" sz="2800" b="1" dirty="0">
              <a:latin typeface="Times New Roman" panose="02020603050405020304" pitchFamily="18" charset="0"/>
              <a:cs typeface="Times New Roman" panose="02020603050405020304" pitchFamily="18" charset="0"/>
            </a:endParaRPr>
          </a:p>
          <a:p>
            <a:endParaRPr lang="fr-FR" sz="28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36067015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739238" y="887069"/>
            <a:ext cx="1094841" cy="1001459"/>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1524002" y="1500006"/>
            <a:ext cx="8829564" cy="4579587"/>
          </a:xfrm>
          <a:prstGeom prst="rect">
            <a:avLst/>
          </a:prstGeom>
          <a:noFill/>
        </p:spPr>
        <p:txBody>
          <a:bodyPr wrap="square" rtlCol="0">
            <a:spAutoFit/>
          </a:bodyPr>
          <a:lstStyle/>
          <a:p>
            <a:r>
              <a:rPr lang="fr-FR" sz="2651" b="1" dirty="0" err="1">
                <a:latin typeface="Times New Roman" panose="02020603050405020304" pitchFamily="18" charset="0"/>
                <a:cs typeface="Times New Roman" panose="02020603050405020304" pitchFamily="18" charset="0"/>
              </a:rPr>
              <a:t>Ngoại</a:t>
            </a:r>
            <a:r>
              <a:rPr lang="fr-FR" sz="2651" b="1" dirty="0">
                <a:latin typeface="Times New Roman" panose="02020603050405020304" pitchFamily="18" charset="0"/>
                <a:cs typeface="Times New Roman" panose="02020603050405020304" pitchFamily="18" charset="0"/>
              </a:rPr>
              <a:t> </a:t>
            </a:r>
            <a:r>
              <a:rPr lang="fr-FR" sz="2651" b="1" dirty="0" err="1">
                <a:latin typeface="Times New Roman" panose="02020603050405020304" pitchFamily="18" charset="0"/>
                <a:cs typeface="Times New Roman" panose="02020603050405020304" pitchFamily="18" charset="0"/>
              </a:rPr>
              <a:t>lệ</a:t>
            </a:r>
            <a:r>
              <a:rPr lang="fr-FR" sz="2651" b="1" dirty="0">
                <a:latin typeface="Times New Roman" panose="02020603050405020304" pitchFamily="18" charset="0"/>
                <a:cs typeface="Times New Roman" panose="02020603050405020304" pitchFamily="18" charset="0"/>
              </a:rPr>
              <a:t> (Exception) là </a:t>
            </a:r>
            <a:r>
              <a:rPr lang="fr-FR" sz="2651" b="1" dirty="0" err="1">
                <a:latin typeface="Times New Roman" panose="02020603050405020304" pitchFamily="18" charset="0"/>
                <a:cs typeface="Times New Roman" panose="02020603050405020304" pitchFamily="18" charset="0"/>
              </a:rPr>
              <a:t>gì</a:t>
            </a:r>
            <a:r>
              <a:rPr lang="fr-FR" sz="2651" b="1" dirty="0">
                <a:latin typeface="Times New Roman" panose="02020603050405020304" pitchFamily="18" charset="0"/>
                <a:cs typeface="Times New Roman" panose="02020603050405020304" pitchFamily="18" charset="0"/>
              </a:rPr>
              <a:t>?:</a:t>
            </a:r>
          </a:p>
          <a:p>
            <a:pPr marL="800080" lvl="1" indent="-457189">
              <a:buFont typeface="Wingdings" panose="05000000000000000000" pitchFamily="2" charset="2"/>
              <a:buChar char="Ø"/>
            </a:pPr>
            <a:r>
              <a:rPr lang="vi-VN" sz="2651" dirty="0">
                <a:latin typeface="Times New Roman" panose="02020603050405020304" pitchFamily="18" charset="0"/>
                <a:cs typeface="Times New Roman" panose="02020603050405020304" pitchFamily="18" charset="0"/>
              </a:rPr>
              <a:t>Một ngoại lệ có thể xảy ra với nhiều lý do khác nhau, nó nằm ngoài dự tính của chương trình. Một vài ngoại lệ xảy ra bởi lỗi của người dùng, một số khác bởi lỗi của lập trình viên và số khác nữa đến từ lỗi của nguồn dữ liệu vật lý. Chẳng hạn như:</a:t>
            </a:r>
          </a:p>
          <a:p>
            <a:pPr marL="628635" lvl="1" indent="-285744">
              <a:buFont typeface="Wingdings" panose="05000000000000000000" pitchFamily="2" charset="2"/>
              <a:buChar char="Ø"/>
            </a:pPr>
            <a:r>
              <a:rPr lang="en-US" sz="2651" dirty="0">
                <a:latin typeface="Times New Roman" panose="02020603050405020304" pitchFamily="18" charset="0"/>
                <a:cs typeface="Times New Roman" panose="02020603050405020304" pitchFamily="18" charset="0"/>
              </a:rPr>
              <a:t>  </a:t>
            </a:r>
            <a:r>
              <a:rPr lang="vi-VN" sz="2651" dirty="0">
                <a:latin typeface="Times New Roman" panose="02020603050405020304" pitchFamily="18" charset="0"/>
                <a:cs typeface="Times New Roman" panose="02020603050405020304" pitchFamily="18" charset="0"/>
              </a:rPr>
              <a:t>Người dùng nhập dữ liệu không hợp lệ.</a:t>
            </a:r>
          </a:p>
          <a:p>
            <a:pPr marL="628635" lvl="1" indent="-285744">
              <a:buFont typeface="Wingdings" panose="05000000000000000000" pitchFamily="2" charset="2"/>
              <a:buChar char="Ø"/>
            </a:pPr>
            <a:r>
              <a:rPr lang="en-US" sz="2651" dirty="0">
                <a:latin typeface="Times New Roman" panose="02020603050405020304" pitchFamily="18" charset="0"/>
                <a:cs typeface="Times New Roman" panose="02020603050405020304" pitchFamily="18" charset="0"/>
              </a:rPr>
              <a:t>  </a:t>
            </a:r>
            <a:r>
              <a:rPr lang="vi-VN" sz="2651" dirty="0">
                <a:latin typeface="Times New Roman" panose="02020603050405020304" pitchFamily="18" charset="0"/>
                <a:cs typeface="Times New Roman" panose="02020603050405020304" pitchFamily="18" charset="0"/>
              </a:rPr>
              <a:t>Truy cập ngoài chỉ số mảng.</a:t>
            </a:r>
          </a:p>
          <a:p>
            <a:pPr marL="628635" lvl="1" indent="-285744">
              <a:buFont typeface="Wingdings" panose="05000000000000000000" pitchFamily="2" charset="2"/>
              <a:buChar char="Ø"/>
            </a:pPr>
            <a:r>
              <a:rPr lang="en-US" sz="2651" dirty="0">
                <a:latin typeface="Times New Roman" panose="02020603050405020304" pitchFamily="18" charset="0"/>
                <a:cs typeface="Times New Roman" panose="02020603050405020304" pitchFamily="18" charset="0"/>
              </a:rPr>
              <a:t>  </a:t>
            </a:r>
            <a:r>
              <a:rPr lang="vi-VN" sz="2651" dirty="0">
                <a:latin typeface="Times New Roman" panose="02020603050405020304" pitchFamily="18" charset="0"/>
                <a:cs typeface="Times New Roman" panose="02020603050405020304" pitchFamily="18" charset="0"/>
              </a:rPr>
              <a:t>Một file cần được mở nhưng không thể tìm thấy.</a:t>
            </a:r>
          </a:p>
          <a:p>
            <a:pPr marL="628635" lvl="1" indent="-285744">
              <a:buFont typeface="Wingdings" panose="05000000000000000000" pitchFamily="2" charset="2"/>
              <a:buChar char="Ø"/>
            </a:pPr>
            <a:r>
              <a:rPr lang="en-US" sz="2651" dirty="0">
                <a:latin typeface="Times New Roman" panose="02020603050405020304" pitchFamily="18" charset="0"/>
                <a:cs typeface="Times New Roman" panose="02020603050405020304" pitchFamily="18" charset="0"/>
              </a:rPr>
              <a:t>  </a:t>
            </a:r>
            <a:r>
              <a:rPr lang="vi-VN" sz="2651" dirty="0">
                <a:latin typeface="Times New Roman" panose="02020603050405020304" pitchFamily="18" charset="0"/>
                <a:cs typeface="Times New Roman" panose="02020603050405020304" pitchFamily="18" charset="0"/>
              </a:rPr>
              <a:t>Kết nối mạng bị ngắt trong quá trình thực hiện giao tiếp </a:t>
            </a:r>
            <a:r>
              <a:rPr lang="en-US" sz="2651" dirty="0">
                <a:latin typeface="Times New Roman" panose="02020603050405020304" pitchFamily="18" charset="0"/>
                <a:cs typeface="Times New Roman" panose="02020603050405020304" pitchFamily="18" charset="0"/>
              </a:rPr>
              <a:t>  	 </a:t>
            </a:r>
            <a:r>
              <a:rPr lang="vi-VN" sz="2651" dirty="0">
                <a:latin typeface="Times New Roman" panose="02020603050405020304" pitchFamily="18" charset="0"/>
                <a:cs typeface="Times New Roman" panose="02020603050405020304" pitchFamily="18" charset="0"/>
              </a:rPr>
              <a:t>hoặc JVM hết bộ nhớ.</a:t>
            </a:r>
            <a:endParaRPr lang="en-US" sz="265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9106441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753173" y="1112624"/>
            <a:ext cx="9219627"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(OOP)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879453" y="1055949"/>
            <a:ext cx="1001252" cy="1113780"/>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15" name="TextBox 14">
            <a:extLst>
              <a:ext uri="{FF2B5EF4-FFF2-40B4-BE49-F238E27FC236}">
                <a16:creationId xmlns:a16="http://schemas.microsoft.com/office/drawing/2014/main" id="{EBF6886A-2D30-425E-BCBE-1EC3AE47F8B1}"/>
              </a:ext>
            </a:extLst>
          </p:cNvPr>
          <p:cNvSpPr txBox="1"/>
          <p:nvPr/>
        </p:nvSpPr>
        <p:spPr>
          <a:xfrm>
            <a:off x="1846025" y="1794570"/>
            <a:ext cx="8942094" cy="3539430"/>
          </a:xfrm>
          <a:prstGeom prst="rect">
            <a:avLst/>
          </a:prstGeom>
          <a:noFill/>
        </p:spPr>
        <p:txBody>
          <a:bodyPr wrap="square" rtlCol="0">
            <a:spAutoFit/>
          </a:bodyPr>
          <a:lstStyle/>
          <a:p>
            <a:r>
              <a:rPr lang="fr-FR" sz="2800" b="1" dirty="0" err="1">
                <a:latin typeface="Times New Roman" panose="02020603050405020304" pitchFamily="18" charset="0"/>
                <a:cs typeface="Times New Roman" panose="02020603050405020304" pitchFamily="18" charset="0"/>
              </a:rPr>
              <a:t>Lập</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trình</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hướng</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đối</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tượng</a:t>
            </a:r>
            <a:r>
              <a:rPr lang="fr-FR" sz="2800" b="1" dirty="0">
                <a:latin typeface="Times New Roman" panose="02020603050405020304" pitchFamily="18" charset="0"/>
                <a:cs typeface="Times New Roman" panose="02020603050405020304" pitchFamily="18" charset="0"/>
              </a:rPr>
              <a:t>(OOP) là </a:t>
            </a:r>
            <a:r>
              <a:rPr lang="fr-FR" sz="2800" b="1" dirty="0" err="1">
                <a:latin typeface="Times New Roman" panose="02020603050405020304" pitchFamily="18" charset="0"/>
                <a:cs typeface="Times New Roman" panose="02020603050405020304" pitchFamily="18" charset="0"/>
              </a:rPr>
              <a:t>gì</a:t>
            </a:r>
            <a:r>
              <a:rPr lang="fr-FR" sz="28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b="1" dirty="0">
                <a:latin typeface="Times New Roman" panose="02020603050405020304" pitchFamily="18" charset="0"/>
                <a:cs typeface="Times New Roman" panose="02020603050405020304" pitchFamily="18" charset="0"/>
              </a:rPr>
              <a:t>(OOP)</a:t>
            </a:r>
            <a:r>
              <a:rPr lang="vi-VN" sz="2800" dirty="0">
                <a:latin typeface="Times New Roman" panose="02020603050405020304" pitchFamily="18" charset="0"/>
                <a:cs typeface="Times New Roman" panose="02020603050405020304" pitchFamily="18" charset="0"/>
              </a:rPr>
              <a:t> là một kỹ thuật lập trình cho phép </a:t>
            </a:r>
            <a:r>
              <a:rPr lang="vi-VN" sz="2800" b="1" dirty="0">
                <a:latin typeface="Times New Roman" panose="02020603050405020304" pitchFamily="18" charset="0"/>
                <a:cs typeface="Times New Roman" panose="02020603050405020304" pitchFamily="18" charset="0"/>
              </a:rPr>
              <a:t>lập trình viên</a:t>
            </a:r>
            <a:r>
              <a:rPr lang="vi-VN" sz="2800" dirty="0">
                <a:latin typeface="Times New Roman" panose="02020603050405020304" pitchFamily="18" charset="0"/>
                <a:cs typeface="Times New Roman" panose="02020603050405020304" pitchFamily="18" charset="0"/>
              </a:rPr>
              <a:t> tạo ra các đối tượng trong code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trừu tượng hóa các </a:t>
            </a:r>
            <a:r>
              <a:rPr lang="vi-VN" sz="2800" b="1" dirty="0">
                <a:latin typeface="Times New Roman" panose="02020603050405020304" pitchFamily="18" charset="0"/>
                <a:cs typeface="Times New Roman" panose="02020603050405020304" pitchFamily="18" charset="0"/>
              </a:rPr>
              <a:t>Đối tượng</a:t>
            </a:r>
            <a:r>
              <a:rPr lang="vi-VN" sz="2800" dirty="0">
                <a:latin typeface="Times New Roman" panose="02020603050405020304" pitchFamily="18" charset="0"/>
                <a:cs typeface="Times New Roman" panose="02020603050405020304" pitchFamily="18" charset="0"/>
              </a:rPr>
              <a:t> là những sự vật, sự việc mà nó có những tính chất, đặc tính, hành động giống nhau và ta gom lại thành đối tượng giống trong thực tế cuộc sống.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Khi lập trình OOP, chúng ta sẽ định nghĩa các lớp (class) để gom (mô hình) các đối tượng thực tế.</a:t>
            </a:r>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76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739238" y="887069"/>
            <a:ext cx="1094841" cy="1001459"/>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204" y="1643521"/>
            <a:ext cx="6965715" cy="421182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27317513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739238" y="887069"/>
            <a:ext cx="1094841" cy="1001459"/>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p:cNvSpPr txBox="1"/>
          <p:nvPr/>
        </p:nvSpPr>
        <p:spPr>
          <a:xfrm>
            <a:off x="1524000" y="1549236"/>
            <a:ext cx="9082123" cy="3539430"/>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Làm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nào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để</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xử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Xử lý ngoại lệ (Exception Handling) trong java là một cơ chế xử lý các lỗi runtime để có thể duy trì luồng bình thường của ứng dụng.</a:t>
            </a:r>
          </a:p>
          <a:p>
            <a:pPr marL="457189" indent="-457189">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Quá trình xử lý </a:t>
            </a:r>
            <a:r>
              <a:rPr lang="en-US" sz="2800" dirty="0">
                <a:latin typeface="Times New Roman" panose="02020603050405020304" pitchFamily="18" charset="0"/>
                <a:cs typeface="Times New Roman" panose="02020603050405020304" pitchFamily="18" charset="0"/>
              </a:rPr>
              <a:t>E</a:t>
            </a:r>
            <a:r>
              <a:rPr lang="vi-VN" sz="2800" dirty="0">
                <a:latin typeface="Times New Roman" panose="02020603050405020304" pitchFamily="18" charset="0"/>
                <a:cs typeface="Times New Roman" panose="02020603050405020304" pitchFamily="18" charset="0"/>
              </a:rPr>
              <a:t>xception được gọi là </a:t>
            </a:r>
            <a:r>
              <a:rPr lang="en-US" sz="2800" dirty="0">
                <a:latin typeface="Times New Roman" panose="02020603050405020304" pitchFamily="18" charset="0"/>
                <a:cs typeface="Times New Roman" panose="02020603050405020304" pitchFamily="18" charset="0"/>
              </a:rPr>
              <a:t>C</a:t>
            </a:r>
            <a:r>
              <a:rPr lang="vi-VN" sz="2800" dirty="0">
                <a:latin typeface="Times New Roman" panose="02020603050405020304" pitchFamily="18" charset="0"/>
                <a:cs typeface="Times New Roman" panose="02020603050405020304" pitchFamily="18" charset="0"/>
              </a:rPr>
              <a:t>atch </a:t>
            </a:r>
            <a:r>
              <a:rPr lang="en-US" sz="2800" dirty="0">
                <a:latin typeface="Times New Roman" panose="02020603050405020304" pitchFamily="18" charset="0"/>
                <a:cs typeface="Times New Roman" panose="02020603050405020304" pitchFamily="18" charset="0"/>
              </a:rPr>
              <a:t>E</a:t>
            </a:r>
            <a:r>
              <a:rPr lang="vi-VN" sz="2800" dirty="0">
                <a:latin typeface="Times New Roman" panose="02020603050405020304" pitchFamily="18" charset="0"/>
                <a:cs typeface="Times New Roman" panose="02020603050405020304" pitchFamily="18" charset="0"/>
              </a:rPr>
              <a:t>xception</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Bắt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Lệ</a:t>
            </a:r>
            <a:r>
              <a:rPr lang="en-US" sz="28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nếu Runtime System không xử lý được ngoại lệ thì chương trình sẽ kết thúc</a:t>
            </a:r>
            <a:endParaRPr lang="en-US" sz="28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4047060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739238" y="887069"/>
            <a:ext cx="1094841" cy="1001459"/>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0475" y="1758065"/>
            <a:ext cx="2033744" cy="4006911"/>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34370"/>
          <a:stretch/>
        </p:blipFill>
        <p:spPr>
          <a:xfrm>
            <a:off x="1850909" y="1758063"/>
            <a:ext cx="5056363" cy="1237371"/>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20897"/>
          <a:stretch/>
        </p:blipFill>
        <p:spPr>
          <a:xfrm>
            <a:off x="1850909" y="3761521"/>
            <a:ext cx="5056363" cy="187668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42911220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739238" y="887069"/>
            <a:ext cx="1094841" cy="1001459"/>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011" y="1881689"/>
            <a:ext cx="8756103" cy="345131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203" y="1976909"/>
            <a:ext cx="8756103" cy="3451311"/>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24308787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0" y="1006059"/>
            <a:ext cx="88128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769335" y="951085"/>
            <a:ext cx="966551" cy="1026823"/>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358019" y="1147356"/>
              <a:ext cx="883669" cy="895943"/>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TextBox 1">
            <a:extLst>
              <a:ext uri="{FF2B5EF4-FFF2-40B4-BE49-F238E27FC236}">
                <a16:creationId xmlns:a16="http://schemas.microsoft.com/office/drawing/2014/main" id="{A341CAAF-7C44-4305-9329-B4B08CDBAF47}"/>
              </a:ext>
            </a:extLst>
          </p:cNvPr>
          <p:cNvSpPr txBox="1"/>
          <p:nvPr/>
        </p:nvSpPr>
        <p:spPr>
          <a:xfrm>
            <a:off x="1524000" y="1822811"/>
            <a:ext cx="8962723" cy="3693319"/>
          </a:xfrm>
          <a:prstGeom prst="rect">
            <a:avLst/>
          </a:prstGeom>
          <a:noFill/>
        </p:spPr>
        <p:txBody>
          <a:bodyPr wrap="square" rtlCol="0">
            <a:spAutoFit/>
          </a:bodyPr>
          <a:lstStyle/>
          <a:p>
            <a:pPr marL="457189" indent="-457189">
              <a:buFont typeface="Wingdings" panose="05000000000000000000" pitchFamily="2" charset="2"/>
              <a:buChar char="Ø"/>
            </a:pPr>
            <a:r>
              <a:rPr lang="en-US" sz="2600" b="1" i="1" dirty="0">
                <a:latin typeface="Times New Roman" panose="02020603050405020304" pitchFamily="18" charset="0"/>
                <a:cs typeface="Times New Roman" panose="02020603050405020304" pitchFamily="18" charset="0"/>
              </a:rPr>
              <a:t>	</a:t>
            </a:r>
            <a:r>
              <a:rPr lang="vi-VN" sz="2600" b="1" i="1" dirty="0">
                <a:latin typeface="Times New Roman" panose="02020603050405020304" pitchFamily="18" charset="0"/>
                <a:cs typeface="Times New Roman" panose="02020603050405020304" pitchFamily="18" charset="0"/>
              </a:rPr>
              <a:t>Hằng Số</a:t>
            </a:r>
            <a:r>
              <a:rPr lang="vi-VN" sz="2600" dirty="0">
                <a:latin typeface="Times New Roman" panose="02020603050405020304" pitchFamily="18" charset="0"/>
                <a:cs typeface="Times New Roman" panose="02020603050405020304" pitchFamily="18" charset="0"/>
              </a:rPr>
              <a:t> trong tài liệu tiếng Anh gọi là </a:t>
            </a:r>
            <a:r>
              <a:rPr lang="vi-VN" sz="2600" b="1" i="1" dirty="0">
                <a:latin typeface="Times New Roman" panose="02020603050405020304" pitchFamily="18" charset="0"/>
                <a:cs typeface="Times New Roman" panose="02020603050405020304" pitchFamily="18" charset="0"/>
              </a:rPr>
              <a:t>const</a:t>
            </a:r>
            <a:r>
              <a:rPr lang="vi-VN" sz="2600" dirty="0">
                <a:latin typeface="Times New Roman" panose="02020603050405020304" pitchFamily="18" charset="0"/>
                <a:cs typeface="Times New Roman" panose="02020603050405020304" pitchFamily="18" charset="0"/>
              </a:rPr>
              <a:t>, viết tắt của từ </a:t>
            </a:r>
            <a:r>
              <a:rPr lang="vi-VN" sz="2600" b="1" i="1" dirty="0">
                <a:latin typeface="Times New Roman" panose="02020603050405020304" pitchFamily="18" charset="0"/>
                <a:cs typeface="Times New Roman" panose="02020603050405020304" pitchFamily="18" charset="0"/>
              </a:rPr>
              <a:t>constant</a:t>
            </a:r>
            <a:r>
              <a:rPr lang="vi-VN" sz="2600" dirty="0">
                <a:latin typeface="Times New Roman" panose="02020603050405020304" pitchFamily="18" charset="0"/>
                <a:cs typeface="Times New Roman" panose="02020603050405020304" pitchFamily="18" charset="0"/>
              </a:rPr>
              <a:t>. Hằng cũng tương tự như biến, nhưng đặc biệt ở chỗ nếu một biến được khai báo là hằng thì nó sẽ </a:t>
            </a:r>
            <a:r>
              <a:rPr lang="vi-VN" sz="2600" i="1" dirty="0">
                <a:latin typeface="Times New Roman" panose="02020603050405020304" pitchFamily="18" charset="0"/>
                <a:cs typeface="Times New Roman" panose="02020603050405020304" pitchFamily="18" charset="0"/>
              </a:rPr>
              <a:t>không được thay đổi giá trị trong suốt chương trình</a:t>
            </a:r>
            <a:r>
              <a:rPr lang="vi-VN"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H</a:t>
            </a:r>
            <a:r>
              <a:rPr lang="vi-VN" sz="2600" dirty="0">
                <a:latin typeface="Times New Roman" panose="02020603050405020304" pitchFamily="18" charset="0"/>
                <a:cs typeface="Times New Roman" panose="02020603050405020304" pitchFamily="18" charset="0"/>
              </a:rPr>
              <a:t>ằng thì </a:t>
            </a:r>
            <a:r>
              <a:rPr lang="vi-VN" sz="2600" b="1" dirty="0">
                <a:latin typeface="Times New Roman" panose="02020603050405020304" pitchFamily="18" charset="0"/>
                <a:cs typeface="Times New Roman" panose="02020603050405020304" pitchFamily="18" charset="0"/>
              </a:rPr>
              <a:t>không</a:t>
            </a:r>
            <a:r>
              <a:rPr lang="vi-VN" sz="2600" dirty="0">
                <a:latin typeface="Times New Roman" panose="02020603050405020304" pitchFamily="18" charset="0"/>
                <a:cs typeface="Times New Roman" panose="02020603050405020304" pitchFamily="18" charset="0"/>
              </a:rPr>
              <a:t> có sự </a:t>
            </a:r>
            <a:r>
              <a:rPr lang="vi-VN" sz="2600" b="1" dirty="0">
                <a:latin typeface="Times New Roman" panose="02020603050405020304" pitchFamily="18" charset="0"/>
                <a:cs typeface="Times New Roman" panose="02020603050405020304" pitchFamily="18" charset="0"/>
              </a:rPr>
              <a:t>thay đổi </a:t>
            </a:r>
            <a:r>
              <a:rPr lang="vi-VN" sz="2600" dirty="0">
                <a:latin typeface="Times New Roman" panose="02020603050405020304" pitchFamily="18" charset="0"/>
                <a:cs typeface="Times New Roman" panose="02020603050405020304" pitchFamily="18" charset="0"/>
              </a:rPr>
              <a:t>nào cả, nếu cố tình thay đổi hay gán lại giá trị mới của hằng sau khi nó được khai báo, sẽ nhận được thông báo lỗi.</a:t>
            </a:r>
            <a:endParaRPr lang="en-US" sz="2600" dirty="0">
              <a:latin typeface="Times New Roman" panose="02020603050405020304" pitchFamily="18" charset="0"/>
              <a:cs typeface="Times New Roman" panose="02020603050405020304" pitchFamily="18" charset="0"/>
            </a:endParaRPr>
          </a:p>
          <a:p>
            <a:pPr marL="285744" indent="-285744">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nghĩa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đổi.VD</a:t>
            </a:r>
            <a:r>
              <a:rPr lang="en-US" sz="2600" dirty="0">
                <a:latin typeface="Times New Roman" panose="02020603050405020304" pitchFamily="18" charset="0"/>
                <a:cs typeface="Times New Roman" panose="02020603050405020304" pitchFamily="18" charset="0"/>
              </a:rPr>
              <a:t>: THU_HAI = “Monday”;</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20364309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0" y="1006059"/>
            <a:ext cx="88128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769335" y="951085"/>
            <a:ext cx="966551" cy="1026823"/>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358019" y="1147356"/>
              <a:ext cx="883669" cy="895943"/>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TextBox 1">
            <a:extLst>
              <a:ext uri="{FF2B5EF4-FFF2-40B4-BE49-F238E27FC236}">
                <a16:creationId xmlns:a16="http://schemas.microsoft.com/office/drawing/2014/main" id="{A341CAAF-7C44-4305-9329-B4B08CDBAF47}"/>
              </a:ext>
            </a:extLst>
          </p:cNvPr>
          <p:cNvSpPr txBox="1"/>
          <p:nvPr/>
        </p:nvSpPr>
        <p:spPr>
          <a:xfrm>
            <a:off x="1524000" y="1822813"/>
            <a:ext cx="8962723" cy="1292662"/>
          </a:xfrm>
          <a:prstGeom prst="rect">
            <a:avLst/>
          </a:prstGeom>
          <a:noFill/>
        </p:spPr>
        <p:txBody>
          <a:bodyPr wrap="square" rtlCol="0">
            <a:spAutoFit/>
          </a:bodyPr>
          <a:lstStyle/>
          <a:p>
            <a:pPr marL="457189" indent="-457189">
              <a:buFont typeface="Wingdings" panose="05000000000000000000" pitchFamily="2" charset="2"/>
              <a:buChar char="Ø"/>
            </a:pP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Cú</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pháp</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khai</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báo</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hằng</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số</a:t>
            </a:r>
            <a:r>
              <a:rPr lang="en-US" sz="2600" b="1" i="1" dirty="0">
                <a:latin typeface="Times New Roman" panose="02020603050405020304" pitchFamily="18" charset="0"/>
                <a:cs typeface="Times New Roman" panose="02020603050405020304" pitchFamily="18" charset="0"/>
              </a:rPr>
              <a:t>:</a:t>
            </a:r>
          </a:p>
          <a:p>
            <a:r>
              <a:rPr lang="en-US" sz="2600" b="1" i="1" dirty="0">
                <a:latin typeface="Times New Roman" panose="02020603050405020304" pitchFamily="18" charset="0"/>
                <a:cs typeface="Times New Roman" panose="02020603050405020304" pitchFamily="18" charset="0"/>
              </a:rPr>
              <a:t>	&lt;AM&gt; &lt;static&gt; final </a:t>
            </a:r>
            <a:r>
              <a:rPr lang="en-US" sz="2600" b="1" i="1" dirty="0" err="1">
                <a:latin typeface="Times New Roman" panose="02020603050405020304" pitchFamily="18" charset="0"/>
                <a:cs typeface="Times New Roman" panose="02020603050405020304" pitchFamily="18" charset="0"/>
              </a:rPr>
              <a:t>kieuDuLieu</a:t>
            </a:r>
            <a:r>
              <a:rPr lang="en-US" sz="2600" b="1" i="1" dirty="0">
                <a:latin typeface="Times New Roman" panose="02020603050405020304" pitchFamily="18" charset="0"/>
                <a:cs typeface="Times New Roman" panose="02020603050405020304" pitchFamily="18" charset="0"/>
              </a:rPr>
              <a:t> TEN_HANG = </a:t>
            </a:r>
            <a:r>
              <a:rPr lang="en-US" sz="2600" b="1" i="1" dirty="0" err="1">
                <a:latin typeface="Times New Roman" panose="02020603050405020304" pitchFamily="18" charset="0"/>
                <a:cs typeface="Times New Roman" panose="02020603050405020304" pitchFamily="18" charset="0"/>
              </a:rPr>
              <a:t>giaTri</a:t>
            </a:r>
            <a:r>
              <a:rPr lang="en-US" sz="2600" b="1" i="1" dirty="0">
                <a:latin typeface="Times New Roman" panose="02020603050405020304" pitchFamily="18" charset="0"/>
                <a:cs typeface="Times New Roman" panose="02020603050405020304" pitchFamily="18" charset="0"/>
              </a:rPr>
              <a:t>;</a:t>
            </a:r>
          </a:p>
          <a:p>
            <a:pPr marL="457189" indent="-457189">
              <a:buFont typeface="Wingdings" panose="05000000000000000000" pitchFamily="2" charset="2"/>
              <a:buChar char="Ø"/>
            </a:pP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Ví</a:t>
            </a:r>
            <a:r>
              <a:rPr lang="en-US" sz="2600" b="1" i="1" dirty="0">
                <a:latin typeface="Times New Roman" panose="02020603050405020304" pitchFamily="18" charset="0"/>
                <a:cs typeface="Times New Roman" panose="02020603050405020304" pitchFamily="18" charset="0"/>
              </a:rPr>
              <a:t> </a:t>
            </a:r>
            <a:r>
              <a:rPr lang="en-US" sz="2600" b="1" i="1" dirty="0" err="1">
                <a:latin typeface="Times New Roman" panose="02020603050405020304" pitchFamily="18" charset="0"/>
                <a:cs typeface="Times New Roman" panose="02020603050405020304" pitchFamily="18" charset="0"/>
              </a:rPr>
              <a:t>dụ</a:t>
            </a:r>
            <a:r>
              <a:rPr lang="en-US" sz="2600" b="1" i="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404" y="2742679"/>
            <a:ext cx="7265224" cy="1870647"/>
          </a:xfrm>
          <a:prstGeom prst="rect">
            <a:avLst/>
          </a:prstGeom>
        </p:spPr>
      </p:pic>
      <p:sp>
        <p:nvSpPr>
          <p:cNvPr id="4" name="TextBox 3"/>
          <p:cNvSpPr txBox="1"/>
          <p:nvPr/>
        </p:nvSpPr>
        <p:spPr>
          <a:xfrm>
            <a:off x="1601232" y="4752523"/>
            <a:ext cx="8885491" cy="954107"/>
          </a:xfrm>
          <a:prstGeom prst="rect">
            <a:avLst/>
          </a:prstGeom>
          <a:noFill/>
        </p:spPr>
        <p:txBody>
          <a:bodyPr wrap="square" rtlCol="0">
            <a:spAutoFit/>
          </a:bodyPr>
          <a:lstStyle/>
          <a:p>
            <a:pPr marL="457189" indent="-457189">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tắc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hoa</a:t>
            </a:r>
            <a:r>
              <a:rPr lang="en-US" sz="2800" dirty="0">
                <a:latin typeface="Times New Roman" panose="02020603050405020304" pitchFamily="18" charset="0"/>
                <a:cs typeface="Times New Roman" panose="02020603050405020304" pitchFamily="18" charset="0"/>
              </a:rPr>
              <a:t> (Upper)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nhầm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dấu</a:t>
            </a:r>
            <a:r>
              <a:rPr lang="en-US" sz="2800" dirty="0">
                <a:latin typeface="Times New Roman" panose="02020603050405020304" pitchFamily="18" charset="0"/>
                <a:cs typeface="Times New Roman" panose="02020603050405020304" pitchFamily="18" charset="0"/>
              </a:rPr>
              <a:t> “_”</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30501784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0" y="1006059"/>
            <a:ext cx="88128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769335" y="951085"/>
            <a:ext cx="966551" cy="1026823"/>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358019" y="1147356"/>
              <a:ext cx="883669" cy="895943"/>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5" name="TextBox 4"/>
          <p:cNvSpPr txBox="1"/>
          <p:nvPr/>
        </p:nvSpPr>
        <p:spPr>
          <a:xfrm>
            <a:off x="1601234" y="1778926"/>
            <a:ext cx="8447649" cy="4093428"/>
          </a:xfrm>
          <a:prstGeom prst="rect">
            <a:avLst/>
          </a:prstGeom>
          <a:noFill/>
        </p:spPr>
        <p:txBody>
          <a:bodyPr wrap="square" rtlCol="0">
            <a:spAutoFit/>
          </a:bodyPr>
          <a:lstStyle/>
          <a:p>
            <a:r>
              <a:rPr lang="en-US" sz="2600" b="1" dirty="0" err="1">
                <a:latin typeface="Times New Roman" panose="02020603050405020304" pitchFamily="18" charset="0"/>
                <a:cs typeface="Times New Roman" panose="02020603050405020304" pitchFamily="18" charset="0"/>
              </a:rPr>
              <a:t>Enum</a:t>
            </a:r>
            <a:r>
              <a:rPr lang="en-US" sz="2600" b="1" dirty="0">
                <a:latin typeface="Times New Roman" panose="02020603050405020304" pitchFamily="18" charset="0"/>
                <a:cs typeface="Times New Roman" panose="02020603050405020304" pitchFamily="18" charset="0"/>
              </a:rPr>
              <a:t>(Enumerate: </a:t>
            </a:r>
            <a:r>
              <a:rPr lang="en-US" sz="2600" b="1" dirty="0" err="1">
                <a:latin typeface="Times New Roman" panose="02020603050405020304" pitchFamily="18" charset="0"/>
                <a:cs typeface="Times New Roman" panose="02020603050405020304" pitchFamily="18" charset="0"/>
              </a:rPr>
              <a:t>liệt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kê</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là</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gì</a:t>
            </a:r>
            <a:r>
              <a:rPr lang="en-US" sz="2600" b="1" dirty="0">
                <a:latin typeface="Times New Roman" panose="02020603050405020304" pitchFamily="18" charset="0"/>
                <a:cs typeface="Times New Roman" panose="02020603050405020304" pitchFamily="18" charset="0"/>
              </a:rPr>
              <a:t>?:</a:t>
            </a:r>
          </a:p>
          <a:p>
            <a:pPr marL="457189" indent="-457189">
              <a:buFont typeface="Wingdings" panose="05000000000000000000" pitchFamily="2" charset="2"/>
              <a:buChar char="Ø"/>
            </a:pPr>
            <a:r>
              <a:rPr lang="vi-VN" sz="2600" b="1" dirty="0">
                <a:latin typeface="Times New Roman" panose="02020603050405020304" pitchFamily="18" charset="0"/>
                <a:cs typeface="Times New Roman" panose="02020603050405020304" pitchFamily="18" charset="0"/>
              </a:rPr>
              <a:t>Enum trong java</a:t>
            </a:r>
            <a:r>
              <a:rPr lang="vi-VN" sz="2600" dirty="0">
                <a:latin typeface="Times New Roman" panose="02020603050405020304" pitchFamily="18" charset="0"/>
                <a:cs typeface="Times New Roman" panose="02020603050405020304" pitchFamily="18" charset="0"/>
              </a:rPr>
              <a:t> là một kiểu dữ liệu đặc biệt của Java được sử dụng để định nghĩa </a:t>
            </a:r>
            <a:r>
              <a:rPr lang="vi-VN" sz="2600" b="1" dirty="0">
                <a:latin typeface="Times New Roman" panose="02020603050405020304" pitchFamily="18" charset="0"/>
                <a:cs typeface="Times New Roman" panose="02020603050405020304" pitchFamily="18" charset="0"/>
              </a:rPr>
              <a:t>tập hợp các hằng số</a:t>
            </a:r>
            <a:r>
              <a:rPr lang="vi-VN" sz="2600" dirty="0">
                <a:latin typeface="Times New Roman" panose="02020603050405020304" pitchFamily="18" charset="0"/>
                <a:cs typeface="Times New Roman" panose="02020603050405020304" pitchFamily="18" charset="0"/>
              </a:rPr>
              <a:t>. Cụ thể hơn, Java enum là một </a:t>
            </a:r>
            <a:r>
              <a:rPr lang="vi-VN" sz="2600" b="1" dirty="0">
                <a:latin typeface="Times New Roman" panose="02020603050405020304" pitchFamily="18" charset="0"/>
                <a:cs typeface="Times New Roman" panose="02020603050405020304" pitchFamily="18" charset="0"/>
              </a:rPr>
              <a:t>kiểu đặc biệt</a:t>
            </a:r>
            <a:r>
              <a:rPr lang="vi-VN" sz="2600" dirty="0">
                <a:latin typeface="Times New Roman" panose="02020603050405020304" pitchFamily="18" charset="0"/>
                <a:cs typeface="Times New Roman" panose="02020603050405020304" pitchFamily="18" charset="0"/>
              </a:rPr>
              <a:t> </a:t>
            </a:r>
            <a:r>
              <a:rPr lang="vi-VN" sz="2600" b="1" dirty="0">
                <a:latin typeface="Times New Roman" panose="02020603050405020304" pitchFamily="18" charset="0"/>
                <a:cs typeface="Times New Roman" panose="02020603050405020304" pitchFamily="18" charset="0"/>
              </a:rPr>
              <a:t>của lớp</a:t>
            </a:r>
            <a:r>
              <a:rPr lang="en-US" sz="2600" b="1" dirty="0">
                <a:latin typeface="Times New Roman" panose="02020603050405020304" pitchFamily="18" charset="0"/>
                <a:cs typeface="Times New Roman" panose="02020603050405020304" pitchFamily="18" charset="0"/>
              </a:rPr>
              <a:t>(class)</a:t>
            </a:r>
            <a:r>
              <a:rPr lang="vi-VN" sz="2600" dirty="0">
                <a:latin typeface="Times New Roman" panose="02020603050405020304" pitchFamily="18" charset="0"/>
                <a:cs typeface="Times New Roman" panose="02020603050405020304" pitchFamily="18" charset="0"/>
              </a:rPr>
              <a:t> trong java. Một enum có thể chứa các trường, phương thức và Constructor</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hàm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khởi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tượng</a:t>
            </a:r>
            <a:r>
              <a:rPr lang="en-US" sz="2600" dirty="0">
                <a:latin typeface="Times New Roman" panose="02020603050405020304" pitchFamily="18" charset="0"/>
                <a:cs typeface="Times New Roman" panose="02020603050405020304" pitchFamily="18" charset="0"/>
              </a:rPr>
              <a:t>)</a:t>
            </a:r>
            <a:r>
              <a:rPr lang="vi-VN" sz="2600" dirty="0">
                <a:latin typeface="Times New Roman" panose="02020603050405020304" pitchFamily="18" charset="0"/>
                <a:cs typeface="Times New Roman" panose="02020603050405020304" pitchFamily="18" charset="0"/>
              </a:rPr>
              <a:t>.</a:t>
            </a:r>
          </a:p>
          <a:p>
            <a:pPr marL="457189" indent="-457189">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Nó có thể được sử dụng để định nghĩa các ngày trong tuần (SUNDAY, MONDAY, TUESDAY, WEDNESDAY, THURSDAY, FRIDAY, SATURDAY), các mùa trong năm (SPRING, SUMMER, FALL, WINTER), ...</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10231115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0" y="942755"/>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769333" y="887781"/>
            <a:ext cx="1002875" cy="1026823"/>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358017" y="1147356"/>
              <a:ext cx="883670" cy="895943"/>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052" y="2755375"/>
            <a:ext cx="8070115" cy="3017635"/>
          </a:xfrm>
          <a:prstGeom prst="rect">
            <a:avLst/>
          </a:prstGeom>
        </p:spPr>
      </p:pic>
      <p:sp>
        <p:nvSpPr>
          <p:cNvPr id="3" name="TextBox 2"/>
          <p:cNvSpPr txBox="1"/>
          <p:nvPr/>
        </p:nvSpPr>
        <p:spPr>
          <a:xfrm>
            <a:off x="1698628" y="1813561"/>
            <a:ext cx="8567467" cy="954107"/>
          </a:xfrm>
          <a:prstGeom prst="rect">
            <a:avLst/>
          </a:prstGeom>
          <a:noFill/>
        </p:spPr>
        <p:txBody>
          <a:bodyPr wrap="square" rtlCol="0">
            <a:spAutoFit/>
          </a:bodyPr>
          <a:lstStyle/>
          <a:p>
            <a:pPr marL="457189" indent="-457189">
              <a:buFont typeface="Wingdings" panose="05000000000000000000" pitchFamily="2" charset="2"/>
              <a:buChar char="ü"/>
            </a:pPr>
            <a:r>
              <a:rPr lang="en-US" sz="2800" b="1" dirty="0" err="1">
                <a:latin typeface="Times New Roman" panose="02020603050405020304" pitchFamily="18" charset="0"/>
                <a:cs typeface="Times New Roman" panose="02020603050405020304" pitchFamily="18" charset="0"/>
              </a:rPr>
              <a:t>Quy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tắc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hằng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Enum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giống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tắc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const. </a:t>
            </a:r>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1122552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0" y="942755"/>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769333" y="887781"/>
            <a:ext cx="1002875" cy="1026823"/>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29503" y="1147356"/>
              <a:ext cx="812185" cy="895943"/>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781" y="1825851"/>
            <a:ext cx="6955379" cy="4058795"/>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10857306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524000" y="879339"/>
            <a:ext cx="9144000" cy="674551"/>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636093" y="791118"/>
            <a:ext cx="887467" cy="1098451"/>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339470" y="1212512"/>
              <a:ext cx="872592" cy="744607"/>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1616165" y="1653243"/>
            <a:ext cx="8959676" cy="353943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Static(</a:t>
            </a:r>
            <a:r>
              <a:rPr lang="en-US" sz="2800" b="1" dirty="0" err="1">
                <a:latin typeface="Times New Roman" panose="02020603050405020304" pitchFamily="18" charset="0"/>
                <a:cs typeface="Times New Roman" panose="02020603050405020304" pitchFamily="18" charset="0"/>
              </a:rPr>
              <a:t>tĩnh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 </a:t>
            </a:r>
          </a:p>
          <a:p>
            <a:pPr marL="457189" indent="-457189">
              <a:buFont typeface="Wingdings" panose="05000000000000000000" pitchFamily="2" charset="2"/>
              <a:buChar char="v"/>
            </a:pPr>
            <a:r>
              <a:rPr lang="vi-VN" sz="2800" b="1" dirty="0">
                <a:latin typeface="Times New Roman" panose="02020603050405020304" pitchFamily="18" charset="0"/>
                <a:cs typeface="Times New Roman" panose="02020603050405020304" pitchFamily="18" charset="0"/>
              </a:rPr>
              <a:t>static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t</a:t>
            </a:r>
            <a:r>
              <a:rPr lang="vi-VN" sz="2800" b="1" dirty="0">
                <a:latin typeface="Times New Roman" panose="02020603050405020304" pitchFamily="18" charset="0"/>
                <a:cs typeface="Times New Roman" panose="02020603050405020304" pitchFamily="18" charset="0"/>
              </a:rPr>
              <a:t>ừ khóa trong Java</a:t>
            </a:r>
            <a:r>
              <a:rPr lang="vi-VN" sz="2800" dirty="0">
                <a:latin typeface="Times New Roman" panose="02020603050405020304" pitchFamily="18" charset="0"/>
                <a:cs typeface="Times New Roman" panose="02020603050405020304" pitchFamily="18" charset="0"/>
              </a:rPr>
              <a:t> được sử dụng chính để quản lý bộ nhớ. </a:t>
            </a:r>
            <a:endParaRPr lang="en-US" sz="2800"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Chúng ta có thể áp dụng từ khóa static với các 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cục</a:t>
            </a:r>
            <a:r>
              <a:rPr lang="vi-VN" sz="2800" dirty="0">
                <a:latin typeface="Times New Roman" panose="02020603050405020304" pitchFamily="18" charset="0"/>
                <a:cs typeface="Times New Roman" panose="02020603050405020304" pitchFamily="18" charset="0"/>
              </a:rPr>
              <a:t>, các phương thức, các khối, các lớp lồng nhau(nested class). </a:t>
            </a:r>
            <a:endParaRPr lang="en-US" sz="2800"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Từ khóa static thuộc về lớp chứ không thuộc về instance(thể hiện) của lớp.</a:t>
            </a:r>
            <a:endParaRPr lang="en-US" sz="28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34365154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7" name="TextBox 6">
            <a:extLst>
              <a:ext uri="{FF2B5EF4-FFF2-40B4-BE49-F238E27FC236}">
                <a16:creationId xmlns:a16="http://schemas.microsoft.com/office/drawing/2014/main" id="{EBF6886A-2D30-425E-BCBE-1EC3AE47F8B1}"/>
              </a:ext>
            </a:extLst>
          </p:cNvPr>
          <p:cNvSpPr txBox="1"/>
          <p:nvPr/>
        </p:nvSpPr>
        <p:spPr>
          <a:xfrm>
            <a:off x="1219773" y="1602462"/>
            <a:ext cx="9219627" cy="4493538"/>
          </a:xfrm>
          <a:prstGeom prst="rect">
            <a:avLst/>
          </a:prstGeom>
          <a:noFill/>
        </p:spPr>
        <p:txBody>
          <a:bodyPr wrap="square" rtlCol="0">
            <a:spAutoFit/>
          </a:bodyPr>
          <a:lstStyle/>
          <a:p>
            <a:r>
              <a:rPr lang="fr-FR" sz="2600" b="1" dirty="0" err="1">
                <a:latin typeface="Times New Roman" panose="02020603050405020304" pitchFamily="18" charset="0"/>
                <a:cs typeface="Times New Roman" panose="02020603050405020304" pitchFamily="18" charset="0"/>
              </a:rPr>
              <a:t>Đối</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tượng</a:t>
            </a:r>
            <a:r>
              <a:rPr lang="fr-FR" sz="2600" b="1" dirty="0">
                <a:latin typeface="Times New Roman" panose="02020603050405020304" pitchFamily="18" charset="0"/>
                <a:cs typeface="Times New Roman" panose="02020603050405020304" pitchFamily="18" charset="0"/>
              </a:rPr>
              <a:t>(Object) là </a:t>
            </a:r>
            <a:r>
              <a:rPr lang="fr-FR" sz="2600" b="1" dirty="0" err="1">
                <a:latin typeface="Times New Roman" panose="02020603050405020304" pitchFamily="18" charset="0"/>
                <a:cs typeface="Times New Roman" panose="02020603050405020304" pitchFamily="18" charset="0"/>
              </a:rPr>
              <a:t>gì</a:t>
            </a:r>
            <a:r>
              <a:rPr lang="fr-FR" sz="26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600" b="1" dirty="0" err="1">
                <a:latin typeface="Times New Roman" panose="02020603050405020304" pitchFamily="18" charset="0"/>
                <a:cs typeface="Times New Roman" panose="02020603050405020304" pitchFamily="18" charset="0"/>
              </a:rPr>
              <a:t>Đối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tượng</a:t>
            </a:r>
            <a:r>
              <a:rPr lang="en-US" sz="2600" b="1" dirty="0">
                <a:latin typeface="Times New Roman" panose="02020603050405020304" pitchFamily="18" charset="0"/>
                <a:cs typeface="Times New Roman" panose="02020603050405020304" pitchFamily="18" charset="0"/>
              </a:rPr>
              <a:t>(Object)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cuộc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VD: Con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cộ</a:t>
            </a:r>
            <a:r>
              <a:rPr lang="en-US" sz="26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Một đối tượng bao gồm 2 thông tin: </a:t>
            </a:r>
            <a:r>
              <a:rPr lang="vi-VN" sz="2600" b="1" dirty="0">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vi-VN" sz="2600" b="1" dirty="0">
                <a:latin typeface="Times New Roman" panose="02020603050405020304" pitchFamily="18" charset="0"/>
                <a:cs typeface="Times New Roman" panose="02020603050405020304" pitchFamily="18" charset="0"/>
              </a:rPr>
              <a:t>tính</a:t>
            </a:r>
            <a:r>
              <a:rPr lang="vi-VN" sz="2600" dirty="0">
                <a:latin typeface="Times New Roman" panose="02020603050405020304" pitchFamily="18" charset="0"/>
                <a:cs typeface="Times New Roman" panose="02020603050405020304" pitchFamily="18" charset="0"/>
              </a:rPr>
              <a:t> và </a:t>
            </a:r>
            <a:r>
              <a:rPr lang="vi-VN" sz="2600" b="1" dirty="0">
                <a:latin typeface="Times New Roman" panose="02020603050405020304" pitchFamily="18" charset="0"/>
                <a:cs typeface="Times New Roman" panose="02020603050405020304" pitchFamily="18" charset="0"/>
              </a:rPr>
              <a:t>phương thức</a:t>
            </a:r>
            <a:r>
              <a:rPr lang="vi-VN"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600" b="1" dirty="0">
                <a:latin typeface="Times New Roman" panose="02020603050405020304" pitchFamily="18" charset="0"/>
                <a:cs typeface="Times New Roman" panose="02020603050405020304" pitchFamily="18" charset="0"/>
              </a:rPr>
              <a:t>Thuộc tính</a:t>
            </a:r>
            <a:r>
              <a:rPr lang="en-US" sz="2600" b="1" dirty="0">
                <a:latin typeface="Times New Roman" panose="02020603050405020304" pitchFamily="18" charset="0"/>
                <a:cs typeface="Times New Roman" panose="02020603050405020304" pitchFamily="18" charset="0"/>
              </a:rPr>
              <a:t>(Attribute)</a:t>
            </a:r>
            <a:r>
              <a:rPr lang="vi-VN" sz="2600" b="1"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chính là những thông tin, đặc điểm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dạng</a:t>
            </a:r>
            <a:r>
              <a:rPr lang="vi-VN" sz="2600" dirty="0">
                <a:latin typeface="Times New Roman" panose="02020603050405020304" pitchFamily="18" charset="0"/>
                <a:cs typeface="Times New Roman" panose="02020603050405020304" pitchFamily="18" charset="0"/>
              </a:rPr>
              <a:t> của đối tượng. Ví dụ: con người có các đặc tính như mắt, mũi, tay, chân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tuổi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600" b="1" dirty="0">
                <a:latin typeface="Times New Roman" panose="02020603050405020304" pitchFamily="18" charset="0"/>
                <a:cs typeface="Times New Roman" panose="02020603050405020304" pitchFamily="18" charset="0"/>
              </a:rPr>
              <a:t>Phương thức</a:t>
            </a:r>
            <a:r>
              <a:rPr lang="en-US" sz="2600" b="1" dirty="0">
                <a:latin typeface="Times New Roman" panose="02020603050405020304" pitchFamily="18" charset="0"/>
                <a:cs typeface="Times New Roman" panose="02020603050405020304" pitchFamily="18" charset="0"/>
              </a:rPr>
              <a:t>(Method)</a:t>
            </a:r>
            <a:r>
              <a:rPr lang="vi-VN" sz="2600" b="1"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là những thao tác, hành động mà đối tượng đó có thể thực hiện. Ví dụ: một người sẽ có thể thực hiện hành động nói, đi, ăn, uống, . . .</a:t>
            </a:r>
            <a:endParaRPr lang="en-US" sz="2600" dirty="0">
              <a:latin typeface="Times New Roman" panose="02020603050405020304" pitchFamily="18" charset="0"/>
              <a:cs typeface="Times New Roman" panose="02020603050405020304" pitchFamily="18" charset="0"/>
            </a:endParaRPr>
          </a:p>
        </p:txBody>
      </p:sp>
      <p:grpSp>
        <p:nvGrpSpPr>
          <p:cNvPr id="8" name="组合 17"/>
          <p:cNvGrpSpPr/>
          <p:nvPr/>
        </p:nvGrpSpPr>
        <p:grpSpPr>
          <a:xfrm>
            <a:off x="1219773" y="996005"/>
            <a:ext cx="9144000" cy="614338"/>
            <a:chOff x="3129129" y="1121776"/>
            <a:chExt cx="5933741" cy="1171624"/>
          </a:xfrm>
          <a:solidFill>
            <a:schemeClr val="accent1">
              <a:lumMod val="75000"/>
            </a:schemeClr>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Object(</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1" name="组合 20"/>
          <p:cNvGrpSpPr/>
          <p:nvPr/>
        </p:nvGrpSpPr>
        <p:grpSpPr>
          <a:xfrm>
            <a:off x="1465105" y="941031"/>
            <a:ext cx="1002875" cy="959281"/>
            <a:chOff x="3150396" y="933507"/>
            <a:chExt cx="1350360" cy="1758295"/>
          </a:xfrm>
        </p:grpSpPr>
        <p:grpSp>
          <p:nvGrpSpPr>
            <p:cNvPr id="12" name="组合 21"/>
            <p:cNvGrpSpPr/>
            <p:nvPr/>
          </p:nvGrpSpPr>
          <p:grpSpPr>
            <a:xfrm>
              <a:off x="3150396" y="933507"/>
              <a:ext cx="1350360" cy="1758295"/>
              <a:chOff x="3222820" y="1148080"/>
              <a:chExt cx="1284820" cy="1672959"/>
            </a:xfrm>
          </p:grpSpPr>
          <p:grpSp>
            <p:nvGrpSpPr>
              <p:cNvPr id="14" name="组合 25"/>
              <p:cNvGrpSpPr/>
              <p:nvPr/>
            </p:nvGrpSpPr>
            <p:grpSpPr>
              <a:xfrm>
                <a:off x="3283275" y="1217897"/>
                <a:ext cx="1219082" cy="1603142"/>
                <a:chOff x="7134179" y="2788658"/>
                <a:chExt cx="2190439" cy="2880512"/>
              </a:xfrm>
            </p:grpSpPr>
            <p:sp>
              <p:nvSpPr>
                <p:cNvPr id="16"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8"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5"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3"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7998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524000" y="879339"/>
            <a:ext cx="9144000" cy="674551"/>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636093" y="791118"/>
            <a:ext cx="887467" cy="1098451"/>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339470" y="1212512"/>
              <a:ext cx="872592" cy="744607"/>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1698379" y="1891082"/>
            <a:ext cx="8959676" cy="3539430"/>
          </a:xfrm>
          <a:prstGeom prst="rect">
            <a:avLst/>
          </a:prstGeom>
          <a:noFill/>
        </p:spPr>
        <p:txBody>
          <a:bodyPr wrap="square" rtlCol="0">
            <a:spAutoFit/>
          </a:bodyPr>
          <a:lstStyle/>
          <a:p>
            <a:pPr marL="457189" indent="-457189">
              <a:buFont typeface="Wingdings" panose="05000000000000000000" pitchFamily="2" charset="2"/>
              <a:buChar char="ü"/>
            </a:pPr>
            <a:r>
              <a:rPr lang="vi-VN" sz="2800" b="1" dirty="0">
                <a:latin typeface="+mj-lt"/>
              </a:rPr>
              <a:t>Biến static</a:t>
            </a:r>
            <a:r>
              <a:rPr lang="en-US" sz="2800" b="1" dirty="0">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Chỉ</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áp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toàn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cục</a:t>
            </a:r>
            <a:r>
              <a:rPr lang="en-US" sz="2800" b="1" dirty="0">
                <a:latin typeface="+mj-lt"/>
              </a:rPr>
              <a:t>)</a:t>
            </a:r>
            <a:r>
              <a:rPr lang="vi-VN" sz="2800" b="1" dirty="0">
                <a:latin typeface="+mj-lt"/>
              </a:rPr>
              <a:t>:</a:t>
            </a:r>
            <a:r>
              <a:rPr lang="vi-VN" sz="2800" dirty="0">
                <a:latin typeface="+mj-lt"/>
              </a:rPr>
              <a:t> Khi bạn khai báo một biến là static, thì biến đó được gọi là biến tĩnh, hay biến static.</a:t>
            </a:r>
          </a:p>
          <a:p>
            <a:pPr marL="457189" indent="-457189">
              <a:buFont typeface="Wingdings" panose="05000000000000000000" pitchFamily="2" charset="2"/>
              <a:buChar char="ü"/>
            </a:pPr>
            <a:r>
              <a:rPr lang="vi-VN" sz="2800" b="1" dirty="0">
                <a:latin typeface="+mj-lt"/>
              </a:rPr>
              <a:t>Phương thức</a:t>
            </a:r>
            <a:r>
              <a:rPr lang="en-US" sz="2800" b="1" dirty="0">
                <a:latin typeface="+mj-lt"/>
              </a:rPr>
              <a:t>(</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/Method</a:t>
            </a:r>
            <a:r>
              <a:rPr lang="en-US" sz="2800" b="1" dirty="0">
                <a:latin typeface="+mj-lt"/>
              </a:rPr>
              <a:t>)</a:t>
            </a:r>
            <a:r>
              <a:rPr lang="vi-VN" sz="2800" b="1" dirty="0">
                <a:latin typeface="+mj-lt"/>
              </a:rPr>
              <a:t> static:</a:t>
            </a:r>
            <a:r>
              <a:rPr lang="vi-VN" sz="2800" dirty="0">
                <a:latin typeface="+mj-lt"/>
              </a:rPr>
              <a:t> Khi bạn khai báo một phương thức là static, thì phương thức đó gọi là phương thức static.</a:t>
            </a:r>
          </a:p>
          <a:p>
            <a:pPr marL="457189" indent="-457189">
              <a:buFont typeface="Wingdings" panose="05000000000000000000" pitchFamily="2" charset="2"/>
              <a:buChar char="ü"/>
            </a:pPr>
            <a:r>
              <a:rPr lang="vi-VN" sz="2800" b="1" dirty="0">
                <a:latin typeface="+mj-lt"/>
              </a:rPr>
              <a:t>Khối static:</a:t>
            </a:r>
            <a:r>
              <a:rPr lang="vi-VN" sz="2800" dirty="0">
                <a:latin typeface="+mj-lt"/>
              </a:rPr>
              <a:t> Được sử dụng để khởi tạo thành viên dữ liệu static</a:t>
            </a:r>
            <a:r>
              <a:rPr lang="en-US" sz="2800" dirty="0">
                <a:latin typeface="+mj-lt"/>
              </a:rPr>
              <a:t>.</a:t>
            </a:r>
            <a:r>
              <a:rPr lang="en-US" sz="2800" dirty="0" err="1">
                <a:latin typeface="Times New Roman" panose="02020603050405020304" pitchFamily="18" charset="0"/>
                <a:cs typeface="Times New Roman" panose="02020603050405020304" pitchFamily="18" charset="0"/>
              </a:rPr>
              <a:t>Khối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main().</a:t>
            </a:r>
            <a:endParaRPr lang="vi-VN" sz="28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3331397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524000" y="879339"/>
            <a:ext cx="9144000" cy="674551"/>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636093" y="791118"/>
            <a:ext cx="887467" cy="1098451"/>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229468" y="1212512"/>
              <a:ext cx="982593" cy="744607"/>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1636097" y="1679621"/>
            <a:ext cx="8959676" cy="3539430"/>
          </a:xfrm>
          <a:prstGeom prst="rect">
            <a:avLst/>
          </a:prstGeom>
          <a:noFill/>
        </p:spPr>
        <p:txBody>
          <a:bodyPr wrap="square" rtlCol="0">
            <a:spAutoFit/>
          </a:bodyPr>
          <a:lstStyle/>
          <a:p>
            <a:pPr marL="457189" indent="-457189">
              <a:buFont typeface="Wingdings" panose="05000000000000000000" pitchFamily="2" charset="2"/>
              <a:buChar char="Ø"/>
            </a:pPr>
            <a:r>
              <a:rPr lang="vi-VN" sz="2800" dirty="0">
                <a:latin typeface="+mj-lt"/>
              </a:rPr>
              <a:t>Biến static có thể được sử dụng để tham chiếu thuộc tính chung của tất cả đối tượng (mà không là duy nhất cho mỗi đối tượng), ví dụ như tên công ty của nhân viên, tên trường học của các sinh viên, ...</a:t>
            </a:r>
          </a:p>
          <a:p>
            <a:pPr marL="457189" indent="-457189">
              <a:buFont typeface="Wingdings" panose="05000000000000000000" pitchFamily="2" charset="2"/>
              <a:buChar char="Ø"/>
            </a:pPr>
            <a:r>
              <a:rPr lang="vi-VN" sz="2800" dirty="0">
                <a:latin typeface="+mj-lt"/>
              </a:rPr>
              <a:t>Biến static lấy bộ nhớ chỉ một lần trong Class Area tại thời gian tải lớp đó.</a:t>
            </a:r>
            <a:endParaRPr lang="en-US" sz="2800" dirty="0">
              <a:latin typeface="+mj-lt"/>
            </a:endParaRPr>
          </a:p>
          <a:p>
            <a:pPr marL="457189" indent="-457189">
              <a:buFont typeface="Wingdings" panose="05000000000000000000" pitchFamily="2" charset="2"/>
              <a:buChar char="Ø"/>
            </a:pPr>
            <a:r>
              <a:rPr lang="vi-VN" sz="2800" dirty="0">
                <a:latin typeface="+mj-lt"/>
              </a:rPr>
              <a:t>Sử dụng biến static giúp chương trình của bạn sử dụng bộ nhớ hiệu quả hơn (tiết kiệm bộ nhớ).</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24213002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524000" y="879339"/>
            <a:ext cx="9144000" cy="674551"/>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636093" y="791118"/>
            <a:ext cx="887467" cy="1098451"/>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283621" y="1212512"/>
              <a:ext cx="928442" cy="744607"/>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1636097" y="1679623"/>
            <a:ext cx="8959676" cy="2677656"/>
          </a:xfrm>
          <a:prstGeom prst="rect">
            <a:avLst/>
          </a:prstGeom>
          <a:noFill/>
        </p:spPr>
        <p:txBody>
          <a:bodyPr wrap="square" rtlCol="0">
            <a:spAutoFit/>
          </a:bodyPr>
          <a:lstStyle/>
          <a:p>
            <a:pPr marL="457189" indent="-457189">
              <a:buFont typeface="Wingdings" panose="05000000000000000000" pitchFamily="2" charset="2"/>
              <a:buChar char="Ø"/>
            </a:pPr>
            <a:r>
              <a:rPr lang="vi-VN" sz="2800" dirty="0">
                <a:latin typeface="+mj-lt"/>
              </a:rPr>
              <a:t>Một phương thức</a:t>
            </a:r>
            <a:r>
              <a:rPr lang="en-US" sz="2800" dirty="0">
                <a:latin typeface="+mj-lt"/>
              </a:rPr>
              <a:t>(Method)</a:t>
            </a:r>
            <a:r>
              <a:rPr lang="vi-VN" sz="2800" dirty="0">
                <a:latin typeface="+mj-lt"/>
              </a:rPr>
              <a:t> static thuộc lớp chứ không phải đối tượng của lớp.</a:t>
            </a:r>
          </a:p>
          <a:p>
            <a:pPr marL="457189" indent="-457189">
              <a:buFont typeface="Wingdings" panose="05000000000000000000" pitchFamily="2" charset="2"/>
              <a:buChar char="Ø"/>
            </a:pPr>
            <a:r>
              <a:rPr lang="vi-VN" sz="2800" dirty="0">
                <a:latin typeface="+mj-lt"/>
              </a:rPr>
              <a:t>Một phương thức static gọi mà không cần tạo một instance của một lớp.</a:t>
            </a:r>
            <a:r>
              <a:rPr lang="en-US" sz="2800" dirty="0">
                <a:latin typeface="+mj-lt"/>
              </a:rPr>
              <a:t>VD: </a:t>
            </a:r>
            <a:r>
              <a:rPr lang="en-US" sz="2800" dirty="0" err="1">
                <a:latin typeface="+mj-lt"/>
              </a:rPr>
              <a:t>TenClass.staticMethod</a:t>
            </a:r>
            <a:r>
              <a:rPr lang="en-US" sz="2800" dirty="0">
                <a:latin typeface="+mj-lt"/>
              </a:rPr>
              <a:t>();</a:t>
            </a:r>
            <a:endParaRPr lang="vi-VN" sz="2800" dirty="0">
              <a:latin typeface="+mj-lt"/>
            </a:endParaRPr>
          </a:p>
          <a:p>
            <a:pPr marL="457189" indent="-457189">
              <a:buFont typeface="Wingdings" panose="05000000000000000000" pitchFamily="2" charset="2"/>
              <a:buChar char="Ø"/>
            </a:pPr>
            <a:r>
              <a:rPr lang="vi-VN" sz="2800" dirty="0">
                <a:latin typeface="+mj-lt"/>
              </a:rPr>
              <a:t>Phương thức static có thể truy cập biến static và có thể thay đổi giá trị của nó.</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211647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524000" y="879339"/>
            <a:ext cx="9144000" cy="674551"/>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636093" y="791118"/>
            <a:ext cx="887467" cy="1098451"/>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248016" y="1212512"/>
              <a:ext cx="964046" cy="744607"/>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1616165" y="1973502"/>
            <a:ext cx="8959676" cy="3108543"/>
          </a:xfrm>
          <a:prstGeom prst="rect">
            <a:avLst/>
          </a:prstGeom>
          <a:noFill/>
        </p:spPr>
        <p:txBody>
          <a:bodyPr wrap="square" rtlCol="0">
            <a:spAutoFit/>
          </a:bodyPr>
          <a:lstStyle/>
          <a:p>
            <a:r>
              <a:rPr lang="vi-VN" sz="2800" b="1" dirty="0">
                <a:latin typeface="+mj-lt"/>
              </a:rPr>
              <a:t>Khối static trong Java</a:t>
            </a:r>
          </a:p>
          <a:p>
            <a:pPr marL="457189" indent="-457189">
              <a:buFont typeface="Wingdings" panose="05000000000000000000" pitchFamily="2" charset="2"/>
              <a:buChar char="Ø"/>
            </a:pPr>
            <a:r>
              <a:rPr lang="vi-VN" sz="2800" dirty="0">
                <a:latin typeface="+mj-lt"/>
              </a:rPr>
              <a:t>Được sử dụng để khởi tạo thành viên dữ liệu static.</a:t>
            </a:r>
          </a:p>
          <a:p>
            <a:pPr marL="457189" indent="-457189">
              <a:buFont typeface="Wingdings" panose="05000000000000000000" pitchFamily="2" charset="2"/>
              <a:buChar char="Ø"/>
            </a:pPr>
            <a:r>
              <a:rPr lang="vi-VN" sz="2800" dirty="0">
                <a:latin typeface="+mj-lt"/>
              </a:rPr>
              <a:t>Nó được </a:t>
            </a:r>
            <a:r>
              <a:rPr lang="vi-VN" sz="2800" b="1" dirty="0">
                <a:latin typeface="+mj-lt"/>
              </a:rPr>
              <a:t>thực thi trước phương thức main</a:t>
            </a:r>
            <a:r>
              <a:rPr lang="vi-VN" sz="2800" dirty="0">
                <a:latin typeface="+mj-lt"/>
              </a:rPr>
              <a:t> tại lúc </a:t>
            </a:r>
            <a:r>
              <a:rPr lang="en-US" sz="2800" dirty="0" err="1">
                <a:latin typeface="Times New Roman" panose="02020603050405020304" pitchFamily="18" charset="0"/>
                <a:cs typeface="Times New Roman" panose="02020603050405020304" pitchFamily="18" charset="0"/>
              </a:rPr>
              <a:t>chạy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vi-V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JDK 1.7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main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trình.Trước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1.7. Ta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khối</a:t>
            </a:r>
            <a:r>
              <a:rPr lang="en-US" sz="2800" dirty="0">
                <a:latin typeface="Times New Roman" panose="02020603050405020304" pitchFamily="18" charset="0"/>
                <a:cs typeface="Times New Roman" panose="02020603050405020304" pitchFamily="18" charset="0"/>
              </a:rPr>
              <a:t> static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main()</a:t>
            </a:r>
            <a:endParaRPr lang="vi-VN" sz="28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4780723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524000" y="879339"/>
            <a:ext cx="9144000" cy="674551"/>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636093" y="791118"/>
            <a:ext cx="887467" cy="1098451"/>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339470" y="1212512"/>
              <a:ext cx="872592" cy="744607"/>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891" y="1732788"/>
            <a:ext cx="8598652" cy="4048256"/>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31957268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534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4000" y="2781722"/>
            <a:ext cx="1637891" cy="1388099"/>
            <a:chOff x="2553093" y="952901"/>
            <a:chExt cx="2064233"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7" name="文本框 136"/>
            <p:cNvSpPr txBox="1"/>
            <p:nvPr/>
          </p:nvSpPr>
          <p:spPr>
            <a:xfrm>
              <a:off x="2751042" y="1191967"/>
              <a:ext cx="1866284" cy="1283210"/>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5" name="圆角矩形 14"/>
          <p:cNvSpPr/>
          <p:nvPr/>
        </p:nvSpPr>
        <p:spPr>
          <a:xfrm>
            <a:off x="3073505" y="2349167"/>
            <a:ext cx="710979" cy="589704"/>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sp>
        <p:nvSpPr>
          <p:cNvPr id="41" name="圆角矩形 40" descr="Làm  Quen Với Hàm(Method)">
            <a:extLst>
              <a:ext uri="{C183D7F6-B498-43B3-948B-1728B52AA6E4}">
                <adec:decorative xmlns:adec="http://schemas.microsoft.com/office/drawing/2017/decorative" val="0"/>
              </a:ext>
            </a:extLst>
          </p:cNvPr>
          <p:cNvSpPr/>
          <p:nvPr/>
        </p:nvSpPr>
        <p:spPr>
          <a:xfrm>
            <a:off x="4141425" y="2349165"/>
            <a:ext cx="6423675" cy="592659"/>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Collections Trong Java</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57" name="组合 56"/>
          <p:cNvGrpSpPr/>
          <p:nvPr/>
        </p:nvGrpSpPr>
        <p:grpSpPr>
          <a:xfrm>
            <a:off x="3730231" y="2349167"/>
            <a:ext cx="404759" cy="2109755"/>
            <a:chOff x="3971019" y="796001"/>
            <a:chExt cx="660256" cy="5338506"/>
          </a:xfrm>
        </p:grpSpPr>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75" name="圆角矩形 34">
            <a:extLst>
              <a:ext uri="{FF2B5EF4-FFF2-40B4-BE49-F238E27FC236}">
                <a16:creationId xmlns:a16="http://schemas.microsoft.com/office/drawing/2014/main" id="{4A98B195-D5E7-4238-B9B0-9E6698C21C3A}"/>
              </a:ext>
            </a:extLst>
          </p:cNvPr>
          <p:cNvSpPr/>
          <p:nvPr/>
        </p:nvSpPr>
        <p:spPr>
          <a:xfrm>
            <a:off x="3077071" y="3029911"/>
            <a:ext cx="722927" cy="640783"/>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68" name="组合 51">
            <a:extLst>
              <a:ext uri="{FF2B5EF4-FFF2-40B4-BE49-F238E27FC236}">
                <a16:creationId xmlns:a16="http://schemas.microsoft.com/office/drawing/2014/main" id="{8541760D-945C-4378-82F6-7A5400A5AB52}"/>
              </a:ext>
            </a:extLst>
          </p:cNvPr>
          <p:cNvGrpSpPr/>
          <p:nvPr/>
        </p:nvGrpSpPr>
        <p:grpSpPr>
          <a:xfrm>
            <a:off x="4129459" y="3029911"/>
            <a:ext cx="6435920" cy="651508"/>
            <a:chOff x="4555084" y="4807549"/>
            <a:chExt cx="4361682" cy="974162"/>
          </a:xfrm>
        </p:grpSpPr>
        <p:pic>
          <p:nvPicPr>
            <p:cNvPr id="69"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72"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a:solidFill>
                    <a:schemeClr val="accent1">
                      <a:lumMod val="50000"/>
                    </a:schemeClr>
                  </a:solidFill>
                  <a:latin typeface="Times New Roman" panose="02020603050405020304" pitchFamily="18" charset="0"/>
                  <a:cs typeface="Times New Roman" panose="02020603050405020304" pitchFamily="18" charset="0"/>
                </a:rPr>
                <a:t>Comparable,Comparator</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Trong Java</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36" name="组合 23"/>
          <p:cNvGrpSpPr/>
          <p:nvPr/>
        </p:nvGrpSpPr>
        <p:grpSpPr>
          <a:xfrm>
            <a:off x="3059880" y="3761733"/>
            <a:ext cx="724605" cy="697191"/>
            <a:chOff x="2857499" y="1149477"/>
            <a:chExt cx="1089578" cy="958123"/>
          </a:xfrm>
        </p:grpSpPr>
        <p:sp>
          <p:nvSpPr>
            <p:cNvPr id="40"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42"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03</a:t>
              </a:r>
              <a:endParaRPr lang="zh-CN" altLang="en-US" sz="2800" dirty="0">
                <a:latin typeface="Impact" panose="020B0806030902050204" pitchFamily="34" charset="0"/>
              </a:endParaRPr>
            </a:p>
          </p:txBody>
        </p:sp>
      </p:grpSp>
      <p:grpSp>
        <p:nvGrpSpPr>
          <p:cNvPr id="30" name="组合 46"/>
          <p:cNvGrpSpPr/>
          <p:nvPr/>
        </p:nvGrpSpPr>
        <p:grpSpPr>
          <a:xfrm>
            <a:off x="4067094" y="3768823"/>
            <a:ext cx="6498007" cy="759931"/>
            <a:chOff x="4508256" y="2181457"/>
            <a:chExt cx="4441125" cy="1268084"/>
          </a:xfrm>
        </p:grpSpPr>
        <p:pic>
          <p:nvPicPr>
            <p:cNvPr id="32" name="图片 47"/>
            <p:cNvPicPr>
              <a:picLocks noChangeAspect="1"/>
            </p:cNvPicPr>
            <p:nvPr/>
          </p:nvPicPr>
          <p:blipFill rotWithShape="1">
            <a:blip r:embed="rId3"/>
            <a:srcRect t="76775"/>
            <a:stretch>
              <a:fillRect/>
            </a:stretch>
          </p:blipFill>
          <p:spPr>
            <a:xfrm>
              <a:off x="4508256" y="3248234"/>
              <a:ext cx="3646270" cy="201307"/>
            </a:xfrm>
            <a:prstGeom prst="rect">
              <a:avLst/>
            </a:prstGeom>
          </p:spPr>
        </p:pic>
        <p:sp>
          <p:nvSpPr>
            <p:cNvPr id="35" name="圆角矩形 50"/>
            <p:cNvSpPr/>
            <p:nvPr/>
          </p:nvSpPr>
          <p:spPr>
            <a:xfrm>
              <a:off x="4560357" y="2181457"/>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Thực</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Hành</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Collection</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Collections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650282" y="809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Arrow: Pentagon 1">
            <a:extLst>
              <a:ext uri="{FF2B5EF4-FFF2-40B4-BE49-F238E27FC236}">
                <a16:creationId xmlns:a16="http://schemas.microsoft.com/office/drawing/2014/main" id="{C109F12B-2084-4CD6-95B2-9820093B5F38}"/>
              </a:ext>
            </a:extLst>
          </p:cNvPr>
          <p:cNvSpPr/>
          <p:nvPr/>
        </p:nvSpPr>
        <p:spPr>
          <a:xfrm>
            <a:off x="1772915" y="1670820"/>
            <a:ext cx="2791741" cy="58557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Collection là gì?</a:t>
            </a:r>
          </a:p>
        </p:txBody>
      </p:sp>
      <p:sp>
        <p:nvSpPr>
          <p:cNvPr id="14" name="Arrow: Pentagon 13">
            <a:extLst>
              <a:ext uri="{FF2B5EF4-FFF2-40B4-BE49-F238E27FC236}">
                <a16:creationId xmlns:a16="http://schemas.microsoft.com/office/drawing/2014/main" id="{2CF3D351-2118-45CC-BFBD-C282B76F2800}"/>
              </a:ext>
            </a:extLst>
          </p:cNvPr>
          <p:cNvSpPr/>
          <p:nvPr/>
        </p:nvSpPr>
        <p:spPr>
          <a:xfrm>
            <a:off x="2240335" y="2504896"/>
            <a:ext cx="7733603" cy="585573"/>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0000"/>
                </a:solidFill>
              </a:rPr>
              <a:t>- Là mảng/ danh sách dùng trong h</a:t>
            </a:r>
            <a:r>
              <a:rPr lang="vi-VN" sz="2800">
                <a:solidFill>
                  <a:srgbClr val="FF0000"/>
                </a:solidFill>
              </a:rPr>
              <a:t>ư</a:t>
            </a:r>
            <a:r>
              <a:rPr lang="en-US" sz="2800">
                <a:solidFill>
                  <a:srgbClr val="FF0000"/>
                </a:solidFill>
              </a:rPr>
              <a:t>ớng đối t</a:t>
            </a:r>
            <a:r>
              <a:rPr lang="vi-VN" sz="2800">
                <a:solidFill>
                  <a:srgbClr val="FF0000"/>
                </a:solidFill>
              </a:rPr>
              <a:t>ư</a:t>
            </a:r>
            <a:r>
              <a:rPr lang="en-US" sz="2800">
                <a:solidFill>
                  <a:srgbClr val="FF0000"/>
                </a:solidFill>
              </a:rPr>
              <a:t>ợng</a:t>
            </a:r>
          </a:p>
        </p:txBody>
      </p:sp>
      <p:sp>
        <p:nvSpPr>
          <p:cNvPr id="15" name="Arrow: Pentagon 14">
            <a:extLst>
              <a:ext uri="{FF2B5EF4-FFF2-40B4-BE49-F238E27FC236}">
                <a16:creationId xmlns:a16="http://schemas.microsoft.com/office/drawing/2014/main" id="{7F5B6B59-ADF4-485D-8B37-3122F3EB1B4B}"/>
              </a:ext>
            </a:extLst>
          </p:cNvPr>
          <p:cNvSpPr/>
          <p:nvPr/>
        </p:nvSpPr>
        <p:spPr>
          <a:xfrm>
            <a:off x="2267014" y="3420286"/>
            <a:ext cx="7817095" cy="995415"/>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189" indent="-457189">
              <a:buFontTx/>
              <a:buChar char="-"/>
            </a:pPr>
            <a:r>
              <a:rPr lang="en-US" sz="2800">
                <a:solidFill>
                  <a:srgbClr val="FF0000"/>
                </a:solidFill>
              </a:rPr>
              <a:t>Cung cấp các Method: add(), set(), remove(),… </a:t>
            </a:r>
          </a:p>
          <a:p>
            <a:pPr marL="457189" indent="-457189">
              <a:buFontTx/>
              <a:buChar char="-"/>
            </a:pPr>
            <a:r>
              <a:rPr lang="en-US" sz="2800">
                <a:solidFill>
                  <a:srgbClr val="FF0000"/>
                </a:solidFill>
              </a:rPr>
              <a:t>Dùng để thêm,sửa,xóa các phần tử trong mảng</a:t>
            </a:r>
          </a:p>
        </p:txBody>
      </p:sp>
      <p:sp>
        <p:nvSpPr>
          <p:cNvPr id="16" name="Arrow: Pentagon 15">
            <a:extLst>
              <a:ext uri="{FF2B5EF4-FFF2-40B4-BE49-F238E27FC236}">
                <a16:creationId xmlns:a16="http://schemas.microsoft.com/office/drawing/2014/main" id="{43AD8D37-EA0A-456E-A92C-362DBC5C178B}"/>
              </a:ext>
            </a:extLst>
          </p:cNvPr>
          <p:cNvSpPr/>
          <p:nvPr/>
        </p:nvSpPr>
        <p:spPr>
          <a:xfrm>
            <a:off x="2267014" y="4689475"/>
            <a:ext cx="7817095" cy="995415"/>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189" indent="-457189">
              <a:buFontTx/>
              <a:buChar char="-"/>
            </a:pPr>
            <a:r>
              <a:rPr lang="en-US" sz="2800">
                <a:solidFill>
                  <a:srgbClr val="FF0000"/>
                </a:solidFill>
              </a:rPr>
              <a:t>Ưu điểm: Tiện dụng, hiệu năng cao</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12709462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Collections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650282" y="809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9615" y="1568133"/>
            <a:ext cx="8252775" cy="442407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40341283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Collections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650282" y="809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2" name="Picture 1">
            <a:extLst>
              <a:ext uri="{FF2B5EF4-FFF2-40B4-BE49-F238E27FC236}">
                <a16:creationId xmlns:a16="http://schemas.microsoft.com/office/drawing/2014/main" id="{486FFCF9-CEF9-43B3-8CB2-C7E160C13351}"/>
              </a:ext>
            </a:extLst>
          </p:cNvPr>
          <p:cNvPicPr>
            <a:picLocks noChangeAspect="1"/>
          </p:cNvPicPr>
          <p:nvPr/>
        </p:nvPicPr>
        <p:blipFill>
          <a:blip r:embed="rId3"/>
          <a:stretch>
            <a:fillRect/>
          </a:stretch>
        </p:blipFill>
        <p:spPr>
          <a:xfrm>
            <a:off x="2602331" y="1690847"/>
            <a:ext cx="7062967" cy="430135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42744704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5" name="TextBox 4">
            <a:extLst>
              <a:ext uri="{FF2B5EF4-FFF2-40B4-BE49-F238E27FC236}">
                <a16:creationId xmlns:a16="http://schemas.microsoft.com/office/drawing/2014/main" id="{EBF6886A-2D30-425E-BCBE-1EC3AE47F8B1}"/>
              </a:ext>
            </a:extLst>
          </p:cNvPr>
          <p:cNvSpPr txBox="1"/>
          <p:nvPr/>
        </p:nvSpPr>
        <p:spPr>
          <a:xfrm>
            <a:off x="1464451" y="1770995"/>
            <a:ext cx="9051149"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Class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Một lớp là một kiểu dữ liệu bao </a:t>
            </a:r>
            <a:r>
              <a:rPr lang="vi-VN" sz="2800" b="1" dirty="0">
                <a:latin typeface="Times New Roman" panose="02020603050405020304" pitchFamily="18" charset="0"/>
                <a:cs typeface="Times New Roman" panose="02020603050405020304" pitchFamily="18" charset="0"/>
              </a:rPr>
              <a:t>gồm</a:t>
            </a:r>
            <a:r>
              <a:rPr lang="vi-VN" sz="2800" dirty="0">
                <a:latin typeface="Times New Roman" panose="02020603050405020304" pitchFamily="18" charset="0"/>
                <a:cs typeface="Times New Roman" panose="02020603050405020304" pitchFamily="18" charset="0"/>
              </a:rPr>
              <a:t> các </a:t>
            </a:r>
            <a:r>
              <a:rPr lang="vi-VN" sz="2800" b="1" dirty="0">
                <a:latin typeface="Times New Roman" panose="02020603050405020304" pitchFamily="18" charset="0"/>
                <a:cs typeface="Times New Roman" panose="02020603050405020304" pitchFamily="18" charset="0"/>
              </a:rPr>
              <a:t>thuộc tính</a:t>
            </a:r>
            <a:r>
              <a:rPr lang="en-US" sz="2800" b="1" dirty="0">
                <a:latin typeface="Times New Roman" panose="02020603050405020304" pitchFamily="18" charset="0"/>
                <a:cs typeface="Times New Roman" panose="02020603050405020304" pitchFamily="18" charset="0"/>
              </a:rPr>
              <a:t>(Attribute)</a:t>
            </a:r>
            <a:r>
              <a:rPr lang="vi-VN" sz="2800" dirty="0">
                <a:latin typeface="Times New Roman" panose="02020603050405020304" pitchFamily="18" charset="0"/>
                <a:cs typeface="Times New Roman" panose="02020603050405020304" pitchFamily="18" charset="0"/>
              </a:rPr>
              <a:t> và các </a:t>
            </a:r>
            <a:r>
              <a:rPr lang="vi-VN" sz="2800" b="1" dirty="0">
                <a:latin typeface="Times New Roman" panose="02020603050405020304" pitchFamily="18" charset="0"/>
                <a:cs typeface="Times New Roman" panose="02020603050405020304" pitchFamily="18" charset="0"/>
              </a:rPr>
              <a:t>phương thức</a:t>
            </a:r>
            <a:r>
              <a:rPr lang="en-US" sz="2800" b="1" dirty="0">
                <a:latin typeface="Times New Roman" panose="02020603050405020304" pitchFamily="18" charset="0"/>
                <a:cs typeface="Times New Roman" panose="02020603050405020304" pitchFamily="18" charset="0"/>
              </a:rPr>
              <a:t>(Method)</a:t>
            </a:r>
            <a:r>
              <a:rPr lang="vi-VN" sz="2800" dirty="0">
                <a:latin typeface="Times New Roman" panose="02020603050405020304" pitchFamily="18" charset="0"/>
                <a:cs typeface="Times New Roman" panose="02020603050405020304" pitchFamily="18" charset="0"/>
              </a:rPr>
              <a:t> được định nghĩa từ trước</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class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coi</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object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trừu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hóa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ngoài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endParaRPr lang="en-US" sz="2800" dirty="0">
              <a:latin typeface="Times New Roman" panose="02020603050405020304" pitchFamily="18" charset="0"/>
              <a:cs typeface="Times New Roman" panose="02020603050405020304" pitchFamily="18" charset="0"/>
            </a:endParaRPr>
          </a:p>
        </p:txBody>
      </p:sp>
      <p:grpSp>
        <p:nvGrpSpPr>
          <p:cNvPr id="7" name="组合 17"/>
          <p:cNvGrpSpPr/>
          <p:nvPr/>
        </p:nvGrpSpPr>
        <p:grpSpPr>
          <a:xfrm>
            <a:off x="1338172" y="1052561"/>
            <a:ext cx="9144000" cy="614338"/>
            <a:chOff x="3129129" y="1121776"/>
            <a:chExt cx="5933741" cy="1171624"/>
          </a:xfrm>
          <a:solidFill>
            <a:schemeClr val="accent1">
              <a:lumMod val="75000"/>
            </a:schemeClr>
          </a:solidFill>
        </p:grpSpPr>
        <p:sp>
          <p:nvSpPr>
            <p:cNvPr id="8"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9"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Object(</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0" name="组合 20"/>
          <p:cNvGrpSpPr/>
          <p:nvPr/>
        </p:nvGrpSpPr>
        <p:grpSpPr>
          <a:xfrm>
            <a:off x="1583504" y="997587"/>
            <a:ext cx="1002875" cy="959281"/>
            <a:chOff x="3150396" y="933507"/>
            <a:chExt cx="1350360" cy="1758295"/>
          </a:xfrm>
        </p:grpSpPr>
        <p:grpSp>
          <p:nvGrpSpPr>
            <p:cNvPr id="11" name="组合 21"/>
            <p:cNvGrpSpPr/>
            <p:nvPr/>
          </p:nvGrpSpPr>
          <p:grpSpPr>
            <a:xfrm>
              <a:off x="3150396" y="933507"/>
              <a:ext cx="1350360" cy="1758295"/>
              <a:chOff x="3222820" y="1148080"/>
              <a:chExt cx="1284820" cy="1672959"/>
            </a:xfrm>
          </p:grpSpPr>
          <p:grpSp>
            <p:nvGrpSpPr>
              <p:cNvPr id="13" name="组合 25"/>
              <p:cNvGrpSpPr/>
              <p:nvPr/>
            </p:nvGrpSpPr>
            <p:grpSpPr>
              <a:xfrm>
                <a:off x="3283275" y="1217897"/>
                <a:ext cx="1219082" cy="1603142"/>
                <a:chOff x="7134179" y="2788658"/>
                <a:chExt cx="2190439" cy="2880512"/>
              </a:xfrm>
            </p:grpSpPr>
            <p:sp>
              <p:nvSpPr>
                <p:cNvPr id="15"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4"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2"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4946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524001" y="865801"/>
            <a:ext cx="9219627"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Collections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650282" y="809126"/>
            <a:ext cx="1001252" cy="1113780"/>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2" name="Picture 1">
            <a:extLst>
              <a:ext uri="{FF2B5EF4-FFF2-40B4-BE49-F238E27FC236}">
                <a16:creationId xmlns:a16="http://schemas.microsoft.com/office/drawing/2014/main" id="{5E9102B8-980B-48E4-B310-3DB3B4BAAE88}"/>
              </a:ext>
            </a:extLst>
          </p:cNvPr>
          <p:cNvPicPr>
            <a:picLocks noChangeAspect="1"/>
          </p:cNvPicPr>
          <p:nvPr/>
        </p:nvPicPr>
        <p:blipFill>
          <a:blip r:embed="rId3"/>
          <a:stretch>
            <a:fillRect/>
          </a:stretch>
        </p:blipFill>
        <p:spPr>
          <a:xfrm>
            <a:off x="1628488" y="1601419"/>
            <a:ext cx="9010651" cy="430947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10497417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1524000" y="857249"/>
            <a:ext cx="9144000" cy="614339"/>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Comparable,Comparator</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1769333" y="802278"/>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6" y="1147357"/>
              <a:ext cx="857448" cy="959026"/>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Arrow: Pentagon 1">
            <a:extLst>
              <a:ext uri="{FF2B5EF4-FFF2-40B4-BE49-F238E27FC236}">
                <a16:creationId xmlns:a16="http://schemas.microsoft.com/office/drawing/2014/main" id="{93F5EC11-A3CC-4900-B5E7-C5CDD65E6ABD}"/>
              </a:ext>
            </a:extLst>
          </p:cNvPr>
          <p:cNvSpPr/>
          <p:nvPr/>
        </p:nvSpPr>
        <p:spPr>
          <a:xfrm>
            <a:off x="1577437" y="2003331"/>
            <a:ext cx="9037129" cy="641117"/>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a:solidFill>
                  <a:srgbClr val="FF0000"/>
                </a:solidFill>
                <a:latin typeface="Open Sans"/>
              </a:rPr>
              <a:t>Method </a:t>
            </a:r>
            <a:r>
              <a:rPr lang="vi-VN" sz="2600">
                <a:solidFill>
                  <a:srgbClr val="FF0000"/>
                </a:solidFill>
                <a:latin typeface="Open Sans"/>
              </a:rPr>
              <a:t>Collections.sort(List list)</a:t>
            </a:r>
            <a:r>
              <a:rPr lang="en-US" sz="2600">
                <a:solidFill>
                  <a:srgbClr val="FF0000"/>
                </a:solidFill>
                <a:latin typeface="Open Sans"/>
              </a:rPr>
              <a:t> :  </a:t>
            </a:r>
            <a:r>
              <a:rPr lang="en-US" sz="2600">
                <a:solidFill>
                  <a:schemeClr val="tx1">
                    <a:lumMod val="85000"/>
                    <a:lumOff val="15000"/>
                  </a:schemeClr>
                </a:solidFill>
                <a:latin typeface="Open Sans"/>
              </a:rPr>
              <a:t>sắp xếp tăng dần(ASC)</a:t>
            </a:r>
            <a:endParaRPr lang="vi-VN" sz="2600">
              <a:solidFill>
                <a:schemeClr val="tx1">
                  <a:lumMod val="85000"/>
                  <a:lumOff val="15000"/>
                </a:schemeClr>
              </a:solidFill>
              <a:latin typeface="Open Sans"/>
            </a:endParaRPr>
          </a:p>
        </p:txBody>
      </p:sp>
      <p:sp>
        <p:nvSpPr>
          <p:cNvPr id="18" name="Arrow: Pentagon 17">
            <a:extLst>
              <a:ext uri="{FF2B5EF4-FFF2-40B4-BE49-F238E27FC236}">
                <a16:creationId xmlns:a16="http://schemas.microsoft.com/office/drawing/2014/main" id="{39F88A96-CC07-4DF7-AF71-B8416D928A69}"/>
              </a:ext>
            </a:extLst>
          </p:cNvPr>
          <p:cNvSpPr/>
          <p:nvPr/>
        </p:nvSpPr>
        <p:spPr>
          <a:xfrm>
            <a:off x="1577438" y="3182455"/>
            <a:ext cx="9037129" cy="1692783"/>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rgbClr val="FF0000"/>
                </a:solidFill>
                <a:latin typeface="Open Sans"/>
              </a:rPr>
              <a:t>Collections.sort(list, new Comparator&lt;T&gt;()): </a:t>
            </a:r>
            <a:r>
              <a:rPr lang="en-US" sz="2800">
                <a:solidFill>
                  <a:srgbClr val="333333"/>
                </a:solidFill>
                <a:latin typeface="Open Sans"/>
              </a:rPr>
              <a:t> sắp xếp các phần tử của list theo thứ tự giảm dần hoặc tăng dần.</a:t>
            </a:r>
            <a:endParaRPr lang="vi-VN" sz="2800">
              <a:solidFill>
                <a:srgbClr val="FF0000"/>
              </a:solidFill>
              <a:latin typeface="Open Sans"/>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771904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1524000" y="857249"/>
            <a:ext cx="9144000" cy="614339"/>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Comparable,Comparator</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1769333" y="802278"/>
            <a:ext cx="1002875" cy="95928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7" name="文本框 23"/>
            <p:cNvSpPr txBox="1"/>
            <p:nvPr/>
          </p:nvSpPr>
          <p:spPr>
            <a:xfrm>
              <a:off x="3467446" y="1147357"/>
              <a:ext cx="846726" cy="959026"/>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438" y="1755749"/>
            <a:ext cx="8897129" cy="3902607"/>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8011624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524000" y="857253"/>
            <a:ext cx="9144000" cy="756271"/>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Thực</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Hành</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Collection</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652389" y="804717"/>
            <a:ext cx="1164148" cy="1186939"/>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a:solidFill>
                    <a:srgbClr val="E87071"/>
                  </a:solidFill>
                  <a:latin typeface="Impact" panose="020B0806030902050204" pitchFamily="34" charset="0"/>
                </a:rPr>
                <a:t>03</a:t>
              </a:r>
              <a:endParaRPr lang="zh-CN" altLang="en-US" sz="2500" dirty="0">
                <a:solidFill>
                  <a:srgbClr val="E87071"/>
                </a:solidFill>
                <a:latin typeface="Impact" panose="020B0806030902050204" pitchFamily="34" charset="0"/>
              </a:endParaRPr>
            </a:p>
          </p:txBody>
        </p:sp>
      </p:grpSp>
      <p:sp>
        <p:nvSpPr>
          <p:cNvPr id="2" name="TextBox 1"/>
          <p:cNvSpPr txBox="1"/>
          <p:nvPr/>
        </p:nvSpPr>
        <p:spPr>
          <a:xfrm>
            <a:off x="1652390" y="1755191"/>
            <a:ext cx="7563289" cy="1477328"/>
          </a:xfrm>
          <a:prstGeom prst="rect">
            <a:avLst/>
          </a:prstGeom>
          <a:noFill/>
        </p:spPr>
        <p:txBody>
          <a:bodyPr wrap="none" rtlCol="0">
            <a:spAutoFit/>
          </a:bodyPr>
          <a:lstStyle/>
          <a:p>
            <a:pPr marL="514338" indent="-514338">
              <a:buAutoNum type="arabicPeriod"/>
            </a:pP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quen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ArrayList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br>
              <a:rPr lang="en-US" sz="3000" dirty="0">
                <a:latin typeface="Times New Roman" panose="02020603050405020304" pitchFamily="18" charset="0"/>
                <a:cs typeface="Times New Roman" panose="02020603050405020304" pitchFamily="18" charset="0"/>
              </a:rPr>
            </a:br>
            <a:r>
              <a:rPr lang="en-US" sz="3000" dirty="0" err="1">
                <a:latin typeface="Times New Roman" panose="02020603050405020304" pitchFamily="18" charset="0"/>
                <a:cs typeface="Times New Roman" panose="02020603050405020304" pitchFamily="18" charset="0"/>
              </a:rPr>
              <a:t>Thêm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xóa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list</a:t>
            </a:r>
          </a:p>
          <a:p>
            <a:pPr marL="514338" indent="-514338">
              <a:buAutoNum type="arabicPeriod"/>
            </a:pP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với</a:t>
            </a:r>
            <a:r>
              <a:rPr lang="en-US" sz="3000">
                <a:latin typeface="Times New Roman" panose="02020603050405020304" pitchFamily="18" charset="0"/>
                <a:cs typeface="Times New Roman" panose="02020603050405020304" pitchFamily="18" charset="0"/>
              </a:rPr>
              <a:t> Set</a:t>
            </a:r>
            <a:endParaRPr lang="en-US" sz="30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 y="304801"/>
            <a:ext cx="1117600" cy="802995"/>
          </a:xfrm>
          <a:prstGeom prst="rect">
            <a:avLst/>
          </a:prstGeom>
        </p:spPr>
      </p:pic>
    </p:spTree>
    <p:extLst>
      <p:ext uri="{BB962C8B-B14F-4D97-AF65-F5344CB8AC3E}">
        <p14:creationId xmlns:p14="http://schemas.microsoft.com/office/powerpoint/2010/main" val="2101751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pic>
        <p:nvPicPr>
          <p:cNvPr id="5" name="Picture 4" descr="Hỏi - đáp: Lộ trình du học với ngân sách thấ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47800"/>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9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5" name="TextBox 4">
            <a:extLst>
              <a:ext uri="{FF2B5EF4-FFF2-40B4-BE49-F238E27FC236}">
                <a16:creationId xmlns:a16="http://schemas.microsoft.com/office/drawing/2014/main" id="{EBF6886A-2D30-425E-BCBE-1EC3AE47F8B1}"/>
              </a:ext>
            </a:extLst>
          </p:cNvPr>
          <p:cNvSpPr txBox="1"/>
          <p:nvPr/>
        </p:nvSpPr>
        <p:spPr>
          <a:xfrm>
            <a:off x="964479" y="1899534"/>
            <a:ext cx="8969595" cy="2246769"/>
          </a:xfrm>
          <a:prstGeom prst="rect">
            <a:avLst/>
          </a:prstGeom>
          <a:noFill/>
        </p:spPr>
        <p:txBody>
          <a:bodyPr wrap="square" rtlCol="0">
            <a:spAutoFit/>
          </a:bodyPr>
          <a:lstStyle/>
          <a:p>
            <a:r>
              <a:rPr lang="vi-VN" sz="2800" b="1" dirty="0">
                <a:latin typeface="+mj-lt"/>
              </a:rPr>
              <a:t>Sự khác nhau</a:t>
            </a:r>
            <a:r>
              <a:rPr lang="en-US" sz="2800" b="1" dirty="0">
                <a:latin typeface="+mj-lt"/>
              </a:rPr>
              <a:t> </a:t>
            </a:r>
            <a:r>
              <a:rPr lang="en-US" sz="2800" b="1" dirty="0" err="1">
                <a:latin typeface="Times New Roman" panose="02020603050405020304" pitchFamily="18" charset="0"/>
                <a:cs typeface="Times New Roman" panose="02020603050405020304" pitchFamily="18" charset="0"/>
              </a:rPr>
              <a:t>của</a:t>
            </a:r>
            <a:r>
              <a:rPr lang="vi-VN" sz="2800" b="1" dirty="0">
                <a:latin typeface="+mj-lt"/>
              </a:rPr>
              <a:t> </a:t>
            </a:r>
            <a:r>
              <a:rPr lang="en-US" sz="2800" b="1" dirty="0">
                <a:latin typeface="Times New Roman" panose="02020603050405020304" pitchFamily="18" charset="0"/>
                <a:cs typeface="Times New Roman" panose="02020603050405020304" pitchFamily="18" charset="0"/>
              </a:rPr>
              <a:t>Class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Object:</a:t>
            </a:r>
          </a:p>
          <a:p>
            <a:pPr marL="285750" indent="-28575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Lớp bạn có thể hiểu nó như là khuôn mẫu, đối tượng là một thực thể thể hiện dựa trên khuôn mẫu đó</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Object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“new”</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VD: Class Car.java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audiCar</a:t>
            </a:r>
            <a:endParaRPr lang="vi-VN"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2265554" y="4082429"/>
            <a:ext cx="6289292" cy="2242171"/>
          </a:xfrm>
          <a:prstGeom prst="rect">
            <a:avLst/>
          </a:prstGeom>
        </p:spPr>
      </p:pic>
      <p:grpSp>
        <p:nvGrpSpPr>
          <p:cNvPr id="8" name="组合 17"/>
          <p:cNvGrpSpPr/>
          <p:nvPr/>
        </p:nvGrpSpPr>
        <p:grpSpPr>
          <a:xfrm>
            <a:off x="838200" y="1181100"/>
            <a:ext cx="9144000" cy="614338"/>
            <a:chOff x="3129129" y="1121776"/>
            <a:chExt cx="5933741" cy="1171624"/>
          </a:xfrm>
          <a:solidFill>
            <a:schemeClr val="accent1">
              <a:lumMod val="75000"/>
            </a:schemeClr>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Object(</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1" name="组合 20"/>
          <p:cNvGrpSpPr/>
          <p:nvPr/>
        </p:nvGrpSpPr>
        <p:grpSpPr>
          <a:xfrm>
            <a:off x="1083532" y="1126126"/>
            <a:ext cx="1002875" cy="959281"/>
            <a:chOff x="3150396" y="933507"/>
            <a:chExt cx="1350360" cy="1758295"/>
          </a:xfrm>
        </p:grpSpPr>
        <p:grpSp>
          <p:nvGrpSpPr>
            <p:cNvPr id="12" name="组合 21"/>
            <p:cNvGrpSpPr/>
            <p:nvPr/>
          </p:nvGrpSpPr>
          <p:grpSpPr>
            <a:xfrm>
              <a:off x="3150396" y="933507"/>
              <a:ext cx="1350360" cy="1758295"/>
              <a:chOff x="3222820" y="1148080"/>
              <a:chExt cx="1284820" cy="1672959"/>
            </a:xfrm>
          </p:grpSpPr>
          <p:grpSp>
            <p:nvGrpSpPr>
              <p:cNvPr id="14" name="组合 25"/>
              <p:cNvGrpSpPr/>
              <p:nvPr/>
            </p:nvGrpSpPr>
            <p:grpSpPr>
              <a:xfrm>
                <a:off x="3283275" y="1217897"/>
                <a:ext cx="1219082" cy="1603142"/>
                <a:chOff x="7134179" y="2788658"/>
                <a:chExt cx="2190439" cy="2880512"/>
              </a:xfrm>
            </p:grpSpPr>
            <p:sp>
              <p:nvSpPr>
                <p:cNvPr id="16"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7"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8"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5"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3" name="文本框 23"/>
            <p:cNvSpPr txBox="1"/>
            <p:nvPr/>
          </p:nvSpPr>
          <p:spPr>
            <a:xfrm>
              <a:off x="3467445" y="1147356"/>
              <a:ext cx="774243" cy="720610"/>
            </a:xfrm>
            <a:prstGeom prst="rect">
              <a:avLst/>
            </a:prstGeom>
            <a:noFill/>
          </p:spPr>
          <p:txBody>
            <a:bodyPr wrap="square" rtlCol="0">
              <a:spAutoFit/>
            </a:bodyPr>
            <a:lstStyle/>
            <a:p>
              <a:r>
                <a:rPr lang="en-US" altLang="zh-CN"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8171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371600" y="943633"/>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483693" y="855413"/>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371600" y="1542395"/>
            <a:ext cx="8959676"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Constructor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Constructor là một </a:t>
            </a:r>
            <a:r>
              <a:rPr lang="vi-VN" sz="2800" b="1" dirty="0">
                <a:latin typeface="Times New Roman" panose="02020603050405020304" pitchFamily="18" charset="0"/>
                <a:cs typeface="Times New Roman" panose="02020603050405020304" pitchFamily="18" charset="0"/>
              </a:rPr>
              <a:t>dạng đặc biệt</a:t>
            </a:r>
            <a:r>
              <a:rPr lang="vi-VN" sz="2800" dirty="0">
                <a:latin typeface="Times New Roman" panose="02020603050405020304" pitchFamily="18" charset="0"/>
                <a:cs typeface="Times New Roman" panose="02020603050405020304" pitchFamily="18" charset="0"/>
              </a:rPr>
              <a:t> của </a:t>
            </a:r>
            <a:r>
              <a:rPr lang="en-US" sz="2800" b="1" dirty="0">
                <a:latin typeface="Times New Roman" panose="02020603050405020304" pitchFamily="18" charset="0"/>
                <a:cs typeface="Times New Roman" panose="02020603050405020304" pitchFamily="18" charset="0"/>
              </a:rPr>
              <a:t>Method(</a:t>
            </a:r>
            <a:r>
              <a:rPr lang="en-US" sz="2800" b="1"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phương thức</a:t>
            </a:r>
            <a:r>
              <a:rPr lang="en-US" sz="28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được </a:t>
            </a:r>
            <a:r>
              <a:rPr lang="vi-VN" sz="2800" b="1" dirty="0">
                <a:latin typeface="Times New Roman" panose="02020603050405020304" pitchFamily="18" charset="0"/>
                <a:cs typeface="Times New Roman" panose="02020603050405020304" pitchFamily="18" charset="0"/>
              </a:rPr>
              <a:t>sử dụng để khởi tạo</a:t>
            </a:r>
            <a:r>
              <a:rPr lang="vi-VN" sz="2800" dirty="0">
                <a:latin typeface="Times New Roman" panose="02020603050405020304" pitchFamily="18" charset="0"/>
                <a:cs typeface="Times New Roman" panose="02020603050405020304" pitchFamily="18" charset="0"/>
              </a:rPr>
              <a:t> các </a:t>
            </a:r>
            <a:r>
              <a:rPr lang="vi-VN" sz="2800" b="1" dirty="0">
                <a:latin typeface="Times New Roman" panose="02020603050405020304" pitchFamily="18" charset="0"/>
                <a:cs typeface="Times New Roman" panose="02020603050405020304" pitchFamily="18" charset="0"/>
              </a:rPr>
              <a:t>đối tượng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class</a:t>
            </a:r>
            <a:r>
              <a:rPr lang="vi-V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Constructor được gọi tại thời điểm tạo đối tượng. Nó khởi tạo các giá trị để cung cấp dữ liệu cho các đối 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vi-VN"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Cú</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1 class:</a:t>
            </a:r>
          </a:p>
          <a:p>
            <a:pPr algn="ctr"/>
            <a:r>
              <a:rPr lang="en-US" sz="2800" dirty="0">
                <a:latin typeface="Times New Roman" panose="02020603050405020304" pitchFamily="18" charset="0"/>
                <a:cs typeface="Times New Roman" panose="02020603050405020304" pitchFamily="18" charset="0"/>
              </a:rPr>
              <a:t>	</a:t>
            </a:r>
            <a:r>
              <a:rPr lang="en-US" sz="2800" dirty="0" err="1">
                <a:solidFill>
                  <a:schemeClr val="accent5">
                    <a:lumMod val="75000"/>
                  </a:schemeClr>
                </a:solidFill>
                <a:latin typeface="Times New Roman" panose="02020603050405020304" pitchFamily="18" charset="0"/>
                <a:cs typeface="Times New Roman" panose="02020603050405020304" pitchFamily="18" charset="0"/>
              </a:rPr>
              <a:t>TenClass</a:t>
            </a:r>
            <a:r>
              <a:rPr lang="en-US" sz="2800" dirty="0">
                <a:solidFill>
                  <a:schemeClr val="accent5">
                    <a:lumMod val="75000"/>
                  </a:schemeClr>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tenDoiTuong</a:t>
            </a:r>
            <a:r>
              <a:rPr lang="en-US" sz="2800" dirty="0">
                <a:solidFill>
                  <a:schemeClr val="accent5">
                    <a:lumMod val="75000"/>
                  </a:schemeClr>
                </a:solidFill>
                <a:latin typeface="Times New Roman" panose="02020603050405020304" pitchFamily="18" charset="0"/>
                <a:cs typeface="Times New Roman" panose="02020603050405020304" pitchFamily="18" charset="0"/>
              </a:rPr>
              <a:t> = </a:t>
            </a:r>
            <a:r>
              <a:rPr lang="en-US" sz="2800" dirty="0">
                <a:solidFill>
                  <a:srgbClr val="C00000"/>
                </a:solidFill>
                <a:latin typeface="Times New Roman" panose="02020603050405020304" pitchFamily="18" charset="0"/>
                <a:cs typeface="Times New Roman" panose="02020603050405020304" pitchFamily="18" charset="0"/>
              </a:rPr>
              <a:t>new</a:t>
            </a:r>
            <a:r>
              <a:rPr lang="en-US" sz="2800" dirty="0">
                <a:solidFill>
                  <a:schemeClr val="accent5">
                    <a:lumMod val="75000"/>
                  </a:schemeClr>
                </a:solidFill>
                <a:latin typeface="Times New Roman" panose="02020603050405020304" pitchFamily="18" charset="0"/>
                <a:cs typeface="Times New Roman" panose="02020603050405020304" pitchFamily="18" charset="0"/>
              </a:rPr>
              <a:t> </a:t>
            </a:r>
            <a:r>
              <a:rPr lang="en-US" sz="2800" dirty="0" err="1">
                <a:solidFill>
                  <a:schemeClr val="accent5">
                    <a:lumMod val="75000"/>
                  </a:schemeClr>
                </a:solidFill>
                <a:latin typeface="Times New Roman" panose="02020603050405020304" pitchFamily="18" charset="0"/>
                <a:cs typeface="Times New Roman" panose="02020603050405020304" pitchFamily="18" charset="0"/>
              </a:rPr>
              <a:t>TenClass</a:t>
            </a:r>
            <a:r>
              <a:rPr lang="en-US" sz="2800" dirty="0">
                <a:solidFill>
                  <a:schemeClr val="accent5">
                    <a:lumMod val="75000"/>
                  </a:schemeClr>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VD: </a:t>
            </a:r>
            <a:r>
              <a:rPr lang="en-US" sz="2800" dirty="0">
                <a:solidFill>
                  <a:schemeClr val="accent5">
                    <a:lumMod val="75000"/>
                  </a:schemeClr>
                </a:solidFill>
                <a:latin typeface="Times New Roman" panose="02020603050405020304" pitchFamily="18" charset="0"/>
                <a:cs typeface="Times New Roman" panose="02020603050405020304" pitchFamily="18" charset="0"/>
              </a:rPr>
              <a:t>Car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audi</a:t>
            </a:r>
            <a:r>
              <a:rPr lang="en-US" sz="2800" dirty="0">
                <a:latin typeface="Times New Roman" panose="02020603050405020304" pitchFamily="18" charset="0"/>
                <a:cs typeface="Times New Roman" panose="02020603050405020304" pitchFamily="18" charset="0"/>
              </a:rPr>
              <a:t> = </a:t>
            </a:r>
            <a:r>
              <a:rPr lang="en-US" sz="2800" dirty="0">
                <a:solidFill>
                  <a:srgbClr val="C00000"/>
                </a:solidFill>
                <a:latin typeface="Times New Roman" panose="02020603050405020304" pitchFamily="18" charset="0"/>
                <a:cs typeface="Times New Roman" panose="02020603050405020304" pitchFamily="18" charset="0"/>
              </a:rPr>
              <a:t>new</a:t>
            </a:r>
            <a:r>
              <a:rPr lang="en-US" sz="2800" dirty="0">
                <a:latin typeface="Times New Roman" panose="02020603050405020304" pitchFamily="18" charset="0"/>
                <a:cs typeface="Times New Roman" panose="02020603050405020304" pitchFamily="18" charset="0"/>
              </a:rPr>
              <a:t> </a:t>
            </a:r>
            <a:r>
              <a:rPr lang="en-US" sz="2800" dirty="0">
                <a:solidFill>
                  <a:schemeClr val="accent5">
                    <a:lumMod val="75000"/>
                  </a:schemeClr>
                </a:solidFill>
                <a:latin typeface="Times New Roman" panose="02020603050405020304" pitchFamily="18" charset="0"/>
                <a:cs typeface="Times New Roman" panose="02020603050405020304" pitchFamily="18" charset="0"/>
              </a:rPr>
              <a:t>Car</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8414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447800" y="1222120"/>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559893" y="1133900"/>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447800" y="1820882"/>
            <a:ext cx="8959676" cy="39703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Constructor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b="1" dirty="0" err="1">
                <a:latin typeface="Times New Roman" panose="02020603050405020304" pitchFamily="18" charset="0"/>
                <a:cs typeface="Times New Roman" panose="02020603050405020304" pitchFamily="18" charset="0"/>
              </a:rPr>
              <a:t>Tất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cả</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Attribute(</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Method(</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class. </a:t>
            </a:r>
            <a:r>
              <a:rPr lang="en-US" sz="2800" b="1" dirty="0" err="1">
                <a:latin typeface="Times New Roman" panose="02020603050405020304" pitchFamily="18" charset="0"/>
                <a:cs typeface="Times New Roman" panose="02020603050405020304" pitchFamily="18" charset="0"/>
              </a:rPr>
              <a:t>Nếu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muốn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Bắt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buộc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qua </a:t>
            </a:r>
            <a:r>
              <a:rPr lang="en-US" sz="2800" b="1" dirty="0" err="1">
                <a:latin typeface="Times New Roman" panose="02020603050405020304" pitchFamily="18" charset="0"/>
                <a:cs typeface="Times New Roman" panose="02020603050405020304" pitchFamily="18" charset="0"/>
              </a:rPr>
              <a:t>khởi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constructor(</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Trừ</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những</a:t>
            </a:r>
            <a:r>
              <a:rPr lang="en-US" sz="2800" b="1" dirty="0">
                <a:latin typeface="Times New Roman" panose="02020603050405020304" pitchFamily="18" charset="0"/>
                <a:cs typeface="Times New Roman" panose="02020603050405020304" pitchFamily="18" charset="0"/>
              </a:rPr>
              <a:t> method </a:t>
            </a:r>
            <a:r>
              <a:rPr lang="en-US" sz="2800" b="1" dirty="0" err="1">
                <a:latin typeface="Times New Roman" panose="02020603050405020304" pitchFamily="18" charset="0"/>
                <a:cs typeface="Times New Roman" panose="02020603050405020304" pitchFamily="18" charset="0"/>
              </a:rPr>
              <a:t>tĩnh</a:t>
            </a:r>
            <a:r>
              <a:rPr lang="en-US" sz="2800" b="1" dirty="0">
                <a:latin typeface="Times New Roman" panose="02020603050405020304" pitchFamily="18" charset="0"/>
                <a:cs typeface="Times New Roman" panose="02020603050405020304" pitchFamily="18" charset="0"/>
              </a:rPr>
              <a:t>(static).</a:t>
            </a:r>
          </a:p>
          <a:p>
            <a:pPr marL="457200" indent="-457200">
              <a:buFont typeface="Wingdings" panose="05000000000000000000" pitchFamily="2" charset="2"/>
              <a:buChar char="Ø"/>
            </a:pP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(default)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mọi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null</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VD: String </a:t>
            </a:r>
            <a:r>
              <a:rPr lang="en-US" sz="2800" dirty="0" err="1">
                <a:latin typeface="Times New Roman" panose="02020603050405020304" pitchFamily="18" charset="0"/>
                <a:cs typeface="Times New Roman" panose="02020603050405020304" pitchFamily="18" charset="0"/>
              </a:rPr>
              <a:t>strA</a:t>
            </a:r>
            <a:r>
              <a:rPr lang="en-US" sz="28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=&gt; </a:t>
            </a:r>
            <a:r>
              <a:rPr lang="en-US" sz="2800" dirty="0" err="1">
                <a:latin typeface="Times New Roman" panose="02020603050405020304" pitchFamily="18" charset="0"/>
                <a:cs typeface="Times New Roman" panose="02020603050405020304" pitchFamily="18" charset="0"/>
              </a:rPr>
              <a:t>strA</a:t>
            </a:r>
            <a:r>
              <a:rPr lang="en-US" sz="2800" dirty="0">
                <a:latin typeface="Times New Roman" panose="02020603050405020304" pitchFamily="18" charset="0"/>
                <a:cs typeface="Times New Roman" panose="02020603050405020304" pitchFamily="18" charset="0"/>
              </a:rPr>
              <a:t> = null;</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Car </a:t>
            </a:r>
            <a:r>
              <a:rPr lang="en-US" sz="2800" dirty="0" err="1">
                <a:latin typeface="Times New Roman" panose="02020603050405020304" pitchFamily="18" charset="0"/>
                <a:cs typeface="Times New Roman" panose="02020603050405020304" pitchFamily="18" charset="0"/>
              </a:rPr>
              <a:t>audi</a:t>
            </a:r>
            <a:r>
              <a:rPr lang="en-US" sz="2800" dirty="0">
                <a:latin typeface="Times New Roman" panose="02020603050405020304" pitchFamily="18" charset="0"/>
                <a:cs typeface="Times New Roman" panose="02020603050405020304" pitchFamily="18" charset="0"/>
              </a:rPr>
              <a:t>; =&gt; </a:t>
            </a:r>
            <a:r>
              <a:rPr lang="en-US" sz="2800" dirty="0" err="1">
                <a:latin typeface="Times New Roman" panose="02020603050405020304" pitchFamily="18" charset="0"/>
                <a:cs typeface="Times New Roman" panose="02020603050405020304" pitchFamily="18" charset="0"/>
              </a:rPr>
              <a:t>audi</a:t>
            </a:r>
            <a:r>
              <a:rPr lang="en-US" sz="2800" dirty="0">
                <a:latin typeface="Times New Roman" panose="02020603050405020304" pitchFamily="18" charset="0"/>
                <a:cs typeface="Times New Roman" panose="02020603050405020304" pitchFamily="18" charset="0"/>
              </a:rPr>
              <a:t> = null;</a:t>
            </a:r>
          </a:p>
        </p:txBody>
      </p:sp>
    </p:spTree>
    <p:extLst>
      <p:ext uri="{BB962C8B-B14F-4D97-AF65-F5344CB8AC3E}">
        <p14:creationId xmlns:p14="http://schemas.microsoft.com/office/powerpoint/2010/main" val="222058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600200" y="723030"/>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712293" y="634810"/>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TextBox 16"/>
          <p:cNvSpPr txBox="1"/>
          <p:nvPr/>
        </p:nvSpPr>
        <p:spPr>
          <a:xfrm>
            <a:off x="1672430" y="1897082"/>
            <a:ext cx="9071770" cy="3970318"/>
          </a:xfrm>
          <a:prstGeom prst="rect">
            <a:avLst/>
          </a:prstGeom>
          <a:noFill/>
        </p:spPr>
        <p:txBody>
          <a:bodyPr wrap="square" rtlCol="0">
            <a:spAutoFit/>
          </a:bodyPr>
          <a:lstStyle/>
          <a:p>
            <a:pPr marL="457200" indent="-457200">
              <a:buFont typeface="Wingdings" panose="05000000000000000000" pitchFamily="2" charset="2"/>
              <a:buChar char="Ø"/>
            </a:pPr>
            <a:r>
              <a:rPr lang="vi-VN" sz="2800" b="1" dirty="0">
                <a:latin typeface="+mj-lt"/>
              </a:rPr>
              <a:t>Các quy tắc tạo constructor trong </a:t>
            </a:r>
            <a:r>
              <a:rPr lang="en-US" sz="2800" b="1" dirty="0">
                <a:latin typeface="+mj-lt"/>
              </a:rPr>
              <a:t>J</a:t>
            </a:r>
            <a:r>
              <a:rPr lang="vi-VN" sz="2800" b="1" dirty="0">
                <a:latin typeface="+mj-lt"/>
              </a:rPr>
              <a:t>ava</a:t>
            </a:r>
            <a:r>
              <a:rPr lang="en-US" sz="2800" b="1" dirty="0">
                <a:latin typeface="+mj-lt"/>
              </a:rPr>
              <a:t>(2 </a:t>
            </a:r>
            <a:r>
              <a:rPr lang="en-US" sz="2800" b="1" dirty="0" err="1">
                <a:latin typeface="+mj-lt"/>
              </a:rPr>
              <a:t>Quy</a:t>
            </a:r>
            <a:r>
              <a:rPr lang="en-US" sz="2800" b="1" dirty="0">
                <a:latin typeface="+mj-lt"/>
              </a:rPr>
              <a:t> </a:t>
            </a:r>
            <a:r>
              <a:rPr lang="en-US" sz="2800" b="1" dirty="0" err="1">
                <a:latin typeface="+mj-lt"/>
              </a:rPr>
              <a:t>tắc</a:t>
            </a:r>
            <a:r>
              <a:rPr lang="en-US" sz="2800" b="1" dirty="0">
                <a:latin typeface="+mj-lt"/>
              </a:rPr>
              <a:t>):</a:t>
            </a:r>
          </a:p>
          <a:p>
            <a:pPr marL="514350" indent="-514350">
              <a:buFont typeface="+mj-lt"/>
              <a:buAutoNum type="arabicPeriod"/>
            </a:pPr>
            <a:r>
              <a:rPr lang="vi-VN" sz="2800" dirty="0">
                <a:latin typeface="+mj-lt"/>
              </a:rPr>
              <a:t>Tên constructor phải </a:t>
            </a:r>
            <a:r>
              <a:rPr lang="en-US" sz="2800" b="1" dirty="0" err="1">
                <a:latin typeface="Times New Roman" panose="02020603050405020304" pitchFamily="18" charset="0"/>
                <a:cs typeface="Times New Roman" panose="02020603050405020304" pitchFamily="18" charset="0"/>
              </a:rPr>
              <a:t>trùng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class</a:t>
            </a:r>
            <a:r>
              <a:rPr lang="vi-VN" sz="2800" b="1" dirty="0">
                <a:latin typeface="Times New Roman" panose="02020603050405020304" pitchFamily="18" charset="0"/>
                <a:cs typeface="Times New Roman" panose="02020603050405020304" pitchFamily="18" charset="0"/>
              </a:rPr>
              <a:t> </a:t>
            </a:r>
            <a:r>
              <a:rPr lang="vi-VN" sz="2800" b="1" dirty="0">
                <a:latin typeface="+mj-lt"/>
              </a:rPr>
              <a:t>chứa nó</a:t>
            </a:r>
            <a:r>
              <a:rPr lang="vi-VN" sz="2800" dirty="0">
                <a:latin typeface="+mj-lt"/>
              </a:rPr>
              <a:t>.</a:t>
            </a:r>
          </a:p>
          <a:p>
            <a:pPr marL="514350" indent="-514350">
              <a:buFont typeface="+mj-lt"/>
              <a:buAutoNum type="arabicPeriod"/>
            </a:pPr>
            <a:r>
              <a:rPr lang="vi-VN" sz="2800" dirty="0">
                <a:latin typeface="+mj-lt"/>
              </a:rPr>
              <a:t>Constructor không có kiểu</a:t>
            </a:r>
            <a:r>
              <a:rPr lang="en-US" sz="2800" dirty="0">
                <a:latin typeface="+mj-lt"/>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vi-VN" sz="2800" dirty="0">
                <a:latin typeface="Times New Roman" panose="02020603050405020304" pitchFamily="18" charset="0"/>
                <a:cs typeface="Times New Roman" panose="02020603050405020304" pitchFamily="18" charset="0"/>
              </a:rPr>
              <a:t> </a:t>
            </a:r>
            <a:r>
              <a:rPr lang="vi-VN" sz="2800" dirty="0">
                <a:latin typeface="+mj-lt"/>
              </a:rPr>
              <a:t>trả về tường minh</a:t>
            </a:r>
            <a:r>
              <a:rPr lang="vi-VN" sz="2800" dirty="0">
                <a:latin typeface="+mj-lt"/>
                <a:cs typeface="Times New Roman" panose="02020603050405020304" pitchFamily="18" charset="0"/>
              </a:rPr>
              <a:t>.</a:t>
            </a:r>
            <a:br>
              <a:rPr lang="en-US" sz="2800" dirty="0">
                <a:latin typeface="+mj-lt"/>
              </a:rPr>
            </a:br>
            <a:endParaRPr lang="vi-VN" sz="2800" dirty="0">
              <a:latin typeface="+mj-lt"/>
            </a:endParaRPr>
          </a:p>
          <a:p>
            <a:pPr marL="457200" indent="-457200">
              <a:buFont typeface="Wingdings" panose="05000000000000000000" pitchFamily="2" charset="2"/>
              <a:buChar char="Ø"/>
            </a:pPr>
            <a:r>
              <a:rPr lang="vi-VN" sz="2800" b="1" dirty="0">
                <a:latin typeface="+mj-lt"/>
              </a:rPr>
              <a:t>Các kiểu của </a:t>
            </a:r>
            <a:r>
              <a:rPr lang="en-US" sz="2800" b="1" dirty="0">
                <a:latin typeface="Times New Roman" panose="02020603050405020304" pitchFamily="18" charset="0"/>
                <a:cs typeface="Times New Roman" panose="02020603050405020304" pitchFamily="18" charset="0"/>
              </a:rPr>
              <a:t>J</a:t>
            </a:r>
            <a:r>
              <a:rPr lang="vi-VN" sz="2800" b="1" dirty="0">
                <a:latin typeface="+mj-lt"/>
              </a:rPr>
              <a:t>ava </a:t>
            </a:r>
            <a:r>
              <a:rPr lang="en-US" sz="2800" b="1" dirty="0">
                <a:latin typeface="+mj-lt"/>
              </a:rPr>
              <a:t>C</a:t>
            </a:r>
            <a:r>
              <a:rPr lang="vi-VN" sz="2800" b="1" dirty="0">
                <a:latin typeface="+mj-lt"/>
              </a:rPr>
              <a:t>onstructor</a:t>
            </a:r>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Kiểu</a:t>
            </a:r>
            <a:r>
              <a:rPr lang="en-US" sz="2800" b="1" dirty="0">
                <a:latin typeface="Times New Roman" panose="02020603050405020304" pitchFamily="18" charset="0"/>
                <a:cs typeface="Times New Roman" panose="02020603050405020304" pitchFamily="18" charset="0"/>
              </a:rPr>
              <a:t>):</a:t>
            </a:r>
            <a:endParaRPr lang="vi-VN" sz="28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vi-VN" sz="2800" dirty="0">
                <a:latin typeface="+mj-lt"/>
              </a:rPr>
              <a:t>Constructor mặc định (không có tham số truyền vào)</a:t>
            </a:r>
          </a:p>
          <a:p>
            <a:pPr marL="514350" indent="-514350">
              <a:buFont typeface="+mj-lt"/>
              <a:buAutoNum type="arabicPeriod"/>
            </a:pPr>
            <a:r>
              <a:rPr lang="vi-VN" sz="2800" dirty="0">
                <a:latin typeface="+mj-lt"/>
              </a:rPr>
              <a:t>Constructor</a:t>
            </a:r>
            <a:r>
              <a:rPr lang="en-US" sz="2800" dirty="0">
                <a:latin typeface="+mj-lt"/>
              </a:rPr>
              <a:t> </a:t>
            </a:r>
            <a:r>
              <a:rPr lang="en-US" sz="2800" dirty="0" err="1">
                <a:latin typeface="Times New Roman" panose="02020603050405020304" pitchFamily="18" charset="0"/>
                <a:cs typeface="Times New Roman" panose="02020603050405020304" pitchFamily="18" charset="0"/>
              </a:rPr>
              <a:t>có</a:t>
            </a:r>
            <a:r>
              <a:rPr lang="vi-VN" sz="2800" dirty="0">
                <a:latin typeface="+mj-lt"/>
              </a:rPr>
              <a:t> tham số</a:t>
            </a:r>
            <a:endParaRPr lang="en-US" sz="2800" dirty="0">
              <a:latin typeface="+mj-lt"/>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Constructor Overloading(</a:t>
            </a:r>
            <a:r>
              <a:rPr lang="en-US" sz="2800" dirty="0" err="1">
                <a:latin typeface="Times New Roman" panose="02020603050405020304" pitchFamily="18" charset="0"/>
                <a:cs typeface="Times New Roman" panose="02020603050405020304" pitchFamily="18" charset="0"/>
              </a:rPr>
              <a:t>Ghi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đè</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p:txBody>
      </p:sp>
      <p:sp>
        <p:nvSpPr>
          <p:cNvPr id="18" name="AutoShape 6" descr="các kiểu constructor trong java"/>
          <p:cNvSpPr>
            <a:spLocks noChangeAspect="1" noChangeArrowheads="1"/>
          </p:cNvSpPr>
          <p:nvPr/>
        </p:nvSpPr>
        <p:spPr bwMode="auto">
          <a:xfrm>
            <a:off x="1755775" y="55647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8" descr="các kiểu constructor trong java"/>
          <p:cNvSpPr>
            <a:spLocks noChangeAspect="1" noChangeArrowheads="1"/>
          </p:cNvSpPr>
          <p:nvPr/>
        </p:nvSpPr>
        <p:spPr bwMode="auto">
          <a:xfrm>
            <a:off x="1908175" y="70887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5760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139</TotalTime>
  <Words>3296</Words>
  <Application>Microsoft Office PowerPoint</Application>
  <PresentationFormat>Widescreen</PresentationFormat>
  <Paragraphs>290</Paragraphs>
  <Slides>54</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#9Slide02 Noi dung dai</vt:lpstr>
      <vt:lpstr>#9Slide02 Tieu de dai</vt:lpstr>
      <vt:lpstr>#9Slide02 Tieu de rat dai 02</vt:lpstr>
      <vt:lpstr>Arial</vt:lpstr>
      <vt:lpstr>Calibri</vt:lpstr>
      <vt:lpstr>Impact</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Phú BK</cp:lastModifiedBy>
  <cp:revision>18</cp:revision>
  <dcterms:created xsi:type="dcterms:W3CDTF">2020-08-07T13:14:06Z</dcterms:created>
  <dcterms:modified xsi:type="dcterms:W3CDTF">2022-08-09T04:50:38Z</dcterms:modified>
  <cp:category>9Slide.vn</cp:category>
  <cp:contentStatus>9Slide</cp:contentStatus>
</cp:coreProperties>
</file>