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69" r:id="rId5"/>
    <p:sldId id="259" r:id="rId6"/>
    <p:sldId id="268" r:id="rId7"/>
    <p:sldId id="271" r:id="rId8"/>
    <p:sldId id="295" r:id="rId9"/>
    <p:sldId id="294" r:id="rId10"/>
    <p:sldId id="272" r:id="rId11"/>
    <p:sldId id="273" r:id="rId12"/>
    <p:sldId id="274" r:id="rId13"/>
    <p:sldId id="279" r:id="rId14"/>
    <p:sldId id="291" r:id="rId15"/>
    <p:sldId id="296" r:id="rId16"/>
    <p:sldId id="281" r:id="rId17"/>
    <p:sldId id="297" r:id="rId18"/>
    <p:sldId id="284" r:id="rId19"/>
    <p:sldId id="285" r:id="rId20"/>
    <p:sldId id="298" r:id="rId21"/>
    <p:sldId id="299" r:id="rId22"/>
    <p:sldId id="300" r:id="rId23"/>
    <p:sldId id="301" r:id="rId24"/>
    <p:sldId id="302" r:id="rId25"/>
    <p:sldId id="293" r:id="rId26"/>
    <p:sldId id="264"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1" roundtripDataSignature="AMtx7mj558g+zs1o7BnEogSEStSFHJZ7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673CC-27E6-520D-CA2D-23B6DB77DCC9}" v="132" dt="2023-07-16T14:39:21.466"/>
    <p1510:client id="{8656E9CF-624C-4BAC-B930-26DD75DA3F61}" v="468" dt="2023-07-16T07:34:50.020"/>
    <p1510:client id="{9F2667BC-3C22-1CBD-FD08-19501E9D53D0}" v="80" dt="2023-07-16T14:30:40.297"/>
  </p1510:revLst>
</p1510:revInfo>
</file>

<file path=ppt/tableStyles.xml><?xml version="1.0" encoding="utf-8"?>
<a:tblStyleLst xmlns:a="http://schemas.openxmlformats.org/drawingml/2006/main" def="{AFD22519-920E-4A79-9395-4B45224A8854}">
  <a:tblStyle styleId="{AFD22519-920E-4A79-9395-4B45224A885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03B2DB2-02B6-4C3D-985E-F377A2C2FDB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4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894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922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7259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8296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8113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2957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2480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619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5748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884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655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0815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9023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4238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302599737_9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g13302599737_9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207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3255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2856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2284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a90a8876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13a90a8876c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4803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14"/>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4"/>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19"/>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9"/>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12"/>
          <p:cNvSpPr txBox="1">
            <a:spLocks noGrp="1"/>
          </p:cNvSpPr>
          <p:nvPr>
            <p:ph type="title"/>
          </p:nvPr>
        </p:nvSpPr>
        <p:spPr>
          <a:xfrm>
            <a:off x="2380488" y="2365248"/>
            <a:ext cx="4383024" cy="21275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15"/>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5"/>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5"/>
          <p:cNvSpPr txBox="1">
            <a:spLocks noGrp="1"/>
          </p:cNvSpPr>
          <p:nvPr>
            <p:ph type="body" idx="1"/>
          </p:nvPr>
        </p:nvSpPr>
        <p:spPr>
          <a:xfrm>
            <a:off x="528828"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15"/>
          <p:cNvSpPr txBox="1">
            <a:spLocks noGrp="1"/>
          </p:cNvSpPr>
          <p:nvPr>
            <p:ph type="body" idx="2"/>
          </p:nvPr>
        </p:nvSpPr>
        <p:spPr>
          <a:xfrm>
            <a:off x="4572000"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1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6"/>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6"/>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1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1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 name="Google Shape;36;p16"/>
          <p:cNvSpPr txBox="1">
            <a:spLocks noGrp="1"/>
          </p:cNvSpPr>
          <p:nvPr>
            <p:ph type="body" idx="1"/>
          </p:nvPr>
        </p:nvSpPr>
        <p:spPr>
          <a:xfrm>
            <a:off x="234950" y="963168"/>
            <a:ext cx="8674100" cy="513283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3511295" y="224917"/>
            <a:ext cx="5397627"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Google Shape;39;p17"/>
          <p:cNvSpPr txBox="1">
            <a:spLocks noGrp="1"/>
          </p:cNvSpPr>
          <p:nvPr>
            <p:ph type="body" idx="1"/>
          </p:nvPr>
        </p:nvSpPr>
        <p:spPr>
          <a:xfrm>
            <a:off x="3524251" y="1011238"/>
            <a:ext cx="5384672" cy="55292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17"/>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17"/>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Google Shape;45;p18"/>
          <p:cNvSpPr txBox="1">
            <a:spLocks noGrp="1"/>
          </p:cNvSpPr>
          <p:nvPr>
            <p:ph type="body" idx="1"/>
          </p:nvPr>
        </p:nvSpPr>
        <p:spPr>
          <a:xfrm>
            <a:off x="595884"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8"/>
          <p:cNvSpPr txBox="1">
            <a:spLocks noGrp="1"/>
          </p:cNvSpPr>
          <p:nvPr>
            <p:ph type="body" idx="2"/>
          </p:nvPr>
        </p:nvSpPr>
        <p:spPr>
          <a:xfrm>
            <a:off x="4639056"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8"/>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8"/>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1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5489901"/>
          </a:xfrm>
          <a:prstGeom prst="rect">
            <a:avLst/>
          </a:prstGeom>
          <a:noFill/>
        </p:spPr>
        <p:txBody>
          <a:bodyPr wrap="square" rtlCol="0">
            <a:spAutoFit/>
          </a:bodyPr>
          <a:lstStyle/>
          <a:p>
            <a:pPr>
              <a:lnSpc>
                <a:spcPct val="150000"/>
              </a:lnSpc>
            </a:pPr>
            <a:r>
              <a:rPr lang="en-US" sz="1600" b="1">
                <a:solidFill>
                  <a:schemeClr val="tx1"/>
                </a:solidFill>
              </a:rPr>
              <a:t>3.3. </a:t>
            </a:r>
            <a:r>
              <a:rPr lang="en-US" sz="1600" b="1" err="1">
                <a:solidFill>
                  <a:schemeClr val="tx1"/>
                </a:solidFill>
              </a:rPr>
              <a:t>Các</a:t>
            </a:r>
            <a:r>
              <a:rPr lang="en-US" sz="1600" b="1">
                <a:solidFill>
                  <a:schemeClr val="tx1"/>
                </a:solidFill>
              </a:rPr>
              <a:t> </a:t>
            </a:r>
            <a:r>
              <a:rPr lang="en-US" sz="1600" b="1" err="1">
                <a:solidFill>
                  <a:schemeClr val="tx1"/>
                </a:solidFill>
              </a:rPr>
              <a:t>vấn</a:t>
            </a:r>
            <a:r>
              <a:rPr lang="en-US" sz="1600" b="1">
                <a:solidFill>
                  <a:schemeClr val="tx1"/>
                </a:solidFill>
              </a:rPr>
              <a:t> </a:t>
            </a:r>
            <a:r>
              <a:rPr lang="en-US" sz="1600" b="1" err="1">
                <a:solidFill>
                  <a:schemeClr val="tx1"/>
                </a:solidFill>
              </a:rPr>
              <a:t>đề</a:t>
            </a:r>
            <a:r>
              <a:rPr lang="en-US" sz="1600" b="1">
                <a:solidFill>
                  <a:schemeClr val="tx1"/>
                </a:solidFill>
              </a:rPr>
              <a:t> vi </a:t>
            </a:r>
            <a:r>
              <a:rPr lang="en-US" sz="1600" b="1" err="1">
                <a:solidFill>
                  <a:schemeClr val="tx1"/>
                </a:solidFill>
              </a:rPr>
              <a:t>phạm</a:t>
            </a:r>
            <a:r>
              <a:rPr lang="en-US" sz="1600" b="1">
                <a:solidFill>
                  <a:schemeClr val="tx1"/>
                </a:solidFill>
              </a:rPr>
              <a:t> SOLID</a:t>
            </a:r>
          </a:p>
          <a:p>
            <a:pPr marL="285750" indent="-285750">
              <a:lnSpc>
                <a:spcPct val="150000"/>
              </a:lnSpc>
              <a:buFontTx/>
              <a:buChar char="-"/>
            </a:pPr>
            <a:r>
              <a:rPr lang="en-US" sz="1600" b="1">
                <a:solidFill>
                  <a:schemeClr val="tx1"/>
                </a:solidFill>
              </a:rPr>
              <a:t>Single Responsibility Principle (SRP)</a:t>
            </a:r>
          </a:p>
          <a:p>
            <a:pPr>
              <a:lnSpc>
                <a:spcPct val="150000"/>
              </a:lnSpc>
            </a:pPr>
            <a:r>
              <a:rPr lang="en-US" sz="1600" u="sng">
                <a:solidFill>
                  <a:schemeClr val="tx1"/>
                </a:solidFill>
              </a:rPr>
              <a:t>VD1</a:t>
            </a:r>
            <a:r>
              <a:rPr lang="en-US" sz="1600">
                <a:solidFill>
                  <a:schemeClr val="tx1"/>
                </a:solidFill>
              </a:rPr>
              <a:t>: </a:t>
            </a:r>
            <a:r>
              <a:rPr lang="en-US" sz="1600" err="1">
                <a:solidFill>
                  <a:schemeClr val="tx1"/>
                </a:solidFill>
                <a:latin typeface="Arial" panose="020B0604020202020204" pitchFamily="34" charset="0"/>
                <a:cs typeface="Arial" panose="020B0604020202020204" pitchFamily="34" charset="0"/>
              </a:rPr>
              <a:t>C</a:t>
            </a:r>
            <a:r>
              <a:rPr lang="en-US" sz="1600" err="1">
                <a:effectLst/>
                <a:latin typeface="Arial" panose="020B0604020202020204" pitchFamily="34" charset="0"/>
                <a:ea typeface="Times New Roman" panose="02020603050405020304" pitchFamily="18" charset="0"/>
                <a:cs typeface="Arial" panose="020B0604020202020204" pitchFamily="34" charset="0"/>
              </a:rPr>
              <a:t>ác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phương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thức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convertToRequestPayload</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extractPaymentTransaction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convertJSONResponse</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getToday</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trong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subsystem.interbank.InterbankPayloadConverter</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Các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phương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thức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extractPaymentTransaction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và</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getToday</a:t>
            </a:r>
            <a:r>
              <a:rPr lang="en-US" sz="1600">
                <a:effectLst/>
                <a:latin typeface="Arial" panose="020B0604020202020204" pitchFamily="34" charset="0"/>
                <a:ea typeface="Times New Roman" panose="02020603050405020304" pitchFamily="18" charset="0"/>
                <a:cs typeface="Arial" panose="020B0604020202020204" pitchFamily="34" charset="0"/>
              </a:rPr>
              <a:t> không </a:t>
            </a:r>
            <a:r>
              <a:rPr lang="en-US" sz="1600" err="1">
                <a:effectLst/>
                <a:latin typeface="Arial" panose="020B0604020202020204" pitchFamily="34" charset="0"/>
                <a:ea typeface="Times New Roman" panose="02020603050405020304" pitchFamily="18" charset="0"/>
                <a:cs typeface="Arial" panose="020B0604020202020204" pitchFamily="34" charset="0"/>
              </a:rPr>
              <a:t>nằm</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trong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nghiệp</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vụ</a:t>
            </a:r>
            <a:r>
              <a:rPr lang="en-US" sz="1600">
                <a:effectLst/>
                <a:latin typeface="Arial" panose="020B0604020202020204" pitchFamily="34" charset="0"/>
                <a:ea typeface="Times New Roman" panose="02020603050405020304" pitchFamily="18" charset="0"/>
                <a:cs typeface="Arial" panose="020B0604020202020204" pitchFamily="34" charset="0"/>
              </a:rPr>
              <a:t> Convert.</a:t>
            </a:r>
            <a:endParaRPr lang="en-US" sz="1600">
              <a:solidFill>
                <a:schemeClr val="tx1"/>
              </a:solidFill>
              <a:latin typeface="Arial" panose="020B0604020202020204" pitchFamily="34" charset="0"/>
              <a:cs typeface="Arial" panose="020B0604020202020204" pitchFamily="34" charset="0"/>
            </a:endParaRPr>
          </a:p>
          <a:p>
            <a:pPr marL="285750" lvl="8" indent="-285750">
              <a:lnSpc>
                <a:spcPct val="150000"/>
              </a:lnSpc>
              <a:buFontTx/>
              <a:buChar char="-"/>
            </a:pPr>
            <a:r>
              <a:rPr lang="en-US" sz="1600" b="1">
                <a:solidFill>
                  <a:schemeClr val="tx1"/>
                </a:solidFill>
              </a:rPr>
              <a:t>Open Closed Principle (OCP) </a:t>
            </a:r>
          </a:p>
          <a:p>
            <a:pPr lvl="8">
              <a:lnSpc>
                <a:spcPct val="150000"/>
              </a:lnSpc>
            </a:pPr>
            <a:r>
              <a:rPr lang="en-US" sz="1600" u="sng">
                <a:solidFill>
                  <a:schemeClr val="tx1"/>
                </a:solidFill>
              </a:rPr>
              <a:t>VD</a:t>
            </a:r>
            <a:r>
              <a:rPr lang="en-US" sz="1600">
                <a:solidFill>
                  <a:schemeClr val="tx1"/>
                </a:solidFill>
              </a:rPr>
              <a:t>: </a:t>
            </a:r>
            <a:r>
              <a:rPr lang="en-US" sz="1600" err="1">
                <a:solidFill>
                  <a:schemeClr val="tx1"/>
                </a:solidFill>
              </a:rPr>
              <a:t>Các</a:t>
            </a:r>
            <a:r>
              <a:rPr lang="en-US" sz="1600">
                <a:solidFill>
                  <a:schemeClr val="tx1"/>
                </a:solidFill>
              </a:rPr>
              <a:t> class </a:t>
            </a:r>
            <a:r>
              <a:rPr lang="en-US" sz="1800" err="1">
                <a:effectLst/>
                <a:latin typeface="Times New Roman" panose="02020603050405020304" pitchFamily="18" charset="0"/>
                <a:ea typeface="Times New Roman" panose="02020603050405020304" pitchFamily="18" charset="0"/>
              </a:rPr>
              <a:t>controller.PaymentController</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subsystem.InterbankInterface</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subsystem.InterbankSubsystem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thuộc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CreditCard</a:t>
            </a:r>
            <a:r>
              <a:rPr lang="en-US" sz="1800">
                <a:effectLst/>
                <a:latin typeface="Times New Roman" panose="02020603050405020304" pitchFamily="18" charset="0"/>
                <a:ea typeface="Times New Roman" panose="02020603050405020304" pitchFamily="18" charset="0"/>
              </a:rPr>
              <a:t>. Trong </a:t>
            </a:r>
            <a:r>
              <a:rPr lang="en-US" sz="1800" err="1">
                <a:effectLst/>
                <a:latin typeface="Times New Roman" panose="02020603050405020304" pitchFamily="18" charset="0"/>
                <a:ea typeface="Times New Roman" panose="02020603050405020304" pitchFamily="18" charset="0"/>
              </a:rPr>
              <a:t>tương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lai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nếu</a:t>
            </a:r>
            <a:r>
              <a:rPr lang="en-US" sz="1800">
                <a:effectLst/>
                <a:latin typeface="Times New Roman" panose="02020603050405020304" pitchFamily="18" charset="0"/>
                <a:ea typeface="Times New Roman" panose="02020603050405020304" pitchFamily="18" charset="0"/>
              </a:rPr>
              <a:t> có </a:t>
            </a:r>
            <a:r>
              <a:rPr lang="en-US" sz="1800" err="1">
                <a:effectLst/>
                <a:latin typeface="Times New Roman" panose="02020603050405020304" pitchFamily="18" charset="0"/>
                <a:ea typeface="Times New Roman" panose="02020603050405020304" pitchFamily="18" charset="0"/>
              </a:rPr>
              <a:t>thêm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thức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thanh</a:t>
            </a:r>
            <a:r>
              <a:rPr lang="en-US" sz="1800">
                <a:effectLst/>
                <a:latin typeface="Times New Roman" panose="02020603050405020304" pitchFamily="18" charset="0"/>
                <a:ea typeface="Times New Roman" panose="02020603050405020304" pitchFamily="18" charset="0"/>
              </a:rPr>
              <a:t> toán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thì</a:t>
            </a:r>
            <a:r>
              <a:rPr lang="en-US" sz="1800">
                <a:effectLst/>
                <a:latin typeface="Times New Roman" panose="02020603050405020304" pitchFamily="18" charset="0"/>
                <a:ea typeface="Times New Roman" panose="02020603050405020304" pitchFamily="18" charset="0"/>
              </a:rPr>
              <a:t> sẽ </a:t>
            </a:r>
            <a:r>
              <a:rPr lang="en-US" sz="1800" err="1">
                <a:effectLst/>
                <a:latin typeface="Times New Roman" panose="02020603050405020304" pitchFamily="18" charset="0"/>
                <a:ea typeface="Times New Roman" panose="02020603050405020304" pitchFamily="18" charset="0"/>
              </a:rPr>
              <a:t>phải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đổi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lớp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a:t>
            </a:r>
          </a:p>
          <a:p>
            <a:pPr marL="285750" lvl="8" indent="-285750">
              <a:lnSpc>
                <a:spcPct val="150000"/>
              </a:lnSpc>
              <a:buFontTx/>
              <a:buChar char="-"/>
            </a:pPr>
            <a:r>
              <a:rPr lang="en-US" sz="1600" b="1">
                <a:solidFill>
                  <a:schemeClr val="tx1"/>
                </a:solidFill>
              </a:rPr>
              <a:t>Dependency inversion principle </a:t>
            </a:r>
            <a:r>
              <a:rPr lang="en-US" sz="1400" b="1">
                <a:solidFill>
                  <a:schemeClr val="tx1"/>
                </a:solidFill>
              </a:rPr>
              <a:t>(DIP) </a:t>
            </a:r>
          </a:p>
          <a:p>
            <a:pPr lvl="8">
              <a:lnSpc>
                <a:spcPct val="150000"/>
              </a:lnSpc>
            </a:pPr>
            <a:r>
              <a:rPr lang="en-US" sz="1400" u="sng">
                <a:solidFill>
                  <a:schemeClr val="tx1"/>
                </a:solidFill>
              </a:rPr>
              <a:t>VD</a:t>
            </a:r>
            <a:r>
              <a:rPr lang="en-US" sz="1400">
                <a:solidFill>
                  <a:schemeClr val="tx1"/>
                </a:solidFill>
              </a:rPr>
              <a:t>: </a:t>
            </a:r>
            <a:r>
              <a:rPr lang="en-US" sz="1600" err="1">
                <a:effectLst/>
                <a:latin typeface="Arial" panose="020B0604020202020204" pitchFamily="34" charset="0"/>
                <a:ea typeface="Times New Roman" panose="02020603050405020304" pitchFamily="18" charset="0"/>
                <a:cs typeface="Arial" panose="020B0604020202020204" pitchFamily="34" charset="0"/>
              </a:rPr>
              <a:t>Lớp</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PlaceOrderController</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này</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phụ</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thuộc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trực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tiếp</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vào</a:t>
            </a:r>
            <a:r>
              <a:rPr lang="en-US" sz="1600">
                <a:effectLst/>
                <a:latin typeface="Arial" panose="020B0604020202020204" pitchFamily="34" charset="0"/>
                <a:ea typeface="Times New Roman" panose="02020603050405020304" pitchFamily="18" charset="0"/>
                <a:cs typeface="Arial" panose="020B0604020202020204" pitchFamily="34" charset="0"/>
              </a:rPr>
              <a:t> class </a:t>
            </a:r>
            <a:r>
              <a:rPr lang="en-US" sz="1600" err="1">
                <a:effectLst/>
                <a:latin typeface="Arial" panose="020B0604020202020204" pitchFamily="34" charset="0"/>
                <a:ea typeface="Times New Roman" panose="02020603050405020304" pitchFamily="18" charset="0"/>
                <a:cs typeface="Arial" panose="020B0604020202020204" pitchFamily="34" charset="0"/>
              </a:rPr>
              <a:t>DistanceCaculator</a:t>
            </a:r>
            <a:r>
              <a:rPr lang="en-US" sz="1600">
                <a:effectLst/>
                <a:latin typeface="Arial" panose="020B0604020202020204" pitchFamily="34" charset="0"/>
                <a:ea typeface="Times New Roman" panose="02020603050405020304" pitchFamily="18" charset="0"/>
                <a:cs typeface="Arial" panose="020B0604020202020204" pitchFamily="34" charset="0"/>
              </a:rPr>
              <a:t>. Trong </a:t>
            </a:r>
            <a:r>
              <a:rPr lang="en-US" sz="1600" err="1">
                <a:effectLst/>
                <a:latin typeface="Arial" panose="020B0604020202020204" pitchFamily="34" charset="0"/>
                <a:ea typeface="Times New Roman" panose="02020603050405020304" pitchFamily="18" charset="0"/>
                <a:cs typeface="Arial" panose="020B0604020202020204" pitchFamily="34" charset="0"/>
              </a:rPr>
              <a:t>tương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lai</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nếu</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chúng</a:t>
            </a:r>
            <a:r>
              <a:rPr lang="en-US" sz="1600">
                <a:effectLst/>
                <a:latin typeface="Arial" panose="020B0604020202020204" pitchFamily="34" charset="0"/>
                <a:ea typeface="Times New Roman" panose="02020603050405020304" pitchFamily="18" charset="0"/>
                <a:cs typeface="Arial" panose="020B0604020202020204" pitchFamily="34" charset="0"/>
              </a:rPr>
              <a:t> ta </a:t>
            </a:r>
            <a:r>
              <a:rPr lang="en-US" sz="1600" err="1">
                <a:effectLst/>
                <a:latin typeface="Arial" panose="020B0604020202020204" pitchFamily="34" charset="0"/>
                <a:ea typeface="Times New Roman" panose="02020603050405020304" pitchFamily="18" charset="0"/>
                <a:cs typeface="Arial" panose="020B0604020202020204" pitchFamily="34" charset="0"/>
              </a:rPr>
              <a:t>đổi</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thư</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viện</a:t>
            </a:r>
            <a:r>
              <a:rPr lang="en-US" sz="1600">
                <a:effectLst/>
                <a:latin typeface="Arial" panose="020B0604020202020204" pitchFamily="34" charset="0"/>
                <a:ea typeface="Times New Roman" panose="02020603050405020304" pitchFamily="18" charset="0"/>
                <a:cs typeface="Arial" panose="020B0604020202020204" pitchFamily="34" charset="0"/>
              </a:rPr>
              <a:t> tính </a:t>
            </a:r>
            <a:r>
              <a:rPr lang="en-US" sz="1600" err="1">
                <a:effectLst/>
                <a:latin typeface="Arial" panose="020B0604020202020204" pitchFamily="34" charset="0"/>
                <a:ea typeface="Times New Roman" panose="02020603050405020304" pitchFamily="18" charset="0"/>
                <a:cs typeface="Arial" panose="020B0604020202020204" pitchFamily="34" charset="0"/>
              </a:rPr>
              <a:t>khoảng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cách</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thì</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chúng</a:t>
            </a:r>
            <a:r>
              <a:rPr lang="en-US" sz="1600">
                <a:effectLst/>
                <a:latin typeface="Arial" panose="020B0604020202020204" pitchFamily="34" charset="0"/>
                <a:ea typeface="Times New Roman" panose="02020603050405020304" pitchFamily="18" charset="0"/>
                <a:cs typeface="Arial" panose="020B0604020202020204" pitchFamily="34" charset="0"/>
              </a:rPr>
              <a:t> ta sẽ </a:t>
            </a:r>
            <a:r>
              <a:rPr lang="en-US" sz="1600" err="1">
                <a:effectLst/>
                <a:latin typeface="Arial" panose="020B0604020202020204" pitchFamily="34" charset="0"/>
                <a:ea typeface="Times New Roman" panose="02020603050405020304" pitchFamily="18" charset="0"/>
                <a:cs typeface="Arial" panose="020B0604020202020204" pitchFamily="34" charset="0"/>
              </a:rPr>
              <a:t>phải</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sửa</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đổi</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bên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trong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lớp</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PlaceOrderController</a:t>
            </a:r>
            <a:endParaRPr lang="en-US"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17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842342" cy="4566571"/>
          </a:xfrm>
          <a:prstGeom prst="rect">
            <a:avLst/>
          </a:prstGeom>
          <a:noFill/>
        </p:spPr>
        <p:txBody>
          <a:bodyPr wrap="square" rtlCol="0">
            <a:spAutoFit/>
          </a:bodyPr>
          <a:lstStyle/>
          <a:p>
            <a:pPr>
              <a:lnSpc>
                <a:spcPct val="150000"/>
              </a:lnSpc>
            </a:pPr>
            <a:r>
              <a:rPr lang="en-US" sz="1600" b="1"/>
              <a:t>3.4. </a:t>
            </a:r>
            <a:r>
              <a:rPr lang="en-US" sz="1600" b="1" err="1"/>
              <a:t>Các</a:t>
            </a:r>
            <a:r>
              <a:rPr lang="en-US" sz="1600" b="1"/>
              <a:t> </a:t>
            </a:r>
            <a:r>
              <a:rPr lang="en-US" sz="1600" b="1" err="1"/>
              <a:t>vấn</a:t>
            </a:r>
            <a:r>
              <a:rPr lang="en-US" sz="1600" b="1"/>
              <a:t> </a:t>
            </a:r>
            <a:r>
              <a:rPr lang="en-US" sz="1600" b="1" err="1"/>
              <a:t>đề</a:t>
            </a:r>
            <a:r>
              <a:rPr lang="en-US" sz="1600" b="1"/>
              <a:t> </a:t>
            </a:r>
            <a:r>
              <a:rPr lang="en-US" sz="1600" b="1" err="1"/>
              <a:t>về</a:t>
            </a:r>
            <a:r>
              <a:rPr lang="en-US" sz="1600" b="1"/>
              <a:t> clean code</a:t>
            </a:r>
          </a:p>
          <a:p>
            <a:pPr>
              <a:lnSpc>
                <a:spcPct val="150000"/>
              </a:lnSpc>
            </a:pPr>
            <a:r>
              <a:rPr lang="en-US" sz="1600" b="1">
                <a:solidFill>
                  <a:schemeClr val="tx1"/>
                </a:solidFill>
              </a:rPr>
              <a:t>3.4.1. Clear name</a:t>
            </a:r>
          </a:p>
          <a:p>
            <a:pPr>
              <a:lnSpc>
                <a:spcPct val="150000"/>
              </a:lnSpc>
            </a:pPr>
            <a:r>
              <a:rPr lang="en-US" sz="1600" u="sng">
                <a:solidFill>
                  <a:schemeClr val="tx1"/>
                </a:solidFill>
              </a:rPr>
              <a:t>VD1:</a:t>
            </a:r>
            <a:r>
              <a:rPr lang="en-US" sz="1600">
                <a:solidFill>
                  <a:schemeClr val="tx1"/>
                </a:solidFill>
              </a:rPr>
              <a:t> Method </a:t>
            </a:r>
            <a:r>
              <a:rPr lang="en-US" sz="1600" b="1" err="1">
                <a:solidFill>
                  <a:schemeClr val="tx1"/>
                </a:solidFill>
              </a:rPr>
              <a:t>getExpirationDate</a:t>
            </a:r>
            <a:r>
              <a:rPr lang="en-US" sz="1600" b="1">
                <a:solidFill>
                  <a:schemeClr val="tx1"/>
                </a:solidFill>
              </a:rPr>
              <a:t>()</a:t>
            </a:r>
            <a:r>
              <a:rPr lang="en-US" sz="1600">
                <a:solidFill>
                  <a:schemeClr val="tx1"/>
                </a:solidFill>
              </a:rPr>
              <a:t> </a:t>
            </a:r>
            <a:r>
              <a:rPr lang="en-US" sz="1600" err="1">
                <a:solidFill>
                  <a:schemeClr val="tx1"/>
                </a:solidFill>
              </a:rPr>
              <a:t>của</a:t>
            </a:r>
            <a:r>
              <a:rPr lang="en-US" sz="1600">
                <a:solidFill>
                  <a:schemeClr val="tx1"/>
                </a:solidFill>
              </a:rPr>
              <a:t> class </a:t>
            </a:r>
            <a:r>
              <a:rPr lang="en-US" sz="1600" err="1">
                <a:solidFill>
                  <a:schemeClr val="tx1"/>
                </a:solidFill>
              </a:rPr>
              <a:t>PaymentController</a:t>
            </a:r>
            <a:r>
              <a:rPr lang="en-US" sz="1600">
                <a:solidFill>
                  <a:schemeClr val="tx1"/>
                </a:solidFill>
              </a:rPr>
              <a:t> </a:t>
            </a:r>
            <a:r>
              <a:rPr lang="en-US" sz="1600" err="1">
                <a:solidFill>
                  <a:schemeClr val="tx1"/>
                </a:solidFill>
              </a:rPr>
              <a:t>có</a:t>
            </a:r>
            <a:r>
              <a:rPr lang="en-US" sz="1600">
                <a:solidFill>
                  <a:schemeClr val="tx1"/>
                </a:solidFill>
              </a:rPr>
              <a:t> local variable strs </a:t>
            </a:r>
            <a:r>
              <a:rPr lang="en-US" sz="1600" err="1">
                <a:solidFill>
                  <a:schemeClr val="tx1"/>
                </a:solidFill>
              </a:rPr>
              <a:t>không</a:t>
            </a:r>
            <a:r>
              <a:rPr lang="en-US" sz="1600">
                <a:solidFill>
                  <a:schemeClr val="tx1"/>
                </a:solidFill>
              </a:rPr>
              <a:t> </a:t>
            </a:r>
            <a:r>
              <a:rPr lang="en-US" sz="1600" err="1">
                <a:solidFill>
                  <a:schemeClr val="tx1"/>
                </a:solidFill>
              </a:rPr>
              <a:t>mang</a:t>
            </a:r>
            <a:r>
              <a:rPr lang="en-US" sz="1600">
                <a:solidFill>
                  <a:schemeClr val="tx1"/>
                </a:solidFill>
              </a:rPr>
              <a:t> ý </a:t>
            </a:r>
            <a:r>
              <a:rPr lang="en-US" sz="1600" err="1">
                <a:solidFill>
                  <a:schemeClr val="tx1"/>
                </a:solidFill>
              </a:rPr>
              <a:t>nghĩa</a:t>
            </a:r>
            <a:r>
              <a:rPr lang="en-US" sz="1600">
                <a:solidFill>
                  <a:schemeClr val="tx1"/>
                </a:solidFill>
              </a:rPr>
              <a:t>, </a:t>
            </a:r>
            <a:r>
              <a:rPr lang="en-US" sz="1600" err="1">
                <a:solidFill>
                  <a:schemeClr val="tx1"/>
                </a:solidFill>
              </a:rPr>
              <a:t>nên</a:t>
            </a:r>
            <a:r>
              <a:rPr lang="en-US" sz="1600">
                <a:solidFill>
                  <a:schemeClr val="tx1"/>
                </a:solidFill>
              </a:rPr>
              <a:t> </a:t>
            </a:r>
            <a:r>
              <a:rPr lang="en-US" sz="1600" err="1">
                <a:solidFill>
                  <a:schemeClr val="tx1"/>
                </a:solidFill>
              </a:rPr>
              <a:t>sửa</a:t>
            </a:r>
            <a:r>
              <a:rPr lang="en-US" sz="1600">
                <a:solidFill>
                  <a:schemeClr val="tx1"/>
                </a:solidFill>
              </a:rPr>
              <a:t> </a:t>
            </a:r>
            <a:r>
              <a:rPr lang="en-US" sz="1600" err="1">
                <a:solidFill>
                  <a:schemeClr val="tx1"/>
                </a:solidFill>
              </a:rPr>
              <a:t>thành</a:t>
            </a:r>
            <a:r>
              <a:rPr lang="en-US" sz="1600">
                <a:solidFill>
                  <a:schemeClr val="tx1"/>
                </a:solidFill>
              </a:rPr>
              <a:t> </a:t>
            </a:r>
            <a:r>
              <a:rPr lang="en-US" sz="1600" err="1">
                <a:solidFill>
                  <a:schemeClr val="tx1"/>
                </a:solidFill>
              </a:rPr>
              <a:t>dateSplitedStrs</a:t>
            </a:r>
            <a:r>
              <a:rPr lang="en-US" sz="1600">
                <a:solidFill>
                  <a:schemeClr val="tx1"/>
                </a:solidFill>
              </a:rPr>
              <a:t> </a:t>
            </a:r>
            <a:r>
              <a:rPr lang="en-US" sz="1600" err="1">
                <a:solidFill>
                  <a:schemeClr val="tx1"/>
                </a:solidFill>
              </a:rPr>
              <a:t>để</a:t>
            </a:r>
            <a:r>
              <a:rPr lang="en-US" sz="1600">
                <a:solidFill>
                  <a:schemeClr val="tx1"/>
                </a:solidFill>
              </a:rPr>
              <a:t> </a:t>
            </a:r>
            <a:r>
              <a:rPr lang="en-US" sz="1600" err="1">
                <a:solidFill>
                  <a:schemeClr val="tx1"/>
                </a:solidFill>
              </a:rPr>
              <a:t>thể</a:t>
            </a:r>
            <a:r>
              <a:rPr lang="en-US" sz="1600">
                <a:solidFill>
                  <a:schemeClr val="tx1"/>
                </a:solidFill>
              </a:rPr>
              <a:t> </a:t>
            </a:r>
            <a:r>
              <a:rPr lang="en-US" sz="1600" err="1">
                <a:solidFill>
                  <a:schemeClr val="tx1"/>
                </a:solidFill>
              </a:rPr>
              <a:t>hiện</a:t>
            </a:r>
            <a:r>
              <a:rPr lang="en-US" sz="1600">
                <a:solidFill>
                  <a:schemeClr val="tx1"/>
                </a:solidFill>
              </a:rPr>
              <a:t> ý </a:t>
            </a:r>
            <a:r>
              <a:rPr lang="en-US" sz="1600" err="1">
                <a:solidFill>
                  <a:schemeClr val="tx1"/>
                </a:solidFill>
              </a:rPr>
              <a:t>nghĩa</a:t>
            </a:r>
            <a:r>
              <a:rPr lang="en-US" sz="1600">
                <a:solidFill>
                  <a:schemeClr val="tx1"/>
                </a:solidFill>
              </a:rPr>
              <a:t> </a:t>
            </a:r>
            <a:r>
              <a:rPr lang="en-US" sz="1600" err="1">
                <a:solidFill>
                  <a:schemeClr val="tx1"/>
                </a:solidFill>
              </a:rPr>
              <a:t>của</a:t>
            </a:r>
            <a:r>
              <a:rPr lang="en-US" sz="1600">
                <a:solidFill>
                  <a:schemeClr val="tx1"/>
                </a:solidFill>
              </a:rPr>
              <a:t> </a:t>
            </a:r>
            <a:r>
              <a:rPr lang="en-US" sz="1600" err="1">
                <a:solidFill>
                  <a:schemeClr val="tx1"/>
                </a:solidFill>
              </a:rPr>
              <a:t>biến</a:t>
            </a:r>
            <a:endParaRPr lang="en-US" sz="1600">
              <a:solidFill>
                <a:schemeClr val="tx1"/>
              </a:solidFill>
            </a:endParaRPr>
          </a:p>
          <a:p>
            <a:pPr>
              <a:lnSpc>
                <a:spcPct val="150000"/>
              </a:lnSpc>
            </a:pPr>
            <a:r>
              <a:rPr lang="en-US" sz="1600" u="sng">
                <a:solidFill>
                  <a:schemeClr val="tx1"/>
                </a:solidFill>
              </a:rPr>
              <a:t>VD2:</a:t>
            </a:r>
            <a:r>
              <a:rPr lang="en-US" sz="1600">
                <a:solidFill>
                  <a:schemeClr val="tx1"/>
                </a:solidFill>
              </a:rPr>
              <a:t> </a:t>
            </a:r>
            <a:r>
              <a:rPr lang="en-US" sz="1600">
                <a:solidFill>
                  <a:schemeClr val="tx1"/>
                </a:solidFill>
                <a:latin typeface="Arial" panose="020B0604020202020204" pitchFamily="34" charset="0"/>
                <a:cs typeface="Arial" panose="020B0604020202020204" pitchFamily="34" charset="0"/>
              </a:rPr>
              <a:t>Method </a:t>
            </a:r>
            <a:r>
              <a:rPr lang="en-US" sz="1600" err="1">
                <a:effectLst/>
                <a:latin typeface="Arial" panose="020B0604020202020204" pitchFamily="34" charset="0"/>
                <a:ea typeface="Times New Roman" panose="02020603050405020304" pitchFamily="18" charset="0"/>
                <a:cs typeface="Arial" panose="020B0604020202020204" pitchFamily="34" charset="0"/>
              </a:rPr>
              <a:t>setupData</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trong</a:t>
            </a:r>
            <a:r>
              <a:rPr lang="en-US" sz="1600">
                <a:solidFill>
                  <a:schemeClr val="tx1"/>
                </a:solidFill>
                <a:latin typeface="Arial" panose="020B0604020202020204" pitchFamily="34" charset="0"/>
                <a:cs typeface="Arial" panose="020B0604020202020204" pitchFamily="34" charset="0"/>
              </a:rPr>
              <a:t> class </a:t>
            </a:r>
            <a:r>
              <a:rPr lang="en-US" sz="1600" err="1">
                <a:effectLst/>
                <a:latin typeface="Arial" panose="020B0604020202020204" pitchFamily="34" charset="0"/>
                <a:ea typeface="Times New Roman" panose="02020603050405020304" pitchFamily="18" charset="0"/>
                <a:cs typeface="Arial" panose="020B0604020202020204" pitchFamily="34" charset="0"/>
              </a:rPr>
              <a:t>views.screen.home</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HomeScreenHandler</a:t>
            </a:r>
            <a:r>
              <a:rPr lang="en-US" sz="1600">
                <a:effectLst/>
                <a:latin typeface="Arial" panose="020B0604020202020204" pitchFamily="34" charset="0"/>
                <a:ea typeface="Times New Roman" panose="02020603050405020304" pitchFamily="18" charset="0"/>
                <a:cs typeface="Arial" panose="020B0604020202020204" pitchFamily="34" charset="0"/>
              </a:rPr>
              <a:t> có </a:t>
            </a:r>
            <a:r>
              <a:rPr lang="en-US" sz="1600" err="1">
                <a:effectLst/>
                <a:latin typeface="Arial" panose="020B0604020202020204" pitchFamily="34" charset="0"/>
                <a:ea typeface="Times New Roman" panose="02020603050405020304" pitchFamily="18" charset="0"/>
                <a:cs typeface="Arial" panose="020B0604020202020204" pitchFamily="34" charset="0"/>
              </a:rPr>
              <a:t>tên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biến</a:t>
            </a:r>
            <a:r>
              <a:rPr lang="en-US" sz="1600">
                <a:effectLst/>
                <a:latin typeface="Arial" panose="020B0604020202020204" pitchFamily="34" charset="0"/>
                <a:ea typeface="Times New Roman" panose="02020603050405020304" pitchFamily="18" charset="0"/>
                <a:cs typeface="Arial" panose="020B0604020202020204" pitchFamily="34" charset="0"/>
              </a:rPr>
              <a:t> m </a:t>
            </a:r>
            <a:r>
              <a:rPr lang="en-US" sz="1600" err="1">
                <a:latin typeface="Arial" panose="020B0604020202020204" pitchFamily="34" charset="0"/>
                <a:ea typeface="Times New Roman" panose="02020603050405020304" pitchFamily="18" charset="0"/>
                <a:cs typeface="Arial" panose="020B0604020202020204" pitchFamily="34" charset="0"/>
              </a:rPr>
              <a:t>s</a:t>
            </a:r>
            <a:r>
              <a:rPr lang="en-US" sz="1600" err="1">
                <a:effectLst/>
                <a:latin typeface="Arial" panose="020B0604020202020204" pitchFamily="34" charset="0"/>
                <a:ea typeface="Times New Roman" panose="02020603050405020304" pitchFamily="18" charset="0"/>
                <a:cs typeface="Arial" panose="020B0604020202020204" pitchFamily="34" charset="0"/>
              </a:rPr>
              <a:t>ửa</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thành</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mediaHandler</a:t>
            </a:r>
            <a:endParaRPr lang="en-US" sz="1600">
              <a:solidFill>
                <a:schemeClr val="tx1"/>
              </a:solidFill>
              <a:latin typeface="Arial" panose="020B0604020202020204" pitchFamily="34" charset="0"/>
              <a:cs typeface="Arial" panose="020B0604020202020204" pitchFamily="34" charset="0"/>
            </a:endParaRPr>
          </a:p>
          <a:p>
            <a:pPr>
              <a:lnSpc>
                <a:spcPct val="150000"/>
              </a:lnSpc>
            </a:pPr>
            <a:r>
              <a:rPr lang="en-US" sz="1600" b="1">
                <a:solidFill>
                  <a:schemeClr val="tx1"/>
                </a:solidFill>
              </a:rPr>
              <a:t>3.4.2. Clean method</a:t>
            </a:r>
          </a:p>
          <a:p>
            <a:pPr>
              <a:lnSpc>
                <a:spcPct val="150000"/>
              </a:lnSpc>
            </a:pPr>
            <a:r>
              <a:rPr lang="en-US" sz="1600" u="sng">
                <a:solidFill>
                  <a:schemeClr val="tx1"/>
                </a:solidFill>
              </a:rPr>
              <a:t>VD:</a:t>
            </a:r>
            <a:r>
              <a:rPr lang="en-US" sz="1600">
                <a:solidFill>
                  <a:schemeClr val="tx1"/>
                </a:solidFill>
              </a:rPr>
              <a:t> </a:t>
            </a:r>
            <a:r>
              <a:rPr lang="en-US" sz="1600" err="1">
                <a:effectLst/>
                <a:latin typeface="Arial" panose="020B0604020202020204" pitchFamily="34" charset="0"/>
                <a:ea typeface="Times New Roman" panose="02020603050405020304" pitchFamily="18" charset="0"/>
                <a:cs typeface="Arial" panose="020B0604020202020204" pitchFamily="34" charset="0"/>
              </a:rPr>
              <a:t>Phương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thức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requestToPlaceOrder</a:t>
            </a:r>
            <a:r>
              <a:rPr lang="en-US" sz="1600">
                <a:effectLst/>
                <a:latin typeface="Arial" panose="020B0604020202020204" pitchFamily="34" charset="0"/>
                <a:ea typeface="Times New Roman" panose="02020603050405020304" pitchFamily="18" charset="0"/>
                <a:cs typeface="Arial" panose="020B0604020202020204" pitchFamily="34" charset="0"/>
              </a:rPr>
              <a:t> có </a:t>
            </a:r>
            <a:r>
              <a:rPr lang="en-US" sz="1600" err="1">
                <a:effectLst/>
                <a:latin typeface="Arial" panose="020B0604020202020204" pitchFamily="34" charset="0"/>
                <a:ea typeface="Times New Roman" panose="02020603050405020304" pitchFamily="18" charset="0"/>
                <a:cs typeface="Arial" panose="020B0604020202020204" pitchFamily="34" charset="0"/>
              </a:rPr>
              <a:t>mức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trừu</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tượng</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cao</a:t>
            </a:r>
            <a:r>
              <a:rPr lang="en-US" sz="1600">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Tách</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từng</a:t>
            </a:r>
            <a:r>
              <a:rPr lang="en-US" sz="1600">
                <a:effectLst/>
                <a:latin typeface="Arial" panose="020B0604020202020204" pitchFamily="34" charset="0"/>
                <a:ea typeface="Times New Roman" panose="02020603050405020304" pitchFamily="18" charset="0"/>
                <a:cs typeface="Arial" panose="020B0604020202020204" pitchFamily="34" charset="0"/>
              </a:rPr>
              <a:t> phần </a:t>
            </a:r>
            <a:r>
              <a:rPr lang="en-US" sz="1600" err="1">
                <a:effectLst/>
                <a:latin typeface="Arial" panose="020B0604020202020204" pitchFamily="34" charset="0"/>
                <a:ea typeface="Times New Roman" panose="02020603050405020304" pitchFamily="18" charset="0"/>
                <a:cs typeface="Arial" panose="020B0604020202020204" pitchFamily="34" charset="0"/>
              </a:rPr>
              <a:t>nhiệm</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vụ</a:t>
            </a:r>
            <a:r>
              <a:rPr lang="en-US" sz="1600">
                <a:effectLst/>
                <a:latin typeface="Arial" panose="020B0604020202020204" pitchFamily="34" charset="0"/>
                <a:ea typeface="Times New Roman" panose="02020603050405020304" pitchFamily="18" charset="0"/>
                <a:cs typeface="Arial" panose="020B0604020202020204" pitchFamily="34" charset="0"/>
              </a:rPr>
              <a:t> của </a:t>
            </a:r>
            <a:r>
              <a:rPr lang="en-US" sz="1600" err="1">
                <a:effectLst/>
                <a:latin typeface="Arial" panose="020B0604020202020204" pitchFamily="34" charset="0"/>
                <a:ea typeface="Times New Roman" panose="02020603050405020304" pitchFamily="18" charset="0"/>
                <a:cs typeface="Arial" panose="020B0604020202020204" pitchFamily="34" charset="0"/>
              </a:rPr>
              <a:t>lớp</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thành</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các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hàm</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riêng</a:t>
            </a:r>
            <a:r>
              <a:rPr lang="en-US" sz="1600">
                <a:effectLst/>
                <a:latin typeface="Arial" panose="020B0604020202020204" pitchFamily="34" charset="0"/>
                <a:ea typeface="Times New Roman" panose="02020603050405020304" pitchFamily="18" charset="0"/>
                <a:cs typeface="Arial" panose="020B0604020202020204" pitchFamily="34" charset="0"/>
              </a:rPr>
              <a:t>.</a:t>
            </a:r>
            <a:endParaRPr lang="en-US" sz="1600">
              <a:solidFill>
                <a:schemeClr val="tx1"/>
              </a:solidFill>
              <a:latin typeface="Arial" panose="020B0604020202020204" pitchFamily="34" charset="0"/>
              <a:cs typeface="Arial" panose="020B0604020202020204" pitchFamily="34" charset="0"/>
            </a:endParaRPr>
          </a:p>
          <a:p>
            <a:pPr>
              <a:lnSpc>
                <a:spcPct val="150000"/>
              </a:lnSpc>
            </a:pPr>
            <a:r>
              <a:rPr lang="en-US" sz="1600" b="1">
                <a:solidFill>
                  <a:schemeClr val="tx1"/>
                </a:solidFill>
              </a:rPr>
              <a:t>3.4.3. Clean class</a:t>
            </a:r>
          </a:p>
          <a:p>
            <a:pPr>
              <a:lnSpc>
                <a:spcPct val="150000"/>
              </a:lnSpc>
            </a:pPr>
            <a:r>
              <a:rPr lang="en-US" sz="1600" u="sng">
                <a:solidFill>
                  <a:schemeClr val="tx1"/>
                </a:solidFill>
              </a:rPr>
              <a:t>VD:</a:t>
            </a:r>
            <a:r>
              <a:rPr lang="en-US" sz="1600">
                <a:solidFill>
                  <a:schemeClr val="tx1"/>
                </a:solidFill>
              </a:rPr>
              <a:t> </a:t>
            </a:r>
            <a:r>
              <a:rPr lang="en-US" sz="1800">
                <a:solidFill>
                  <a:schemeClr val="tx1"/>
                </a:solidFill>
                <a:latin typeface="Times New Roman" panose="02020603050405020304" pitchFamily="18" charset="0"/>
              </a:rPr>
              <a:t>M</a:t>
            </a:r>
            <a:r>
              <a:rPr lang="en-US" sz="1800">
                <a:effectLst/>
                <a:latin typeface="Times New Roman" panose="02020603050405020304" pitchFamily="18" charset="0"/>
                <a:ea typeface="Times New Roman" panose="02020603050405020304" pitchFamily="18" charset="0"/>
              </a:rPr>
              <a:t>ethods </a:t>
            </a:r>
            <a:r>
              <a:rPr lang="en-US" sz="1800" err="1">
                <a:effectLst/>
                <a:latin typeface="Times New Roman" panose="02020603050405020304" pitchFamily="18" charset="0"/>
                <a:ea typeface="Times New Roman" panose="02020603050405020304" pitchFamily="18" charset="0"/>
              </a:rPr>
              <a:t>setUpConnection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allowMethods</a:t>
            </a:r>
            <a:r>
              <a:rPr lang="en-US" sz="1800">
                <a:effectLst/>
                <a:latin typeface="Times New Roman" panose="02020603050405020304" pitchFamily="18" charset="0"/>
                <a:ea typeface="Times New Roman" panose="02020603050405020304" pitchFamily="18" charset="0"/>
              </a:rPr>
              <a:t> của </a:t>
            </a:r>
            <a:r>
              <a:rPr lang="en-US" sz="1800" err="1">
                <a:effectLst/>
                <a:latin typeface="Times New Roman" panose="02020603050405020304" pitchFamily="18" charset="0"/>
                <a:ea typeface="Times New Roman" panose="02020603050405020304" pitchFamily="18" charset="0"/>
              </a:rPr>
              <a:t>utils.ApplicationProgrammingInterface</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class </a:t>
            </a:r>
            <a:r>
              <a:rPr lang="en-US" sz="1800" err="1">
                <a:effectLst/>
                <a:latin typeface="Times New Roman" panose="02020603050405020304" pitchFamily="18" charset="0"/>
                <a:ea typeface="Times New Roman" panose="02020603050405020304" pitchFamily="18" charset="0"/>
              </a:rPr>
              <a:t>ConnectionManager</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AccessManager</a:t>
            </a:r>
            <a:endParaRPr lang="en-US" sz="1600">
              <a:solidFill>
                <a:schemeClr val="tx1"/>
              </a:solidFill>
            </a:endParaRPr>
          </a:p>
        </p:txBody>
      </p:sp>
    </p:spTree>
    <p:extLst>
      <p:ext uri="{BB962C8B-B14F-4D97-AF65-F5344CB8AC3E}">
        <p14:creationId xmlns:p14="http://schemas.microsoft.com/office/powerpoint/2010/main" val="28153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1741695"/>
          </a:xfrm>
          <a:prstGeom prst="rect">
            <a:avLst/>
          </a:prstGeom>
          <a:noFill/>
        </p:spPr>
        <p:txBody>
          <a:bodyPr wrap="square" rtlCol="0">
            <a:spAutoFit/>
          </a:bodyPr>
          <a:lstStyle/>
          <a:p>
            <a:pPr>
              <a:lnSpc>
                <a:spcPct val="150000"/>
              </a:lnSpc>
            </a:pPr>
            <a:r>
              <a:rPr lang="en-US" sz="1600" b="1"/>
              <a:t>3.5. </a:t>
            </a:r>
            <a:r>
              <a:rPr lang="en-US" sz="1600" b="1" err="1"/>
              <a:t>Đề</a:t>
            </a:r>
            <a:r>
              <a:rPr lang="en-US" sz="1600" b="1"/>
              <a:t> </a:t>
            </a:r>
            <a:r>
              <a:rPr lang="en-US" sz="1600" b="1" err="1"/>
              <a:t>xuất</a:t>
            </a:r>
            <a:r>
              <a:rPr lang="en-US" sz="1600" b="1"/>
              <a:t> </a:t>
            </a:r>
            <a:r>
              <a:rPr lang="en-US" sz="1600" b="1" err="1"/>
              <a:t>cải</a:t>
            </a:r>
            <a:r>
              <a:rPr lang="en-US" sz="1600" b="1"/>
              <a:t> </a:t>
            </a:r>
            <a:r>
              <a:rPr lang="en-US" sz="1600" b="1" err="1"/>
              <a:t>tiến</a:t>
            </a:r>
            <a:endParaRPr lang="en-US" sz="1600" b="1"/>
          </a:p>
          <a:p>
            <a:pPr>
              <a:lnSpc>
                <a:spcPct val="150000"/>
              </a:lnSpc>
            </a:pPr>
            <a:r>
              <a:rPr lang="en-US" sz="1600" b="1">
                <a:solidFill>
                  <a:schemeClr val="tx1"/>
                </a:solidFill>
              </a:rPr>
              <a:t>3.5.1. </a:t>
            </a:r>
            <a:r>
              <a:rPr lang="en-US" sz="1600" b="1" err="1">
                <a:solidFill>
                  <a:schemeClr val="tx1"/>
                </a:solidFill>
              </a:rPr>
              <a:t>Thêm</a:t>
            </a:r>
            <a:r>
              <a:rPr lang="en-US" sz="1600" b="1">
                <a:solidFill>
                  <a:schemeClr val="tx1"/>
                </a:solidFill>
              </a:rPr>
              <a:t> </a:t>
            </a:r>
            <a:r>
              <a:rPr lang="en-US" sz="1600" b="1" err="1">
                <a:solidFill>
                  <a:schemeClr val="tx1"/>
                </a:solidFill>
              </a:rPr>
              <a:t>mặt</a:t>
            </a:r>
            <a:r>
              <a:rPr lang="en-US" sz="1600" b="1">
                <a:solidFill>
                  <a:schemeClr val="tx1"/>
                </a:solidFill>
              </a:rPr>
              <a:t> </a:t>
            </a:r>
            <a:r>
              <a:rPr lang="en-US" sz="1600" b="1" err="1">
                <a:solidFill>
                  <a:schemeClr val="tx1"/>
                </a:solidFill>
              </a:rPr>
              <a:t>hàng</a:t>
            </a:r>
            <a:r>
              <a:rPr lang="en-US" sz="1600" b="1">
                <a:solidFill>
                  <a:schemeClr val="tx1"/>
                </a:solidFill>
              </a:rPr>
              <a:t> Media </a:t>
            </a:r>
            <a:r>
              <a:rPr lang="en-US" sz="1600" b="1" err="1">
                <a:solidFill>
                  <a:schemeClr val="tx1"/>
                </a:solidFill>
              </a:rPr>
              <a:t>mới</a:t>
            </a:r>
            <a:r>
              <a:rPr lang="en-US" sz="1600" b="1">
                <a:solidFill>
                  <a:schemeClr val="tx1"/>
                </a:solidFill>
              </a:rPr>
              <a:t>: </a:t>
            </a:r>
            <a:r>
              <a:rPr lang="en-US" sz="1600" b="1" err="1">
                <a:solidFill>
                  <a:schemeClr val="tx1"/>
                </a:solidFill>
              </a:rPr>
              <a:t>AudioBook</a:t>
            </a:r>
            <a:endParaRPr lang="en-US" sz="1600" b="1">
              <a:solidFill>
                <a:schemeClr val="tx1"/>
              </a:solidFill>
            </a:endParaRPr>
          </a:p>
          <a:p>
            <a:pPr marL="0" marR="0" algn="just">
              <a:lnSpc>
                <a:spcPct val="120000"/>
              </a:lnSpc>
              <a:spcBef>
                <a:spcPts val="600"/>
              </a:spcBef>
              <a:spcAft>
                <a:spcPts val="0"/>
              </a:spcAft>
            </a:pPr>
            <a:r>
              <a:rPr lang="en-US" sz="1600">
                <a:solidFill>
                  <a:schemeClr val="tx1"/>
                </a:solidFill>
              </a:rPr>
              <a:t>- </a:t>
            </a:r>
            <a:r>
              <a:rPr lang="vi-VN" sz="1600">
                <a:effectLst/>
                <a:latin typeface="Arial" panose="020B0604020202020204" pitchFamily="34" charset="0"/>
                <a:ea typeface="Times New Roman" panose="02020603050405020304" pitchFamily="18" charset="0"/>
                <a:cs typeface="Arial" panose="020B0604020202020204" pitchFamily="34" charset="0"/>
              </a:rPr>
              <a:t>Việc thêm một mặt hàng Media mới, chúng ta chỉ cần extends lớp Media mới từ lớp cha Media.</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pPr>
            <a:endParaRPr lang="en-US" sz="1200" b="1">
              <a:solidFill>
                <a:schemeClr val="tx1"/>
              </a:solidFill>
            </a:endParaRPr>
          </a:p>
        </p:txBody>
      </p:sp>
      <p:pic>
        <p:nvPicPr>
          <p:cNvPr id="2" name="Picture 1">
            <a:extLst>
              <a:ext uri="{FF2B5EF4-FFF2-40B4-BE49-F238E27FC236}">
                <a16:creationId xmlns:a16="http://schemas.microsoft.com/office/drawing/2014/main" id="{B022B6E1-6D3A-58F0-5C90-AC991A743A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1548" y="1940140"/>
            <a:ext cx="5506200" cy="4326847"/>
          </a:xfrm>
          <a:prstGeom prst="rect">
            <a:avLst/>
          </a:prstGeom>
          <a:noFill/>
          <a:ln>
            <a:noFill/>
          </a:ln>
        </p:spPr>
      </p:pic>
    </p:spTree>
    <p:extLst>
      <p:ext uri="{BB962C8B-B14F-4D97-AF65-F5344CB8AC3E}">
        <p14:creationId xmlns:p14="http://schemas.microsoft.com/office/powerpoint/2010/main" val="352545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2724336"/>
          </a:xfrm>
          <a:prstGeom prst="rect">
            <a:avLst/>
          </a:prstGeom>
          <a:noFill/>
        </p:spPr>
        <p:txBody>
          <a:bodyPr wrap="square" rtlCol="0">
            <a:spAutoFit/>
          </a:bodyPr>
          <a:lstStyle/>
          <a:p>
            <a:pPr>
              <a:lnSpc>
                <a:spcPct val="150000"/>
              </a:lnSpc>
            </a:pPr>
            <a:r>
              <a:rPr lang="en-US" sz="1600" b="1"/>
              <a:t>3.5. </a:t>
            </a:r>
            <a:r>
              <a:rPr lang="en-US" sz="1600" b="1" err="1"/>
              <a:t>Đề</a:t>
            </a:r>
            <a:r>
              <a:rPr lang="en-US" sz="1600" b="1"/>
              <a:t> </a:t>
            </a:r>
            <a:r>
              <a:rPr lang="en-US" sz="1600" b="1" err="1"/>
              <a:t>xuất</a:t>
            </a:r>
            <a:r>
              <a:rPr lang="en-US" sz="1600" b="1"/>
              <a:t> </a:t>
            </a:r>
            <a:r>
              <a:rPr lang="en-US" sz="1600" b="1" err="1"/>
              <a:t>cải</a:t>
            </a:r>
            <a:r>
              <a:rPr lang="en-US" sz="1600" b="1"/>
              <a:t> </a:t>
            </a:r>
            <a:r>
              <a:rPr lang="en-US" sz="1600" b="1" err="1"/>
              <a:t>tiến</a:t>
            </a:r>
            <a:endParaRPr lang="en-US" sz="1600" b="1"/>
          </a:p>
          <a:p>
            <a:pPr>
              <a:lnSpc>
                <a:spcPct val="150000"/>
              </a:lnSpc>
            </a:pPr>
            <a:r>
              <a:rPr lang="en-US" sz="1600" b="1">
                <a:solidFill>
                  <a:schemeClr val="tx1"/>
                </a:solidFill>
              </a:rPr>
              <a:t>3.5.2. </a:t>
            </a:r>
            <a:r>
              <a:rPr lang="en-US" sz="1600" b="1" err="1">
                <a:solidFill>
                  <a:schemeClr val="tx1"/>
                </a:solidFill>
              </a:rPr>
              <a:t>Thêm</a:t>
            </a:r>
            <a:r>
              <a:rPr lang="en-US" sz="1600" b="1">
                <a:solidFill>
                  <a:schemeClr val="tx1"/>
                </a:solidFill>
              </a:rPr>
              <a:t> </a:t>
            </a:r>
            <a:r>
              <a:rPr lang="en-US" sz="1600" b="1" err="1">
                <a:solidFill>
                  <a:schemeClr val="tx1"/>
                </a:solidFill>
              </a:rPr>
              <a:t>màn</a:t>
            </a:r>
            <a:r>
              <a:rPr lang="en-US" sz="1600" b="1">
                <a:solidFill>
                  <a:schemeClr val="tx1"/>
                </a:solidFill>
              </a:rPr>
              <a:t> </a:t>
            </a:r>
            <a:r>
              <a:rPr lang="en-US" sz="1600" b="1" err="1">
                <a:solidFill>
                  <a:schemeClr val="tx1"/>
                </a:solidFill>
              </a:rPr>
              <a:t>hình</a:t>
            </a:r>
            <a:r>
              <a:rPr lang="en-US" sz="1600" b="1">
                <a:solidFill>
                  <a:schemeClr val="tx1"/>
                </a:solidFill>
              </a:rPr>
              <a:t> </a:t>
            </a:r>
            <a:r>
              <a:rPr lang="en-US" sz="1600" b="1" err="1">
                <a:solidFill>
                  <a:schemeClr val="tx1"/>
                </a:solidFill>
              </a:rPr>
              <a:t>xem</a:t>
            </a:r>
            <a:r>
              <a:rPr lang="en-US" sz="1600" b="1">
                <a:solidFill>
                  <a:schemeClr val="tx1"/>
                </a:solidFill>
              </a:rPr>
              <a:t> chi </a:t>
            </a:r>
            <a:r>
              <a:rPr lang="en-US" sz="1600" b="1" err="1">
                <a:solidFill>
                  <a:schemeClr val="tx1"/>
                </a:solidFill>
              </a:rPr>
              <a:t>tiết</a:t>
            </a:r>
            <a:r>
              <a:rPr lang="en-US" sz="1600" b="1">
                <a:solidFill>
                  <a:schemeClr val="tx1"/>
                </a:solidFill>
              </a:rPr>
              <a:t> </a:t>
            </a:r>
            <a:r>
              <a:rPr lang="en-US" sz="1600" b="1" err="1">
                <a:solidFill>
                  <a:schemeClr val="tx1"/>
                </a:solidFill>
              </a:rPr>
              <a:t>sản</a:t>
            </a:r>
            <a:r>
              <a:rPr lang="en-US" sz="1600" b="1">
                <a:solidFill>
                  <a:schemeClr val="tx1"/>
                </a:solidFill>
              </a:rPr>
              <a:t> </a:t>
            </a:r>
            <a:r>
              <a:rPr lang="en-US" sz="1600" b="1" err="1">
                <a:solidFill>
                  <a:schemeClr val="tx1"/>
                </a:solidFill>
              </a:rPr>
              <a:t>phẩm</a:t>
            </a:r>
            <a:endParaRPr lang="en-US" sz="1600" b="1">
              <a:solidFill>
                <a:schemeClr val="tx1"/>
              </a:solidFill>
            </a:endParaRPr>
          </a:p>
          <a:p>
            <a:pPr>
              <a:lnSpc>
                <a:spcPct val="200000"/>
              </a:lnSpc>
            </a:pP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Vấn</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đề</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Hiển</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thị</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tất</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cả</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thông</a:t>
            </a:r>
            <a:r>
              <a:rPr lang="en-US" sz="1600">
                <a:solidFill>
                  <a:schemeClr val="tx1"/>
                </a:solidFill>
                <a:latin typeface="Arial" panose="020B0604020202020204" pitchFamily="34" charset="0"/>
                <a:cs typeface="Arial" panose="020B0604020202020204" pitchFamily="34" charset="0"/>
              </a:rPr>
              <a:t> tin </a:t>
            </a:r>
            <a:r>
              <a:rPr lang="en-US" sz="1600" err="1">
                <a:solidFill>
                  <a:schemeClr val="tx1"/>
                </a:solidFill>
                <a:latin typeface="Arial" panose="020B0604020202020204" pitchFamily="34" charset="0"/>
                <a:cs typeface="Arial" panose="020B0604020202020204" pitchFamily="34" charset="0"/>
              </a:rPr>
              <a:t>của</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từng</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sản</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phẩm</a:t>
            </a:r>
            <a:endParaRPr lang="en-US" sz="1600">
              <a:solidFill>
                <a:schemeClr val="tx1"/>
              </a:solidFill>
              <a:latin typeface="Arial" panose="020B0604020202020204" pitchFamily="34" charset="0"/>
              <a:cs typeface="Arial" panose="020B0604020202020204" pitchFamily="34" charset="0"/>
            </a:endParaRPr>
          </a:p>
          <a:p>
            <a:pPr>
              <a:lnSpc>
                <a:spcPct val="200000"/>
              </a:lnSpc>
            </a:pPr>
            <a:r>
              <a:rPr lang="en-US" sz="1600">
                <a:solidFill>
                  <a:schemeClr val="tx1"/>
                </a:solidFill>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Giải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pháp</a:t>
            </a:r>
            <a:r>
              <a:rPr lang="en-US" sz="1600">
                <a:latin typeface="Arial" panose="020B0604020202020204" pitchFamily="34"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Hiện tại, giải pháp mà nhóm nghĩ tới là sủ dụng kỹ thuật Reflection trong Java để có thể truy cập vào chi tiết các thuộc tính bên trong một lớp.</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Tuy nhiên về giải pháp thiết kế, nhóm chưa đưa ra được một giải pháp có thể đáp ứng được các nguyên lý thiết kế.</a:t>
            </a:r>
            <a:endParaRPr lang="en-US" sz="1600"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596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3278333"/>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3.5.3. </a:t>
            </a:r>
            <a:r>
              <a:rPr lang="en-US" sz="1600" b="1" err="1">
                <a:solidFill>
                  <a:schemeClr val="tx1"/>
                </a:solidFill>
              </a:rPr>
              <a:t>Thay</a:t>
            </a:r>
            <a:r>
              <a:rPr lang="en-US" sz="1600" b="1">
                <a:solidFill>
                  <a:schemeClr val="tx1"/>
                </a:solidFill>
              </a:rPr>
              <a:t> </a:t>
            </a:r>
            <a:r>
              <a:rPr lang="en-US" sz="1600" b="1" err="1">
                <a:solidFill>
                  <a:schemeClr val="tx1"/>
                </a:solidFill>
              </a:rPr>
              <a:t>đổi</a:t>
            </a:r>
            <a:r>
              <a:rPr lang="en-US" sz="1600" b="1">
                <a:solidFill>
                  <a:schemeClr val="tx1"/>
                </a:solidFill>
              </a:rPr>
              <a:t> </a:t>
            </a:r>
            <a:r>
              <a:rPr lang="en-US" sz="1600" b="1" err="1">
                <a:solidFill>
                  <a:schemeClr val="tx1"/>
                </a:solidFill>
              </a:rPr>
              <a:t>yêu</a:t>
            </a:r>
            <a:r>
              <a:rPr lang="en-US" sz="1600" b="1">
                <a:solidFill>
                  <a:schemeClr val="tx1"/>
                </a:solidFill>
              </a:rPr>
              <a:t> </a:t>
            </a:r>
            <a:r>
              <a:rPr lang="en-US" sz="1600" b="1" err="1">
                <a:solidFill>
                  <a:schemeClr val="tx1"/>
                </a:solidFill>
              </a:rPr>
              <a:t>cầu</a:t>
            </a:r>
            <a:r>
              <a:rPr lang="en-US" sz="1600" b="1">
                <a:solidFill>
                  <a:schemeClr val="tx1"/>
                </a:solidFill>
              </a:rPr>
              <a:t> </a:t>
            </a:r>
            <a:r>
              <a:rPr lang="en-US" sz="1600" b="1" err="1">
                <a:solidFill>
                  <a:schemeClr val="tx1"/>
                </a:solidFill>
              </a:rPr>
              <a:t>khi</a:t>
            </a:r>
            <a:r>
              <a:rPr lang="en-US" sz="1600" b="1">
                <a:solidFill>
                  <a:schemeClr val="tx1"/>
                </a:solidFill>
              </a:rPr>
              <a:t> load </a:t>
            </a:r>
            <a:r>
              <a:rPr lang="en-US" sz="1600" b="1" err="1">
                <a:solidFill>
                  <a:schemeClr val="tx1"/>
                </a:solidFill>
              </a:rPr>
              <a:t>giao</a:t>
            </a:r>
            <a:r>
              <a:rPr lang="en-US" sz="1600" b="1">
                <a:solidFill>
                  <a:schemeClr val="tx1"/>
                </a:solidFill>
              </a:rPr>
              <a:t> </a:t>
            </a:r>
            <a:r>
              <a:rPr lang="en-US" sz="1600" b="1" err="1">
                <a:solidFill>
                  <a:schemeClr val="tx1"/>
                </a:solidFill>
              </a:rPr>
              <a:t>diện</a:t>
            </a:r>
            <a:endParaRPr lang="en-US" sz="1600" b="1">
              <a:solidFill>
                <a:schemeClr val="tx1"/>
              </a:solidFill>
            </a:endParaRPr>
          </a:p>
          <a:p>
            <a:pPr marL="285750" indent="-285750">
              <a:lnSpc>
                <a:spcPct val="200000"/>
              </a:lnSpc>
              <a:buFontTx/>
              <a:buChar char="-"/>
            </a:pPr>
            <a:r>
              <a:rPr lang="en-US" sz="1600" err="1">
                <a:latin typeface="Arial" panose="020B0604020202020204" pitchFamily="34" charset="0"/>
                <a:cs typeface="Arial" panose="020B0604020202020204" pitchFamily="34" charset="0"/>
              </a:rPr>
              <a:t>Vấn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đề</a:t>
            </a:r>
            <a:r>
              <a:rPr lang="en-US" sz="1600">
                <a:latin typeface="Arial" panose="020B0604020202020204" pitchFamily="34"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Trong mã nguồn ban đầu, nếu</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muốn thay đổi yêu cầu khi load giao diện, thay đổi cách xử lý khi xảy ra lỗi IOException, chúng ta cần vào tất cả các lớp ScreenHandler để có thể chỉnh sửa mã nguồn. </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a:lnSpc>
                <a:spcPct val="200000"/>
              </a:lnSpc>
            </a:pPr>
            <a:r>
              <a:rPr lang="en-US" sz="1800" b="1">
                <a:solidFill>
                  <a:schemeClr val="tx1"/>
                </a:solidFill>
                <a:latin typeface="Times New Roman" panose="02020603050405020304" pitchFamily="18" charset="0"/>
                <a:sym typeface="Wingdings" panose="05000000000000000000" pitchFamily="2" charset="2"/>
              </a:rPr>
              <a:t> </a:t>
            </a:r>
            <a:r>
              <a:rPr lang="en-US" sz="1600" b="1" err="1">
                <a:solidFill>
                  <a:schemeClr val="tx1"/>
                </a:solidFill>
                <a:latin typeface="Arial" panose="020B0604020202020204" pitchFamily="34" charset="0"/>
                <a:cs typeface="Arial" panose="020B0604020202020204" pitchFamily="34" charset="0"/>
                <a:sym typeface="Wingdings" panose="05000000000000000000" pitchFamily="2" charset="2"/>
              </a:rPr>
              <a:t>Tạo</a:t>
            </a:r>
            <a:r>
              <a:rPr lang="en-US" sz="1600" b="1">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1600" b="1" err="1">
                <a:solidFill>
                  <a:schemeClr val="tx1"/>
                </a:solidFill>
                <a:latin typeface="Arial" panose="020B0604020202020204" pitchFamily="34" charset="0"/>
                <a:cs typeface="Arial" panose="020B0604020202020204" pitchFamily="34" charset="0"/>
                <a:sym typeface="Wingdings" panose="05000000000000000000" pitchFamily="2" charset="2"/>
              </a:rPr>
              <a:t>thêm</a:t>
            </a:r>
            <a:r>
              <a:rPr lang="en-US" sz="1600" b="1">
                <a:solidFill>
                  <a:schemeClr val="tx1"/>
                </a:solidFill>
                <a:latin typeface="Arial" panose="020B0604020202020204" pitchFamily="34" charset="0"/>
                <a:cs typeface="Arial" panose="020B0604020202020204" pitchFamily="34" charset="0"/>
                <a:sym typeface="Wingdings" panose="05000000000000000000" pitchFamily="2" charset="2"/>
              </a:rPr>
              <a:t> </a:t>
            </a:r>
            <a:r>
              <a:rPr lang="vi-VN" sz="1600" b="1">
                <a:effectLst/>
                <a:latin typeface="Arial" panose="020B0604020202020204" pitchFamily="34" charset="0"/>
                <a:ea typeface="Times New Roman" panose="02020603050405020304" pitchFamily="18" charset="0"/>
                <a:cs typeface="Arial" panose="020B0604020202020204" pitchFamily="34" charset="0"/>
              </a:rPr>
              <a:t>một hàm handleIOException ở trong lớp BaseScreenHandler là một hàm chung để xử lý các lỗi về IOException</a:t>
            </a:r>
            <a:endParaRPr lang="en-US" sz="1600"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456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785343"/>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3.5.3. </a:t>
            </a:r>
            <a:r>
              <a:rPr lang="en-US" sz="1600" b="1" err="1">
                <a:solidFill>
                  <a:schemeClr val="tx1"/>
                </a:solidFill>
              </a:rPr>
              <a:t>Thay</a:t>
            </a:r>
            <a:r>
              <a:rPr lang="en-US" sz="1600" b="1">
                <a:solidFill>
                  <a:schemeClr val="tx1"/>
                </a:solidFill>
              </a:rPr>
              <a:t> </a:t>
            </a:r>
            <a:r>
              <a:rPr lang="en-US" sz="1600" b="1" err="1">
                <a:solidFill>
                  <a:schemeClr val="tx1"/>
                </a:solidFill>
              </a:rPr>
              <a:t>đổi</a:t>
            </a:r>
            <a:r>
              <a:rPr lang="en-US" sz="1600" b="1">
                <a:solidFill>
                  <a:schemeClr val="tx1"/>
                </a:solidFill>
              </a:rPr>
              <a:t> </a:t>
            </a:r>
            <a:r>
              <a:rPr lang="en-US" sz="1600" b="1" err="1">
                <a:solidFill>
                  <a:schemeClr val="tx1"/>
                </a:solidFill>
              </a:rPr>
              <a:t>yêu</a:t>
            </a:r>
            <a:r>
              <a:rPr lang="en-US" sz="1600" b="1">
                <a:solidFill>
                  <a:schemeClr val="tx1"/>
                </a:solidFill>
              </a:rPr>
              <a:t> </a:t>
            </a:r>
            <a:r>
              <a:rPr lang="en-US" sz="1600" b="1" err="1">
                <a:solidFill>
                  <a:schemeClr val="tx1"/>
                </a:solidFill>
              </a:rPr>
              <a:t>cầu</a:t>
            </a:r>
            <a:r>
              <a:rPr lang="en-US" sz="1600" b="1">
                <a:solidFill>
                  <a:schemeClr val="tx1"/>
                </a:solidFill>
              </a:rPr>
              <a:t> </a:t>
            </a:r>
            <a:r>
              <a:rPr lang="en-US" sz="1600" b="1" err="1">
                <a:solidFill>
                  <a:schemeClr val="tx1"/>
                </a:solidFill>
              </a:rPr>
              <a:t>khi</a:t>
            </a:r>
            <a:r>
              <a:rPr lang="en-US" sz="1600" b="1">
                <a:solidFill>
                  <a:schemeClr val="tx1"/>
                </a:solidFill>
              </a:rPr>
              <a:t> load </a:t>
            </a:r>
            <a:r>
              <a:rPr lang="en-US" sz="1600" b="1" err="1">
                <a:solidFill>
                  <a:schemeClr val="tx1"/>
                </a:solidFill>
              </a:rPr>
              <a:t>giao</a:t>
            </a:r>
            <a:r>
              <a:rPr lang="en-US" sz="1600" b="1">
                <a:solidFill>
                  <a:schemeClr val="tx1"/>
                </a:solidFill>
              </a:rPr>
              <a:t> </a:t>
            </a:r>
            <a:r>
              <a:rPr lang="en-US" sz="1600" b="1" err="1">
                <a:solidFill>
                  <a:schemeClr val="tx1"/>
                </a:solidFill>
              </a:rPr>
              <a:t>diện</a:t>
            </a:r>
            <a:endParaRPr lang="en-US" sz="1600" b="1">
              <a:solidFill>
                <a:schemeClr val="tx1"/>
              </a:solidFill>
            </a:endParaRPr>
          </a:p>
        </p:txBody>
      </p:sp>
      <p:pic>
        <p:nvPicPr>
          <p:cNvPr id="2" name="Picture 1">
            <a:extLst>
              <a:ext uri="{FF2B5EF4-FFF2-40B4-BE49-F238E27FC236}">
                <a16:creationId xmlns:a16="http://schemas.microsoft.com/office/drawing/2014/main" id="{FBC9A9EF-3D84-4ACA-D684-21781D387C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3763" y="1586621"/>
            <a:ext cx="6038537" cy="4559655"/>
          </a:xfrm>
          <a:prstGeom prst="rect">
            <a:avLst/>
          </a:prstGeom>
          <a:noFill/>
          <a:ln>
            <a:noFill/>
          </a:ln>
        </p:spPr>
      </p:pic>
    </p:spTree>
    <p:extLst>
      <p:ext uri="{BB962C8B-B14F-4D97-AF65-F5344CB8AC3E}">
        <p14:creationId xmlns:p14="http://schemas.microsoft.com/office/powerpoint/2010/main" val="338484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4755661"/>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3.5.4. </a:t>
            </a:r>
            <a:r>
              <a:rPr lang="en-US" sz="1600" b="1" err="1">
                <a:solidFill>
                  <a:schemeClr val="tx1"/>
                </a:solidFill>
              </a:rPr>
              <a:t>Thay</a:t>
            </a:r>
            <a:r>
              <a:rPr lang="en-US" sz="1600" b="1">
                <a:solidFill>
                  <a:schemeClr val="tx1"/>
                </a:solidFill>
              </a:rPr>
              <a:t> </a:t>
            </a:r>
            <a:r>
              <a:rPr lang="en-US" sz="1600" b="1" err="1">
                <a:solidFill>
                  <a:schemeClr val="tx1"/>
                </a:solidFill>
              </a:rPr>
              <a:t>đổi</a:t>
            </a:r>
            <a:r>
              <a:rPr lang="en-US" sz="1600" b="1">
                <a:solidFill>
                  <a:schemeClr val="tx1"/>
                </a:solidFill>
              </a:rPr>
              <a:t> </a:t>
            </a:r>
            <a:r>
              <a:rPr lang="en-US" sz="1600" b="1" err="1">
                <a:solidFill>
                  <a:schemeClr val="tx1"/>
                </a:solidFill>
              </a:rPr>
              <a:t>thư</a:t>
            </a:r>
            <a:r>
              <a:rPr lang="en-US" sz="1600" b="1">
                <a:solidFill>
                  <a:schemeClr val="tx1"/>
                </a:solidFill>
              </a:rPr>
              <a:t> </a:t>
            </a:r>
            <a:r>
              <a:rPr lang="en-US" sz="1600" b="1" err="1">
                <a:solidFill>
                  <a:schemeClr val="tx1"/>
                </a:solidFill>
              </a:rPr>
              <a:t>viện</a:t>
            </a:r>
            <a:r>
              <a:rPr lang="en-US" sz="1600" b="1">
                <a:solidFill>
                  <a:schemeClr val="tx1"/>
                </a:solidFill>
              </a:rPr>
              <a:t> </a:t>
            </a:r>
            <a:r>
              <a:rPr lang="en-US" sz="1600" b="1" err="1">
                <a:solidFill>
                  <a:schemeClr val="tx1"/>
                </a:solidFill>
              </a:rPr>
              <a:t>tính</a:t>
            </a:r>
            <a:r>
              <a:rPr lang="en-US" sz="1600" b="1">
                <a:solidFill>
                  <a:schemeClr val="tx1"/>
                </a:solidFill>
              </a:rPr>
              <a:t> </a:t>
            </a:r>
            <a:r>
              <a:rPr lang="en-US" sz="1600" b="1" err="1">
                <a:solidFill>
                  <a:schemeClr val="tx1"/>
                </a:solidFill>
              </a:rPr>
              <a:t>khoảng</a:t>
            </a:r>
            <a:r>
              <a:rPr lang="en-US" sz="1600" b="1">
                <a:solidFill>
                  <a:schemeClr val="tx1"/>
                </a:solidFill>
              </a:rPr>
              <a:t> </a:t>
            </a:r>
            <a:r>
              <a:rPr lang="en-US" sz="1600" b="1" err="1">
                <a:solidFill>
                  <a:schemeClr val="tx1"/>
                </a:solidFill>
              </a:rPr>
              <a:t>cách</a:t>
            </a:r>
            <a:r>
              <a:rPr lang="en-US" sz="1600" b="1">
                <a:solidFill>
                  <a:schemeClr val="tx1"/>
                </a:solidFill>
              </a:rPr>
              <a:t> </a:t>
            </a:r>
            <a:r>
              <a:rPr lang="en-US" sz="1600" b="1" err="1">
                <a:solidFill>
                  <a:schemeClr val="tx1"/>
                </a:solidFill>
              </a:rPr>
              <a:t>và</a:t>
            </a:r>
            <a:r>
              <a:rPr lang="en-US" sz="1600" b="1">
                <a:solidFill>
                  <a:schemeClr val="tx1"/>
                </a:solidFill>
              </a:rPr>
              <a:t> </a:t>
            </a:r>
            <a:r>
              <a:rPr lang="en-US" sz="1600" b="1" err="1">
                <a:solidFill>
                  <a:schemeClr val="tx1"/>
                </a:solidFill>
              </a:rPr>
              <a:t>công</a:t>
            </a:r>
            <a:r>
              <a:rPr lang="en-US" sz="1600" b="1">
                <a:solidFill>
                  <a:schemeClr val="tx1"/>
                </a:solidFill>
              </a:rPr>
              <a:t> </a:t>
            </a:r>
            <a:r>
              <a:rPr lang="en-US" sz="1600" b="1" err="1">
                <a:solidFill>
                  <a:schemeClr val="tx1"/>
                </a:solidFill>
              </a:rPr>
              <a:t>thức</a:t>
            </a:r>
            <a:r>
              <a:rPr lang="en-US" sz="1600" b="1">
                <a:solidFill>
                  <a:schemeClr val="tx1"/>
                </a:solidFill>
              </a:rPr>
              <a:t> </a:t>
            </a:r>
            <a:r>
              <a:rPr lang="en-US" sz="1600" b="1" err="1">
                <a:solidFill>
                  <a:schemeClr val="tx1"/>
                </a:solidFill>
              </a:rPr>
              <a:t>tính</a:t>
            </a:r>
            <a:r>
              <a:rPr lang="en-US" sz="1600" b="1">
                <a:solidFill>
                  <a:schemeClr val="tx1"/>
                </a:solidFill>
              </a:rPr>
              <a:t> </a:t>
            </a:r>
            <a:r>
              <a:rPr lang="en-US" sz="1600" b="1" err="1">
                <a:solidFill>
                  <a:schemeClr val="tx1"/>
                </a:solidFill>
              </a:rPr>
              <a:t>phí</a:t>
            </a:r>
            <a:r>
              <a:rPr lang="en-US" sz="1600" b="1">
                <a:solidFill>
                  <a:schemeClr val="tx1"/>
                </a:solidFill>
              </a:rPr>
              <a:t> </a:t>
            </a:r>
            <a:r>
              <a:rPr lang="en-US" sz="1600" b="1" err="1">
                <a:solidFill>
                  <a:schemeClr val="tx1"/>
                </a:solidFill>
              </a:rPr>
              <a:t>vận</a:t>
            </a:r>
            <a:r>
              <a:rPr lang="en-US" sz="1600" b="1">
                <a:solidFill>
                  <a:schemeClr val="tx1"/>
                </a:solidFill>
              </a:rPr>
              <a:t> </a:t>
            </a:r>
            <a:r>
              <a:rPr lang="en-US" sz="1600" b="1" err="1">
                <a:solidFill>
                  <a:schemeClr val="tx1"/>
                </a:solidFill>
              </a:rPr>
              <a:t>chuyển</a:t>
            </a:r>
            <a:endParaRPr lang="en-US" sz="1600" b="1">
              <a:solidFill>
                <a:schemeClr val="tx1"/>
              </a:solidFill>
            </a:endParaRPr>
          </a:p>
          <a:p>
            <a:pPr>
              <a:lnSpc>
                <a:spcPct val="200000"/>
              </a:lnSpc>
            </a:pPr>
            <a:r>
              <a:rPr lang="en-US" sz="1600" err="1">
                <a:solidFill>
                  <a:schemeClr val="tx1"/>
                </a:solidFill>
              </a:rPr>
              <a:t>Vấn</a:t>
            </a:r>
            <a:r>
              <a:rPr lang="en-US" sz="1600">
                <a:solidFill>
                  <a:schemeClr val="tx1"/>
                </a:solidFill>
              </a:rPr>
              <a:t> </a:t>
            </a:r>
            <a:r>
              <a:rPr lang="en-US" sz="1600" err="1">
                <a:solidFill>
                  <a:schemeClr val="tx1"/>
                </a:solidFill>
              </a:rPr>
              <a:t>đề</a:t>
            </a:r>
            <a:r>
              <a:rPr lang="en-US" sz="1600">
                <a:solidFill>
                  <a:schemeClr val="tx1"/>
                </a:solidFill>
              </a:rPr>
              <a:t>: </a:t>
            </a:r>
          </a:p>
          <a:p>
            <a:pPr marL="285750" lvl="1" indent="-285750">
              <a:lnSpc>
                <a:spcPct val="200000"/>
              </a:lnSpc>
              <a:buFontTx/>
              <a:buChar char="-"/>
            </a:pPr>
            <a:r>
              <a:rPr lang="vi-VN" sz="1600">
                <a:effectLst/>
                <a:latin typeface="Arial" panose="020B0604020202020204" pitchFamily="34" charset="0"/>
                <a:ea typeface="Times New Roman" panose="02020603050405020304" pitchFamily="18" charset="0"/>
                <a:cs typeface="Arial" panose="020B0604020202020204" pitchFamily="34" charset="0"/>
              </a:rPr>
              <a:t>Trong mã nguồn ban đầu, nếu muốn thay đổi thư viện tính khoảng cách, chúng ta cần vào lại mã nguồn của lớp DeliveryInfo để sửa lại thuộc tính của lớp.</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285750" lvl="1" indent="-285750">
              <a:lnSpc>
                <a:spcPct val="200000"/>
              </a:lnSpc>
              <a:buFontTx/>
              <a:buChar char="-"/>
            </a:pPr>
            <a:r>
              <a:rPr lang="vi-VN" sz="1600">
                <a:effectLst/>
                <a:latin typeface="Arial" panose="020B0604020202020204" pitchFamily="34" charset="0"/>
                <a:ea typeface="Times New Roman" panose="02020603050405020304" pitchFamily="18" charset="0"/>
                <a:cs typeface="Arial" panose="020B0604020202020204" pitchFamily="34" charset="0"/>
              </a:rPr>
              <a:t>Thiết kế ban đầu đã vi phạm nguyên lý OCP và DIP do nó không đáp ứng được việc mở rộng dễ dàng cho chúng ta, các module phụ thuộc trực tiếp lẫn nhau chứ không thông qua một lớp trừu tượng.</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lvl="1">
              <a:lnSpc>
                <a:spcPct val="200000"/>
              </a:lnSpc>
            </a:pPr>
            <a:r>
              <a:rPr lang="en-US" sz="1800">
                <a:solidFill>
                  <a:schemeClr val="tx1"/>
                </a:solidFill>
                <a:latin typeface="Times New Roman" panose="02020603050405020304" pitchFamily="18" charset="0"/>
                <a:sym typeface="Wingdings" panose="05000000000000000000" pitchFamily="2" charset="2"/>
              </a:rPr>
              <a:t> </a:t>
            </a:r>
            <a:r>
              <a:rPr lang="en-US" sz="1600" b="1">
                <a:solidFill>
                  <a:schemeClr val="tx1"/>
                </a:solidFill>
                <a:latin typeface="Arial" panose="020B0604020202020204" pitchFamily="34" charset="0"/>
                <a:cs typeface="Arial" panose="020B0604020202020204" pitchFamily="34" charset="0"/>
                <a:sym typeface="Wingdings" panose="05000000000000000000" pitchFamily="2" charset="2"/>
              </a:rPr>
              <a:t>S</a:t>
            </a:r>
            <a:r>
              <a:rPr lang="vi-VN" sz="1600" b="1">
                <a:effectLst/>
                <a:latin typeface="Arial" panose="020B0604020202020204" pitchFamily="34" charset="0"/>
                <a:ea typeface="Times New Roman" panose="02020603050405020304" pitchFamily="18" charset="0"/>
                <a:cs typeface="Arial" panose="020B0604020202020204" pitchFamily="34" charset="0"/>
              </a:rPr>
              <a:t>ử dụng Adapter Design Pattern để có thể đáp ứng với nhu cầu sử dụng thư viện tính khoảng cách mới một cách dễ dàng</a:t>
            </a:r>
            <a:r>
              <a:rPr lang="en-US" sz="1600" b="1">
                <a:solidFill>
                  <a:schemeClr val="tx1"/>
                </a:solidFill>
                <a:latin typeface="Arial" panose="020B0604020202020204" pitchFamily="34" charset="0"/>
                <a:cs typeface="Arial" panose="020B0604020202020204" pitchFamily="34" charset="0"/>
                <a:sym typeface="Wingdings" panose="05000000000000000000" pitchFamily="2" charset="2"/>
              </a:rPr>
              <a:t> </a:t>
            </a:r>
            <a:endParaRPr lang="en-US" sz="1600"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721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785343"/>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3.5.4. </a:t>
            </a:r>
            <a:r>
              <a:rPr lang="en-US" sz="1600" b="1" err="1">
                <a:solidFill>
                  <a:schemeClr val="tx1"/>
                </a:solidFill>
              </a:rPr>
              <a:t>Thay</a:t>
            </a:r>
            <a:r>
              <a:rPr lang="en-US" sz="1600" b="1">
                <a:solidFill>
                  <a:schemeClr val="tx1"/>
                </a:solidFill>
              </a:rPr>
              <a:t> </a:t>
            </a:r>
            <a:r>
              <a:rPr lang="en-US" sz="1600" b="1" err="1">
                <a:solidFill>
                  <a:schemeClr val="tx1"/>
                </a:solidFill>
              </a:rPr>
              <a:t>đổi</a:t>
            </a:r>
            <a:r>
              <a:rPr lang="en-US" sz="1600" b="1">
                <a:solidFill>
                  <a:schemeClr val="tx1"/>
                </a:solidFill>
              </a:rPr>
              <a:t> </a:t>
            </a:r>
            <a:r>
              <a:rPr lang="en-US" sz="1600" b="1" err="1">
                <a:solidFill>
                  <a:schemeClr val="tx1"/>
                </a:solidFill>
              </a:rPr>
              <a:t>thư</a:t>
            </a:r>
            <a:r>
              <a:rPr lang="en-US" sz="1600" b="1">
                <a:solidFill>
                  <a:schemeClr val="tx1"/>
                </a:solidFill>
              </a:rPr>
              <a:t> </a:t>
            </a:r>
            <a:r>
              <a:rPr lang="en-US" sz="1600" b="1" err="1">
                <a:solidFill>
                  <a:schemeClr val="tx1"/>
                </a:solidFill>
              </a:rPr>
              <a:t>viện</a:t>
            </a:r>
            <a:r>
              <a:rPr lang="en-US" sz="1600" b="1">
                <a:solidFill>
                  <a:schemeClr val="tx1"/>
                </a:solidFill>
              </a:rPr>
              <a:t> tính </a:t>
            </a:r>
            <a:r>
              <a:rPr lang="en-US" sz="1600" b="1" err="1">
                <a:solidFill>
                  <a:schemeClr val="tx1"/>
                </a:solidFill>
              </a:rPr>
              <a:t>khoảng</a:t>
            </a:r>
            <a:r>
              <a:rPr lang="en-US" sz="1600" b="1">
                <a:solidFill>
                  <a:schemeClr val="tx1"/>
                </a:solidFill>
              </a:rPr>
              <a:t> </a:t>
            </a:r>
            <a:r>
              <a:rPr lang="en-US" sz="1600" b="1" err="1">
                <a:solidFill>
                  <a:schemeClr val="tx1"/>
                </a:solidFill>
              </a:rPr>
              <a:t>cách</a:t>
            </a:r>
            <a:r>
              <a:rPr lang="en-US" sz="1600" b="1">
                <a:solidFill>
                  <a:schemeClr val="tx1"/>
                </a:solidFill>
              </a:rPr>
              <a:t> </a:t>
            </a:r>
            <a:r>
              <a:rPr lang="en-US" sz="1600" b="1" err="1">
                <a:solidFill>
                  <a:schemeClr val="tx1"/>
                </a:solidFill>
              </a:rPr>
              <a:t>và</a:t>
            </a:r>
            <a:r>
              <a:rPr lang="en-US" sz="1600" b="1">
                <a:solidFill>
                  <a:schemeClr val="tx1"/>
                </a:solidFill>
              </a:rPr>
              <a:t> </a:t>
            </a:r>
            <a:r>
              <a:rPr lang="en-US" sz="1600" b="1" err="1">
                <a:solidFill>
                  <a:schemeClr val="tx1"/>
                </a:solidFill>
              </a:rPr>
              <a:t>công</a:t>
            </a:r>
            <a:r>
              <a:rPr lang="en-US" sz="1600" b="1">
                <a:solidFill>
                  <a:schemeClr val="tx1"/>
                </a:solidFill>
              </a:rPr>
              <a:t> </a:t>
            </a:r>
            <a:r>
              <a:rPr lang="en-US" sz="1600" b="1" err="1">
                <a:solidFill>
                  <a:schemeClr val="tx1"/>
                </a:solidFill>
              </a:rPr>
              <a:t>thức</a:t>
            </a:r>
            <a:r>
              <a:rPr lang="en-US" sz="1600" b="1">
                <a:solidFill>
                  <a:schemeClr val="tx1"/>
                </a:solidFill>
              </a:rPr>
              <a:t> tính </a:t>
            </a:r>
            <a:r>
              <a:rPr lang="en-US" sz="1600" b="1" err="1">
                <a:solidFill>
                  <a:schemeClr val="tx1"/>
                </a:solidFill>
              </a:rPr>
              <a:t>phí</a:t>
            </a:r>
            <a:r>
              <a:rPr lang="en-US" sz="1600" b="1">
                <a:solidFill>
                  <a:schemeClr val="tx1"/>
                </a:solidFill>
              </a:rPr>
              <a:t> </a:t>
            </a:r>
            <a:r>
              <a:rPr lang="en-US" sz="1600" b="1" err="1">
                <a:solidFill>
                  <a:schemeClr val="tx1"/>
                </a:solidFill>
              </a:rPr>
              <a:t>vận</a:t>
            </a:r>
            <a:r>
              <a:rPr lang="en-US" sz="1600" b="1">
                <a:solidFill>
                  <a:schemeClr val="tx1"/>
                </a:solidFill>
              </a:rPr>
              <a:t> </a:t>
            </a:r>
            <a:r>
              <a:rPr lang="en-US" sz="1600" b="1" err="1">
                <a:solidFill>
                  <a:schemeClr val="tx1"/>
                </a:solidFill>
              </a:rPr>
              <a:t>chuyển</a:t>
            </a:r>
            <a:endParaRPr lang="en-US" sz="1600" b="1">
              <a:solidFill>
                <a:schemeClr val="tx1"/>
              </a:solidFill>
            </a:endParaRPr>
          </a:p>
        </p:txBody>
      </p:sp>
      <p:pic>
        <p:nvPicPr>
          <p:cNvPr id="2" name="Picture 1">
            <a:extLst>
              <a:ext uri="{FF2B5EF4-FFF2-40B4-BE49-F238E27FC236}">
                <a16:creationId xmlns:a16="http://schemas.microsoft.com/office/drawing/2014/main" id="{09DB2CAC-FC5F-14BB-4E8D-43B8D92685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56" y="1857486"/>
            <a:ext cx="7833036" cy="4107169"/>
          </a:xfrm>
          <a:prstGeom prst="rect">
            <a:avLst/>
          </a:prstGeom>
          <a:noFill/>
          <a:ln>
            <a:noFill/>
          </a:ln>
        </p:spPr>
      </p:pic>
    </p:spTree>
    <p:extLst>
      <p:ext uri="{BB962C8B-B14F-4D97-AF65-F5344CB8AC3E}">
        <p14:creationId xmlns:p14="http://schemas.microsoft.com/office/powerpoint/2010/main" val="149935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2551148"/>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3.5.5. </a:t>
            </a:r>
            <a:r>
              <a:rPr lang="en-US" sz="1600" b="1" err="1">
                <a:solidFill>
                  <a:schemeClr val="tx1"/>
                </a:solidFill>
              </a:rPr>
              <a:t>Thêm</a:t>
            </a:r>
            <a:r>
              <a:rPr lang="en-US" sz="1600" b="1">
                <a:solidFill>
                  <a:schemeClr val="tx1"/>
                </a:solidFill>
              </a:rPr>
              <a:t> </a:t>
            </a:r>
            <a:r>
              <a:rPr lang="en-US" sz="1600" b="1" err="1">
                <a:solidFill>
                  <a:schemeClr val="tx1"/>
                </a:solidFill>
              </a:rPr>
              <a:t>hình</a:t>
            </a:r>
            <a:r>
              <a:rPr lang="en-US" sz="1600" b="1">
                <a:solidFill>
                  <a:schemeClr val="tx1"/>
                </a:solidFill>
              </a:rPr>
              <a:t> </a:t>
            </a:r>
            <a:r>
              <a:rPr lang="en-US" sz="1600" b="1" err="1">
                <a:solidFill>
                  <a:schemeClr val="tx1"/>
                </a:solidFill>
              </a:rPr>
              <a:t>thức</a:t>
            </a:r>
            <a:r>
              <a:rPr lang="en-US" sz="1600" b="1">
                <a:solidFill>
                  <a:schemeClr val="tx1"/>
                </a:solidFill>
              </a:rPr>
              <a:t> </a:t>
            </a:r>
            <a:r>
              <a:rPr lang="en-US" sz="1600" b="1" err="1">
                <a:solidFill>
                  <a:schemeClr val="tx1"/>
                </a:solidFill>
              </a:rPr>
              <a:t>thanh</a:t>
            </a:r>
            <a:r>
              <a:rPr lang="en-US" sz="1600" b="1">
                <a:solidFill>
                  <a:schemeClr val="tx1"/>
                </a:solidFill>
              </a:rPr>
              <a:t> </a:t>
            </a:r>
            <a:r>
              <a:rPr lang="en-US" sz="1600" b="1" err="1">
                <a:solidFill>
                  <a:schemeClr val="tx1"/>
                </a:solidFill>
              </a:rPr>
              <a:t>toán</a:t>
            </a:r>
            <a:r>
              <a:rPr lang="en-US" sz="1600" b="1">
                <a:solidFill>
                  <a:schemeClr val="tx1"/>
                </a:solidFill>
              </a:rPr>
              <a:t> Domestic Card</a:t>
            </a:r>
          </a:p>
          <a:p>
            <a:pPr>
              <a:lnSpc>
                <a:spcPct val="200000"/>
              </a:lnSpc>
            </a:pPr>
            <a:r>
              <a:rPr lang="en-US" sz="1600" err="1">
                <a:solidFill>
                  <a:schemeClr val="tx1"/>
                </a:solidFill>
              </a:rPr>
              <a:t>Vấn</a:t>
            </a:r>
            <a:r>
              <a:rPr lang="en-US" sz="1600">
                <a:solidFill>
                  <a:schemeClr val="tx1"/>
                </a:solidFill>
              </a:rPr>
              <a:t> </a:t>
            </a:r>
            <a:r>
              <a:rPr lang="en-US" sz="1600" err="1">
                <a:solidFill>
                  <a:schemeClr val="tx1"/>
                </a:solidFill>
              </a:rPr>
              <a:t>đề</a:t>
            </a:r>
            <a:r>
              <a:rPr lang="en-US" sz="1600">
                <a:solidFill>
                  <a:schemeClr val="tx1"/>
                </a:solidFill>
              </a:rPr>
              <a:t>: </a:t>
            </a:r>
            <a:r>
              <a:rPr lang="en-US" sz="1600" err="1">
                <a:solidFill>
                  <a:schemeClr val="tx1"/>
                </a:solidFill>
              </a:rPr>
              <a:t>Các</a:t>
            </a:r>
            <a:r>
              <a:rPr lang="en-US" sz="1600">
                <a:solidFill>
                  <a:schemeClr val="tx1"/>
                </a:solidFill>
              </a:rPr>
              <a:t> modules </a:t>
            </a:r>
            <a:r>
              <a:rPr lang="en-US" sz="1600" err="1">
                <a:solidFill>
                  <a:schemeClr val="tx1"/>
                </a:solidFill>
              </a:rPr>
              <a:t>hiện</a:t>
            </a:r>
            <a:r>
              <a:rPr lang="en-US" sz="1600">
                <a:solidFill>
                  <a:schemeClr val="tx1"/>
                </a:solidFill>
              </a:rPr>
              <a:t> </a:t>
            </a:r>
            <a:r>
              <a:rPr lang="en-US" sz="1600" err="1">
                <a:solidFill>
                  <a:schemeClr val="tx1"/>
                </a:solidFill>
              </a:rPr>
              <a:t>tại</a:t>
            </a:r>
            <a:r>
              <a:rPr lang="en-US" sz="1600">
                <a:solidFill>
                  <a:schemeClr val="tx1"/>
                </a:solidFill>
              </a:rPr>
              <a:t> </a:t>
            </a:r>
            <a:r>
              <a:rPr lang="en-US" sz="1600" err="1">
                <a:solidFill>
                  <a:schemeClr val="tx1"/>
                </a:solidFill>
              </a:rPr>
              <a:t>phụ</a:t>
            </a:r>
            <a:r>
              <a:rPr lang="en-US" sz="1600">
                <a:solidFill>
                  <a:schemeClr val="tx1"/>
                </a:solidFill>
              </a:rPr>
              <a:t> </a:t>
            </a:r>
            <a:r>
              <a:rPr lang="en-US" sz="1600" err="1">
                <a:solidFill>
                  <a:schemeClr val="tx1"/>
                </a:solidFill>
              </a:rPr>
              <a:t>thuộc</a:t>
            </a:r>
            <a:r>
              <a:rPr lang="en-US" sz="1600">
                <a:solidFill>
                  <a:schemeClr val="tx1"/>
                </a:solidFill>
              </a:rPr>
              <a:t> </a:t>
            </a:r>
            <a:r>
              <a:rPr lang="en-US" sz="1600" err="1">
                <a:solidFill>
                  <a:schemeClr val="tx1"/>
                </a:solidFill>
              </a:rPr>
              <a:t>trực</a:t>
            </a:r>
            <a:r>
              <a:rPr lang="en-US" sz="1600">
                <a:solidFill>
                  <a:schemeClr val="tx1"/>
                </a:solidFill>
              </a:rPr>
              <a:t> </a:t>
            </a:r>
            <a:r>
              <a:rPr lang="en-US" sz="1600" err="1">
                <a:solidFill>
                  <a:schemeClr val="tx1"/>
                </a:solidFill>
              </a:rPr>
              <a:t>tiếp</a:t>
            </a:r>
            <a:r>
              <a:rPr lang="en-US" sz="1600">
                <a:solidFill>
                  <a:schemeClr val="tx1"/>
                </a:solidFill>
              </a:rPr>
              <a:t> </a:t>
            </a:r>
            <a:r>
              <a:rPr lang="en-US" sz="1600" err="1">
                <a:solidFill>
                  <a:schemeClr val="tx1"/>
                </a:solidFill>
              </a:rPr>
              <a:t>vào</a:t>
            </a:r>
            <a:r>
              <a:rPr lang="en-US" sz="1600">
                <a:solidFill>
                  <a:schemeClr val="tx1"/>
                </a:solidFill>
              </a:rPr>
              <a:t> </a:t>
            </a:r>
            <a:r>
              <a:rPr lang="en-US" sz="1600" err="1">
                <a:solidFill>
                  <a:schemeClr val="tx1"/>
                </a:solidFill>
              </a:rPr>
              <a:t>CreditCard</a:t>
            </a:r>
            <a:r>
              <a:rPr lang="en-US" sz="1600">
                <a:solidFill>
                  <a:schemeClr val="tx1"/>
                </a:solidFill>
              </a:rPr>
              <a:t> </a:t>
            </a:r>
          </a:p>
          <a:p>
            <a:pPr lvl="1">
              <a:lnSpc>
                <a:spcPct val="200000"/>
              </a:lnSpc>
            </a:pPr>
            <a:r>
              <a:rPr lang="en-US" sz="1600">
                <a:solidFill>
                  <a:schemeClr val="tx1"/>
                </a:solidFill>
              </a:rPr>
              <a:t>-&gt; Vi </a:t>
            </a:r>
            <a:r>
              <a:rPr lang="en-US" sz="1600" err="1">
                <a:solidFill>
                  <a:schemeClr val="tx1"/>
                </a:solidFill>
              </a:rPr>
              <a:t>phạm</a:t>
            </a:r>
            <a:r>
              <a:rPr lang="en-US" sz="1600">
                <a:solidFill>
                  <a:schemeClr val="tx1"/>
                </a:solidFill>
              </a:rPr>
              <a:t> OCP</a:t>
            </a:r>
          </a:p>
          <a:p>
            <a:pPr lvl="1">
              <a:lnSpc>
                <a:spcPct val="200000"/>
              </a:lnSpc>
            </a:pPr>
            <a:r>
              <a:rPr lang="en-US" sz="1600" err="1">
                <a:solidFill>
                  <a:schemeClr val="tx1"/>
                </a:solidFill>
              </a:rPr>
              <a:t>Giải</a:t>
            </a:r>
            <a:r>
              <a:rPr lang="en-US" sz="1600">
                <a:solidFill>
                  <a:schemeClr val="tx1"/>
                </a:solidFill>
              </a:rPr>
              <a:t> </a:t>
            </a:r>
            <a:r>
              <a:rPr lang="en-US" sz="1600" err="1">
                <a:solidFill>
                  <a:schemeClr val="tx1"/>
                </a:solidFill>
              </a:rPr>
              <a:t>pháp</a:t>
            </a:r>
            <a:r>
              <a:rPr lang="en-US" sz="1600">
                <a:solidFill>
                  <a:schemeClr val="tx1"/>
                </a:solidFill>
              </a:rPr>
              <a:t>: </a:t>
            </a:r>
            <a:r>
              <a:rPr lang="en-US" sz="1600" err="1">
                <a:solidFill>
                  <a:schemeClr val="tx1"/>
                </a:solidFill>
              </a:rPr>
              <a:t>Tạo</a:t>
            </a:r>
            <a:r>
              <a:rPr lang="en-US" sz="1600">
                <a:solidFill>
                  <a:schemeClr val="tx1"/>
                </a:solidFill>
              </a:rPr>
              <a:t> abstract class </a:t>
            </a:r>
            <a:r>
              <a:rPr lang="en-US" sz="1600" err="1">
                <a:solidFill>
                  <a:schemeClr val="tx1"/>
                </a:solidFill>
              </a:rPr>
              <a:t>PaymentCard</a:t>
            </a:r>
            <a:r>
              <a:rPr lang="en-US" sz="1600">
                <a:solidFill>
                  <a:schemeClr val="tx1"/>
                </a:solidFill>
              </a:rPr>
              <a:t> </a:t>
            </a:r>
          </a:p>
          <a:p>
            <a:pPr lvl="1">
              <a:lnSpc>
                <a:spcPct val="150000"/>
              </a:lnSpc>
            </a:pPr>
            <a:endParaRPr lang="en-US" sz="1200" b="1">
              <a:solidFill>
                <a:schemeClr val="tx1"/>
              </a:solidFill>
            </a:endParaRPr>
          </a:p>
        </p:txBody>
      </p:sp>
    </p:spTree>
    <p:extLst>
      <p:ext uri="{BB962C8B-B14F-4D97-AF65-F5344CB8AC3E}">
        <p14:creationId xmlns:p14="http://schemas.microsoft.com/office/powerpoint/2010/main" val="331102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1073820"/>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3.5.5. </a:t>
            </a:r>
            <a:r>
              <a:rPr lang="en-US" sz="1600" b="1" err="1">
                <a:solidFill>
                  <a:schemeClr val="tx1"/>
                </a:solidFill>
              </a:rPr>
              <a:t>Thêm</a:t>
            </a:r>
            <a:r>
              <a:rPr lang="en-US" sz="1600" b="1">
                <a:solidFill>
                  <a:schemeClr val="tx1"/>
                </a:solidFill>
              </a:rPr>
              <a:t> </a:t>
            </a:r>
            <a:r>
              <a:rPr lang="en-US" sz="1600" b="1" err="1">
                <a:solidFill>
                  <a:schemeClr val="tx1"/>
                </a:solidFill>
              </a:rPr>
              <a:t>hình</a:t>
            </a:r>
            <a:r>
              <a:rPr lang="en-US" sz="1600" b="1">
                <a:solidFill>
                  <a:schemeClr val="tx1"/>
                </a:solidFill>
              </a:rPr>
              <a:t> </a:t>
            </a:r>
            <a:r>
              <a:rPr lang="en-US" sz="1600" b="1" err="1">
                <a:solidFill>
                  <a:schemeClr val="tx1"/>
                </a:solidFill>
              </a:rPr>
              <a:t>thức</a:t>
            </a:r>
            <a:r>
              <a:rPr lang="en-US" sz="1600" b="1">
                <a:solidFill>
                  <a:schemeClr val="tx1"/>
                </a:solidFill>
              </a:rPr>
              <a:t> </a:t>
            </a:r>
            <a:r>
              <a:rPr lang="en-US" sz="1600" b="1" err="1">
                <a:solidFill>
                  <a:schemeClr val="tx1"/>
                </a:solidFill>
              </a:rPr>
              <a:t>thanh</a:t>
            </a:r>
            <a:r>
              <a:rPr lang="en-US" sz="1600" b="1">
                <a:solidFill>
                  <a:schemeClr val="tx1"/>
                </a:solidFill>
              </a:rPr>
              <a:t> </a:t>
            </a:r>
            <a:r>
              <a:rPr lang="en-US" sz="1600" b="1" err="1">
                <a:solidFill>
                  <a:schemeClr val="tx1"/>
                </a:solidFill>
              </a:rPr>
              <a:t>toán</a:t>
            </a:r>
            <a:r>
              <a:rPr lang="en-US" sz="1600" b="1">
                <a:solidFill>
                  <a:schemeClr val="tx1"/>
                </a:solidFill>
              </a:rPr>
              <a:t> Domestic Card</a:t>
            </a:r>
          </a:p>
          <a:p>
            <a:pPr lvl="1">
              <a:lnSpc>
                <a:spcPct val="150000"/>
              </a:lnSpc>
            </a:pPr>
            <a:endParaRPr lang="en-US" sz="1200" b="1">
              <a:solidFill>
                <a:schemeClr val="tx1"/>
              </a:solidFill>
            </a:endParaRPr>
          </a:p>
        </p:txBody>
      </p:sp>
      <p:pic>
        <p:nvPicPr>
          <p:cNvPr id="3" name="Picture 2">
            <a:extLst>
              <a:ext uri="{FF2B5EF4-FFF2-40B4-BE49-F238E27FC236}">
                <a16:creationId xmlns:a16="http://schemas.microsoft.com/office/drawing/2014/main" id="{A40E954C-5568-5963-3AEB-828B8711CB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879" y="1666789"/>
            <a:ext cx="8008358" cy="4460633"/>
          </a:xfrm>
          <a:prstGeom prst="rect">
            <a:avLst/>
          </a:prstGeom>
          <a:noFill/>
          <a:ln>
            <a:noFill/>
          </a:ln>
        </p:spPr>
      </p:pic>
    </p:spTree>
    <p:extLst>
      <p:ext uri="{BB962C8B-B14F-4D97-AF65-F5344CB8AC3E}">
        <p14:creationId xmlns:p14="http://schemas.microsoft.com/office/powerpoint/2010/main" val="5856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3" descr="Text&#10;&#10;Description automatically generated"/>
          <p:cNvPicPr preferRelativeResize="0"/>
          <p:nvPr/>
        </p:nvPicPr>
        <p:blipFill rotWithShape="1">
          <a:blip r:embed="rId3">
            <a:alphaModFix/>
          </a:blip>
          <a:srcRect/>
          <a:stretch/>
        </p:blipFill>
        <p:spPr>
          <a:xfrm>
            <a:off x="413012" y="317038"/>
            <a:ext cx="2576374" cy="936215"/>
          </a:xfrm>
          <a:prstGeom prst="rect">
            <a:avLst/>
          </a:prstGeom>
          <a:noFill/>
          <a:ln>
            <a:noFill/>
          </a:ln>
        </p:spPr>
      </p:pic>
      <p:sp>
        <p:nvSpPr>
          <p:cNvPr id="59" name="Google Shape;59;p3"/>
          <p:cNvSpPr txBox="1"/>
          <p:nvPr/>
        </p:nvSpPr>
        <p:spPr>
          <a:xfrm>
            <a:off x="513324" y="1522050"/>
            <a:ext cx="7342500" cy="16375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5400"/>
              <a:buFont typeface="Lato"/>
              <a:buNone/>
            </a:pPr>
            <a:r>
              <a:rPr lang="en-US" sz="4500" b="1" err="1">
                <a:solidFill>
                  <a:srgbClr val="C00000"/>
                </a:solidFill>
              </a:rPr>
              <a:t>Báo</a:t>
            </a:r>
            <a:r>
              <a:rPr lang="en-US" sz="4500" b="1">
                <a:solidFill>
                  <a:srgbClr val="C00000"/>
                </a:solidFill>
              </a:rPr>
              <a:t> </a:t>
            </a:r>
            <a:r>
              <a:rPr lang="en-US" sz="4500" b="1" err="1">
                <a:solidFill>
                  <a:srgbClr val="C00000"/>
                </a:solidFill>
              </a:rPr>
              <a:t>cáo</a:t>
            </a:r>
            <a:r>
              <a:rPr lang="en-US" sz="4500" b="1">
                <a:solidFill>
                  <a:srgbClr val="C00000"/>
                </a:solidFill>
              </a:rPr>
              <a:t> </a:t>
            </a:r>
            <a:r>
              <a:rPr lang="en-US" sz="4500" b="1" err="1">
                <a:solidFill>
                  <a:srgbClr val="C00000"/>
                </a:solidFill>
              </a:rPr>
              <a:t>môn</a:t>
            </a:r>
            <a:r>
              <a:rPr lang="en-US" sz="4500" b="1">
                <a:solidFill>
                  <a:srgbClr val="C00000"/>
                </a:solidFill>
              </a:rPr>
              <a:t> </a:t>
            </a:r>
            <a:r>
              <a:rPr lang="en-US" sz="4500" b="1" err="1">
                <a:solidFill>
                  <a:srgbClr val="C00000"/>
                </a:solidFill>
              </a:rPr>
              <a:t>học</a:t>
            </a:r>
            <a:endParaRPr lang="en-US" sz="4500" b="1">
              <a:solidFill>
                <a:srgbClr val="C00000"/>
              </a:solidFill>
            </a:endParaRPr>
          </a:p>
          <a:p>
            <a:pPr marL="0" marR="0" lvl="0" indent="0" algn="l" rtl="0">
              <a:spcBef>
                <a:spcPts val="0"/>
              </a:spcBef>
              <a:spcAft>
                <a:spcPts val="0"/>
              </a:spcAft>
              <a:buClr>
                <a:srgbClr val="C00000"/>
              </a:buClr>
              <a:buSzPts val="5400"/>
              <a:buFont typeface="Lato"/>
              <a:buNone/>
            </a:pPr>
            <a:r>
              <a:rPr lang="en-US" sz="4500" b="1" i="0" u="none" strike="noStrike" cap="none">
                <a:solidFill>
                  <a:srgbClr val="C00000"/>
                </a:solidFill>
                <a:latin typeface="Arial"/>
                <a:ea typeface="Arial"/>
                <a:cs typeface="Arial"/>
                <a:sym typeface="Arial"/>
              </a:rPr>
              <a:t>Design Pattern </a:t>
            </a:r>
            <a:endParaRPr lang="en-US" sz="500" b="0" i="0" u="none" strike="noStrike" cap="none">
              <a:solidFill>
                <a:srgbClr val="000000"/>
              </a:solidFill>
              <a:latin typeface="Arial"/>
              <a:ea typeface="Arial"/>
              <a:cs typeface="Arial"/>
              <a:sym typeface="Arial"/>
            </a:endParaRPr>
          </a:p>
        </p:txBody>
      </p:sp>
      <p:graphicFrame>
        <p:nvGraphicFramePr>
          <p:cNvPr id="60" name="Google Shape;60;p3"/>
          <p:cNvGraphicFramePr/>
          <p:nvPr>
            <p:extLst>
              <p:ext uri="{D42A27DB-BD31-4B8C-83A1-F6EECF244321}">
                <p14:modId xmlns:p14="http://schemas.microsoft.com/office/powerpoint/2010/main" val="1110188090"/>
              </p:ext>
            </p:extLst>
          </p:nvPr>
        </p:nvGraphicFramePr>
        <p:xfrm>
          <a:off x="513324" y="3159621"/>
          <a:ext cx="5350148" cy="3039820"/>
        </p:xfrm>
        <a:graphic>
          <a:graphicData uri="http://schemas.openxmlformats.org/drawingml/2006/table">
            <a:tbl>
              <a:tblPr>
                <a:noFill/>
                <a:tableStyleId>{AFD22519-920E-4A79-9395-4B45224A8854}</a:tableStyleId>
              </a:tblPr>
              <a:tblGrid>
                <a:gridCol w="2156724">
                  <a:extLst>
                    <a:ext uri="{9D8B030D-6E8A-4147-A177-3AD203B41FA5}">
                      <a16:colId xmlns:a16="http://schemas.microsoft.com/office/drawing/2014/main" val="20000"/>
                    </a:ext>
                  </a:extLst>
                </a:gridCol>
                <a:gridCol w="3193424">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400"/>
                        <a:buFont typeface="Arial"/>
                        <a:buNone/>
                      </a:pPr>
                      <a:r>
                        <a:rPr lang="en-US" b="1" err="1"/>
                        <a:t>Giảng</a:t>
                      </a:r>
                      <a:r>
                        <a:rPr lang="en-US" b="1"/>
                        <a:t> </a:t>
                      </a:r>
                      <a:r>
                        <a:rPr lang="en-US" b="1" err="1"/>
                        <a:t>viên</a:t>
                      </a:r>
                      <a:r>
                        <a:rPr lang="en-US" b="1"/>
                        <a:t> </a:t>
                      </a:r>
                      <a:r>
                        <a:rPr lang="en-US" b="1" err="1"/>
                        <a:t>hướng</a:t>
                      </a:r>
                      <a:r>
                        <a:rPr lang="en-US" b="1"/>
                        <a:t> </a:t>
                      </a:r>
                      <a:r>
                        <a:rPr lang="en-US" b="1" err="1"/>
                        <a:t>dẫn</a:t>
                      </a:r>
                      <a:r>
                        <a:rPr lang="en-US" b="1"/>
                        <a:t>:</a:t>
                      </a:r>
                      <a:endParaRPr sz="1400" b="1"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TS. </a:t>
                      </a:r>
                      <a:r>
                        <a:rPr lang="en-US" sz="1400" u="none" strike="noStrike" cap="none" err="1"/>
                        <a:t>Nguyễn</a:t>
                      </a:r>
                      <a:r>
                        <a:rPr lang="en-US" sz="1400" u="none" strike="noStrike" cap="none" baseline="0"/>
                        <a:t> </a:t>
                      </a:r>
                      <a:r>
                        <a:rPr lang="en-US" sz="1400" u="none" strike="noStrike" cap="none" baseline="0" err="1"/>
                        <a:t>Thị</a:t>
                      </a:r>
                      <a:r>
                        <a:rPr lang="en-US" sz="1400" u="none" strike="noStrike" cap="none" baseline="0"/>
                        <a:t> Thu </a:t>
                      </a:r>
                      <a:r>
                        <a:rPr lang="en-US" sz="1400" u="none" strike="noStrike" cap="none" baseline="0" err="1"/>
                        <a:t>Trang</a:t>
                      </a:r>
                      <a:endParaRPr lang="en-US" sz="1400" u="none" strike="noStrike" cap="none" baseline="0"/>
                    </a:p>
                    <a:p>
                      <a:pPr marL="0" marR="0" lvl="0" indent="0" algn="l" rtl="0">
                        <a:lnSpc>
                          <a:spcPct val="100000"/>
                        </a:lnSpc>
                        <a:spcBef>
                          <a:spcPts val="0"/>
                        </a:spcBef>
                        <a:spcAft>
                          <a:spcPts val="0"/>
                        </a:spcAft>
                        <a:buClr>
                          <a:srgbClr val="000000"/>
                        </a:buClr>
                        <a:buSzPts val="1400"/>
                        <a:buFont typeface="Arial"/>
                        <a:buNone/>
                      </a:pPr>
                      <a:r>
                        <a:rPr lang="en-US" sz="1400" u="none" strike="noStrike" cap="none" baseline="0"/>
                        <a:t>TS. </a:t>
                      </a:r>
                      <a:r>
                        <a:rPr lang="en-US" sz="1400" u="none" strike="noStrike" cap="none" baseline="0" err="1"/>
                        <a:t>Bùi</a:t>
                      </a:r>
                      <a:r>
                        <a:rPr lang="en-US" sz="1400" u="none" strike="noStrike" cap="none" baseline="0"/>
                        <a:t> </a:t>
                      </a:r>
                      <a:r>
                        <a:rPr lang="en-US" sz="1400" u="none" strike="noStrike" cap="none" baseline="0" err="1"/>
                        <a:t>Thị</a:t>
                      </a:r>
                      <a:r>
                        <a:rPr lang="en-US" sz="1400" u="none" strike="noStrike" cap="none" baseline="0"/>
                        <a:t> Mai </a:t>
                      </a:r>
                      <a:r>
                        <a:rPr lang="en-US" sz="1400" u="none" strike="noStrike" cap="none" baseline="0" err="1"/>
                        <a:t>Anh</a:t>
                      </a: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605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u="none" strike="noStrike" cap="none" err="1"/>
                        <a:t>Nhóm</a:t>
                      </a:r>
                      <a:r>
                        <a:rPr lang="en-US" sz="1400" b="1" u="none" strike="noStrike" cap="none" baseline="0"/>
                        <a:t> SV </a:t>
                      </a:r>
                      <a:r>
                        <a:rPr lang="en-US" sz="1400" b="1" u="none" strike="noStrike" cap="none" baseline="0" err="1"/>
                        <a:t>thực</a:t>
                      </a:r>
                      <a:r>
                        <a:rPr lang="en-US" sz="1400" b="1" u="none" strike="noStrike" cap="none" baseline="0"/>
                        <a:t> </a:t>
                      </a:r>
                      <a:r>
                        <a:rPr lang="en-US" sz="1400" b="1" u="none" strike="noStrike" cap="none" baseline="0" err="1"/>
                        <a:t>hiện</a:t>
                      </a:r>
                      <a:r>
                        <a:rPr lang="en-US" sz="1400" b="1" u="none" strike="noStrike" cap="none" baseline="0"/>
                        <a:t>:</a:t>
                      </a:r>
                      <a:endParaRPr lang="en-US" sz="1400" b="1"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err="1"/>
                        <a:t>Nhóm</a:t>
                      </a:r>
                      <a:r>
                        <a:rPr lang="en-US" sz="1400" u="none" strike="noStrike" cap="none" baseline="0"/>
                        <a:t> 05</a:t>
                      </a: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8450317"/>
                  </a:ext>
                </a:extLst>
              </a:tr>
              <a:tr h="48605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a:t>1. </a:t>
                      </a:r>
                      <a:r>
                        <a:rPr lang="en-US" sz="1400" u="none" strike="noStrike" cap="none" err="1"/>
                        <a:t>Nguyễn</a:t>
                      </a:r>
                      <a:r>
                        <a:rPr lang="en-US" sz="1400" u="none" strike="noStrike" cap="none"/>
                        <a:t> </a:t>
                      </a:r>
                      <a:r>
                        <a:rPr lang="en-US" sz="1400" u="none" strike="noStrike" cap="none" err="1"/>
                        <a:t>Hồng</a:t>
                      </a:r>
                      <a:r>
                        <a:rPr lang="en-US" sz="1400" u="none" strike="noStrike" cap="none"/>
                        <a:t> </a:t>
                      </a:r>
                      <a:r>
                        <a:rPr lang="en-US" sz="1400" u="none" strike="noStrike" cap="none" err="1"/>
                        <a:t>Sơn</a:t>
                      </a:r>
                      <a:r>
                        <a:rPr lang="en-US" sz="1400" u="none" strike="noStrike" cap="none" baseline="0"/>
                        <a:t> - </a:t>
                      </a:r>
                      <a:r>
                        <a:rPr lang="en-US" sz="1400" u="none" strike="noStrike" cap="none"/>
                        <a:t>20194156</a:t>
                      </a: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6050">
                <a:tc>
                  <a:txBody>
                    <a:bodyPr/>
                    <a:lstStyle/>
                    <a:p>
                      <a:pPr marL="0" marR="0" lvl="0" indent="0" algn="l" rtl="0">
                        <a:lnSpc>
                          <a:spcPct val="90000"/>
                        </a:lnSpc>
                        <a:spcBef>
                          <a:spcPts val="0"/>
                        </a:spcBef>
                        <a:spcAft>
                          <a:spcPts val="0"/>
                        </a:spcAft>
                        <a:buClr>
                          <a:srgbClr val="C00000"/>
                        </a:buClr>
                        <a:buSzPts val="2800"/>
                        <a:buFont typeface="Lato"/>
                        <a:buNone/>
                      </a:pP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 Lê </a:t>
                      </a:r>
                      <a:r>
                        <a:rPr lang="en-US" sz="1400" u="none" strike="noStrike" cap="none" err="1"/>
                        <a:t>Hồng</a:t>
                      </a:r>
                      <a:r>
                        <a:rPr lang="en-US" sz="1400" u="none" strike="noStrike" cap="none"/>
                        <a:t> </a:t>
                      </a:r>
                      <a:r>
                        <a:rPr lang="en-US" sz="1400" u="none" strike="noStrike" cap="none" err="1"/>
                        <a:t>Ưng</a:t>
                      </a:r>
                      <a:r>
                        <a:rPr lang="en-US" sz="1400" u="none" strike="noStrike" cap="none" baseline="0"/>
                        <a:t> - </a:t>
                      </a:r>
                      <a:r>
                        <a:rPr lang="en-US" sz="1400" u="none" strike="noStrike" cap="none"/>
                        <a:t>20194211</a:t>
                      </a: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60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3.</a:t>
                      </a:r>
                      <a:r>
                        <a:rPr lang="en-US" sz="1400" u="none" strike="noStrike" cap="none" baseline="0"/>
                        <a:t> Thân Minh Nam - </a:t>
                      </a:r>
                      <a:r>
                        <a:rPr lang="en-US" sz="1400" u="none" strike="noStrike" cap="none"/>
                        <a:t>20194128</a:t>
                      </a: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860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4. </a:t>
                      </a:r>
                      <a:r>
                        <a:rPr lang="en-US" sz="1400" u="none" strike="noStrike" cap="none" err="1"/>
                        <a:t>Hồ</a:t>
                      </a:r>
                      <a:r>
                        <a:rPr lang="en-US" sz="1400" u="none" strike="noStrike" cap="none"/>
                        <a:t> </a:t>
                      </a:r>
                      <a:r>
                        <a:rPr lang="en-US" sz="1400" u="none" strike="noStrike" cap="none" err="1"/>
                        <a:t>Hải</a:t>
                      </a:r>
                      <a:r>
                        <a:rPr lang="en-US" sz="1400" u="none" strike="noStrike" cap="none"/>
                        <a:t> Nam</a:t>
                      </a:r>
                      <a:r>
                        <a:rPr lang="en-US" sz="1400" u="none" strike="noStrike" cap="none" baseline="0"/>
                        <a:t> - </a:t>
                      </a:r>
                      <a:r>
                        <a:rPr lang="en-US" sz="1400" u="none" strike="noStrike" cap="none"/>
                        <a:t>20194123</a:t>
                      </a:r>
                      <a:endParaRPr sz="1400" u="none" strike="noStrike" cap="none"/>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2231893"/>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3.5.6. </a:t>
            </a:r>
            <a:r>
              <a:rPr lang="en-US" sz="1600" b="1" err="1">
                <a:solidFill>
                  <a:schemeClr val="tx1"/>
                </a:solidFill>
              </a:rPr>
              <a:t>Thay</a:t>
            </a:r>
            <a:r>
              <a:rPr lang="en-US" sz="1600" b="1">
                <a:solidFill>
                  <a:schemeClr val="tx1"/>
                </a:solidFill>
              </a:rPr>
              <a:t> </a:t>
            </a:r>
            <a:r>
              <a:rPr lang="en-US" sz="1600" b="1" err="1">
                <a:solidFill>
                  <a:schemeClr val="tx1"/>
                </a:solidFill>
              </a:rPr>
              <a:t>đổi</a:t>
            </a:r>
            <a:r>
              <a:rPr lang="en-US" sz="1600" b="1">
                <a:solidFill>
                  <a:schemeClr val="tx1"/>
                </a:solidFill>
              </a:rPr>
              <a:t> </a:t>
            </a:r>
            <a:r>
              <a:rPr lang="en-US" sz="1600" b="1" err="1">
                <a:solidFill>
                  <a:schemeClr val="tx1"/>
                </a:solidFill>
              </a:rPr>
              <a:t>phương</a:t>
            </a:r>
            <a:r>
              <a:rPr lang="en-US" sz="1600" b="1">
                <a:solidFill>
                  <a:schemeClr val="tx1"/>
                </a:solidFill>
              </a:rPr>
              <a:t> </a:t>
            </a:r>
            <a:r>
              <a:rPr lang="en-US" sz="1600" b="1" err="1">
                <a:solidFill>
                  <a:schemeClr val="tx1"/>
                </a:solidFill>
              </a:rPr>
              <a:t>thức</a:t>
            </a:r>
            <a:r>
              <a:rPr lang="en-US" sz="1600" b="1">
                <a:solidFill>
                  <a:schemeClr val="tx1"/>
                </a:solidFill>
              </a:rPr>
              <a:t> tính </a:t>
            </a:r>
            <a:r>
              <a:rPr lang="en-US" sz="1600" b="1" err="1">
                <a:solidFill>
                  <a:schemeClr val="tx1"/>
                </a:solidFill>
              </a:rPr>
              <a:t>phí</a:t>
            </a:r>
            <a:r>
              <a:rPr lang="en-US" sz="1600" b="1">
                <a:solidFill>
                  <a:schemeClr val="tx1"/>
                </a:solidFill>
              </a:rPr>
              <a:t> </a:t>
            </a:r>
            <a:r>
              <a:rPr lang="en-US" sz="1600" b="1" err="1">
                <a:solidFill>
                  <a:schemeClr val="tx1"/>
                </a:solidFill>
              </a:rPr>
              <a:t>vận</a:t>
            </a:r>
            <a:r>
              <a:rPr lang="en-US" sz="1600" b="1">
                <a:solidFill>
                  <a:schemeClr val="tx1"/>
                </a:solidFill>
              </a:rPr>
              <a:t> </a:t>
            </a:r>
            <a:r>
              <a:rPr lang="en-US" sz="1600" b="1" err="1">
                <a:solidFill>
                  <a:schemeClr val="tx1"/>
                </a:solidFill>
              </a:rPr>
              <a:t>chuyển</a:t>
            </a:r>
            <a:endParaRPr lang="en-US" sz="1600" b="1">
              <a:solidFill>
                <a:schemeClr val="tx1"/>
              </a:solidFill>
            </a:endParaRPr>
          </a:p>
          <a:p>
            <a:pPr>
              <a:lnSpc>
                <a:spcPct val="200000"/>
              </a:lnSpc>
            </a:pPr>
            <a:r>
              <a:rPr lang="en-US" sz="1600" err="1">
                <a:solidFill>
                  <a:schemeClr val="tx1"/>
                </a:solidFill>
                <a:latin typeface="Arial" panose="020B0604020202020204" pitchFamily="34" charset="0"/>
                <a:cs typeface="Arial" panose="020B0604020202020204" pitchFamily="34" charset="0"/>
              </a:rPr>
              <a:t>Vấn</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đề</a:t>
            </a:r>
            <a:r>
              <a:rPr lang="en-US" sz="1600">
                <a:solidFill>
                  <a:schemeClr val="tx1"/>
                </a:solidFill>
                <a:latin typeface="Arial" panose="020B0604020202020204" pitchFamily="34"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Trong mã nguồn ban đầu, để thay đổi công thức tính phí vận chuyển, chúng ta phải sửa đổi trực tiếp mã nguồn trong lớp DeliveryInfo. </a:t>
            </a:r>
            <a:endParaRPr lang="en-US" sz="1600">
              <a:solidFill>
                <a:schemeClr val="tx1"/>
              </a:solidFill>
              <a:latin typeface="Arial" panose="020B0604020202020204" pitchFamily="34" charset="0"/>
              <a:cs typeface="Arial" panose="020B0604020202020204" pitchFamily="34" charset="0"/>
            </a:endParaRPr>
          </a:p>
          <a:p>
            <a:pPr lvl="1">
              <a:lnSpc>
                <a:spcPct val="200000"/>
              </a:lnSpc>
            </a:pPr>
            <a:r>
              <a:rPr lang="en-US" sz="1600" err="1">
                <a:solidFill>
                  <a:schemeClr val="tx1"/>
                </a:solidFill>
                <a:latin typeface="Arial" panose="020B0604020202020204" pitchFamily="34" charset="0"/>
                <a:cs typeface="Arial" panose="020B0604020202020204" pitchFamily="34" charset="0"/>
              </a:rPr>
              <a:t>Giải</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pháp</a:t>
            </a:r>
            <a:r>
              <a:rPr lang="en-US" sz="1600">
                <a:solidFill>
                  <a:schemeClr val="tx1"/>
                </a:solidFill>
                <a:latin typeface="Arial" panose="020B0604020202020204" pitchFamily="34"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sử dụng Strategy Design Pattern để tạo các “chiến lược” tính phí khác nhau</a:t>
            </a:r>
            <a:endParaRPr lang="en-US" sz="1600"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912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785343"/>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3.5.6. </a:t>
            </a:r>
            <a:r>
              <a:rPr lang="en-US" sz="1600" b="1" err="1">
                <a:solidFill>
                  <a:schemeClr val="tx1"/>
                </a:solidFill>
              </a:rPr>
              <a:t>Thay</a:t>
            </a:r>
            <a:r>
              <a:rPr lang="en-US" sz="1600" b="1">
                <a:solidFill>
                  <a:schemeClr val="tx1"/>
                </a:solidFill>
              </a:rPr>
              <a:t> </a:t>
            </a:r>
            <a:r>
              <a:rPr lang="en-US" sz="1600" b="1" err="1">
                <a:solidFill>
                  <a:schemeClr val="tx1"/>
                </a:solidFill>
              </a:rPr>
              <a:t>đổi</a:t>
            </a:r>
            <a:r>
              <a:rPr lang="en-US" sz="1600" b="1">
                <a:solidFill>
                  <a:schemeClr val="tx1"/>
                </a:solidFill>
              </a:rPr>
              <a:t> </a:t>
            </a:r>
            <a:r>
              <a:rPr lang="en-US" sz="1600" b="1" err="1">
                <a:solidFill>
                  <a:schemeClr val="tx1"/>
                </a:solidFill>
              </a:rPr>
              <a:t>phương</a:t>
            </a:r>
            <a:r>
              <a:rPr lang="en-US" sz="1600" b="1">
                <a:solidFill>
                  <a:schemeClr val="tx1"/>
                </a:solidFill>
              </a:rPr>
              <a:t> </a:t>
            </a:r>
            <a:r>
              <a:rPr lang="en-US" sz="1600" b="1" err="1">
                <a:solidFill>
                  <a:schemeClr val="tx1"/>
                </a:solidFill>
              </a:rPr>
              <a:t>thức</a:t>
            </a:r>
            <a:r>
              <a:rPr lang="en-US" sz="1600" b="1">
                <a:solidFill>
                  <a:schemeClr val="tx1"/>
                </a:solidFill>
              </a:rPr>
              <a:t> tính </a:t>
            </a:r>
            <a:r>
              <a:rPr lang="en-US" sz="1600" b="1" err="1">
                <a:solidFill>
                  <a:schemeClr val="tx1"/>
                </a:solidFill>
              </a:rPr>
              <a:t>phí</a:t>
            </a:r>
            <a:r>
              <a:rPr lang="en-US" sz="1600" b="1">
                <a:solidFill>
                  <a:schemeClr val="tx1"/>
                </a:solidFill>
              </a:rPr>
              <a:t> </a:t>
            </a:r>
            <a:r>
              <a:rPr lang="en-US" sz="1600" b="1" err="1">
                <a:solidFill>
                  <a:schemeClr val="tx1"/>
                </a:solidFill>
              </a:rPr>
              <a:t>vận</a:t>
            </a:r>
            <a:r>
              <a:rPr lang="en-US" sz="1600" b="1">
                <a:solidFill>
                  <a:schemeClr val="tx1"/>
                </a:solidFill>
              </a:rPr>
              <a:t> </a:t>
            </a:r>
            <a:r>
              <a:rPr lang="en-US" sz="1600" b="1" err="1">
                <a:solidFill>
                  <a:schemeClr val="tx1"/>
                </a:solidFill>
              </a:rPr>
              <a:t>chuyển</a:t>
            </a:r>
            <a:endParaRPr lang="en-US" sz="1600" b="1">
              <a:solidFill>
                <a:schemeClr val="tx1"/>
              </a:solidFill>
            </a:endParaRPr>
          </a:p>
        </p:txBody>
      </p:sp>
      <p:pic>
        <p:nvPicPr>
          <p:cNvPr id="2" name="Picture 1">
            <a:extLst>
              <a:ext uri="{FF2B5EF4-FFF2-40B4-BE49-F238E27FC236}">
                <a16:creationId xmlns:a16="http://schemas.microsoft.com/office/drawing/2014/main" id="{FA89A7CD-722B-7520-9BCD-A76683AA3D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291" y="1586621"/>
            <a:ext cx="7202078" cy="4628836"/>
          </a:xfrm>
          <a:prstGeom prst="rect">
            <a:avLst/>
          </a:prstGeom>
          <a:noFill/>
          <a:ln>
            <a:noFill/>
          </a:ln>
        </p:spPr>
      </p:pic>
    </p:spTree>
    <p:extLst>
      <p:ext uri="{BB962C8B-B14F-4D97-AF65-F5344CB8AC3E}">
        <p14:creationId xmlns:p14="http://schemas.microsoft.com/office/powerpoint/2010/main" val="258986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2262671"/>
          </a:xfrm>
          <a:prstGeom prst="rect">
            <a:avLst/>
          </a:prstGeom>
          <a:noFill/>
        </p:spPr>
        <p:txBody>
          <a:bodyPr wrap="square" rtlCol="0">
            <a:spAutoFit/>
          </a:bodyPr>
          <a:lstStyle/>
          <a:p>
            <a:pPr>
              <a:lnSpc>
                <a:spcPct val="150000"/>
              </a:lnSpc>
            </a:pPr>
            <a:r>
              <a:rPr lang="en-US" sz="1600" b="1"/>
              <a:t>3.5. </a:t>
            </a:r>
            <a:r>
              <a:rPr lang="en-US" sz="1600" b="1" err="1"/>
              <a:t>Các</a:t>
            </a:r>
            <a:r>
              <a:rPr lang="en-US" sz="1600" b="1"/>
              <a:t> </a:t>
            </a:r>
            <a:r>
              <a:rPr lang="en-US" sz="1600" b="1" err="1"/>
              <a:t>yêu</a:t>
            </a:r>
            <a:r>
              <a:rPr lang="en-US" sz="1600" b="1"/>
              <a:t> </a:t>
            </a:r>
            <a:r>
              <a:rPr lang="en-US" sz="1600" b="1" err="1"/>
              <a:t>cầu</a:t>
            </a:r>
            <a:r>
              <a:rPr lang="en-US" sz="1600" b="1"/>
              <a:t> </a:t>
            </a:r>
            <a:r>
              <a:rPr lang="en-US" sz="1600" b="1" err="1"/>
              <a:t>phát</a:t>
            </a:r>
            <a:r>
              <a:rPr lang="en-US" sz="1600" b="1"/>
              <a:t> </a:t>
            </a:r>
            <a:r>
              <a:rPr lang="en-US" sz="1600" b="1" err="1"/>
              <a:t>sinh</a:t>
            </a:r>
            <a:endParaRPr lang="en-US" sz="1600" b="1"/>
          </a:p>
          <a:p>
            <a:pPr>
              <a:lnSpc>
                <a:spcPct val="150000"/>
              </a:lnSpc>
            </a:pPr>
            <a:r>
              <a:rPr lang="en-US" sz="1600" b="1">
                <a:solidFill>
                  <a:schemeClr val="tx1"/>
                </a:solidFill>
              </a:rPr>
              <a:t>3.5.7. </a:t>
            </a:r>
            <a:r>
              <a:rPr lang="en-US" sz="1600" b="1" err="1">
                <a:solidFill>
                  <a:schemeClr val="tx1"/>
                </a:solidFill>
              </a:rPr>
              <a:t>Cập</a:t>
            </a:r>
            <a:r>
              <a:rPr lang="en-US" sz="1600" b="1">
                <a:solidFill>
                  <a:schemeClr val="tx1"/>
                </a:solidFill>
              </a:rPr>
              <a:t> </a:t>
            </a:r>
            <a:r>
              <a:rPr lang="en-US" sz="1600" b="1" err="1">
                <a:solidFill>
                  <a:schemeClr val="tx1"/>
                </a:solidFill>
              </a:rPr>
              <a:t>nhật</a:t>
            </a:r>
            <a:r>
              <a:rPr lang="en-US" sz="1600" b="1">
                <a:solidFill>
                  <a:schemeClr val="tx1"/>
                </a:solidFill>
              </a:rPr>
              <a:t> lại </a:t>
            </a:r>
            <a:r>
              <a:rPr lang="en-US" sz="1600" b="1" err="1">
                <a:solidFill>
                  <a:schemeClr val="tx1"/>
                </a:solidFill>
              </a:rPr>
              <a:t>chức</a:t>
            </a:r>
            <a:r>
              <a:rPr lang="en-US" sz="1600" b="1">
                <a:solidFill>
                  <a:schemeClr val="tx1"/>
                </a:solidFill>
              </a:rPr>
              <a:t> </a:t>
            </a:r>
            <a:r>
              <a:rPr lang="en-US" sz="1600" b="1" err="1">
                <a:solidFill>
                  <a:schemeClr val="tx1"/>
                </a:solidFill>
              </a:rPr>
              <a:t>năng</a:t>
            </a:r>
            <a:r>
              <a:rPr lang="en-US" sz="1600" b="1">
                <a:solidFill>
                  <a:schemeClr val="tx1"/>
                </a:solidFill>
              </a:rPr>
              <a:t> </a:t>
            </a:r>
            <a:r>
              <a:rPr lang="en-US" sz="1600" b="1" err="1">
                <a:solidFill>
                  <a:schemeClr val="tx1"/>
                </a:solidFill>
              </a:rPr>
              <a:t>hủy</a:t>
            </a:r>
            <a:r>
              <a:rPr lang="en-US" sz="1600" b="1">
                <a:solidFill>
                  <a:schemeClr val="tx1"/>
                </a:solidFill>
              </a:rPr>
              <a:t> </a:t>
            </a:r>
            <a:r>
              <a:rPr lang="en-US" sz="1600" b="1" err="1">
                <a:solidFill>
                  <a:schemeClr val="tx1"/>
                </a:solidFill>
              </a:rPr>
              <a:t>đơn</a:t>
            </a:r>
            <a:r>
              <a:rPr lang="en-US" sz="1600" b="1">
                <a:solidFill>
                  <a:schemeClr val="tx1"/>
                </a:solidFill>
              </a:rPr>
              <a:t> </a:t>
            </a:r>
            <a:r>
              <a:rPr lang="en-US" sz="1600" b="1" err="1">
                <a:solidFill>
                  <a:schemeClr val="tx1"/>
                </a:solidFill>
              </a:rPr>
              <a:t>hàng</a:t>
            </a:r>
            <a:endParaRPr lang="en-US" sz="1600" b="1">
              <a:solidFill>
                <a:schemeClr val="tx1"/>
              </a:solidFill>
            </a:endParaRPr>
          </a:p>
          <a:p>
            <a:pPr>
              <a:lnSpc>
                <a:spcPct val="200000"/>
              </a:lnSpc>
            </a:pPr>
            <a:r>
              <a:rPr lang="vi-VN" sz="1800">
                <a:effectLst/>
                <a:latin typeface="Times New Roman" panose="02020603050405020304" pitchFamily="18" charset="0"/>
                <a:ea typeface="Times New Roman" panose="02020603050405020304" pitchFamily="18" charset="0"/>
              </a:rPr>
              <a:t>Với vấn đề cập nhật lại chức năng hủy đơn hàng, nhóm vẫn chưa đưa ra được một giải pháp thiết kế đáp ứng được các nguyên lý thiết kế cơ bản. </a:t>
            </a:r>
            <a:endParaRPr lang="en-US" sz="1800">
              <a:effectLst/>
              <a:latin typeface="Times New Roman" panose="02020603050405020304" pitchFamily="18" charset="0"/>
              <a:ea typeface="Times New Roman" panose="02020603050405020304" pitchFamily="18" charset="0"/>
            </a:endParaRPr>
          </a:p>
          <a:p>
            <a:pPr>
              <a:lnSpc>
                <a:spcPct val="150000"/>
              </a:lnSpc>
            </a:pPr>
            <a:endParaRPr lang="en-US" sz="1600" b="1">
              <a:solidFill>
                <a:schemeClr val="tx1"/>
              </a:solidFill>
            </a:endParaRPr>
          </a:p>
        </p:txBody>
      </p:sp>
    </p:spTree>
    <p:extLst>
      <p:ext uri="{BB962C8B-B14F-4D97-AF65-F5344CB8AC3E}">
        <p14:creationId xmlns:p14="http://schemas.microsoft.com/office/powerpoint/2010/main" val="2025335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0B5AD3-D572-8AC2-2A7A-F0722789D1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sp>
        <p:nvSpPr>
          <p:cNvPr id="18" name="Google Shape;72;g13a90a8876c_0_1">
            <a:extLst>
              <a:ext uri="{FF2B5EF4-FFF2-40B4-BE49-F238E27FC236}">
                <a16:creationId xmlns:a16="http://schemas.microsoft.com/office/drawing/2014/main" id="{AECE02B2-35EA-78AF-3EBB-A38C3E62DADF}"/>
              </a:ext>
            </a:extLst>
          </p:cNvPr>
          <p:cNvSpPr txBox="1">
            <a:spLocks/>
          </p:cNvSpPr>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fld id="{00000000-1234-1234-1234-123412341234}" type="slidenum">
              <a:rPr lang="en-US"/>
              <a:pPr/>
              <a:t>23</a:t>
            </a:fld>
            <a:endParaRPr lang="en-US"/>
          </a:p>
        </p:txBody>
      </p:sp>
      <p:sp>
        <p:nvSpPr>
          <p:cNvPr id="20" name="Google Shape;73;g13a90a8876c_0_1">
            <a:extLst>
              <a:ext uri="{FF2B5EF4-FFF2-40B4-BE49-F238E27FC236}">
                <a16:creationId xmlns:a16="http://schemas.microsoft.com/office/drawing/2014/main" id="{F15C35A5-CD6D-B146-093A-BADD3402A4B8}"/>
              </a:ext>
            </a:extLst>
          </p:cNvPr>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22" name="TextBox 21">
            <a:extLst>
              <a:ext uri="{FF2B5EF4-FFF2-40B4-BE49-F238E27FC236}">
                <a16:creationId xmlns:a16="http://schemas.microsoft.com/office/drawing/2014/main" id="{33811201-BF23-07E5-3919-A5702CDA5E83}"/>
              </a:ext>
            </a:extLst>
          </p:cNvPr>
          <p:cNvSpPr txBox="1"/>
          <p:nvPr/>
        </p:nvSpPr>
        <p:spPr>
          <a:xfrm>
            <a:off x="301658" y="801278"/>
            <a:ext cx="8484123" cy="3924664"/>
          </a:xfrm>
          <a:prstGeom prst="rect">
            <a:avLst/>
          </a:prstGeom>
          <a:noFill/>
        </p:spPr>
        <p:txBody>
          <a:bodyPr wrap="square" lIns="91440" tIns="45720" rIns="91440" bIns="45720" rtlCol="0" anchor="t">
            <a:spAutoFit/>
          </a:bodyPr>
          <a:lstStyle/>
          <a:p>
            <a:pPr>
              <a:lnSpc>
                <a:spcPct val="150000"/>
              </a:lnSpc>
            </a:pPr>
            <a:r>
              <a:rPr lang="en-US" sz="1600" b="1" dirty="0"/>
              <a:t>3.5. Các </a:t>
            </a:r>
            <a:r>
              <a:rPr lang="en-US" sz="1600" b="1" dirty="0" err="1"/>
              <a:t>yêu</a:t>
            </a:r>
            <a:r>
              <a:rPr lang="en-US" sz="1600" b="1" dirty="0"/>
              <a:t> </a:t>
            </a:r>
            <a:r>
              <a:rPr lang="en-US" sz="1600" b="1" dirty="0" err="1"/>
              <a:t>cầu</a:t>
            </a:r>
            <a:r>
              <a:rPr lang="en-US" sz="1600" b="1" dirty="0"/>
              <a:t> </a:t>
            </a:r>
            <a:r>
              <a:rPr lang="en-US" sz="1600" b="1" dirty="0" err="1"/>
              <a:t>phát</a:t>
            </a:r>
            <a:r>
              <a:rPr lang="en-US" sz="1600" b="1" dirty="0"/>
              <a:t> </a:t>
            </a:r>
            <a:r>
              <a:rPr lang="en-US" sz="1600" b="1" dirty="0" err="1"/>
              <a:t>sinh</a:t>
            </a:r>
            <a:endParaRPr lang="en-US" sz="1600" b="1" dirty="0"/>
          </a:p>
          <a:p>
            <a:pPr>
              <a:lnSpc>
                <a:spcPct val="150000"/>
              </a:lnSpc>
            </a:pPr>
            <a:r>
              <a:rPr lang="en-US" sz="1600" b="1" dirty="0">
                <a:solidFill>
                  <a:schemeClr val="tx1"/>
                </a:solidFill>
              </a:rPr>
              <a:t>3.5.8. </a:t>
            </a:r>
            <a:r>
              <a:rPr lang="en-US" sz="1600" b="1" dirty="0" err="1">
                <a:solidFill>
                  <a:schemeClr val="tx1"/>
                </a:solidFill>
              </a:rPr>
              <a:t>Vấn</a:t>
            </a:r>
            <a:r>
              <a:rPr lang="en-US" sz="1600" b="1" dirty="0">
                <a:solidFill>
                  <a:schemeClr val="tx1"/>
                </a:solidFill>
              </a:rPr>
              <a:t> </a:t>
            </a:r>
            <a:r>
              <a:rPr lang="en-US" sz="1600" b="1" dirty="0" err="1">
                <a:solidFill>
                  <a:schemeClr val="tx1"/>
                </a:solidFill>
              </a:rPr>
              <a:t>đề</a:t>
            </a:r>
            <a:r>
              <a:rPr lang="en-US" sz="1600" b="1" dirty="0">
                <a:solidFill>
                  <a:schemeClr val="tx1"/>
                </a:solidFill>
              </a:rPr>
              <a:t> </a:t>
            </a:r>
            <a:r>
              <a:rPr lang="en-US" sz="1600" b="1" dirty="0" err="1">
                <a:solidFill>
                  <a:schemeClr val="tx1"/>
                </a:solidFill>
              </a:rPr>
              <a:t>tạo</a:t>
            </a:r>
            <a:r>
              <a:rPr lang="en-US" sz="1600" b="1" dirty="0">
                <a:solidFill>
                  <a:schemeClr val="tx1"/>
                </a:solidFill>
              </a:rPr>
              <a:t> cart instance </a:t>
            </a:r>
            <a:r>
              <a:rPr lang="en-US" sz="1600" b="1" dirty="0" err="1">
                <a:solidFill>
                  <a:schemeClr val="tx1"/>
                </a:solidFill>
              </a:rPr>
              <a:t>và</a:t>
            </a:r>
            <a:r>
              <a:rPr lang="en-US" sz="1600" b="1" dirty="0">
                <a:solidFill>
                  <a:schemeClr val="tx1"/>
                </a:solidFill>
              </a:rPr>
              <a:t> session instance</a:t>
            </a:r>
          </a:p>
          <a:p>
            <a:pPr>
              <a:lnSpc>
                <a:spcPct val="200000"/>
              </a:lnSpc>
            </a:pPr>
            <a:r>
              <a:rPr lang="vi-VN" sz="1800" dirty="0">
                <a:latin typeface="Times New Roman"/>
                <a:ea typeface="Times New Roman" panose="02020603050405020304" pitchFamily="18" charset="0"/>
                <a:cs typeface="Times New Roman"/>
              </a:rPr>
              <a:t>Trong mã nguồn ban đầu, chúng ta không thể đảm bảo rằng trong chương trình chỉ tạo ra duy nhất một cart instance và một session instance. Vì vậy để giải quyết </a:t>
            </a:r>
            <a:r>
              <a:rPr lang="vi-VN" sz="1800" dirty="0">
                <a:effectLst/>
                <a:latin typeface="Times New Roman"/>
                <a:ea typeface="Times New Roman" panose="02020603050405020304" pitchFamily="18" charset="0"/>
                <a:cs typeface="Times New Roman"/>
              </a:rPr>
              <a:t>vấn đề </a:t>
            </a:r>
            <a:r>
              <a:rPr lang="vi-VN" sz="1800" dirty="0">
                <a:latin typeface="Times New Roman"/>
                <a:ea typeface="Times New Roman" panose="02020603050405020304" pitchFamily="18" charset="0"/>
                <a:cs typeface="Times New Roman"/>
              </a:rPr>
              <a:t>này</a:t>
            </a:r>
            <a:r>
              <a:rPr lang="vi-VN" sz="1800" dirty="0">
                <a:effectLst/>
                <a:latin typeface="Times New Roman"/>
                <a:ea typeface="Times New Roman" panose="02020603050405020304" pitchFamily="18" charset="0"/>
                <a:cs typeface="Times New Roman"/>
              </a:rPr>
              <a:t>, </a:t>
            </a:r>
            <a:r>
              <a:rPr lang="vi-VN" sz="1800" dirty="0">
                <a:latin typeface="Times New Roman"/>
                <a:ea typeface="Times New Roman" panose="02020603050405020304" pitchFamily="18" charset="0"/>
                <a:cs typeface="Times New Roman"/>
              </a:rPr>
              <a:t>chúng ta cần áp dụng Singleton Design Pattern để đảm bảo trong chương trình chỉ tạo </a:t>
            </a:r>
            <a:r>
              <a:rPr lang="vi-VN" sz="1800" dirty="0">
                <a:effectLst/>
                <a:latin typeface="Times New Roman"/>
                <a:ea typeface="Times New Roman" panose="02020603050405020304" pitchFamily="18" charset="0"/>
                <a:cs typeface="Times New Roman"/>
              </a:rPr>
              <a:t>ra </a:t>
            </a:r>
            <a:r>
              <a:rPr lang="vi-VN" sz="1800" dirty="0">
                <a:latin typeface="Times New Roman"/>
                <a:ea typeface="Times New Roman" panose="02020603050405020304" pitchFamily="18" charset="0"/>
                <a:cs typeface="Times New Roman"/>
              </a:rPr>
              <a:t>duy nhất một cart instance và </a:t>
            </a:r>
            <a:r>
              <a:rPr lang="vi-VN" sz="1800" dirty="0">
                <a:effectLst/>
                <a:latin typeface="Times New Roman"/>
                <a:ea typeface="Times New Roman" panose="02020603050405020304" pitchFamily="18" charset="0"/>
                <a:cs typeface="Times New Roman"/>
              </a:rPr>
              <a:t>một </a:t>
            </a:r>
            <a:r>
              <a:rPr lang="vi-VN" sz="1800" dirty="0">
                <a:latin typeface="Times New Roman"/>
                <a:ea typeface="Times New Roman" panose="02020603050405020304" pitchFamily="18" charset="0"/>
                <a:cs typeface="Times New Roman"/>
              </a:rPr>
              <a:t>session instance</a:t>
            </a:r>
            <a:r>
              <a:rPr lang="vi-VN" sz="1800" dirty="0">
                <a:effectLst/>
                <a:latin typeface="Times New Roman"/>
                <a:ea typeface="Times New Roman" panose="02020603050405020304" pitchFamily="18" charset="0"/>
                <a:cs typeface="Times New Roman"/>
              </a:rPr>
              <a:t>.</a:t>
            </a:r>
            <a:r>
              <a:rPr lang="vi-VN" sz="1800" dirty="0">
                <a:latin typeface="Times New Roman"/>
                <a:ea typeface="Times New Roman" panose="02020603050405020304" pitchFamily="18" charset="0"/>
                <a:cs typeface="Times New Roman"/>
              </a:rPr>
              <a:t> </a:t>
            </a:r>
            <a:endParaRPr lang="vi-VN" dirty="0"/>
          </a:p>
          <a:p>
            <a:pPr>
              <a:lnSpc>
                <a:spcPct val="200000"/>
              </a:lnSpc>
            </a:pPr>
            <a:endParaRPr lang="en-US" sz="1800" dirty="0">
              <a:effectLst/>
              <a:latin typeface="Times New Roman"/>
              <a:ea typeface="Times New Roman" panose="02020603050405020304" pitchFamily="18" charset="0"/>
            </a:endParaRPr>
          </a:p>
          <a:p>
            <a:pPr>
              <a:lnSpc>
                <a:spcPct val="150000"/>
              </a:lnSpc>
            </a:pPr>
            <a:endParaRPr lang="en-US" sz="1600" b="1">
              <a:solidFill>
                <a:schemeClr val="tx1"/>
              </a:solidFill>
            </a:endParaRPr>
          </a:p>
        </p:txBody>
      </p:sp>
    </p:spTree>
    <p:extLst>
      <p:ext uri="{BB962C8B-B14F-4D97-AF65-F5344CB8AC3E}">
        <p14:creationId xmlns:p14="http://schemas.microsoft.com/office/powerpoint/2010/main" val="4170524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0B5AD3-D572-8AC2-2A7A-F0722789D1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sp>
        <p:nvSpPr>
          <p:cNvPr id="18" name="Google Shape;72;g13a90a8876c_0_1">
            <a:extLst>
              <a:ext uri="{FF2B5EF4-FFF2-40B4-BE49-F238E27FC236}">
                <a16:creationId xmlns:a16="http://schemas.microsoft.com/office/drawing/2014/main" id="{AECE02B2-35EA-78AF-3EBB-A38C3E62DADF}"/>
              </a:ext>
            </a:extLst>
          </p:cNvPr>
          <p:cNvSpPr txBox="1">
            <a:spLocks/>
          </p:cNvSpPr>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fld id="{00000000-1234-1234-1234-123412341234}" type="slidenum">
              <a:rPr lang="en-US"/>
              <a:pPr/>
              <a:t>24</a:t>
            </a:fld>
            <a:endParaRPr lang="en-US"/>
          </a:p>
        </p:txBody>
      </p:sp>
      <p:sp>
        <p:nvSpPr>
          <p:cNvPr id="20" name="Google Shape;73;g13a90a8876c_0_1">
            <a:extLst>
              <a:ext uri="{FF2B5EF4-FFF2-40B4-BE49-F238E27FC236}">
                <a16:creationId xmlns:a16="http://schemas.microsoft.com/office/drawing/2014/main" id="{F15C35A5-CD6D-B146-093A-BADD3402A4B8}"/>
              </a:ext>
            </a:extLst>
          </p:cNvPr>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22" name="TextBox 21">
            <a:extLst>
              <a:ext uri="{FF2B5EF4-FFF2-40B4-BE49-F238E27FC236}">
                <a16:creationId xmlns:a16="http://schemas.microsoft.com/office/drawing/2014/main" id="{33811201-BF23-07E5-3919-A5702CDA5E83}"/>
              </a:ext>
            </a:extLst>
          </p:cNvPr>
          <p:cNvSpPr txBox="1"/>
          <p:nvPr/>
        </p:nvSpPr>
        <p:spPr>
          <a:xfrm>
            <a:off x="301658" y="801278"/>
            <a:ext cx="8484123" cy="2262671"/>
          </a:xfrm>
          <a:prstGeom prst="rect">
            <a:avLst/>
          </a:prstGeom>
          <a:noFill/>
        </p:spPr>
        <p:txBody>
          <a:bodyPr wrap="square" lIns="91440" tIns="45720" rIns="91440" bIns="45720" rtlCol="0" anchor="t">
            <a:spAutoFit/>
          </a:bodyPr>
          <a:lstStyle/>
          <a:p>
            <a:pPr>
              <a:lnSpc>
                <a:spcPct val="150000"/>
              </a:lnSpc>
            </a:pPr>
            <a:r>
              <a:rPr lang="en-US" sz="1600" b="1" dirty="0"/>
              <a:t>3.5. Các </a:t>
            </a:r>
            <a:r>
              <a:rPr lang="en-US" sz="1600" b="1" err="1"/>
              <a:t>yêu</a:t>
            </a:r>
            <a:r>
              <a:rPr lang="en-US" sz="1600" b="1" dirty="0"/>
              <a:t> </a:t>
            </a:r>
            <a:r>
              <a:rPr lang="en-US" sz="1600" b="1" err="1"/>
              <a:t>cầu</a:t>
            </a:r>
            <a:r>
              <a:rPr lang="en-US" sz="1600" b="1" dirty="0"/>
              <a:t> </a:t>
            </a:r>
            <a:r>
              <a:rPr lang="en-US" sz="1600" b="1" err="1"/>
              <a:t>phát</a:t>
            </a:r>
            <a:r>
              <a:rPr lang="en-US" sz="1600" b="1" dirty="0"/>
              <a:t> </a:t>
            </a:r>
            <a:r>
              <a:rPr lang="en-US" sz="1600" b="1" err="1"/>
              <a:t>sinh</a:t>
            </a:r>
            <a:endParaRPr lang="en-US" sz="1600" b="1" dirty="0"/>
          </a:p>
          <a:p>
            <a:pPr>
              <a:lnSpc>
                <a:spcPct val="150000"/>
              </a:lnSpc>
            </a:pPr>
            <a:r>
              <a:rPr lang="en-US" sz="1600" b="1" dirty="0">
                <a:solidFill>
                  <a:schemeClr val="tx1"/>
                </a:solidFill>
              </a:rPr>
              <a:t>3.5.8. </a:t>
            </a:r>
            <a:r>
              <a:rPr lang="en-US" sz="1600" b="1" dirty="0" err="1">
                <a:solidFill>
                  <a:schemeClr val="tx1"/>
                </a:solidFill>
              </a:rPr>
              <a:t>Vấn</a:t>
            </a:r>
            <a:r>
              <a:rPr lang="en-US" sz="1600" b="1" dirty="0">
                <a:solidFill>
                  <a:schemeClr val="tx1"/>
                </a:solidFill>
              </a:rPr>
              <a:t> </a:t>
            </a:r>
            <a:r>
              <a:rPr lang="en-US" sz="1600" b="1" dirty="0" err="1">
                <a:solidFill>
                  <a:schemeClr val="tx1"/>
                </a:solidFill>
              </a:rPr>
              <a:t>đề</a:t>
            </a:r>
            <a:r>
              <a:rPr lang="en-US" sz="1600" b="1" dirty="0">
                <a:solidFill>
                  <a:schemeClr val="tx1"/>
                </a:solidFill>
              </a:rPr>
              <a:t> </a:t>
            </a:r>
            <a:r>
              <a:rPr lang="en-US" sz="1600" b="1" dirty="0" err="1">
                <a:solidFill>
                  <a:schemeClr val="tx1"/>
                </a:solidFill>
              </a:rPr>
              <a:t>tạo</a:t>
            </a:r>
            <a:r>
              <a:rPr lang="en-US" sz="1600" b="1" dirty="0">
                <a:solidFill>
                  <a:schemeClr val="tx1"/>
                </a:solidFill>
              </a:rPr>
              <a:t> cart instance </a:t>
            </a:r>
            <a:r>
              <a:rPr lang="en-US" sz="1600" b="1" dirty="0" err="1">
                <a:solidFill>
                  <a:schemeClr val="tx1"/>
                </a:solidFill>
              </a:rPr>
              <a:t>và</a:t>
            </a:r>
            <a:r>
              <a:rPr lang="en-US" sz="1600" b="1" dirty="0">
                <a:solidFill>
                  <a:schemeClr val="tx1"/>
                </a:solidFill>
              </a:rPr>
              <a:t> session instance</a:t>
            </a:r>
            <a:endParaRPr lang="en-US">
              <a:solidFill>
                <a:schemeClr val="tx1"/>
              </a:solidFill>
            </a:endParaRPr>
          </a:p>
          <a:p>
            <a:pPr>
              <a:lnSpc>
                <a:spcPct val="200000"/>
              </a:lnSpc>
            </a:pPr>
            <a:endParaRPr lang="vi-VN" sz="1800" dirty="0">
              <a:latin typeface="Times New Roman"/>
              <a:cs typeface="Times New Roman"/>
            </a:endParaRPr>
          </a:p>
          <a:p>
            <a:pPr>
              <a:lnSpc>
                <a:spcPct val="200000"/>
              </a:lnSpc>
            </a:pPr>
            <a:endParaRPr lang="en-US" sz="1800" dirty="0">
              <a:effectLst/>
              <a:latin typeface="Times New Roman"/>
              <a:ea typeface="Times New Roman" panose="02020603050405020304" pitchFamily="18" charset="0"/>
            </a:endParaRPr>
          </a:p>
          <a:p>
            <a:pPr>
              <a:lnSpc>
                <a:spcPct val="150000"/>
              </a:lnSpc>
            </a:pPr>
            <a:endParaRPr lang="en-US" sz="1600" b="1" dirty="0">
              <a:solidFill>
                <a:schemeClr val="tx1"/>
              </a:solidFill>
            </a:endParaRPr>
          </a:p>
        </p:txBody>
      </p:sp>
      <p:pic>
        <p:nvPicPr>
          <p:cNvPr id="3" name="Picture 3" descr="A diagram of a program&#10;&#10;Description automatically generated">
            <a:extLst>
              <a:ext uri="{FF2B5EF4-FFF2-40B4-BE49-F238E27FC236}">
                <a16:creationId xmlns:a16="http://schemas.microsoft.com/office/drawing/2014/main" id="{30C9F9C0-6542-51E5-5C07-E608B3439D3D}"/>
              </a:ext>
            </a:extLst>
          </p:cNvPr>
          <p:cNvPicPr>
            <a:picLocks noChangeAspect="1"/>
          </p:cNvPicPr>
          <p:nvPr/>
        </p:nvPicPr>
        <p:blipFill>
          <a:blip r:embed="rId2"/>
          <a:stretch>
            <a:fillRect/>
          </a:stretch>
        </p:blipFill>
        <p:spPr>
          <a:xfrm>
            <a:off x="1285631" y="1936216"/>
            <a:ext cx="6738815" cy="3845261"/>
          </a:xfrm>
          <a:prstGeom prst="rect">
            <a:avLst/>
          </a:prstGeom>
        </p:spPr>
      </p:pic>
    </p:spTree>
    <p:extLst>
      <p:ext uri="{BB962C8B-B14F-4D97-AF65-F5344CB8AC3E}">
        <p14:creationId xmlns:p14="http://schemas.microsoft.com/office/powerpoint/2010/main" val="1141191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4. </a:t>
            </a:r>
            <a:r>
              <a:rPr lang="en-US" err="1">
                <a:latin typeface="Arial"/>
                <a:ea typeface="Arial"/>
                <a:cs typeface="Arial"/>
                <a:sym typeface="Arial"/>
              </a:rPr>
              <a:t>Tổng</a:t>
            </a:r>
            <a:r>
              <a:rPr lang="en-US">
                <a:latin typeface="Arial"/>
                <a:ea typeface="Arial"/>
                <a:cs typeface="Arial"/>
                <a:sym typeface="Arial"/>
              </a:rPr>
              <a:t> </a:t>
            </a:r>
            <a:r>
              <a:rPr lang="en-US" err="1">
                <a:latin typeface="Arial"/>
                <a:ea typeface="Arial"/>
                <a:cs typeface="Arial"/>
                <a:sym typeface="Arial"/>
              </a:rPr>
              <a:t>kết</a:t>
            </a:r>
            <a:endParaRPr>
              <a:latin typeface="Arial"/>
              <a:ea typeface="Arial"/>
              <a:cs typeface="Arial"/>
              <a:sym typeface="Arial"/>
            </a:endParaRPr>
          </a:p>
        </p:txBody>
      </p:sp>
      <p:sp>
        <p:nvSpPr>
          <p:cNvPr id="3" name="TextBox 2">
            <a:extLst>
              <a:ext uri="{FF2B5EF4-FFF2-40B4-BE49-F238E27FC236}">
                <a16:creationId xmlns:a16="http://schemas.microsoft.com/office/drawing/2014/main" id="{EA23239F-680D-6397-9C54-80249C9A05B9}"/>
              </a:ext>
            </a:extLst>
          </p:cNvPr>
          <p:cNvSpPr txBox="1"/>
          <p:nvPr/>
        </p:nvSpPr>
        <p:spPr>
          <a:xfrm>
            <a:off x="411480" y="795528"/>
            <a:ext cx="8513303" cy="484799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vi-VN" sz="1600">
                <a:latin typeface="Arial" panose="020B0604020202020204" pitchFamily="34" charset="0"/>
                <a:cs typeface="Arial" panose="020B0604020202020204" pitchFamily="34" charset="0"/>
              </a:rPr>
              <a:t>Chỉ ra được các mức độ vi phạm về Coupling và Cohension trong mã nguồn</a:t>
            </a:r>
            <a:endParaRPr lang="en-US" sz="160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Ø"/>
            </a:pPr>
            <a:r>
              <a:rPr lang="vi-VN" sz="1600">
                <a:effectLst/>
                <a:latin typeface="Arial" panose="020B0604020202020204" pitchFamily="34" charset="0"/>
                <a:ea typeface="Times New Roman" panose="02020603050405020304" pitchFamily="18" charset="0"/>
                <a:cs typeface="Arial" panose="020B0604020202020204" pitchFamily="34" charset="0"/>
              </a:rPr>
              <a:t>Chỉ ra được các vi phạm về nguyên lý SOLID trong mã nguồn</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200000"/>
              </a:lnSpc>
              <a:buFont typeface="Wingdings" panose="05000000000000000000" pitchFamily="2" charset="2"/>
              <a:buChar char="Ø"/>
            </a:pPr>
            <a:r>
              <a:rPr lang="vi-VN" sz="1600">
                <a:effectLst/>
                <a:latin typeface="Arial" panose="020B0604020202020204" pitchFamily="34" charset="0"/>
                <a:ea typeface="Times New Roman" panose="02020603050405020304" pitchFamily="18" charset="0"/>
                <a:cs typeface="Arial" panose="020B0604020202020204" pitchFamily="34" charset="0"/>
              </a:rPr>
              <a:t>Chỉ ra những vi phạm về clean code (clean name, clean function, clean class)</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200000"/>
              </a:lnSpc>
              <a:buFont typeface="Wingdings" panose="05000000000000000000" pitchFamily="2" charset="2"/>
              <a:buChar char="Ø"/>
            </a:pPr>
            <a:r>
              <a:rPr lang="vi-VN" sz="1600">
                <a:effectLst/>
                <a:latin typeface="Arial" panose="020B0604020202020204" pitchFamily="34" charset="0"/>
                <a:ea typeface="Times New Roman" panose="02020603050405020304" pitchFamily="18" charset="0"/>
                <a:cs typeface="Arial" panose="020B0604020202020204" pitchFamily="34" charset="0"/>
              </a:rPr>
              <a:t>Giải quyết được 5/7 vấn đề về yêu cầu mở rộng của mã nguồn</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200000"/>
              </a:lnSpc>
              <a:buFont typeface="Wingdings" panose="05000000000000000000" pitchFamily="2" charset="2"/>
              <a:buChar char="Ø"/>
            </a:pPr>
            <a:r>
              <a:rPr lang="en-US" sz="1600" err="1">
                <a:latin typeface="Arial" panose="020B0604020202020204" pitchFamily="34" charset="0"/>
                <a:cs typeface="Arial" panose="020B0604020202020204" pitchFamily="34" charset="0"/>
              </a:rPr>
              <a:t>Áp</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dụng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Design Pattern được học </a:t>
            </a:r>
            <a:r>
              <a:rPr lang="en-US" sz="1600" err="1">
                <a:latin typeface="Arial" panose="020B0604020202020204" pitchFamily="34" charset="0"/>
                <a:cs typeface="Arial" panose="020B0604020202020204" pitchFamily="34" charset="0"/>
              </a:rPr>
              <a:t>vào</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hệ</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thống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thực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tế</a:t>
            </a:r>
            <a:endParaRPr lang="en-US" sz="160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Ø"/>
            </a:pPr>
            <a:endParaRPr lang="en-US" sz="1600">
              <a:latin typeface="Arial" panose="020B0604020202020204" pitchFamily="34" charset="0"/>
              <a:cs typeface="Arial" panose="020B0604020202020204" pitchFamily="34" charset="0"/>
            </a:endParaRPr>
          </a:p>
          <a:p>
            <a:pPr>
              <a:lnSpc>
                <a:spcPct val="200000"/>
              </a:lnSpc>
            </a:pPr>
            <a:r>
              <a:rPr lang="vi-VN" sz="1600">
                <a:effectLst/>
                <a:latin typeface="Arial" panose="020B0604020202020204" pitchFamily="34" charset="0"/>
                <a:ea typeface="Times New Roman" panose="02020603050405020304" pitchFamily="18" charset="0"/>
                <a:cs typeface="Arial" panose="020B0604020202020204" pitchFamily="34" charset="0"/>
              </a:rPr>
              <a:t>Sau khi hoàn thành các công việc trên, tất cả các thành viên trong nhóm đều đã có cơ hội thực hiện ứng dụng những kiến thức đã được học trên lớp về Design Pattern để cải thiện mã nguồn của một sản phẩm.</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pPr>
            <a:endParaRPr lang="en-US" sz="1600"/>
          </a:p>
        </p:txBody>
      </p:sp>
    </p:spTree>
    <p:extLst>
      <p:ext uri="{BB962C8B-B14F-4D97-AF65-F5344CB8AC3E}">
        <p14:creationId xmlns:p14="http://schemas.microsoft.com/office/powerpoint/2010/main" val="3597023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107" name="Google Shape;107;p9"/>
          <p:cNvSpPr txBox="1"/>
          <p:nvPr/>
        </p:nvSpPr>
        <p:spPr>
          <a:xfrm>
            <a:off x="4181094" y="3021991"/>
            <a:ext cx="4197975" cy="81401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en-US" sz="4800" b="1" i="0" u="none" strike="noStrike" cap="none">
                <a:solidFill>
                  <a:srgbClr val="C00000"/>
                </a:solidFill>
                <a:latin typeface="Lato"/>
                <a:ea typeface="Lato"/>
                <a:cs typeface="Lato"/>
                <a:sym typeface="Lato"/>
              </a:rPr>
              <a:t>THANK YOU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13302599737_9_7"/>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66" name="Google Shape;66;g13302599737_9_7"/>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err="1">
                <a:latin typeface="Arial"/>
                <a:ea typeface="Arial"/>
                <a:cs typeface="Arial"/>
                <a:sym typeface="Arial"/>
              </a:rPr>
              <a:t>Nội</a:t>
            </a:r>
            <a:r>
              <a:rPr lang="en-US">
                <a:latin typeface="Arial"/>
                <a:ea typeface="Arial"/>
                <a:cs typeface="Arial"/>
                <a:sym typeface="Arial"/>
              </a:rPr>
              <a:t> dung </a:t>
            </a:r>
            <a:r>
              <a:rPr lang="en-US" err="1">
                <a:latin typeface="Arial"/>
                <a:ea typeface="Arial"/>
                <a:cs typeface="Arial"/>
                <a:sym typeface="Arial"/>
              </a:rPr>
              <a:t>trình</a:t>
            </a:r>
            <a:r>
              <a:rPr lang="en-US">
                <a:latin typeface="Arial"/>
                <a:ea typeface="Arial"/>
                <a:cs typeface="Arial"/>
                <a:sym typeface="Arial"/>
              </a:rPr>
              <a:t> </a:t>
            </a:r>
            <a:r>
              <a:rPr lang="en-US" err="1">
                <a:latin typeface="Arial"/>
                <a:ea typeface="Arial"/>
                <a:cs typeface="Arial"/>
                <a:sym typeface="Arial"/>
              </a:rPr>
              <a:t>bày</a:t>
            </a:r>
            <a:endParaRPr>
              <a:latin typeface="Arial"/>
              <a:ea typeface="Arial"/>
              <a:cs typeface="Arial"/>
              <a:sym typeface="Arial"/>
            </a:endParaRPr>
          </a:p>
        </p:txBody>
      </p:sp>
      <p:sp>
        <p:nvSpPr>
          <p:cNvPr id="67" name="Google Shape;67;g13302599737_9_7"/>
          <p:cNvSpPr txBox="1"/>
          <p:nvPr/>
        </p:nvSpPr>
        <p:spPr>
          <a:xfrm>
            <a:off x="473299" y="840350"/>
            <a:ext cx="8123945" cy="4801284"/>
          </a:xfrm>
          <a:prstGeom prst="rect">
            <a:avLst/>
          </a:prstGeom>
          <a:noFill/>
          <a:ln>
            <a:noFill/>
          </a:ln>
        </p:spPr>
        <p:txBody>
          <a:bodyPr spcFirstLastPara="1" wrap="square" lIns="91425" tIns="91425" rIns="91425" bIns="91425" anchor="t" anchorCtr="0">
            <a:spAutoFit/>
          </a:bodyPr>
          <a:lstStyle/>
          <a:p>
            <a:pPr marL="457200" lvl="0" indent="-381000" algn="l" rtl="0">
              <a:lnSpc>
                <a:spcPct val="150000"/>
              </a:lnSpc>
              <a:spcBef>
                <a:spcPts val="0"/>
              </a:spcBef>
              <a:spcAft>
                <a:spcPts val="0"/>
              </a:spcAft>
              <a:buSzPts val="2400"/>
              <a:buAutoNum type="arabicPeriod"/>
            </a:pPr>
            <a:r>
              <a:rPr lang="en-US" sz="2400" err="1"/>
              <a:t>Phân</a:t>
            </a:r>
            <a:r>
              <a:rPr lang="en-US" sz="2400"/>
              <a:t> </a:t>
            </a:r>
            <a:r>
              <a:rPr lang="en-US" sz="2400" err="1"/>
              <a:t>công</a:t>
            </a:r>
            <a:r>
              <a:rPr lang="en-US" sz="2400"/>
              <a:t> </a:t>
            </a:r>
            <a:r>
              <a:rPr lang="en-US" sz="2400" err="1"/>
              <a:t>công</a:t>
            </a:r>
            <a:r>
              <a:rPr lang="en-US" sz="2400"/>
              <a:t> </a:t>
            </a:r>
            <a:r>
              <a:rPr lang="en-US" sz="2400" err="1"/>
              <a:t>việc</a:t>
            </a:r>
            <a:endParaRPr lang="en-US" sz="2400"/>
          </a:p>
          <a:p>
            <a:pPr marL="457200" lvl="0" indent="-381000" algn="l" rtl="0">
              <a:lnSpc>
                <a:spcPct val="150000"/>
              </a:lnSpc>
              <a:spcBef>
                <a:spcPts val="0"/>
              </a:spcBef>
              <a:spcAft>
                <a:spcPts val="0"/>
              </a:spcAft>
              <a:buSzPts val="2400"/>
              <a:buAutoNum type="arabicPeriod"/>
            </a:pPr>
            <a:r>
              <a:rPr lang="en-US" sz="2400" err="1"/>
              <a:t>Tổng</a:t>
            </a:r>
            <a:r>
              <a:rPr lang="en-US" sz="2400"/>
              <a:t> </a:t>
            </a:r>
            <a:r>
              <a:rPr lang="en-US" sz="2400" err="1"/>
              <a:t>quan</a:t>
            </a:r>
            <a:endParaRPr sz="2400"/>
          </a:p>
          <a:p>
            <a:pPr marL="457200" lvl="0" indent="-381000" algn="l" rtl="0">
              <a:lnSpc>
                <a:spcPct val="150000"/>
              </a:lnSpc>
              <a:spcBef>
                <a:spcPts val="0"/>
              </a:spcBef>
              <a:spcAft>
                <a:spcPts val="0"/>
              </a:spcAft>
              <a:buSzPts val="2400"/>
              <a:buAutoNum type="arabicPeriod"/>
            </a:pPr>
            <a:r>
              <a:rPr lang="en-US" sz="2400" err="1"/>
              <a:t>Đánh</a:t>
            </a:r>
            <a:r>
              <a:rPr lang="en-US" sz="2400"/>
              <a:t> </a:t>
            </a:r>
            <a:r>
              <a:rPr lang="en-US" sz="2400" err="1"/>
              <a:t>giá</a:t>
            </a:r>
            <a:r>
              <a:rPr lang="en-US" sz="2400"/>
              <a:t>, refactor</a:t>
            </a:r>
          </a:p>
          <a:p>
            <a:pPr lvl="6">
              <a:lnSpc>
                <a:spcPct val="150000"/>
              </a:lnSpc>
            </a:pPr>
            <a:r>
              <a:rPr lang="en-US" sz="2400"/>
              <a:t>	</a:t>
            </a:r>
            <a:r>
              <a:rPr lang="en-US" sz="2000"/>
              <a:t>3.1. </a:t>
            </a:r>
            <a:r>
              <a:rPr lang="en-US" sz="2000" err="1"/>
              <a:t>Các</a:t>
            </a:r>
            <a:r>
              <a:rPr lang="en-US" sz="2000"/>
              <a:t> </a:t>
            </a:r>
            <a:r>
              <a:rPr lang="en-US" sz="2000" err="1"/>
              <a:t>vấn</a:t>
            </a:r>
            <a:r>
              <a:rPr lang="en-US" sz="2000"/>
              <a:t> </a:t>
            </a:r>
            <a:r>
              <a:rPr lang="en-US" sz="2000" err="1"/>
              <a:t>đề</a:t>
            </a:r>
            <a:r>
              <a:rPr lang="en-US" sz="2000"/>
              <a:t> vi </a:t>
            </a:r>
            <a:r>
              <a:rPr lang="en-US" sz="2000" err="1"/>
              <a:t>phạm</a:t>
            </a:r>
            <a:r>
              <a:rPr lang="en-US" sz="2000"/>
              <a:t> High coupling</a:t>
            </a:r>
          </a:p>
          <a:p>
            <a:pPr lvl="6">
              <a:lnSpc>
                <a:spcPct val="150000"/>
              </a:lnSpc>
            </a:pPr>
            <a:r>
              <a:rPr lang="en-US" sz="2000"/>
              <a:t>	3.2. </a:t>
            </a:r>
            <a:r>
              <a:rPr lang="en-US" sz="2000" err="1"/>
              <a:t>Các</a:t>
            </a:r>
            <a:r>
              <a:rPr lang="en-US" sz="2000"/>
              <a:t> </a:t>
            </a:r>
            <a:r>
              <a:rPr lang="en-US" sz="2000" err="1"/>
              <a:t>vấn</a:t>
            </a:r>
            <a:r>
              <a:rPr lang="en-US" sz="2000"/>
              <a:t> </a:t>
            </a:r>
            <a:r>
              <a:rPr lang="en-US" sz="2000" err="1"/>
              <a:t>đề</a:t>
            </a:r>
            <a:r>
              <a:rPr lang="en-US" sz="2000"/>
              <a:t> vi </a:t>
            </a:r>
            <a:r>
              <a:rPr lang="en-US" sz="2000" err="1"/>
              <a:t>phạm</a:t>
            </a:r>
            <a:r>
              <a:rPr lang="en-US" sz="2000"/>
              <a:t> Low cohesion</a:t>
            </a:r>
          </a:p>
          <a:p>
            <a:pPr lvl="6">
              <a:lnSpc>
                <a:spcPct val="150000"/>
              </a:lnSpc>
            </a:pPr>
            <a:r>
              <a:rPr lang="en-US" sz="2000"/>
              <a:t>	3.3. </a:t>
            </a:r>
            <a:r>
              <a:rPr lang="en-US" sz="2000" err="1"/>
              <a:t>Các</a:t>
            </a:r>
            <a:r>
              <a:rPr lang="en-US" sz="2000"/>
              <a:t> </a:t>
            </a:r>
            <a:r>
              <a:rPr lang="en-US" sz="2000" err="1"/>
              <a:t>vấn</a:t>
            </a:r>
            <a:r>
              <a:rPr lang="en-US" sz="2000"/>
              <a:t> </a:t>
            </a:r>
            <a:r>
              <a:rPr lang="en-US" sz="2000" err="1"/>
              <a:t>đề</a:t>
            </a:r>
            <a:r>
              <a:rPr lang="en-US" sz="2000"/>
              <a:t> vi </a:t>
            </a:r>
            <a:r>
              <a:rPr lang="en-US" sz="2000" err="1"/>
              <a:t>phạm</a:t>
            </a:r>
            <a:r>
              <a:rPr lang="en-US" sz="2000"/>
              <a:t> SOLID</a:t>
            </a:r>
          </a:p>
          <a:p>
            <a:pPr lvl="6">
              <a:lnSpc>
                <a:spcPct val="150000"/>
              </a:lnSpc>
            </a:pPr>
            <a:r>
              <a:rPr lang="en-US" sz="2000"/>
              <a:t>	3.4. Clean code</a:t>
            </a:r>
          </a:p>
          <a:p>
            <a:pPr lvl="6">
              <a:lnSpc>
                <a:spcPct val="150000"/>
              </a:lnSpc>
            </a:pPr>
            <a:r>
              <a:rPr lang="en-US" sz="2000"/>
              <a:t>	3.5. </a:t>
            </a:r>
            <a:r>
              <a:rPr lang="en-US" sz="2000" err="1"/>
              <a:t>Các</a:t>
            </a:r>
            <a:r>
              <a:rPr lang="en-US" sz="2000"/>
              <a:t> </a:t>
            </a:r>
            <a:r>
              <a:rPr lang="en-US" sz="2000" err="1"/>
              <a:t>yêu</a:t>
            </a:r>
            <a:r>
              <a:rPr lang="en-US" sz="2000"/>
              <a:t> </a:t>
            </a:r>
            <a:r>
              <a:rPr lang="en-US" sz="2000" err="1"/>
              <a:t>cầu</a:t>
            </a:r>
            <a:r>
              <a:rPr lang="en-US" sz="2000"/>
              <a:t> </a:t>
            </a:r>
            <a:r>
              <a:rPr lang="en-US" sz="2000" err="1"/>
              <a:t>phát</a:t>
            </a:r>
            <a:r>
              <a:rPr lang="en-US" sz="2000"/>
              <a:t> </a:t>
            </a:r>
            <a:r>
              <a:rPr lang="en-US" sz="2000" err="1"/>
              <a:t>sinh</a:t>
            </a:r>
            <a:endParaRPr lang="en-US" sz="2000"/>
          </a:p>
          <a:p>
            <a:pPr marL="457200" lvl="0" indent="-381000" algn="l" rtl="0">
              <a:lnSpc>
                <a:spcPct val="150000"/>
              </a:lnSpc>
              <a:spcBef>
                <a:spcPts val="0"/>
              </a:spcBef>
              <a:spcAft>
                <a:spcPts val="0"/>
              </a:spcAft>
              <a:buSzPts val="2400"/>
              <a:buAutoNum type="arabicPeriod"/>
            </a:pPr>
            <a:r>
              <a:rPr lang="en-US" sz="2400" err="1"/>
              <a:t>Tổng</a:t>
            </a:r>
            <a:r>
              <a:rPr lang="en-US" sz="2400"/>
              <a:t> </a:t>
            </a:r>
            <a:r>
              <a:rPr lang="en-US" sz="2400" err="1"/>
              <a:t>kết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1. </a:t>
            </a:r>
            <a:r>
              <a:rPr lang="en-US" err="1">
                <a:latin typeface="Arial"/>
                <a:ea typeface="Arial"/>
                <a:cs typeface="Arial"/>
                <a:sym typeface="Arial"/>
              </a:rPr>
              <a:t>Phân</a:t>
            </a:r>
            <a:r>
              <a:rPr lang="en-US">
                <a:latin typeface="Arial"/>
                <a:ea typeface="Arial"/>
                <a:cs typeface="Arial"/>
                <a:sym typeface="Arial"/>
              </a:rPr>
              <a:t> </a:t>
            </a:r>
            <a:r>
              <a:rPr lang="en-US" err="1">
                <a:latin typeface="Arial"/>
                <a:ea typeface="Arial"/>
                <a:cs typeface="Arial"/>
                <a:sym typeface="Arial"/>
              </a:rPr>
              <a:t>công</a:t>
            </a:r>
            <a:r>
              <a:rPr lang="en-US">
                <a:latin typeface="Arial"/>
                <a:ea typeface="Arial"/>
                <a:cs typeface="Arial"/>
                <a:sym typeface="Arial"/>
              </a:rPr>
              <a:t> </a:t>
            </a:r>
            <a:r>
              <a:rPr lang="en-US" err="1">
                <a:latin typeface="Arial"/>
                <a:ea typeface="Arial"/>
                <a:cs typeface="Arial"/>
                <a:sym typeface="Arial"/>
              </a:rPr>
              <a:t>công</a:t>
            </a:r>
            <a:r>
              <a:rPr lang="en-US">
                <a:latin typeface="Arial"/>
                <a:ea typeface="Arial"/>
                <a:cs typeface="Arial"/>
                <a:sym typeface="Arial"/>
              </a:rPr>
              <a:t> </a:t>
            </a:r>
            <a:r>
              <a:rPr lang="en-US" err="1">
                <a:latin typeface="Arial"/>
                <a:ea typeface="Arial"/>
                <a:cs typeface="Arial"/>
                <a:sym typeface="Arial"/>
              </a:rPr>
              <a:t>việc</a:t>
            </a:r>
            <a:endParaRPr>
              <a:latin typeface="Arial"/>
              <a:ea typeface="Arial"/>
              <a:cs typeface="Arial"/>
              <a:sym typeface="Arial"/>
            </a:endParaRPr>
          </a:p>
        </p:txBody>
      </p:sp>
      <p:graphicFrame>
        <p:nvGraphicFramePr>
          <p:cNvPr id="2" name="Table 3">
            <a:extLst>
              <a:ext uri="{FF2B5EF4-FFF2-40B4-BE49-F238E27FC236}">
                <a16:creationId xmlns:a16="http://schemas.microsoft.com/office/drawing/2014/main" id="{B3ED09F9-AD25-8A88-B267-FAB612A85F6C}"/>
              </a:ext>
            </a:extLst>
          </p:cNvPr>
          <p:cNvGraphicFramePr>
            <a:graphicFrameLocks noGrp="1"/>
          </p:cNvGraphicFramePr>
          <p:nvPr>
            <p:extLst>
              <p:ext uri="{D42A27DB-BD31-4B8C-83A1-F6EECF244321}">
                <p14:modId xmlns:p14="http://schemas.microsoft.com/office/powerpoint/2010/main" val="3807146195"/>
              </p:ext>
            </p:extLst>
          </p:nvPr>
        </p:nvGraphicFramePr>
        <p:xfrm>
          <a:off x="730758" y="814860"/>
          <a:ext cx="7682484" cy="5572846"/>
        </p:xfrm>
        <a:graphic>
          <a:graphicData uri="http://schemas.openxmlformats.org/drawingml/2006/table">
            <a:tbl>
              <a:tblPr firstRow="1" bandRow="1">
                <a:tableStyleId>{AFD22519-920E-4A79-9395-4B45224A8854}</a:tableStyleId>
              </a:tblPr>
              <a:tblGrid>
                <a:gridCol w="3841242">
                  <a:extLst>
                    <a:ext uri="{9D8B030D-6E8A-4147-A177-3AD203B41FA5}">
                      <a16:colId xmlns:a16="http://schemas.microsoft.com/office/drawing/2014/main" val="896629095"/>
                    </a:ext>
                  </a:extLst>
                </a:gridCol>
                <a:gridCol w="3841242">
                  <a:extLst>
                    <a:ext uri="{9D8B030D-6E8A-4147-A177-3AD203B41FA5}">
                      <a16:colId xmlns:a16="http://schemas.microsoft.com/office/drawing/2014/main" val="3342985732"/>
                    </a:ext>
                  </a:extLst>
                </a:gridCol>
              </a:tblGrid>
              <a:tr h="6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err="1"/>
                        <a:t>Thành</a:t>
                      </a:r>
                      <a:r>
                        <a:rPr lang="en-US" sz="1400" b="1"/>
                        <a:t> </a:t>
                      </a:r>
                      <a:r>
                        <a:rPr lang="en-US" sz="1400" b="1" err="1"/>
                        <a:t>viên</a:t>
                      </a:r>
                      <a:endParaRPr lang="en-US" sz="1400" b="1"/>
                    </a:p>
                  </a:txBody>
                  <a:tcPr/>
                </a:tc>
                <a:tc>
                  <a:txBody>
                    <a:bodyPr/>
                    <a:lstStyle/>
                    <a:p>
                      <a:pPr algn="ctr"/>
                      <a:r>
                        <a:rPr lang="en-US" b="1" err="1"/>
                        <a:t>Nhiệm</a:t>
                      </a:r>
                      <a:r>
                        <a:rPr lang="en-US" b="1"/>
                        <a:t> </a:t>
                      </a:r>
                      <a:r>
                        <a:rPr lang="en-US" b="1" err="1"/>
                        <a:t>vụ</a:t>
                      </a:r>
                      <a:endParaRPr lang="en-US" b="1"/>
                    </a:p>
                  </a:txBody>
                  <a:tcPr/>
                </a:tc>
                <a:extLst>
                  <a:ext uri="{0D108BD9-81ED-4DB2-BD59-A6C34878D82A}">
                    <a16:rowId xmlns:a16="http://schemas.microsoft.com/office/drawing/2014/main" val="1212567298"/>
                  </a:ext>
                </a:extLst>
              </a:tr>
              <a:tr h="10275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err="1"/>
                        <a:t>Nguyễn</a:t>
                      </a:r>
                      <a:r>
                        <a:rPr lang="en-US" sz="1400"/>
                        <a:t> </a:t>
                      </a:r>
                      <a:r>
                        <a:rPr lang="en-US" sz="1400" err="1"/>
                        <a:t>Hồng</a:t>
                      </a:r>
                      <a:r>
                        <a:rPr lang="en-US" sz="1400"/>
                        <a:t> </a:t>
                      </a:r>
                      <a:r>
                        <a:rPr lang="en-US" sz="1400" err="1"/>
                        <a:t>Sơn</a:t>
                      </a:r>
                      <a:endParaRPr lang="en-US" sz="1400"/>
                    </a:p>
                  </a:txBody>
                  <a:tcPr/>
                </a:tc>
                <a:tc>
                  <a:txBody>
                    <a:bodyPr/>
                    <a:lstStyle/>
                    <a:p>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Các</a:t>
                      </a:r>
                      <a:r>
                        <a:rPr lang="en-US" sz="1400" b="0" i="0" u="none" strike="noStrike" cap="none" dirty="0">
                          <a:solidFill>
                            <a:srgbClr val="000000"/>
                          </a:solidFill>
                          <a:effectLst/>
                          <a:latin typeface="Arial"/>
                          <a:ea typeface="Arial"/>
                          <a:cs typeface="Arial"/>
                          <a:sym typeface="Arial"/>
                        </a:rPr>
                        <a:t> vi </a:t>
                      </a:r>
                      <a:r>
                        <a:rPr lang="en-US" sz="1400" b="0" i="0" u="none" strike="noStrike" cap="none" dirty="0" err="1">
                          <a:solidFill>
                            <a:srgbClr val="000000"/>
                          </a:solidFill>
                          <a:effectLst/>
                          <a:latin typeface="Arial"/>
                          <a:ea typeface="Arial"/>
                          <a:cs typeface="Arial"/>
                          <a:sym typeface="Arial"/>
                        </a:rPr>
                        <a:t>phạm</a:t>
                      </a:r>
                      <a:r>
                        <a:rPr lang="en-US" sz="1400" b="0" i="0" u="none" strike="noStrike" cap="none" dirty="0">
                          <a:solidFill>
                            <a:srgbClr val="000000"/>
                          </a:solidFill>
                          <a:effectLst/>
                          <a:latin typeface="Arial"/>
                          <a:ea typeface="Arial"/>
                          <a:cs typeface="Arial"/>
                          <a:sym typeface="Arial"/>
                        </a:rPr>
                        <a:t> Coupling, </a:t>
                      </a:r>
                      <a:r>
                        <a:rPr lang="en-US" sz="1400" b="0" i="0" u="none" strike="noStrike" cap="none" dirty="0" err="1">
                          <a:solidFill>
                            <a:srgbClr val="000000"/>
                          </a:solidFill>
                          <a:effectLst/>
                          <a:latin typeface="Arial"/>
                          <a:ea typeface="Arial"/>
                          <a:cs typeface="Arial"/>
                          <a:sym typeface="Arial"/>
                        </a:rPr>
                        <a:t>Cohension</a:t>
                      </a:r>
                      <a:r>
                        <a:rPr lang="en-US" sz="1400" b="0" i="0" u="none" strike="noStrike" cap="none" dirty="0">
                          <a:solidFill>
                            <a:srgbClr val="000000"/>
                          </a:solidFill>
                          <a:effectLst/>
                          <a:latin typeface="Arial"/>
                          <a:ea typeface="Arial"/>
                          <a:cs typeface="Arial"/>
                          <a:sym typeface="Arial"/>
                        </a:rPr>
                        <a:t>, SOLID, </a:t>
                      </a:r>
                      <a:r>
                        <a:rPr lang="en-US" sz="1400" b="0" i="0" u="none" strike="noStrike" cap="none" dirty="0" err="1">
                          <a:solidFill>
                            <a:srgbClr val="000000"/>
                          </a:solidFill>
                          <a:effectLst/>
                          <a:latin typeface="Arial"/>
                          <a:ea typeface="Arial"/>
                          <a:cs typeface="Arial"/>
                          <a:sym typeface="Arial"/>
                        </a:rPr>
                        <a:t>các</a:t>
                      </a:r>
                      <a:r>
                        <a:rPr lang="en-US" sz="1400" b="0" i="0" u="none" strike="noStrike" cap="none" dirty="0">
                          <a:solidFill>
                            <a:srgbClr val="000000"/>
                          </a:solidFill>
                          <a:effectLst/>
                          <a:latin typeface="Arial"/>
                          <a:ea typeface="Arial"/>
                          <a:cs typeface="Arial"/>
                          <a:sym typeface="Arial"/>
                        </a:rPr>
                        <a:t> Design Pattern </a:t>
                      </a:r>
                      <a:r>
                        <a:rPr lang="en-US" sz="1400" b="0" i="0" u="none" strike="noStrike" cap="none" dirty="0" err="1">
                          <a:solidFill>
                            <a:srgbClr val="000000"/>
                          </a:solidFill>
                          <a:effectLst/>
                          <a:latin typeface="Arial"/>
                          <a:ea typeface="Arial"/>
                          <a:cs typeface="Arial"/>
                          <a:sym typeface="Arial"/>
                        </a:rPr>
                        <a:t>đã</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có</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trong</a:t>
                      </a:r>
                      <a:r>
                        <a:rPr lang="en-US" sz="1400" b="0" i="0" u="none" strike="noStrike" cap="none" dirty="0">
                          <a:solidFill>
                            <a:srgbClr val="000000"/>
                          </a:solidFill>
                          <a:effectLst/>
                          <a:latin typeface="Arial"/>
                          <a:ea typeface="Arial"/>
                          <a:cs typeface="Arial"/>
                          <a:sym typeface="Arial"/>
                        </a:rPr>
                        <a:t> codebase</a:t>
                      </a:r>
                    </a:p>
                    <a:p>
                      <a:r>
                        <a:rPr lang="en-US" sz="1400" b="0" i="0" u="none" strike="noStrike" cap="none" dirty="0">
                          <a:solidFill>
                            <a:srgbClr val="000000"/>
                          </a:solidFill>
                          <a:effectLst/>
                          <a:latin typeface="Arial"/>
                          <a:ea typeface="Arial"/>
                          <a:cs typeface="Arial"/>
                          <a:sym typeface="Arial"/>
                        </a:rPr>
                        <a:t>- </a:t>
                      </a:r>
                      <a:r>
                        <a:rPr lang="vi-VN" sz="1400" b="0" i="0" u="none" strike="noStrike" cap="none" dirty="0">
                          <a:solidFill>
                            <a:srgbClr val="000000"/>
                          </a:solidFill>
                          <a:effectLst/>
                          <a:latin typeface="Arial"/>
                          <a:ea typeface="Arial"/>
                          <a:cs typeface="Arial"/>
                          <a:sym typeface="Arial"/>
                        </a:rPr>
                        <a:t>Cài đặt Strategy DP cho từng phương thức thanh toán tại Controller</a:t>
                      </a:r>
                    </a:p>
                    <a:p>
                      <a:r>
                        <a:rPr lang="en-US" sz="1400" b="0" i="0" u="none" strike="noStrike" cap="none" dirty="0">
                          <a:solidFill>
                            <a:srgbClr val="000000"/>
                          </a:solidFill>
                          <a:effectLst/>
                          <a:latin typeface="Arial"/>
                          <a:ea typeface="Arial"/>
                          <a:cs typeface="Arial"/>
                          <a:sym typeface="Arial"/>
                        </a:rPr>
                        <a:t>- </a:t>
                      </a:r>
                      <a:r>
                        <a:rPr lang="vi-VN" sz="1400" b="0" i="0" u="none" strike="noStrike" cap="none" dirty="0">
                          <a:solidFill>
                            <a:srgbClr val="000000"/>
                          </a:solidFill>
                          <a:effectLst/>
                          <a:latin typeface="Arial"/>
                          <a:ea typeface="Arial"/>
                          <a:cs typeface="Arial"/>
                          <a:sym typeface="Arial"/>
                        </a:rPr>
                        <a:t>Cài đặt Singleton DP cho lớp Cart</a:t>
                      </a:r>
                    </a:p>
                    <a:p>
                      <a:r>
                        <a:rPr lang="en-US" sz="1400" b="0" i="0" u="none" strike="noStrike" cap="none" dirty="0">
                          <a:solidFill>
                            <a:srgbClr val="000000"/>
                          </a:solidFill>
                          <a:effectLst/>
                          <a:latin typeface="Arial"/>
                          <a:ea typeface="Arial"/>
                          <a:cs typeface="Arial"/>
                          <a:sym typeface="Arial"/>
                        </a:rPr>
                        <a:t>- </a:t>
                      </a:r>
                      <a:r>
                        <a:rPr lang="vi-VN" sz="1400" b="0" i="0" u="none" strike="noStrike" cap="none" dirty="0">
                          <a:solidFill>
                            <a:srgbClr val="000000"/>
                          </a:solidFill>
                          <a:effectLst/>
                          <a:latin typeface="Arial"/>
                          <a:ea typeface="Arial"/>
                          <a:cs typeface="Arial"/>
                          <a:sym typeface="Arial"/>
                        </a:rPr>
                        <a:t>Cài đặt Factory Method DP cho các lớp Media</a:t>
                      </a:r>
                      <a:endParaRPr lang="en-US" sz="1400" b="0" i="0" u="none" strike="noStrike" cap="none" dirty="0">
                        <a:solidFill>
                          <a:srgbClr val="000000"/>
                        </a:solidFill>
                        <a:effectLst/>
                        <a:latin typeface="Arial"/>
                        <a:ea typeface="Arial"/>
                        <a:cs typeface="Arial"/>
                        <a:sym typeface="Arial"/>
                      </a:endParaRPr>
                    </a:p>
                  </a:txBody>
                  <a:tcPr/>
                </a:tc>
                <a:extLst>
                  <a:ext uri="{0D108BD9-81ED-4DB2-BD59-A6C34878D82A}">
                    <a16:rowId xmlns:a16="http://schemas.microsoft.com/office/drawing/2014/main" val="3987562261"/>
                  </a:ext>
                </a:extLst>
              </a:tr>
              <a:tr h="1061240">
                <a:tc>
                  <a:txBody>
                    <a:bodyPr/>
                    <a:lstStyle/>
                    <a:p>
                      <a:pPr algn="ctr"/>
                      <a:r>
                        <a:rPr lang="en-US"/>
                        <a:t>Lê </a:t>
                      </a:r>
                      <a:r>
                        <a:rPr lang="en-US" err="1"/>
                        <a:t>Hồng</a:t>
                      </a:r>
                      <a:r>
                        <a:rPr lang="en-US"/>
                        <a:t> </a:t>
                      </a:r>
                      <a:r>
                        <a:rPr lang="en-US" err="1"/>
                        <a:t>Ưng</a:t>
                      </a:r>
                      <a:endParaRPr lang="en-US"/>
                    </a:p>
                  </a:txBody>
                  <a:tcPr/>
                </a:tc>
                <a:tc>
                  <a:txBody>
                    <a:bodyPr/>
                    <a:lstStyle/>
                    <a:p>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Các</a:t>
                      </a:r>
                      <a:r>
                        <a:rPr lang="en-US" sz="1400" b="0" i="0" u="none" strike="noStrike" cap="none" dirty="0">
                          <a:solidFill>
                            <a:srgbClr val="000000"/>
                          </a:solidFill>
                          <a:effectLst/>
                          <a:latin typeface="Arial"/>
                          <a:ea typeface="Arial"/>
                          <a:cs typeface="Arial"/>
                          <a:sym typeface="Arial"/>
                        </a:rPr>
                        <a:t> vi </a:t>
                      </a:r>
                      <a:r>
                        <a:rPr lang="en-US" sz="1400" b="0" i="0" u="none" strike="noStrike" cap="none" dirty="0" err="1">
                          <a:solidFill>
                            <a:srgbClr val="000000"/>
                          </a:solidFill>
                          <a:effectLst/>
                          <a:latin typeface="Arial"/>
                          <a:ea typeface="Arial"/>
                          <a:cs typeface="Arial"/>
                          <a:sym typeface="Arial"/>
                        </a:rPr>
                        <a:t>phạm</a:t>
                      </a:r>
                      <a:r>
                        <a:rPr lang="en-US" sz="1400" b="0" i="0" u="none" strike="noStrike" cap="none" dirty="0">
                          <a:solidFill>
                            <a:srgbClr val="000000"/>
                          </a:solidFill>
                          <a:effectLst/>
                          <a:latin typeface="Arial"/>
                          <a:ea typeface="Arial"/>
                          <a:cs typeface="Arial"/>
                          <a:sym typeface="Arial"/>
                        </a:rPr>
                        <a:t> Coupling, </a:t>
                      </a:r>
                      <a:r>
                        <a:rPr lang="en-US" sz="1400" b="0" i="0" u="none" strike="noStrike" cap="none" dirty="0" err="1">
                          <a:solidFill>
                            <a:srgbClr val="000000"/>
                          </a:solidFill>
                          <a:effectLst/>
                          <a:latin typeface="Arial"/>
                          <a:ea typeface="Arial"/>
                          <a:cs typeface="Arial"/>
                          <a:sym typeface="Arial"/>
                        </a:rPr>
                        <a:t>Cohension</a:t>
                      </a:r>
                      <a:r>
                        <a:rPr lang="en-US" sz="1400" b="0" i="0" u="none" strike="noStrike" cap="none" dirty="0">
                          <a:solidFill>
                            <a:srgbClr val="000000"/>
                          </a:solidFill>
                          <a:effectLst/>
                          <a:latin typeface="Arial"/>
                          <a:ea typeface="Arial"/>
                          <a:cs typeface="Arial"/>
                          <a:sym typeface="Arial"/>
                        </a:rPr>
                        <a:t>, SOLID, </a:t>
                      </a:r>
                      <a:r>
                        <a:rPr lang="en-US" sz="1400" b="0" i="0" u="none" strike="noStrike" cap="none" dirty="0" err="1">
                          <a:solidFill>
                            <a:srgbClr val="000000"/>
                          </a:solidFill>
                          <a:effectLst/>
                          <a:latin typeface="Arial"/>
                          <a:ea typeface="Arial"/>
                          <a:cs typeface="Arial"/>
                          <a:sym typeface="Arial"/>
                        </a:rPr>
                        <a:t>các</a:t>
                      </a:r>
                      <a:r>
                        <a:rPr lang="en-US" sz="1400" b="0" i="0" u="none" strike="noStrike" cap="none" dirty="0">
                          <a:solidFill>
                            <a:srgbClr val="000000"/>
                          </a:solidFill>
                          <a:effectLst/>
                          <a:latin typeface="Arial"/>
                          <a:ea typeface="Arial"/>
                          <a:cs typeface="Arial"/>
                          <a:sym typeface="Arial"/>
                        </a:rPr>
                        <a:t> Design Pattern </a:t>
                      </a:r>
                      <a:r>
                        <a:rPr lang="en-US" sz="1400" b="0" i="0" u="none" strike="noStrike" cap="none" dirty="0" err="1">
                          <a:solidFill>
                            <a:srgbClr val="000000"/>
                          </a:solidFill>
                          <a:effectLst/>
                          <a:latin typeface="Arial"/>
                          <a:ea typeface="Arial"/>
                          <a:cs typeface="Arial"/>
                          <a:sym typeface="Arial"/>
                        </a:rPr>
                        <a:t>đã</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có</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trong</a:t>
                      </a:r>
                      <a:r>
                        <a:rPr lang="en-US" sz="1400" b="0" i="0" u="none" strike="noStrike" cap="none" dirty="0">
                          <a:solidFill>
                            <a:srgbClr val="000000"/>
                          </a:solidFill>
                          <a:effectLst/>
                          <a:latin typeface="Arial"/>
                          <a:ea typeface="Arial"/>
                          <a:cs typeface="Arial"/>
                          <a:sym typeface="Arial"/>
                        </a:rPr>
                        <a:t> codebase</a:t>
                      </a:r>
                    </a:p>
                    <a:p>
                      <a:r>
                        <a:rPr lang="en-US" sz="1400" b="0" i="0" u="none" strike="noStrike" cap="none" dirty="0">
                          <a:solidFill>
                            <a:srgbClr val="000000"/>
                          </a:solidFill>
                          <a:effectLst/>
                          <a:latin typeface="Arial"/>
                          <a:ea typeface="Arial"/>
                          <a:cs typeface="Arial"/>
                          <a:sym typeface="Arial"/>
                        </a:rPr>
                        <a:t>- </a:t>
                      </a:r>
                      <a:r>
                        <a:rPr lang="vi-VN" sz="1400" b="0" i="0" u="none" strike="noStrike" cap="none" dirty="0">
                          <a:solidFill>
                            <a:srgbClr val="000000"/>
                          </a:solidFill>
                          <a:effectLst/>
                          <a:latin typeface="Arial"/>
                          <a:ea typeface="Arial"/>
                          <a:cs typeface="Arial"/>
                          <a:sym typeface="Arial"/>
                        </a:rPr>
                        <a:t>Cải tiến Payment Controller khi có phương thức thanh toán mới</a:t>
                      </a:r>
                      <a:endParaRPr lang="en-US" dirty="0"/>
                    </a:p>
                  </a:txBody>
                  <a:tcPr/>
                </a:tc>
                <a:extLst>
                  <a:ext uri="{0D108BD9-81ED-4DB2-BD59-A6C34878D82A}">
                    <a16:rowId xmlns:a16="http://schemas.microsoft.com/office/drawing/2014/main" val="910979328"/>
                  </a:ext>
                </a:extLst>
              </a:tr>
              <a:tr h="924980">
                <a:tc>
                  <a:txBody>
                    <a:bodyPr/>
                    <a:lstStyle/>
                    <a:p>
                      <a:pPr algn="ctr"/>
                      <a:r>
                        <a:rPr lang="en-US" dirty="0" err="1"/>
                        <a:t>Thân</a:t>
                      </a:r>
                      <a:r>
                        <a:rPr lang="en-US" dirty="0"/>
                        <a:t> Minh Nam</a:t>
                      </a:r>
                    </a:p>
                  </a:txBody>
                  <a:tcPr/>
                </a:tc>
                <a:tc>
                  <a:txBody>
                    <a:bodyPr/>
                    <a:lstStyle/>
                    <a:p>
                      <a:r>
                        <a:rPr lang="en-US" sz="1400" b="0" i="0" u="none" strike="noStrike" cap="none">
                          <a:solidFill>
                            <a:srgbClr val="000000"/>
                          </a:solidFill>
                          <a:effectLst/>
                          <a:latin typeface="Arial"/>
                          <a:ea typeface="Arial"/>
                          <a:cs typeface="Arial"/>
                          <a:sym typeface="Arial"/>
                        </a:rPr>
                        <a:t>- </a:t>
                      </a:r>
                      <a:r>
                        <a:rPr lang="en-US" sz="1400" b="0" i="0" u="none" strike="noStrike" cap="none" err="1">
                          <a:solidFill>
                            <a:srgbClr val="000000"/>
                          </a:solidFill>
                          <a:effectLst/>
                          <a:latin typeface="Arial"/>
                          <a:ea typeface="Arial"/>
                          <a:cs typeface="Arial"/>
                          <a:sym typeface="Arial"/>
                        </a:rPr>
                        <a:t>Các</a:t>
                      </a:r>
                      <a:r>
                        <a:rPr lang="en-US" sz="1400" b="0" i="0" u="none" strike="noStrike" cap="none">
                          <a:solidFill>
                            <a:srgbClr val="000000"/>
                          </a:solidFill>
                          <a:effectLst/>
                          <a:latin typeface="Arial"/>
                          <a:ea typeface="Arial"/>
                          <a:cs typeface="Arial"/>
                          <a:sym typeface="Arial"/>
                        </a:rPr>
                        <a:t> vi </a:t>
                      </a:r>
                      <a:r>
                        <a:rPr lang="en-US" sz="1400" b="0" i="0" u="none" strike="noStrike" cap="none" err="1">
                          <a:solidFill>
                            <a:srgbClr val="000000"/>
                          </a:solidFill>
                          <a:effectLst/>
                          <a:latin typeface="Arial"/>
                          <a:ea typeface="Arial"/>
                          <a:cs typeface="Arial"/>
                          <a:sym typeface="Arial"/>
                        </a:rPr>
                        <a:t>phạm</a:t>
                      </a:r>
                      <a:r>
                        <a:rPr lang="en-US" sz="1400" b="0" i="0" u="none" strike="noStrike" cap="none">
                          <a:solidFill>
                            <a:srgbClr val="000000"/>
                          </a:solidFill>
                          <a:effectLst/>
                          <a:latin typeface="Arial"/>
                          <a:ea typeface="Arial"/>
                          <a:cs typeface="Arial"/>
                          <a:sym typeface="Arial"/>
                        </a:rPr>
                        <a:t> Coupling, </a:t>
                      </a:r>
                      <a:r>
                        <a:rPr lang="en-US" sz="1400" b="0" i="0" u="none" strike="noStrike" cap="none" err="1">
                          <a:solidFill>
                            <a:srgbClr val="000000"/>
                          </a:solidFill>
                          <a:effectLst/>
                          <a:latin typeface="Arial"/>
                          <a:ea typeface="Arial"/>
                          <a:cs typeface="Arial"/>
                          <a:sym typeface="Arial"/>
                        </a:rPr>
                        <a:t>Cohension</a:t>
                      </a:r>
                      <a:r>
                        <a:rPr lang="en-US" sz="1400" b="0" i="0" u="none" strike="noStrike" cap="none">
                          <a:solidFill>
                            <a:srgbClr val="000000"/>
                          </a:solidFill>
                          <a:effectLst/>
                          <a:latin typeface="Arial"/>
                          <a:ea typeface="Arial"/>
                          <a:cs typeface="Arial"/>
                          <a:sym typeface="Arial"/>
                        </a:rPr>
                        <a:t>, SOLID, </a:t>
                      </a:r>
                      <a:r>
                        <a:rPr lang="en-US" sz="1400" b="0" i="0" u="none" strike="noStrike" cap="none" err="1">
                          <a:solidFill>
                            <a:srgbClr val="000000"/>
                          </a:solidFill>
                          <a:effectLst/>
                          <a:latin typeface="Arial"/>
                          <a:ea typeface="Arial"/>
                          <a:cs typeface="Arial"/>
                          <a:sym typeface="Arial"/>
                        </a:rPr>
                        <a:t>các</a:t>
                      </a:r>
                      <a:r>
                        <a:rPr lang="en-US" sz="1400" b="0" i="0" u="none" strike="noStrike" cap="none">
                          <a:solidFill>
                            <a:srgbClr val="000000"/>
                          </a:solidFill>
                          <a:effectLst/>
                          <a:latin typeface="Arial"/>
                          <a:ea typeface="Arial"/>
                          <a:cs typeface="Arial"/>
                          <a:sym typeface="Arial"/>
                        </a:rPr>
                        <a:t> Design Pattern đã có </a:t>
                      </a:r>
                      <a:r>
                        <a:rPr lang="en-US" sz="1400" b="0" i="0" u="none" strike="noStrike" cap="none" err="1">
                          <a:solidFill>
                            <a:srgbClr val="000000"/>
                          </a:solidFill>
                          <a:effectLst/>
                          <a:latin typeface="Arial"/>
                          <a:ea typeface="Arial"/>
                          <a:cs typeface="Arial"/>
                          <a:sym typeface="Arial"/>
                        </a:rPr>
                        <a:t>trong</a:t>
                      </a:r>
                      <a:r>
                        <a:rPr lang="en-US" sz="1400" b="0" i="0" u="none" strike="noStrike" cap="none">
                          <a:solidFill>
                            <a:srgbClr val="000000"/>
                          </a:solidFill>
                          <a:effectLst/>
                          <a:latin typeface="Arial"/>
                          <a:ea typeface="Arial"/>
                          <a:cs typeface="Arial"/>
                          <a:sym typeface="Arial"/>
                        </a:rPr>
                        <a:t> codebase</a:t>
                      </a:r>
                    </a:p>
                    <a:p>
                      <a:r>
                        <a:rPr lang="en-US" sz="1400" b="0" i="0" u="none" strike="noStrike" cap="none">
                          <a:solidFill>
                            <a:srgbClr val="000000"/>
                          </a:solidFill>
                          <a:effectLst/>
                          <a:latin typeface="Arial"/>
                          <a:ea typeface="Arial"/>
                          <a:cs typeface="Arial"/>
                          <a:sym typeface="Arial"/>
                        </a:rPr>
                        <a:t>- </a:t>
                      </a:r>
                      <a:r>
                        <a:rPr lang="vi-VN" sz="1400" b="0" i="0" u="none" strike="noStrike" cap="none">
                          <a:solidFill>
                            <a:srgbClr val="000000"/>
                          </a:solidFill>
                          <a:effectLst/>
                          <a:latin typeface="Arial"/>
                          <a:ea typeface="Arial"/>
                          <a:cs typeface="Arial"/>
                          <a:sym typeface="Arial"/>
                        </a:rPr>
                        <a:t>Cải tiến Caculator shipping fee khi có phương thức tính phí ship mới</a:t>
                      </a:r>
                      <a:endParaRPr lang="en-US"/>
                    </a:p>
                  </a:txBody>
                  <a:tcPr/>
                </a:tc>
                <a:extLst>
                  <a:ext uri="{0D108BD9-81ED-4DB2-BD59-A6C34878D82A}">
                    <a16:rowId xmlns:a16="http://schemas.microsoft.com/office/drawing/2014/main" val="217496897"/>
                  </a:ext>
                </a:extLst>
              </a:tr>
              <a:tr h="958697">
                <a:tc>
                  <a:txBody>
                    <a:bodyPr/>
                    <a:lstStyle/>
                    <a:p>
                      <a:pPr algn="ctr"/>
                      <a:r>
                        <a:rPr lang="en-US" err="1"/>
                        <a:t>Hồ</a:t>
                      </a:r>
                      <a:r>
                        <a:rPr lang="en-US"/>
                        <a:t> </a:t>
                      </a:r>
                      <a:r>
                        <a:rPr lang="en-US" err="1"/>
                        <a:t>Hải</a:t>
                      </a:r>
                      <a:r>
                        <a:rPr lang="en-US"/>
                        <a:t> Nam</a:t>
                      </a:r>
                    </a:p>
                  </a:txBody>
                  <a:tcPr/>
                </a:tc>
                <a:tc>
                  <a:txBody>
                    <a:bodyPr/>
                    <a:lstStyle/>
                    <a:p>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Các</a:t>
                      </a:r>
                      <a:r>
                        <a:rPr lang="en-US" sz="1400" b="0" i="0" u="none" strike="noStrike" cap="none" dirty="0">
                          <a:solidFill>
                            <a:srgbClr val="000000"/>
                          </a:solidFill>
                          <a:effectLst/>
                          <a:latin typeface="Arial"/>
                          <a:ea typeface="Arial"/>
                          <a:cs typeface="Arial"/>
                          <a:sym typeface="Arial"/>
                        </a:rPr>
                        <a:t> vi </a:t>
                      </a:r>
                      <a:r>
                        <a:rPr lang="en-US" sz="1400" b="0" i="0" u="none" strike="noStrike" cap="none" dirty="0" err="1">
                          <a:solidFill>
                            <a:srgbClr val="000000"/>
                          </a:solidFill>
                          <a:effectLst/>
                          <a:latin typeface="Arial"/>
                          <a:ea typeface="Arial"/>
                          <a:cs typeface="Arial"/>
                          <a:sym typeface="Arial"/>
                        </a:rPr>
                        <a:t>phạm</a:t>
                      </a:r>
                      <a:r>
                        <a:rPr lang="en-US" sz="1400" b="0" i="0" u="none" strike="noStrike" cap="none" dirty="0">
                          <a:solidFill>
                            <a:srgbClr val="000000"/>
                          </a:solidFill>
                          <a:effectLst/>
                          <a:latin typeface="Arial"/>
                          <a:ea typeface="Arial"/>
                          <a:cs typeface="Arial"/>
                          <a:sym typeface="Arial"/>
                        </a:rPr>
                        <a:t> Coupling, </a:t>
                      </a:r>
                      <a:r>
                        <a:rPr lang="en-US" sz="1400" b="0" i="0" u="none" strike="noStrike" cap="none" dirty="0" err="1">
                          <a:solidFill>
                            <a:srgbClr val="000000"/>
                          </a:solidFill>
                          <a:effectLst/>
                          <a:latin typeface="Arial"/>
                          <a:ea typeface="Arial"/>
                          <a:cs typeface="Arial"/>
                          <a:sym typeface="Arial"/>
                        </a:rPr>
                        <a:t>Cohension</a:t>
                      </a:r>
                      <a:r>
                        <a:rPr lang="en-US" sz="1400" b="0" i="0" u="none" strike="noStrike" cap="none" dirty="0">
                          <a:solidFill>
                            <a:srgbClr val="000000"/>
                          </a:solidFill>
                          <a:effectLst/>
                          <a:latin typeface="Arial"/>
                          <a:ea typeface="Arial"/>
                          <a:cs typeface="Arial"/>
                          <a:sym typeface="Arial"/>
                        </a:rPr>
                        <a:t>, SOLID, </a:t>
                      </a:r>
                      <a:r>
                        <a:rPr lang="en-US" sz="1400" b="0" i="0" u="none" strike="noStrike" cap="none" dirty="0" err="1">
                          <a:solidFill>
                            <a:srgbClr val="000000"/>
                          </a:solidFill>
                          <a:effectLst/>
                          <a:latin typeface="Arial"/>
                          <a:ea typeface="Arial"/>
                          <a:cs typeface="Arial"/>
                          <a:sym typeface="Arial"/>
                        </a:rPr>
                        <a:t>các</a:t>
                      </a:r>
                      <a:r>
                        <a:rPr lang="en-US" sz="1400" b="0" i="0" u="none" strike="noStrike" cap="none" dirty="0">
                          <a:solidFill>
                            <a:srgbClr val="000000"/>
                          </a:solidFill>
                          <a:effectLst/>
                          <a:latin typeface="Arial"/>
                          <a:ea typeface="Arial"/>
                          <a:cs typeface="Arial"/>
                          <a:sym typeface="Arial"/>
                        </a:rPr>
                        <a:t> Design Pattern </a:t>
                      </a:r>
                      <a:r>
                        <a:rPr lang="en-US" sz="1400" b="0" i="0" u="none" strike="noStrike" cap="none" dirty="0" err="1">
                          <a:solidFill>
                            <a:srgbClr val="000000"/>
                          </a:solidFill>
                          <a:effectLst/>
                          <a:latin typeface="Arial"/>
                          <a:ea typeface="Arial"/>
                          <a:cs typeface="Arial"/>
                          <a:sym typeface="Arial"/>
                        </a:rPr>
                        <a:t>đã</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có</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trong</a:t>
                      </a:r>
                      <a:r>
                        <a:rPr lang="en-US" sz="1400" b="0" i="0" u="none" strike="noStrike" cap="none" dirty="0">
                          <a:solidFill>
                            <a:srgbClr val="000000"/>
                          </a:solidFill>
                          <a:effectLst/>
                          <a:latin typeface="Arial"/>
                          <a:ea typeface="Arial"/>
                          <a:cs typeface="Arial"/>
                          <a:sym typeface="Arial"/>
                        </a:rPr>
                        <a:t> codebase</a:t>
                      </a:r>
                    </a:p>
                    <a:p>
                      <a:pPr marL="285750" lvl="0" indent="-285750">
                        <a:buFont typeface="Calibri"/>
                        <a:buChar char="-"/>
                      </a:pP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Cải</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tiếnScreenHandle</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khi</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muốn</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thay</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đổi</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giao</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diện</a:t>
                      </a:r>
                      <a:r>
                        <a:rPr lang="en-US" sz="1400" b="0" i="0" u="none" strike="noStrike" cap="none" dirty="0">
                          <a:solidFill>
                            <a:srgbClr val="000000"/>
                          </a:solidFill>
                          <a:effectLst/>
                          <a:latin typeface="Arial"/>
                          <a:cs typeface="Arial"/>
                        </a:rPr>
                        <a:t>,</a:t>
                      </a:r>
                    </a:p>
                    <a:p>
                      <a:pPr marL="285750" lvl="0" indent="-285750">
                        <a:buFont typeface="Calibri"/>
                        <a:buChar char="-"/>
                      </a:pPr>
                      <a:r>
                        <a:rPr lang="en-US" sz="1400" b="0" i="0" u="none" strike="noStrike" cap="none" dirty="0" err="1">
                          <a:solidFill>
                            <a:srgbClr val="000000"/>
                          </a:solidFill>
                          <a:effectLst/>
                          <a:latin typeface="Arial"/>
                          <a:cs typeface="Arial"/>
                        </a:rPr>
                        <a:t>Cải</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tiến</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DeliveryInfo</a:t>
                      </a:r>
                      <a:r>
                        <a:rPr lang="en-US" sz="1400" b="0" i="0" u="none" strike="noStrike" cap="none" dirty="0">
                          <a:solidFill>
                            <a:srgbClr val="000000"/>
                          </a:solidFill>
                          <a:effectLst/>
                          <a:latin typeface="Arial"/>
                          <a:cs typeface="Arial"/>
                        </a:rPr>
                        <a:t> </a:t>
                      </a:r>
                      <a:r>
                        <a:rPr lang="en-US" sz="1400" b="0" i="0" u="none" strike="noStrike" cap="none" dirty="0" err="1">
                          <a:solidFill>
                            <a:srgbClr val="000000"/>
                          </a:solidFill>
                          <a:effectLst/>
                          <a:latin typeface="Arial"/>
                          <a:cs typeface="Arial"/>
                        </a:rPr>
                        <a:t>khi</a:t>
                      </a:r>
                      <a:r>
                        <a:rPr lang="en-US" sz="1400" b="0" i="0" u="none" strike="noStrike" cap="none" dirty="0">
                          <a:solidFill>
                            <a:srgbClr val="000000"/>
                          </a:solidFill>
                          <a:effectLst/>
                          <a:latin typeface="Arial"/>
                          <a:cs typeface="Arial"/>
                        </a:rPr>
                        <a:t> </a:t>
                      </a:r>
                      <a:r>
                        <a:rPr lang="vi-VN" sz="1400" b="0" i="0" u="none" strike="noStrike" cap="none" dirty="0">
                          <a:solidFill>
                            <a:srgbClr val="000000"/>
                          </a:solidFill>
                          <a:effectLst/>
                          <a:latin typeface="Arial"/>
                          <a:cs typeface="Arial"/>
                        </a:rPr>
                        <a:t>thay đổi thư viện tính khoảng cách</a:t>
                      </a:r>
                      <a:endParaRPr lang="en-US" sz="1400" b="0" i="0" u="none" strike="noStrike" cap="none" dirty="0">
                        <a:solidFill>
                          <a:srgbClr val="000000"/>
                        </a:solidFill>
                        <a:effectLst/>
                        <a:latin typeface="Arial"/>
                        <a:cs typeface="Arial"/>
                      </a:endParaRPr>
                    </a:p>
                  </a:txBody>
                  <a:tcPr/>
                </a:tc>
                <a:extLst>
                  <a:ext uri="{0D108BD9-81ED-4DB2-BD59-A6C34878D82A}">
                    <a16:rowId xmlns:a16="http://schemas.microsoft.com/office/drawing/2014/main" val="2708165701"/>
                  </a:ext>
                </a:extLst>
              </a:tr>
            </a:tbl>
          </a:graphicData>
        </a:graphic>
      </p:graphicFrame>
    </p:spTree>
    <p:extLst>
      <p:ext uri="{BB962C8B-B14F-4D97-AF65-F5344CB8AC3E}">
        <p14:creationId xmlns:p14="http://schemas.microsoft.com/office/powerpoint/2010/main" val="34962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2. </a:t>
            </a:r>
            <a:r>
              <a:rPr lang="en-US" err="1">
                <a:latin typeface="Arial"/>
                <a:ea typeface="Arial"/>
                <a:cs typeface="Arial"/>
                <a:sym typeface="Arial"/>
              </a:rPr>
              <a:t>Tổng</a:t>
            </a:r>
            <a:r>
              <a:rPr lang="en-US">
                <a:latin typeface="Arial"/>
                <a:ea typeface="Arial"/>
                <a:cs typeface="Arial"/>
                <a:sym typeface="Arial"/>
              </a:rPr>
              <a:t> </a:t>
            </a:r>
            <a:r>
              <a:rPr lang="en-US" err="1">
                <a:latin typeface="Arial"/>
                <a:ea typeface="Arial"/>
                <a:cs typeface="Arial"/>
                <a:sym typeface="Arial"/>
              </a:rPr>
              <a:t>quan</a:t>
            </a:r>
            <a:endParaRPr>
              <a:latin typeface="Arial"/>
              <a:ea typeface="Arial"/>
              <a:cs typeface="Arial"/>
              <a:sym typeface="Arial"/>
            </a:endParaRPr>
          </a:p>
        </p:txBody>
      </p:sp>
      <p:sp>
        <p:nvSpPr>
          <p:cNvPr id="3" name="TextBox 2"/>
          <p:cNvSpPr txBox="1"/>
          <p:nvPr/>
        </p:nvSpPr>
        <p:spPr>
          <a:xfrm>
            <a:off x="405353" y="820132"/>
            <a:ext cx="8191892" cy="2262671"/>
          </a:xfrm>
          <a:prstGeom prst="rect">
            <a:avLst/>
          </a:prstGeom>
          <a:noFill/>
        </p:spPr>
        <p:txBody>
          <a:bodyPr wrap="square" rtlCol="0">
            <a:spAutoFit/>
          </a:bodyPr>
          <a:lstStyle/>
          <a:p>
            <a:pPr marL="285750" indent="-285750" algn="just">
              <a:lnSpc>
                <a:spcPct val="150000"/>
              </a:lnSpc>
              <a:buFontTx/>
              <a:buChar char="-"/>
            </a:pPr>
            <a:r>
              <a:rPr lang="vi-VN" sz="1600"/>
              <a:t>AIMS là một cửa hàng online, có chức năng đặt hàng các loại media (sách, đĩa CD, đĩa DVD) từ cửa hàng. </a:t>
            </a:r>
            <a:endParaRPr lang="en-US" sz="1600"/>
          </a:p>
          <a:p>
            <a:pPr marL="285750" indent="-285750" algn="just">
              <a:lnSpc>
                <a:spcPct val="150000"/>
              </a:lnSpc>
              <a:buFontTx/>
              <a:buChar char="-"/>
            </a:pPr>
            <a:r>
              <a:rPr lang="vi-VN" sz="1600"/>
              <a:t>Phần mềm đã đáp ứng được các chức năng chính tại thời điểm hiện tại, nhưng chưa đảm bảo</a:t>
            </a:r>
            <a:r>
              <a:rPr lang="en-US" sz="1600"/>
              <a:t> </a:t>
            </a:r>
            <a:r>
              <a:rPr lang="en-US" sz="1600" err="1"/>
              <a:t>tính</a:t>
            </a:r>
            <a:r>
              <a:rPr lang="en-US" sz="1600"/>
              <a:t> high cohesion, low coupling,</a:t>
            </a:r>
            <a:r>
              <a:rPr lang="vi-VN" sz="1600"/>
              <a:t> </a:t>
            </a:r>
            <a:r>
              <a:rPr lang="en-US" sz="1600" err="1"/>
              <a:t>chưa</a:t>
            </a:r>
            <a:r>
              <a:rPr lang="en-US" sz="1600"/>
              <a:t> </a:t>
            </a:r>
            <a:r>
              <a:rPr lang="vi-VN" sz="1600"/>
              <a:t>tuân thủ SOLID</a:t>
            </a:r>
            <a:r>
              <a:rPr lang="en-US" sz="1600"/>
              <a:t>, </a:t>
            </a:r>
            <a:r>
              <a:rPr lang="en-US" sz="1600" err="1"/>
              <a:t>các</a:t>
            </a:r>
            <a:r>
              <a:rPr lang="en-US" sz="1600"/>
              <a:t> </a:t>
            </a:r>
            <a:r>
              <a:rPr lang="en-US" sz="1600" err="1"/>
              <a:t>tiêu</a:t>
            </a:r>
            <a:r>
              <a:rPr lang="en-US" sz="1600"/>
              <a:t> </a:t>
            </a:r>
            <a:r>
              <a:rPr lang="en-US" sz="1600" err="1"/>
              <a:t>chí</a:t>
            </a:r>
            <a:r>
              <a:rPr lang="en-US" sz="1600"/>
              <a:t> </a:t>
            </a:r>
            <a:r>
              <a:rPr lang="en-US" sz="1600" err="1"/>
              <a:t>về</a:t>
            </a:r>
            <a:r>
              <a:rPr lang="en-US" sz="1600"/>
              <a:t> clean code</a:t>
            </a:r>
          </a:p>
          <a:p>
            <a:pPr algn="just">
              <a:lnSpc>
                <a:spcPct val="150000"/>
              </a:lnSpc>
            </a:pPr>
            <a:r>
              <a:rPr lang="en-US" sz="1600"/>
              <a:t>=&gt;</a:t>
            </a:r>
            <a:r>
              <a:rPr lang="vi-VN" sz="1600"/>
              <a:t> </a:t>
            </a:r>
            <a:r>
              <a:rPr lang="en-US" sz="1600" err="1">
                <a:solidFill>
                  <a:srgbClr val="FF0000"/>
                </a:solidFill>
              </a:rPr>
              <a:t>Khó</a:t>
            </a:r>
            <a:r>
              <a:rPr lang="en-US" sz="1600">
                <a:solidFill>
                  <a:srgbClr val="FF0000"/>
                </a:solidFill>
              </a:rPr>
              <a:t> </a:t>
            </a:r>
            <a:r>
              <a:rPr lang="en-US" sz="1600" err="1">
                <a:solidFill>
                  <a:srgbClr val="FF0000"/>
                </a:solidFill>
              </a:rPr>
              <a:t>đáp</a:t>
            </a:r>
            <a:r>
              <a:rPr lang="en-US" sz="1600">
                <a:solidFill>
                  <a:srgbClr val="FF0000"/>
                </a:solidFill>
              </a:rPr>
              <a:t> </a:t>
            </a:r>
            <a:r>
              <a:rPr lang="en-US" sz="1600" err="1">
                <a:solidFill>
                  <a:srgbClr val="FF0000"/>
                </a:solidFill>
              </a:rPr>
              <a:t>ứng</a:t>
            </a:r>
            <a:r>
              <a:rPr lang="en-US" sz="1600">
                <a:solidFill>
                  <a:srgbClr val="FF0000"/>
                </a:solidFill>
              </a:rPr>
              <a:t> </a:t>
            </a:r>
            <a:r>
              <a:rPr lang="en-US" sz="1600" err="1">
                <a:solidFill>
                  <a:srgbClr val="FF0000"/>
                </a:solidFill>
              </a:rPr>
              <a:t>yêu</a:t>
            </a:r>
            <a:r>
              <a:rPr lang="en-US" sz="1600">
                <a:solidFill>
                  <a:srgbClr val="FF0000"/>
                </a:solidFill>
              </a:rPr>
              <a:t> </a:t>
            </a:r>
            <a:r>
              <a:rPr lang="en-US" sz="1600" err="1">
                <a:solidFill>
                  <a:srgbClr val="FF0000"/>
                </a:solidFill>
              </a:rPr>
              <a:t>cầu</a:t>
            </a:r>
            <a:r>
              <a:rPr lang="en-US" sz="1600">
                <a:solidFill>
                  <a:srgbClr val="FF0000"/>
                </a:solidFill>
              </a:rPr>
              <a:t> </a:t>
            </a:r>
            <a:r>
              <a:rPr lang="en-US" sz="1600" err="1">
                <a:solidFill>
                  <a:srgbClr val="FF0000"/>
                </a:solidFill>
              </a:rPr>
              <a:t>thay</a:t>
            </a:r>
            <a:r>
              <a:rPr lang="en-US" sz="1600">
                <a:solidFill>
                  <a:srgbClr val="FF0000"/>
                </a:solidFill>
              </a:rPr>
              <a:t> </a:t>
            </a:r>
            <a:r>
              <a:rPr lang="en-US" sz="1600" err="1">
                <a:solidFill>
                  <a:srgbClr val="FF0000"/>
                </a:solidFill>
              </a:rPr>
              <a:t>đổi</a:t>
            </a:r>
            <a:r>
              <a:rPr lang="en-US" sz="1600">
                <a:solidFill>
                  <a:srgbClr val="FF0000"/>
                </a:solidFill>
              </a:rPr>
              <a:t>, </a:t>
            </a:r>
            <a:r>
              <a:rPr lang="en-US" sz="1600" err="1">
                <a:solidFill>
                  <a:srgbClr val="FF0000"/>
                </a:solidFill>
              </a:rPr>
              <a:t>mở</a:t>
            </a:r>
            <a:r>
              <a:rPr lang="en-US" sz="1600">
                <a:solidFill>
                  <a:srgbClr val="FF0000"/>
                </a:solidFill>
              </a:rPr>
              <a:t> </a:t>
            </a:r>
            <a:r>
              <a:rPr lang="en-US" sz="1600" err="1">
                <a:solidFill>
                  <a:srgbClr val="FF0000"/>
                </a:solidFill>
              </a:rPr>
              <a:t>rộng</a:t>
            </a:r>
            <a:r>
              <a:rPr lang="en-US" sz="1600">
                <a:solidFill>
                  <a:srgbClr val="FF0000"/>
                </a:solidFill>
              </a:rPr>
              <a:t> </a:t>
            </a:r>
            <a:r>
              <a:rPr lang="en-US" sz="1600" err="1">
                <a:solidFill>
                  <a:srgbClr val="FF0000"/>
                </a:solidFill>
              </a:rPr>
              <a:t>phát</a:t>
            </a:r>
            <a:r>
              <a:rPr lang="en-US" sz="1600">
                <a:solidFill>
                  <a:srgbClr val="FF0000"/>
                </a:solidFill>
              </a:rPr>
              <a:t> </a:t>
            </a:r>
            <a:r>
              <a:rPr lang="en-US" sz="1600" err="1">
                <a:solidFill>
                  <a:srgbClr val="FF0000"/>
                </a:solidFill>
              </a:rPr>
              <a:t>sinh</a:t>
            </a:r>
            <a:r>
              <a:rPr lang="en-US" sz="1600">
                <a:solidFill>
                  <a:srgbClr val="FF0000"/>
                </a:solidFill>
              </a:rPr>
              <a:t> </a:t>
            </a:r>
            <a:r>
              <a:rPr lang="en-US" sz="1600" err="1">
                <a:solidFill>
                  <a:srgbClr val="FF0000"/>
                </a:solidFill>
              </a:rPr>
              <a:t>trong</a:t>
            </a:r>
            <a:r>
              <a:rPr lang="en-US" sz="1600">
                <a:solidFill>
                  <a:srgbClr val="FF0000"/>
                </a:solidFill>
              </a:rPr>
              <a:t> </a:t>
            </a:r>
            <a:r>
              <a:rPr lang="en-US" sz="1600" err="1">
                <a:solidFill>
                  <a:srgbClr val="FF0000"/>
                </a:solidFill>
              </a:rPr>
              <a:t>tương</a:t>
            </a:r>
            <a:r>
              <a:rPr lang="en-US" sz="1600">
                <a:solidFill>
                  <a:srgbClr val="FF0000"/>
                </a:solidFill>
              </a:rPr>
              <a:t> </a:t>
            </a:r>
            <a:r>
              <a:rPr lang="en-US" sz="1600" err="1">
                <a:solidFill>
                  <a:srgbClr val="FF0000"/>
                </a:solidFill>
              </a:rPr>
              <a:t>lai</a:t>
            </a:r>
            <a:endParaRPr lang="en-US" sz="160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651" y="3405454"/>
            <a:ext cx="4000598" cy="266501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903" y="3887989"/>
            <a:ext cx="2014960" cy="1699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2. </a:t>
            </a:r>
            <a:r>
              <a:rPr lang="en-US" err="1">
                <a:latin typeface="Arial"/>
                <a:ea typeface="Arial"/>
                <a:cs typeface="Arial"/>
                <a:sym typeface="Arial"/>
              </a:rPr>
              <a:t>Tổng</a:t>
            </a:r>
            <a:r>
              <a:rPr lang="en-US">
                <a:latin typeface="Arial"/>
                <a:ea typeface="Arial"/>
                <a:cs typeface="Arial"/>
                <a:sym typeface="Arial"/>
              </a:rPr>
              <a:t> </a:t>
            </a:r>
            <a:r>
              <a:rPr lang="en-US" err="1">
                <a:latin typeface="Arial"/>
                <a:ea typeface="Arial"/>
                <a:cs typeface="Arial"/>
                <a:sym typeface="Arial"/>
              </a:rPr>
              <a:t>quan</a:t>
            </a:r>
            <a:endParaRPr>
              <a:latin typeface="Arial"/>
              <a:ea typeface="Arial"/>
              <a:cs typeface="Arial"/>
              <a:sym typeface="Arial"/>
            </a:endParaRPr>
          </a:p>
        </p:txBody>
      </p:sp>
      <p:sp>
        <p:nvSpPr>
          <p:cNvPr id="3" name="TextBox 2"/>
          <p:cNvSpPr txBox="1"/>
          <p:nvPr/>
        </p:nvSpPr>
        <p:spPr>
          <a:xfrm>
            <a:off x="1640264" y="5822671"/>
            <a:ext cx="5703217" cy="338554"/>
          </a:xfrm>
          <a:prstGeom prst="rect">
            <a:avLst/>
          </a:prstGeom>
          <a:noFill/>
        </p:spPr>
        <p:txBody>
          <a:bodyPr wrap="square" rtlCol="0">
            <a:spAutoFit/>
          </a:bodyPr>
          <a:lstStyle/>
          <a:p>
            <a:pPr algn="ctr"/>
            <a:r>
              <a:rPr lang="en-US" sz="1600" err="1"/>
              <a:t>Biểu</a:t>
            </a:r>
            <a:r>
              <a:rPr lang="en-US" sz="1600"/>
              <a:t> </a:t>
            </a:r>
            <a:r>
              <a:rPr lang="en-US" sz="1600" err="1"/>
              <a:t>đồ</a:t>
            </a:r>
            <a:r>
              <a:rPr lang="en-US" sz="1600"/>
              <a:t> use case </a:t>
            </a:r>
            <a:r>
              <a:rPr lang="en-US" sz="1600" err="1"/>
              <a:t>tổng</a:t>
            </a:r>
            <a:r>
              <a:rPr lang="en-US" sz="1600"/>
              <a:t> </a:t>
            </a:r>
            <a:r>
              <a:rPr lang="en-US" sz="1600" err="1"/>
              <a:t>quan</a:t>
            </a:r>
            <a:endParaRPr lang="en-US" sz="1600"/>
          </a:p>
        </p:txBody>
      </p:sp>
      <p:pic>
        <p:nvPicPr>
          <p:cNvPr id="2" name="Picture 2">
            <a:extLst>
              <a:ext uri="{FF2B5EF4-FFF2-40B4-BE49-F238E27FC236}">
                <a16:creationId xmlns:a16="http://schemas.microsoft.com/office/drawing/2014/main" id="{9B4FDBF8-B5B7-6AB1-B385-5E8AC85B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86" y="696775"/>
            <a:ext cx="8239027" cy="519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29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5586658"/>
          </a:xfrm>
          <a:prstGeom prst="rect">
            <a:avLst/>
          </a:prstGeom>
          <a:noFill/>
        </p:spPr>
        <p:txBody>
          <a:bodyPr wrap="square" rtlCol="0">
            <a:spAutoFit/>
          </a:bodyPr>
          <a:lstStyle/>
          <a:p>
            <a:pPr>
              <a:lnSpc>
                <a:spcPct val="150000"/>
              </a:lnSpc>
            </a:pPr>
            <a:r>
              <a:rPr lang="en-US" sz="1600" b="1">
                <a:solidFill>
                  <a:schemeClr val="tx1"/>
                </a:solidFill>
              </a:rPr>
              <a:t>3.1. </a:t>
            </a:r>
            <a:r>
              <a:rPr lang="en-US" sz="1600" b="1" err="1">
                <a:solidFill>
                  <a:schemeClr val="tx1"/>
                </a:solidFill>
              </a:rPr>
              <a:t>Các</a:t>
            </a:r>
            <a:r>
              <a:rPr lang="en-US" sz="1600" b="1">
                <a:solidFill>
                  <a:schemeClr val="tx1"/>
                </a:solidFill>
              </a:rPr>
              <a:t> </a:t>
            </a:r>
            <a:r>
              <a:rPr lang="en-US" sz="1600" b="1" err="1">
                <a:solidFill>
                  <a:schemeClr val="tx1"/>
                </a:solidFill>
              </a:rPr>
              <a:t>vấn</a:t>
            </a:r>
            <a:r>
              <a:rPr lang="en-US" sz="1600" b="1">
                <a:solidFill>
                  <a:schemeClr val="tx1"/>
                </a:solidFill>
              </a:rPr>
              <a:t> </a:t>
            </a:r>
            <a:r>
              <a:rPr lang="en-US" sz="1600" b="1" err="1">
                <a:solidFill>
                  <a:schemeClr val="tx1"/>
                </a:solidFill>
              </a:rPr>
              <a:t>đề</a:t>
            </a:r>
            <a:r>
              <a:rPr lang="en-US" sz="1600" b="1">
                <a:solidFill>
                  <a:schemeClr val="tx1"/>
                </a:solidFill>
              </a:rPr>
              <a:t> vi </a:t>
            </a:r>
            <a:r>
              <a:rPr lang="en-US" sz="1600" b="1" err="1">
                <a:solidFill>
                  <a:schemeClr val="tx1"/>
                </a:solidFill>
              </a:rPr>
              <a:t>phạm</a:t>
            </a:r>
            <a:r>
              <a:rPr lang="en-US" sz="1600" b="1">
                <a:solidFill>
                  <a:schemeClr val="tx1"/>
                </a:solidFill>
              </a:rPr>
              <a:t> Low coupling</a:t>
            </a:r>
          </a:p>
          <a:p>
            <a:pPr marL="285750" indent="-285750">
              <a:lnSpc>
                <a:spcPct val="150000"/>
              </a:lnSpc>
              <a:buFontTx/>
              <a:buChar char="-"/>
            </a:pPr>
            <a:r>
              <a:rPr lang="en-US" sz="1600" b="1">
                <a:solidFill>
                  <a:schemeClr val="tx1"/>
                </a:solidFill>
              </a:rPr>
              <a:t>Content coupling</a:t>
            </a:r>
          </a:p>
          <a:p>
            <a:pPr lvl="8">
              <a:lnSpc>
                <a:spcPct val="150000"/>
              </a:lnSpc>
            </a:pPr>
            <a:r>
              <a:rPr lang="en-US" sz="1600" u="sng">
                <a:solidFill>
                  <a:schemeClr val="tx1"/>
                </a:solidFill>
              </a:rPr>
              <a:t>VD:</a:t>
            </a:r>
            <a:r>
              <a:rPr lang="en-US" sz="1600">
                <a:solidFill>
                  <a:schemeClr val="tx1"/>
                </a:solidFill>
              </a:rPr>
              <a:t> </a:t>
            </a:r>
            <a:r>
              <a:rPr lang="en-US" sz="1600" err="1">
                <a:solidFill>
                  <a:schemeClr val="tx1"/>
                </a:solidFill>
              </a:rPr>
              <a:t>Các</a:t>
            </a:r>
            <a:r>
              <a:rPr lang="en-US" sz="1600">
                <a:solidFill>
                  <a:schemeClr val="tx1"/>
                </a:solidFill>
              </a:rPr>
              <a:t> attributes của class </a:t>
            </a:r>
            <a:r>
              <a:rPr lang="en-US" sz="1600" b="1" err="1">
                <a:solidFill>
                  <a:schemeClr val="tx1"/>
                </a:solidFill>
              </a:rPr>
              <a:t>entity.shipping.DeliveryInfo</a:t>
            </a:r>
            <a:r>
              <a:rPr lang="en-US" sz="1600" b="1">
                <a:solidFill>
                  <a:schemeClr val="tx1"/>
                </a:solidFill>
              </a:rPr>
              <a:t> </a:t>
            </a:r>
            <a:r>
              <a:rPr lang="en-US" sz="1600" err="1">
                <a:solidFill>
                  <a:schemeClr val="tx1"/>
                </a:solidFill>
              </a:rPr>
              <a:t>đang</a:t>
            </a:r>
            <a:r>
              <a:rPr lang="en-US" sz="1600">
                <a:solidFill>
                  <a:schemeClr val="tx1"/>
                </a:solidFill>
              </a:rPr>
              <a:t> để access modifier là protected, </a:t>
            </a:r>
            <a:r>
              <a:rPr lang="en-US" sz="1600" err="1">
                <a:solidFill>
                  <a:schemeClr val="tx1"/>
                </a:solidFill>
              </a:rPr>
              <a:t>trong</a:t>
            </a:r>
            <a:r>
              <a:rPr lang="en-US" sz="1600">
                <a:solidFill>
                  <a:schemeClr val="tx1"/>
                </a:solidFill>
              </a:rPr>
              <a:t> </a:t>
            </a:r>
            <a:r>
              <a:rPr lang="en-US" sz="1600" err="1">
                <a:solidFill>
                  <a:schemeClr val="tx1"/>
                </a:solidFill>
              </a:rPr>
              <a:t>khi</a:t>
            </a:r>
            <a:r>
              <a:rPr lang="en-US" sz="1600">
                <a:solidFill>
                  <a:schemeClr val="tx1"/>
                </a:solidFill>
              </a:rPr>
              <a:t> không có </a:t>
            </a:r>
            <a:r>
              <a:rPr lang="en-US" sz="1600" err="1">
                <a:solidFill>
                  <a:schemeClr val="tx1"/>
                </a:solidFill>
              </a:rPr>
              <a:t>lớp</a:t>
            </a:r>
            <a:r>
              <a:rPr lang="en-US" sz="1600">
                <a:solidFill>
                  <a:schemeClr val="tx1"/>
                </a:solidFill>
              </a:rPr>
              <a:t> nào </a:t>
            </a:r>
            <a:r>
              <a:rPr lang="en-US" sz="1600" err="1">
                <a:solidFill>
                  <a:schemeClr val="tx1"/>
                </a:solidFill>
              </a:rPr>
              <a:t>kế</a:t>
            </a:r>
            <a:r>
              <a:rPr lang="en-US" sz="1600">
                <a:solidFill>
                  <a:schemeClr val="tx1"/>
                </a:solidFill>
              </a:rPr>
              <a:t> </a:t>
            </a:r>
            <a:r>
              <a:rPr lang="en-US" sz="1600" err="1">
                <a:solidFill>
                  <a:schemeClr val="tx1"/>
                </a:solidFill>
              </a:rPr>
              <a:t>thừa</a:t>
            </a:r>
            <a:r>
              <a:rPr lang="en-US" sz="1600">
                <a:solidFill>
                  <a:schemeClr val="tx1"/>
                </a:solidFill>
              </a:rPr>
              <a:t>. </a:t>
            </a:r>
            <a:r>
              <a:rPr lang="en-US" sz="1600" err="1">
                <a:solidFill>
                  <a:schemeClr val="tx1"/>
                </a:solidFill>
              </a:rPr>
              <a:t>Các</a:t>
            </a:r>
            <a:r>
              <a:rPr lang="en-US" sz="1600">
                <a:solidFill>
                  <a:schemeClr val="tx1"/>
                </a:solidFill>
              </a:rPr>
              <a:t> </a:t>
            </a:r>
            <a:r>
              <a:rPr lang="en-US" sz="1600" err="1">
                <a:solidFill>
                  <a:schemeClr val="tx1"/>
                </a:solidFill>
              </a:rPr>
              <a:t>lớp</a:t>
            </a:r>
            <a:r>
              <a:rPr lang="en-US" sz="1600">
                <a:solidFill>
                  <a:schemeClr val="tx1"/>
                </a:solidFill>
              </a:rPr>
              <a:t> </a:t>
            </a:r>
            <a:r>
              <a:rPr lang="en-US" sz="1600" err="1">
                <a:solidFill>
                  <a:schemeClr val="tx1"/>
                </a:solidFill>
              </a:rPr>
              <a:t>trong</a:t>
            </a:r>
            <a:r>
              <a:rPr lang="en-US" sz="1600">
                <a:solidFill>
                  <a:schemeClr val="tx1"/>
                </a:solidFill>
              </a:rPr>
              <a:t> </a:t>
            </a:r>
            <a:r>
              <a:rPr lang="en-US" sz="1600" err="1">
                <a:solidFill>
                  <a:schemeClr val="tx1"/>
                </a:solidFill>
              </a:rPr>
              <a:t>cùng</a:t>
            </a:r>
            <a:r>
              <a:rPr lang="en-US" sz="1600">
                <a:solidFill>
                  <a:schemeClr val="tx1"/>
                </a:solidFill>
              </a:rPr>
              <a:t> package có </a:t>
            </a:r>
            <a:r>
              <a:rPr lang="en-US" sz="1600" err="1">
                <a:solidFill>
                  <a:schemeClr val="tx1"/>
                </a:solidFill>
              </a:rPr>
              <a:t>thể</a:t>
            </a:r>
            <a:r>
              <a:rPr lang="en-US" sz="1600">
                <a:solidFill>
                  <a:schemeClr val="tx1"/>
                </a:solidFill>
              </a:rPr>
              <a:t> </a:t>
            </a:r>
            <a:r>
              <a:rPr lang="en-US" sz="1600" err="1">
                <a:solidFill>
                  <a:schemeClr val="tx1"/>
                </a:solidFill>
              </a:rPr>
              <a:t>truy</a:t>
            </a:r>
            <a:r>
              <a:rPr lang="en-US" sz="1600">
                <a:solidFill>
                  <a:schemeClr val="tx1"/>
                </a:solidFill>
              </a:rPr>
              <a:t> </a:t>
            </a:r>
            <a:r>
              <a:rPr lang="en-US" sz="1600" err="1">
                <a:solidFill>
                  <a:schemeClr val="tx1"/>
                </a:solidFill>
              </a:rPr>
              <a:t>cập</a:t>
            </a:r>
            <a:r>
              <a:rPr lang="en-US" sz="1600">
                <a:solidFill>
                  <a:schemeClr val="tx1"/>
                </a:solidFill>
              </a:rPr>
              <a:t> </a:t>
            </a:r>
            <a:r>
              <a:rPr lang="en-US" sz="1600" err="1">
                <a:solidFill>
                  <a:schemeClr val="tx1"/>
                </a:solidFill>
              </a:rPr>
              <a:t>các</a:t>
            </a:r>
            <a:r>
              <a:rPr lang="en-US" sz="1600">
                <a:solidFill>
                  <a:schemeClr val="tx1"/>
                </a:solidFill>
              </a:rPr>
              <a:t> attributes </a:t>
            </a:r>
            <a:r>
              <a:rPr lang="en-US" sz="1600" err="1">
                <a:solidFill>
                  <a:schemeClr val="tx1"/>
                </a:solidFill>
              </a:rPr>
              <a:t>và</a:t>
            </a:r>
            <a:r>
              <a:rPr lang="en-US" sz="1600">
                <a:solidFill>
                  <a:schemeClr val="tx1"/>
                </a:solidFill>
              </a:rPr>
              <a:t> </a:t>
            </a:r>
            <a:r>
              <a:rPr lang="en-US" sz="1600" err="1">
                <a:solidFill>
                  <a:schemeClr val="tx1"/>
                </a:solidFill>
              </a:rPr>
              <a:t>thay</a:t>
            </a:r>
            <a:r>
              <a:rPr lang="en-US" sz="1600">
                <a:solidFill>
                  <a:schemeClr val="tx1"/>
                </a:solidFill>
              </a:rPr>
              <a:t> </a:t>
            </a:r>
            <a:r>
              <a:rPr lang="en-US" sz="1600" err="1">
                <a:solidFill>
                  <a:schemeClr val="tx1"/>
                </a:solidFill>
              </a:rPr>
              <a:t>đổi</a:t>
            </a:r>
            <a:r>
              <a:rPr lang="en-US" sz="1600">
                <a:solidFill>
                  <a:schemeClr val="tx1"/>
                </a:solidFill>
              </a:rPr>
              <a:t> </a:t>
            </a:r>
            <a:r>
              <a:rPr lang="en-US" sz="1600" err="1">
                <a:solidFill>
                  <a:schemeClr val="tx1"/>
                </a:solidFill>
              </a:rPr>
              <a:t>giá</a:t>
            </a:r>
            <a:r>
              <a:rPr lang="en-US" sz="1600">
                <a:solidFill>
                  <a:schemeClr val="tx1"/>
                </a:solidFill>
              </a:rPr>
              <a:t> </a:t>
            </a:r>
            <a:r>
              <a:rPr lang="en-US" sz="1600" err="1">
                <a:solidFill>
                  <a:schemeClr val="tx1"/>
                </a:solidFill>
              </a:rPr>
              <a:t>trị</a:t>
            </a:r>
            <a:r>
              <a:rPr lang="en-US" sz="1600">
                <a:solidFill>
                  <a:schemeClr val="tx1"/>
                </a:solidFill>
              </a:rPr>
              <a:t> </a:t>
            </a:r>
            <a:r>
              <a:rPr lang="en-US" sz="1600" err="1">
                <a:solidFill>
                  <a:schemeClr val="tx1"/>
                </a:solidFill>
              </a:rPr>
              <a:t>trực</a:t>
            </a:r>
            <a:r>
              <a:rPr lang="en-US" sz="1600">
                <a:solidFill>
                  <a:schemeClr val="tx1"/>
                </a:solidFill>
              </a:rPr>
              <a:t> </a:t>
            </a:r>
            <a:r>
              <a:rPr lang="en-US" sz="1600" err="1">
                <a:solidFill>
                  <a:schemeClr val="tx1"/>
                </a:solidFill>
              </a:rPr>
              <a:t>tiếp</a:t>
            </a:r>
            <a:r>
              <a:rPr lang="en-US" sz="1600">
                <a:solidFill>
                  <a:schemeClr val="tx1"/>
                </a:solidFill>
              </a:rPr>
              <a:t>.</a:t>
            </a:r>
          </a:p>
          <a:p>
            <a:pPr marL="285750" lvl="8" indent="-285750">
              <a:lnSpc>
                <a:spcPct val="150000"/>
              </a:lnSpc>
              <a:buFontTx/>
              <a:buChar char="-"/>
            </a:pPr>
            <a:r>
              <a:rPr lang="en-US" sz="1600" b="1">
                <a:solidFill>
                  <a:schemeClr val="tx1"/>
                </a:solidFill>
              </a:rPr>
              <a:t>Common coupling</a:t>
            </a:r>
          </a:p>
          <a:p>
            <a:pPr lvl="8">
              <a:lnSpc>
                <a:spcPct val="150000"/>
              </a:lnSpc>
            </a:pPr>
            <a:r>
              <a:rPr lang="en-US" sz="1600" u="sng">
                <a:solidFill>
                  <a:schemeClr val="tx1"/>
                </a:solidFill>
              </a:rPr>
              <a:t>VD:</a:t>
            </a:r>
            <a:r>
              <a:rPr lang="en-US" sz="1600">
                <a:solidFill>
                  <a:schemeClr val="tx1"/>
                </a:solidFill>
              </a:rPr>
              <a:t> </a:t>
            </a:r>
            <a:r>
              <a:rPr lang="vi-VN" sz="1600">
                <a:solidFill>
                  <a:schemeClr val="tx1"/>
                </a:solidFill>
              </a:rPr>
              <a:t>Các biến </a:t>
            </a:r>
            <a:r>
              <a:rPr lang="en-US" sz="1600" b="1" err="1">
                <a:solidFill>
                  <a:schemeClr val="tx1"/>
                </a:solidFill>
              </a:rPr>
              <a:t>mainUser</a:t>
            </a:r>
            <a:r>
              <a:rPr lang="vi-VN" sz="1600" b="1">
                <a:solidFill>
                  <a:schemeClr val="tx1"/>
                </a:solidFill>
              </a:rPr>
              <a:t> </a:t>
            </a:r>
            <a:r>
              <a:rPr lang="vi-VN" sz="1600">
                <a:solidFill>
                  <a:schemeClr val="tx1"/>
                </a:solidFill>
              </a:rPr>
              <a:t>và</a:t>
            </a:r>
            <a:r>
              <a:rPr lang="vi-VN" sz="1600" b="1">
                <a:solidFill>
                  <a:schemeClr val="tx1"/>
                </a:solidFill>
              </a:rPr>
              <a:t> </a:t>
            </a:r>
            <a:r>
              <a:rPr lang="en-US" sz="1600" b="1" err="1">
                <a:solidFill>
                  <a:schemeClr val="tx1"/>
                </a:solidFill>
              </a:rPr>
              <a:t>cartInstance</a:t>
            </a:r>
            <a:r>
              <a:rPr lang="en-US" sz="1600" b="1">
                <a:solidFill>
                  <a:schemeClr val="tx1"/>
                </a:solidFill>
              </a:rPr>
              <a:t> </a:t>
            </a:r>
            <a:r>
              <a:rPr lang="en-US" sz="1600" err="1">
                <a:solidFill>
                  <a:schemeClr val="tx1"/>
                </a:solidFill>
              </a:rPr>
              <a:t>tại</a:t>
            </a:r>
            <a:r>
              <a:rPr lang="en-US" sz="1600">
                <a:solidFill>
                  <a:schemeClr val="tx1"/>
                </a:solidFill>
              </a:rPr>
              <a:t> </a:t>
            </a:r>
            <a:r>
              <a:rPr lang="en-US" sz="1600" b="1" err="1">
                <a:solidFill>
                  <a:schemeClr val="tx1"/>
                </a:solidFill>
              </a:rPr>
              <a:t>controller.SessionInformation</a:t>
            </a:r>
            <a:r>
              <a:rPr lang="en-US" sz="1600" b="1">
                <a:solidFill>
                  <a:schemeClr val="tx1"/>
                </a:solidFill>
              </a:rPr>
              <a:t> </a:t>
            </a:r>
            <a:r>
              <a:rPr lang="en-US" sz="1600">
                <a:solidFill>
                  <a:schemeClr val="tx1"/>
                </a:solidFill>
              </a:rPr>
              <a:t>là </a:t>
            </a:r>
            <a:r>
              <a:rPr lang="vi-VN" sz="1600"/>
              <a:t>các biến global có thể được truy cập và sửa đổi bởi nhiều module, khiến chúng ta khó kiểm soát được những module nào đã truy cập và sửa đổi lên dữ liệu đó.</a:t>
            </a:r>
            <a:endParaRPr lang="en-US" sz="1600">
              <a:solidFill>
                <a:schemeClr val="tx1"/>
              </a:solidFill>
            </a:endParaRPr>
          </a:p>
          <a:p>
            <a:pPr marL="285750" lvl="8" indent="-285750">
              <a:lnSpc>
                <a:spcPct val="150000"/>
              </a:lnSpc>
              <a:buFontTx/>
              <a:buChar char="-"/>
            </a:pPr>
            <a:r>
              <a:rPr lang="en-US" sz="1600" b="1">
                <a:solidFill>
                  <a:schemeClr val="tx1"/>
                </a:solidFill>
              </a:rPr>
              <a:t>Stamp coupling</a:t>
            </a:r>
          </a:p>
          <a:p>
            <a:pPr lvl="8">
              <a:lnSpc>
                <a:spcPct val="150000"/>
              </a:lnSpc>
            </a:pPr>
            <a:r>
              <a:rPr lang="en-US" sz="1600" u="sng">
                <a:solidFill>
                  <a:schemeClr val="tx1"/>
                </a:solidFill>
              </a:rPr>
              <a:t>VD</a:t>
            </a:r>
            <a:r>
              <a:rPr lang="en-US" sz="1600">
                <a:solidFill>
                  <a:schemeClr val="tx1"/>
                </a:solidFill>
              </a:rPr>
              <a:t>: </a:t>
            </a:r>
            <a:r>
              <a:rPr lang="en-US" sz="1600" err="1">
                <a:solidFill>
                  <a:schemeClr val="tx1"/>
                </a:solidFill>
              </a:rPr>
              <a:t>Tham</a:t>
            </a:r>
            <a:r>
              <a:rPr lang="en-US" sz="1600">
                <a:solidFill>
                  <a:schemeClr val="tx1"/>
                </a:solidFill>
              </a:rPr>
              <a:t> </a:t>
            </a:r>
            <a:r>
              <a:rPr lang="en-US" sz="1600" err="1">
                <a:solidFill>
                  <a:schemeClr val="tx1"/>
                </a:solidFill>
              </a:rPr>
              <a:t>số</a:t>
            </a:r>
            <a:r>
              <a:rPr lang="en-US" sz="1600">
                <a:solidFill>
                  <a:schemeClr val="tx1"/>
                </a:solidFill>
              </a:rPr>
              <a:t> của method </a:t>
            </a:r>
            <a:r>
              <a:rPr lang="en-US" sz="1600" b="1" err="1">
                <a:solidFill>
                  <a:schemeClr val="tx1"/>
                </a:solidFill>
              </a:rPr>
              <a:t>checkMediaInCart</a:t>
            </a:r>
            <a:r>
              <a:rPr lang="en-US" sz="1600">
                <a:solidFill>
                  <a:schemeClr val="tx1"/>
                </a:solidFill>
              </a:rPr>
              <a:t> </a:t>
            </a:r>
            <a:r>
              <a:rPr lang="en-US" sz="1600" err="1">
                <a:solidFill>
                  <a:schemeClr val="tx1"/>
                </a:solidFill>
              </a:rPr>
              <a:t>trong</a:t>
            </a:r>
            <a:r>
              <a:rPr lang="en-US" sz="1600">
                <a:solidFill>
                  <a:schemeClr val="tx1"/>
                </a:solidFill>
              </a:rPr>
              <a:t> class </a:t>
            </a:r>
            <a:r>
              <a:rPr lang="en-US" sz="1600" b="1" err="1">
                <a:solidFill>
                  <a:schemeClr val="tx1"/>
                </a:solidFill>
              </a:rPr>
              <a:t>entity.cart.Cart</a:t>
            </a:r>
            <a:r>
              <a:rPr lang="en-US" sz="1600">
                <a:solidFill>
                  <a:schemeClr val="tx1"/>
                </a:solidFill>
              </a:rPr>
              <a:t> </a:t>
            </a:r>
            <a:r>
              <a:rPr lang="en-US" sz="1600" err="1">
                <a:solidFill>
                  <a:schemeClr val="tx1"/>
                </a:solidFill>
              </a:rPr>
              <a:t>đang</a:t>
            </a:r>
            <a:r>
              <a:rPr lang="en-US" sz="1600">
                <a:solidFill>
                  <a:schemeClr val="tx1"/>
                </a:solidFill>
              </a:rPr>
              <a:t> có </a:t>
            </a:r>
            <a:r>
              <a:rPr lang="en-US" sz="1600" err="1">
                <a:solidFill>
                  <a:schemeClr val="tx1"/>
                </a:solidFill>
              </a:rPr>
              <a:t>kiểu</a:t>
            </a:r>
            <a:r>
              <a:rPr lang="en-US" sz="1600">
                <a:solidFill>
                  <a:schemeClr val="tx1"/>
                </a:solidFill>
              </a:rPr>
              <a:t> </a:t>
            </a:r>
            <a:r>
              <a:rPr lang="en-US" sz="1600" err="1">
                <a:solidFill>
                  <a:schemeClr val="tx1"/>
                </a:solidFill>
              </a:rPr>
              <a:t>dữ</a:t>
            </a:r>
            <a:r>
              <a:rPr lang="en-US" sz="1600">
                <a:solidFill>
                  <a:schemeClr val="tx1"/>
                </a:solidFill>
              </a:rPr>
              <a:t> </a:t>
            </a:r>
            <a:r>
              <a:rPr lang="en-US" sz="1600" err="1">
                <a:solidFill>
                  <a:schemeClr val="tx1"/>
                </a:solidFill>
              </a:rPr>
              <a:t>liệu</a:t>
            </a:r>
            <a:r>
              <a:rPr lang="en-US" sz="1600">
                <a:solidFill>
                  <a:schemeClr val="tx1"/>
                </a:solidFill>
              </a:rPr>
              <a:t> là </a:t>
            </a:r>
            <a:r>
              <a:rPr lang="en-US" sz="1600" b="1">
                <a:solidFill>
                  <a:schemeClr val="tx1"/>
                </a:solidFill>
              </a:rPr>
              <a:t>Media</a:t>
            </a:r>
            <a:r>
              <a:rPr lang="en-US" sz="1600">
                <a:solidFill>
                  <a:schemeClr val="tx1"/>
                </a:solidFill>
              </a:rPr>
              <a:t>. Trong </a:t>
            </a:r>
            <a:r>
              <a:rPr lang="en-US" sz="1600" err="1">
                <a:solidFill>
                  <a:schemeClr val="tx1"/>
                </a:solidFill>
              </a:rPr>
              <a:t>khi</a:t>
            </a:r>
            <a:r>
              <a:rPr lang="en-US" sz="1600">
                <a:solidFill>
                  <a:schemeClr val="tx1"/>
                </a:solidFill>
              </a:rPr>
              <a:t> method </a:t>
            </a:r>
            <a:r>
              <a:rPr lang="en-US" sz="1600" err="1">
                <a:solidFill>
                  <a:schemeClr val="tx1"/>
                </a:solidFill>
              </a:rPr>
              <a:t>này</a:t>
            </a:r>
            <a:r>
              <a:rPr lang="en-US" sz="1600">
                <a:solidFill>
                  <a:schemeClr val="tx1"/>
                </a:solidFill>
              </a:rPr>
              <a:t> chỉ </a:t>
            </a:r>
            <a:r>
              <a:rPr lang="en-US" sz="1600" err="1">
                <a:solidFill>
                  <a:schemeClr val="tx1"/>
                </a:solidFill>
              </a:rPr>
              <a:t>cần</a:t>
            </a:r>
            <a:r>
              <a:rPr lang="en-US" sz="1600">
                <a:solidFill>
                  <a:schemeClr val="tx1"/>
                </a:solidFill>
              </a:rPr>
              <a:t> </a:t>
            </a:r>
            <a:r>
              <a:rPr lang="en-US" sz="1600" err="1">
                <a:solidFill>
                  <a:schemeClr val="tx1"/>
                </a:solidFill>
              </a:rPr>
              <a:t>dùng</a:t>
            </a:r>
            <a:r>
              <a:rPr lang="en-US" sz="1600">
                <a:solidFill>
                  <a:schemeClr val="tx1"/>
                </a:solidFill>
              </a:rPr>
              <a:t> </a:t>
            </a:r>
            <a:r>
              <a:rPr lang="en-US" sz="1600" err="1">
                <a:solidFill>
                  <a:schemeClr val="tx1"/>
                </a:solidFill>
              </a:rPr>
              <a:t>trường</a:t>
            </a:r>
            <a:r>
              <a:rPr lang="en-US" sz="1600">
                <a:solidFill>
                  <a:schemeClr val="tx1"/>
                </a:solidFill>
              </a:rPr>
              <a:t> id.</a:t>
            </a:r>
          </a:p>
          <a:p>
            <a:pPr marL="285750" lvl="8" indent="-285750">
              <a:lnSpc>
                <a:spcPct val="150000"/>
              </a:lnSpc>
              <a:buFontTx/>
              <a:buChar char="-"/>
            </a:pPr>
            <a:r>
              <a:rPr lang="en-US" sz="1600" b="1">
                <a:solidFill>
                  <a:schemeClr val="tx1"/>
                </a:solidFill>
              </a:rPr>
              <a:t>Data coupling</a:t>
            </a:r>
          </a:p>
          <a:p>
            <a:pPr lvl="8">
              <a:lnSpc>
                <a:spcPct val="150000"/>
              </a:lnSpc>
            </a:pPr>
            <a:r>
              <a:rPr lang="en-US" sz="1600">
                <a:solidFill>
                  <a:schemeClr val="tx1"/>
                </a:solidFill>
              </a:rPr>
              <a:t>VD: method login() </a:t>
            </a:r>
            <a:r>
              <a:rPr lang="en-US" sz="1600" err="1">
                <a:solidFill>
                  <a:schemeClr val="tx1"/>
                </a:solidFill>
              </a:rPr>
              <a:t>trong</a:t>
            </a:r>
            <a:r>
              <a:rPr lang="en-US" sz="1600">
                <a:solidFill>
                  <a:schemeClr val="tx1"/>
                </a:solidFill>
              </a:rPr>
              <a:t> class </a:t>
            </a:r>
            <a:r>
              <a:rPr lang="en-US" sz="1600" err="1">
                <a:solidFill>
                  <a:schemeClr val="tx1"/>
                </a:solidFill>
              </a:rPr>
              <a:t>controller.AuthenticationController</a:t>
            </a:r>
            <a:r>
              <a:rPr lang="en-US" sz="1600">
                <a:solidFill>
                  <a:schemeClr val="tx1"/>
                </a:solidFill>
              </a:rPr>
              <a:t> </a:t>
            </a:r>
            <a:r>
              <a:rPr lang="en-US" sz="1600" err="1">
                <a:solidFill>
                  <a:schemeClr val="tx1"/>
                </a:solidFill>
              </a:rPr>
              <a:t>đang</a:t>
            </a:r>
            <a:r>
              <a:rPr lang="en-US" sz="1600">
                <a:solidFill>
                  <a:schemeClr val="tx1"/>
                </a:solidFill>
              </a:rPr>
              <a:t> </a:t>
            </a:r>
            <a:r>
              <a:rPr lang="en-US" sz="1600" err="1">
                <a:solidFill>
                  <a:schemeClr val="tx1"/>
                </a:solidFill>
              </a:rPr>
              <a:t>chứa</a:t>
            </a:r>
            <a:r>
              <a:rPr lang="en-US" sz="1600">
                <a:solidFill>
                  <a:schemeClr val="tx1"/>
                </a:solidFill>
              </a:rPr>
              <a:t> </a:t>
            </a:r>
            <a:r>
              <a:rPr lang="en-US" sz="1600" err="1">
                <a:solidFill>
                  <a:schemeClr val="tx1"/>
                </a:solidFill>
              </a:rPr>
              <a:t>tham</a:t>
            </a:r>
            <a:r>
              <a:rPr lang="en-US" sz="1600">
                <a:solidFill>
                  <a:schemeClr val="tx1"/>
                </a:solidFill>
              </a:rPr>
              <a:t> </a:t>
            </a:r>
            <a:r>
              <a:rPr lang="en-US" sz="1600" err="1">
                <a:solidFill>
                  <a:schemeClr val="tx1"/>
                </a:solidFill>
              </a:rPr>
              <a:t>số</a:t>
            </a:r>
            <a:r>
              <a:rPr lang="en-US" sz="1600">
                <a:solidFill>
                  <a:schemeClr val="tx1"/>
                </a:solidFill>
              </a:rPr>
              <a:t> email là 1 </a:t>
            </a:r>
            <a:r>
              <a:rPr lang="en-US" sz="1600" err="1">
                <a:solidFill>
                  <a:schemeClr val="tx1"/>
                </a:solidFill>
              </a:rPr>
              <a:t>thuộc</a:t>
            </a:r>
            <a:r>
              <a:rPr lang="en-US" sz="1600">
                <a:solidFill>
                  <a:schemeClr val="tx1"/>
                </a:solidFill>
              </a:rPr>
              <a:t> tính của User</a:t>
            </a:r>
          </a:p>
        </p:txBody>
      </p:sp>
    </p:spTree>
    <p:extLst>
      <p:ext uri="{BB962C8B-B14F-4D97-AF65-F5344CB8AC3E}">
        <p14:creationId xmlns:p14="http://schemas.microsoft.com/office/powerpoint/2010/main" val="339250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5309659"/>
          </a:xfrm>
          <a:prstGeom prst="rect">
            <a:avLst/>
          </a:prstGeom>
          <a:noFill/>
        </p:spPr>
        <p:txBody>
          <a:bodyPr wrap="square" rtlCol="0">
            <a:spAutoFit/>
          </a:bodyPr>
          <a:lstStyle/>
          <a:p>
            <a:pPr>
              <a:lnSpc>
                <a:spcPct val="150000"/>
              </a:lnSpc>
            </a:pPr>
            <a:r>
              <a:rPr lang="en-US" sz="1600" b="1">
                <a:solidFill>
                  <a:schemeClr val="tx1"/>
                </a:solidFill>
              </a:rPr>
              <a:t>3.2. </a:t>
            </a:r>
            <a:r>
              <a:rPr lang="en-US" sz="1600" b="1" err="1">
                <a:solidFill>
                  <a:schemeClr val="tx1"/>
                </a:solidFill>
              </a:rPr>
              <a:t>Các</a:t>
            </a:r>
            <a:r>
              <a:rPr lang="en-US" sz="1600" b="1">
                <a:solidFill>
                  <a:schemeClr val="tx1"/>
                </a:solidFill>
              </a:rPr>
              <a:t> </a:t>
            </a:r>
            <a:r>
              <a:rPr lang="en-US" sz="1600" b="1" err="1">
                <a:solidFill>
                  <a:schemeClr val="tx1"/>
                </a:solidFill>
              </a:rPr>
              <a:t>vấn</a:t>
            </a:r>
            <a:r>
              <a:rPr lang="en-US" sz="1600" b="1">
                <a:solidFill>
                  <a:schemeClr val="tx1"/>
                </a:solidFill>
              </a:rPr>
              <a:t> </a:t>
            </a:r>
            <a:r>
              <a:rPr lang="en-US" sz="1600" b="1" err="1">
                <a:solidFill>
                  <a:schemeClr val="tx1"/>
                </a:solidFill>
              </a:rPr>
              <a:t>đề</a:t>
            </a:r>
            <a:r>
              <a:rPr lang="en-US" sz="1600" b="1">
                <a:solidFill>
                  <a:schemeClr val="tx1"/>
                </a:solidFill>
              </a:rPr>
              <a:t> vi </a:t>
            </a:r>
            <a:r>
              <a:rPr lang="en-US" sz="1600" b="1" err="1">
                <a:solidFill>
                  <a:schemeClr val="tx1"/>
                </a:solidFill>
              </a:rPr>
              <a:t>phạm</a:t>
            </a:r>
            <a:r>
              <a:rPr lang="en-US" sz="1600" b="1">
                <a:solidFill>
                  <a:schemeClr val="tx1"/>
                </a:solidFill>
              </a:rPr>
              <a:t> High cohesion</a:t>
            </a:r>
          </a:p>
          <a:p>
            <a:pPr marL="285750" indent="-285750">
              <a:lnSpc>
                <a:spcPct val="200000"/>
              </a:lnSpc>
              <a:buFontTx/>
              <a:buChar char="-"/>
            </a:pPr>
            <a:r>
              <a:rPr lang="en-US" sz="1600" b="1">
                <a:solidFill>
                  <a:schemeClr val="tx1"/>
                </a:solidFill>
              </a:rPr>
              <a:t>Co-incidental cohesion</a:t>
            </a:r>
          </a:p>
          <a:p>
            <a:pPr>
              <a:lnSpc>
                <a:spcPct val="200000"/>
              </a:lnSpc>
            </a:pPr>
            <a:r>
              <a:rPr lang="en-US" sz="1600">
                <a:solidFill>
                  <a:schemeClr val="tx1"/>
                </a:solidFill>
              </a:rPr>
              <a:t>+ </a:t>
            </a:r>
            <a:r>
              <a:rPr lang="en-US" sz="1600" err="1">
                <a:solidFill>
                  <a:schemeClr val="tx1"/>
                </a:solidFill>
              </a:rPr>
              <a:t>Một</a:t>
            </a:r>
            <a:r>
              <a:rPr lang="en-US" sz="1600">
                <a:solidFill>
                  <a:schemeClr val="tx1"/>
                </a:solidFill>
              </a:rPr>
              <a:t> </a:t>
            </a:r>
            <a:r>
              <a:rPr lang="en-US" sz="1600" err="1">
                <a:solidFill>
                  <a:schemeClr val="tx1"/>
                </a:solidFill>
              </a:rPr>
              <a:t>số</a:t>
            </a:r>
            <a:r>
              <a:rPr lang="en-US" sz="1600">
                <a:solidFill>
                  <a:schemeClr val="tx1"/>
                </a:solidFill>
              </a:rPr>
              <a:t> </a:t>
            </a:r>
            <a:r>
              <a:rPr lang="en-US" sz="1600" err="1">
                <a:solidFill>
                  <a:schemeClr val="tx1"/>
                </a:solidFill>
              </a:rPr>
              <a:t>thuộc</a:t>
            </a:r>
            <a:r>
              <a:rPr lang="en-US" sz="1600">
                <a:solidFill>
                  <a:schemeClr val="tx1"/>
                </a:solidFill>
              </a:rPr>
              <a:t> </a:t>
            </a:r>
            <a:r>
              <a:rPr lang="en-US" sz="1600" err="1">
                <a:solidFill>
                  <a:schemeClr val="tx1"/>
                </a:solidFill>
              </a:rPr>
              <a:t>tính</a:t>
            </a:r>
            <a:r>
              <a:rPr lang="en-US" sz="1600">
                <a:solidFill>
                  <a:schemeClr val="tx1"/>
                </a:solidFill>
              </a:rPr>
              <a:t>, </a:t>
            </a:r>
            <a:r>
              <a:rPr lang="en-US" sz="1600" err="1">
                <a:solidFill>
                  <a:schemeClr val="tx1"/>
                </a:solidFill>
              </a:rPr>
              <a:t>phương</a:t>
            </a:r>
            <a:r>
              <a:rPr lang="en-US" sz="1600">
                <a:solidFill>
                  <a:schemeClr val="tx1"/>
                </a:solidFill>
              </a:rPr>
              <a:t> </a:t>
            </a:r>
            <a:r>
              <a:rPr lang="en-US" sz="1600" err="1">
                <a:solidFill>
                  <a:schemeClr val="tx1"/>
                </a:solidFill>
              </a:rPr>
              <a:t>thức</a:t>
            </a:r>
            <a:r>
              <a:rPr lang="en-US" sz="1600">
                <a:solidFill>
                  <a:schemeClr val="tx1"/>
                </a:solidFill>
              </a:rPr>
              <a:t> </a:t>
            </a:r>
            <a:r>
              <a:rPr lang="en-US" sz="1600" err="1">
                <a:solidFill>
                  <a:schemeClr val="tx1"/>
                </a:solidFill>
              </a:rPr>
              <a:t>khai</a:t>
            </a:r>
            <a:r>
              <a:rPr lang="en-US" sz="1600">
                <a:solidFill>
                  <a:schemeClr val="tx1"/>
                </a:solidFill>
              </a:rPr>
              <a:t> </a:t>
            </a:r>
            <a:r>
              <a:rPr lang="en-US" sz="1600" err="1">
                <a:solidFill>
                  <a:schemeClr val="tx1"/>
                </a:solidFill>
              </a:rPr>
              <a:t>báo</a:t>
            </a:r>
            <a:r>
              <a:rPr lang="en-US" sz="1600">
                <a:solidFill>
                  <a:schemeClr val="tx1"/>
                </a:solidFill>
              </a:rPr>
              <a:t> </a:t>
            </a:r>
            <a:r>
              <a:rPr lang="en-US" sz="1600" err="1">
                <a:solidFill>
                  <a:schemeClr val="tx1"/>
                </a:solidFill>
              </a:rPr>
              <a:t>nhưng</a:t>
            </a:r>
            <a:r>
              <a:rPr lang="en-US" sz="1600">
                <a:solidFill>
                  <a:schemeClr val="tx1"/>
                </a:solidFill>
              </a:rPr>
              <a:t> </a:t>
            </a:r>
            <a:r>
              <a:rPr lang="en-US" sz="1600" err="1">
                <a:solidFill>
                  <a:schemeClr val="tx1"/>
                </a:solidFill>
              </a:rPr>
              <a:t>không</a:t>
            </a:r>
            <a:r>
              <a:rPr lang="en-US" sz="1600">
                <a:solidFill>
                  <a:schemeClr val="tx1"/>
                </a:solidFill>
              </a:rPr>
              <a:t> </a:t>
            </a:r>
            <a:r>
              <a:rPr lang="en-US" sz="1600" err="1">
                <a:solidFill>
                  <a:schemeClr val="tx1"/>
                </a:solidFill>
              </a:rPr>
              <a:t>sử</a:t>
            </a:r>
            <a:r>
              <a:rPr lang="en-US" sz="1600">
                <a:solidFill>
                  <a:schemeClr val="tx1"/>
                </a:solidFill>
              </a:rPr>
              <a:t> </a:t>
            </a:r>
            <a:r>
              <a:rPr lang="en-US" sz="1600" err="1">
                <a:solidFill>
                  <a:schemeClr val="tx1"/>
                </a:solidFill>
              </a:rPr>
              <a:t>dụng</a:t>
            </a:r>
            <a:endParaRPr lang="en-US" sz="1600">
              <a:solidFill>
                <a:schemeClr val="tx1"/>
              </a:solidFill>
            </a:endParaRPr>
          </a:p>
          <a:p>
            <a:pPr lvl="8">
              <a:lnSpc>
                <a:spcPct val="200000"/>
              </a:lnSpc>
            </a:pPr>
            <a:r>
              <a:rPr lang="en-US" sz="1600" u="sng">
                <a:solidFill>
                  <a:schemeClr val="tx1"/>
                </a:solidFill>
              </a:rPr>
              <a:t>VD1</a:t>
            </a:r>
            <a:r>
              <a:rPr lang="en-US" sz="1600">
                <a:solidFill>
                  <a:schemeClr val="tx1"/>
                </a:solidFill>
              </a:rPr>
              <a:t>: </a:t>
            </a:r>
            <a:r>
              <a:rPr lang="en-US" sz="1600" err="1">
                <a:solidFill>
                  <a:schemeClr val="tx1"/>
                </a:solidFill>
              </a:rPr>
              <a:t>Biến</a:t>
            </a:r>
            <a:r>
              <a:rPr lang="en-US" sz="1600">
                <a:solidFill>
                  <a:schemeClr val="tx1"/>
                </a:solidFill>
              </a:rPr>
              <a:t> </a:t>
            </a:r>
            <a:r>
              <a:rPr lang="en-US" sz="1600" b="1">
                <a:solidFill>
                  <a:schemeClr val="tx1"/>
                </a:solidFill>
              </a:rPr>
              <a:t>DATE_FORMATTER</a:t>
            </a:r>
            <a:r>
              <a:rPr lang="en-US" sz="1600">
                <a:solidFill>
                  <a:schemeClr val="tx1"/>
                </a:solidFill>
              </a:rPr>
              <a:t> </a:t>
            </a:r>
            <a:r>
              <a:rPr lang="en-US" sz="1600" err="1">
                <a:solidFill>
                  <a:schemeClr val="tx1"/>
                </a:solidFill>
              </a:rPr>
              <a:t>và</a:t>
            </a:r>
            <a:r>
              <a:rPr lang="en-US" sz="1600">
                <a:solidFill>
                  <a:schemeClr val="tx1"/>
                </a:solidFill>
              </a:rPr>
              <a:t> </a:t>
            </a:r>
            <a:r>
              <a:rPr lang="en-US" sz="1600" b="1">
                <a:solidFill>
                  <a:schemeClr val="tx1"/>
                </a:solidFill>
              </a:rPr>
              <a:t>LOGGER</a:t>
            </a:r>
            <a:r>
              <a:rPr lang="en-US" sz="1600">
                <a:solidFill>
                  <a:schemeClr val="tx1"/>
                </a:solidFill>
              </a:rPr>
              <a:t> </a:t>
            </a:r>
            <a:r>
              <a:rPr lang="en-US" sz="1600" err="1">
                <a:solidFill>
                  <a:schemeClr val="tx1"/>
                </a:solidFill>
              </a:rPr>
              <a:t>trong</a:t>
            </a:r>
            <a:r>
              <a:rPr lang="en-US" sz="1600">
                <a:solidFill>
                  <a:schemeClr val="tx1"/>
                </a:solidFill>
              </a:rPr>
              <a:t> </a:t>
            </a:r>
            <a:r>
              <a:rPr lang="en-US" sz="1600" b="1" err="1">
                <a:solidFill>
                  <a:schemeClr val="tx1"/>
                </a:solidFill>
              </a:rPr>
              <a:t>util.Utils</a:t>
            </a:r>
            <a:r>
              <a:rPr lang="en-US" sz="1600" b="1">
                <a:solidFill>
                  <a:schemeClr val="tx1"/>
                </a:solidFill>
              </a:rPr>
              <a:t>.</a:t>
            </a:r>
          </a:p>
          <a:p>
            <a:pPr>
              <a:lnSpc>
                <a:spcPct val="200000"/>
              </a:lnSpc>
            </a:pPr>
            <a:r>
              <a:rPr lang="en-US" sz="1600">
                <a:solidFill>
                  <a:schemeClr val="tx1"/>
                </a:solidFill>
              </a:rPr>
              <a:t>+ </a:t>
            </a:r>
            <a:r>
              <a:rPr lang="en-US" sz="1600" err="1">
                <a:solidFill>
                  <a:schemeClr val="tx1"/>
                </a:solidFill>
              </a:rPr>
              <a:t>Phương</a:t>
            </a:r>
            <a:r>
              <a:rPr lang="en-US" sz="1600">
                <a:solidFill>
                  <a:schemeClr val="tx1"/>
                </a:solidFill>
              </a:rPr>
              <a:t> </a:t>
            </a:r>
            <a:r>
              <a:rPr lang="en-US" sz="1600" err="1">
                <a:solidFill>
                  <a:schemeClr val="tx1"/>
                </a:solidFill>
              </a:rPr>
              <a:t>thức</a:t>
            </a:r>
            <a:r>
              <a:rPr lang="en-US" sz="1600">
                <a:solidFill>
                  <a:schemeClr val="tx1"/>
                </a:solidFill>
              </a:rPr>
              <a:t> không </a:t>
            </a:r>
            <a:r>
              <a:rPr lang="en-US" sz="1600" err="1">
                <a:solidFill>
                  <a:schemeClr val="tx1"/>
                </a:solidFill>
              </a:rPr>
              <a:t>liên</a:t>
            </a:r>
            <a:r>
              <a:rPr lang="en-US" sz="1600">
                <a:solidFill>
                  <a:schemeClr val="tx1"/>
                </a:solidFill>
              </a:rPr>
              <a:t> </a:t>
            </a:r>
            <a:r>
              <a:rPr lang="en-US" sz="1600" err="1">
                <a:solidFill>
                  <a:schemeClr val="tx1"/>
                </a:solidFill>
              </a:rPr>
              <a:t>quan</a:t>
            </a:r>
            <a:endParaRPr lang="en-US" sz="1600">
              <a:solidFill>
                <a:schemeClr val="tx1"/>
              </a:solidFill>
            </a:endParaRPr>
          </a:p>
          <a:p>
            <a:pPr>
              <a:lnSpc>
                <a:spcPct val="200000"/>
              </a:lnSpc>
            </a:pPr>
            <a:r>
              <a:rPr lang="en-US" sz="1600" u="sng">
                <a:solidFill>
                  <a:schemeClr val="tx1"/>
                </a:solidFill>
              </a:rPr>
              <a:t>VD1</a:t>
            </a:r>
            <a:r>
              <a:rPr lang="en-US" sz="1600">
                <a:solidFill>
                  <a:schemeClr val="tx1"/>
                </a:solidFill>
              </a:rPr>
              <a:t>: Method </a:t>
            </a:r>
            <a:r>
              <a:rPr lang="en-US" sz="1600" b="1">
                <a:solidFill>
                  <a:schemeClr val="tx1"/>
                </a:solidFill>
              </a:rPr>
              <a:t>md5() </a:t>
            </a:r>
            <a:r>
              <a:rPr lang="en-US" sz="1600" err="1">
                <a:solidFill>
                  <a:schemeClr val="tx1"/>
                </a:solidFill>
              </a:rPr>
              <a:t>trong</a:t>
            </a:r>
            <a:r>
              <a:rPr lang="en-US" sz="1600">
                <a:solidFill>
                  <a:schemeClr val="tx1"/>
                </a:solidFill>
              </a:rPr>
              <a:t> </a:t>
            </a:r>
            <a:r>
              <a:rPr lang="en-US" sz="1600" b="1" err="1">
                <a:solidFill>
                  <a:schemeClr val="tx1"/>
                </a:solidFill>
              </a:rPr>
              <a:t>controller.AuthenticationController</a:t>
            </a:r>
            <a:r>
              <a:rPr lang="en-US" sz="1600" b="1">
                <a:solidFill>
                  <a:schemeClr val="tx1"/>
                </a:solidFill>
              </a:rPr>
              <a:t> </a:t>
            </a:r>
            <a:r>
              <a:rPr lang="en-US" sz="1600">
                <a:solidFill>
                  <a:schemeClr val="tx1"/>
                </a:solidFill>
              </a:rPr>
              <a:t>không </a:t>
            </a:r>
            <a:r>
              <a:rPr lang="en-US" sz="1600" err="1">
                <a:solidFill>
                  <a:schemeClr val="tx1"/>
                </a:solidFill>
              </a:rPr>
              <a:t>liên</a:t>
            </a:r>
            <a:r>
              <a:rPr lang="en-US" sz="1600">
                <a:solidFill>
                  <a:schemeClr val="tx1"/>
                </a:solidFill>
              </a:rPr>
              <a:t> </a:t>
            </a:r>
            <a:r>
              <a:rPr lang="en-US" sz="1600" err="1">
                <a:solidFill>
                  <a:schemeClr val="tx1"/>
                </a:solidFill>
              </a:rPr>
              <a:t>quan</a:t>
            </a:r>
            <a:r>
              <a:rPr lang="en-US" sz="1600">
                <a:solidFill>
                  <a:schemeClr val="tx1"/>
                </a:solidFill>
              </a:rPr>
              <a:t> đến </a:t>
            </a:r>
            <a:r>
              <a:rPr lang="en-US" sz="1600" err="1">
                <a:solidFill>
                  <a:schemeClr val="tx1"/>
                </a:solidFill>
              </a:rPr>
              <a:t>chức</a:t>
            </a:r>
            <a:r>
              <a:rPr lang="en-US" sz="1600">
                <a:solidFill>
                  <a:schemeClr val="tx1"/>
                </a:solidFill>
              </a:rPr>
              <a:t> </a:t>
            </a:r>
            <a:r>
              <a:rPr lang="en-US" sz="1600" err="1">
                <a:solidFill>
                  <a:schemeClr val="tx1"/>
                </a:solidFill>
              </a:rPr>
              <a:t>năng</a:t>
            </a:r>
            <a:r>
              <a:rPr lang="en-US" sz="1600">
                <a:solidFill>
                  <a:schemeClr val="tx1"/>
                </a:solidFill>
              </a:rPr>
              <a:t> của class.</a:t>
            </a:r>
          </a:p>
          <a:p>
            <a:pPr marL="285750" indent="-285750">
              <a:lnSpc>
                <a:spcPct val="200000"/>
              </a:lnSpc>
              <a:buFontTx/>
              <a:buChar char="-"/>
            </a:pPr>
            <a:r>
              <a:rPr lang="en-US" sz="1600" b="1">
                <a:solidFill>
                  <a:schemeClr val="tx1"/>
                </a:solidFill>
              </a:rPr>
              <a:t>Logical cohesion</a:t>
            </a:r>
          </a:p>
          <a:p>
            <a:pPr>
              <a:lnSpc>
                <a:spcPct val="200000"/>
              </a:lnSpc>
            </a:pPr>
            <a:r>
              <a:rPr lang="en-US" sz="1600" u="sng">
                <a:solidFill>
                  <a:schemeClr val="tx1"/>
                </a:solidFill>
              </a:rPr>
              <a:t>VD</a:t>
            </a:r>
            <a:r>
              <a:rPr lang="en-US" sz="1600">
                <a:solidFill>
                  <a:schemeClr val="tx1"/>
                </a:solidFill>
              </a:rPr>
              <a:t>: </a:t>
            </a:r>
            <a:r>
              <a:rPr lang="en-US" sz="1600" err="1">
                <a:solidFill>
                  <a:schemeClr val="tx1"/>
                </a:solidFill>
              </a:rPr>
              <a:t>Các</a:t>
            </a:r>
            <a:r>
              <a:rPr lang="en-US" sz="1600">
                <a:solidFill>
                  <a:schemeClr val="tx1"/>
                </a:solidFill>
              </a:rPr>
              <a:t> </a:t>
            </a:r>
            <a:r>
              <a:rPr lang="en-US" sz="1600" err="1">
                <a:solidFill>
                  <a:schemeClr val="tx1"/>
                </a:solidFill>
              </a:rPr>
              <a:t>hàm</a:t>
            </a:r>
            <a:r>
              <a:rPr lang="en-US" sz="1600">
                <a:solidFill>
                  <a:schemeClr val="tx1"/>
                </a:solidFill>
              </a:rPr>
              <a:t> success, error, loading </a:t>
            </a:r>
            <a:r>
              <a:rPr lang="en-US" sz="1600" err="1">
                <a:solidFill>
                  <a:schemeClr val="tx1"/>
                </a:solidFill>
              </a:rPr>
              <a:t>thực</a:t>
            </a:r>
            <a:r>
              <a:rPr lang="en-US" sz="1600">
                <a:solidFill>
                  <a:schemeClr val="tx1"/>
                </a:solidFill>
              </a:rPr>
              <a:t> </a:t>
            </a:r>
            <a:r>
              <a:rPr lang="en-US" sz="1600" err="1">
                <a:solidFill>
                  <a:schemeClr val="tx1"/>
                </a:solidFill>
              </a:rPr>
              <a:t>hiện</a:t>
            </a:r>
            <a:r>
              <a:rPr lang="en-US" sz="1600">
                <a:solidFill>
                  <a:schemeClr val="tx1"/>
                </a:solidFill>
              </a:rPr>
              <a:t> </a:t>
            </a:r>
            <a:r>
              <a:rPr lang="en-US" sz="1600" err="1">
                <a:solidFill>
                  <a:schemeClr val="tx1"/>
                </a:solidFill>
              </a:rPr>
              <a:t>cách</a:t>
            </a:r>
            <a:r>
              <a:rPr lang="en-US" sz="1600">
                <a:solidFill>
                  <a:schemeClr val="tx1"/>
                </a:solidFill>
              </a:rPr>
              <a:t> </a:t>
            </a:r>
            <a:r>
              <a:rPr lang="en-US" sz="1600" err="1">
                <a:solidFill>
                  <a:schemeClr val="tx1"/>
                </a:solidFill>
              </a:rPr>
              <a:t>hiển</a:t>
            </a:r>
            <a:r>
              <a:rPr lang="en-US" sz="1600">
                <a:solidFill>
                  <a:schemeClr val="tx1"/>
                </a:solidFill>
              </a:rPr>
              <a:t> </a:t>
            </a:r>
            <a:r>
              <a:rPr lang="en-US" sz="1600" err="1">
                <a:solidFill>
                  <a:schemeClr val="tx1"/>
                </a:solidFill>
              </a:rPr>
              <a:t>thị</a:t>
            </a:r>
            <a:r>
              <a:rPr lang="en-US" sz="1600">
                <a:solidFill>
                  <a:schemeClr val="tx1"/>
                </a:solidFill>
              </a:rPr>
              <a:t> Popup </a:t>
            </a:r>
            <a:r>
              <a:rPr lang="en-US" sz="1600" err="1">
                <a:solidFill>
                  <a:schemeClr val="tx1"/>
                </a:solidFill>
              </a:rPr>
              <a:t>khác</a:t>
            </a:r>
            <a:r>
              <a:rPr lang="en-US" sz="1600">
                <a:solidFill>
                  <a:schemeClr val="tx1"/>
                </a:solidFill>
              </a:rPr>
              <a:t> </a:t>
            </a:r>
            <a:r>
              <a:rPr lang="en-US" sz="1600" err="1">
                <a:solidFill>
                  <a:schemeClr val="tx1"/>
                </a:solidFill>
              </a:rPr>
              <a:t>nhau</a:t>
            </a:r>
            <a:r>
              <a:rPr lang="en-US" sz="1600">
                <a:solidFill>
                  <a:schemeClr val="tx1"/>
                </a:solidFill>
              </a:rPr>
              <a:t> được </a:t>
            </a:r>
            <a:r>
              <a:rPr lang="en-US" sz="1600" err="1">
                <a:solidFill>
                  <a:schemeClr val="tx1"/>
                </a:solidFill>
              </a:rPr>
              <a:t>gộp</a:t>
            </a:r>
            <a:r>
              <a:rPr lang="en-US" sz="1600">
                <a:solidFill>
                  <a:schemeClr val="tx1"/>
                </a:solidFill>
              </a:rPr>
              <a:t> </a:t>
            </a:r>
            <a:r>
              <a:rPr lang="en-US" sz="1600" err="1">
                <a:solidFill>
                  <a:schemeClr val="tx1"/>
                </a:solidFill>
              </a:rPr>
              <a:t>chung</a:t>
            </a:r>
            <a:r>
              <a:rPr lang="en-US" sz="1600">
                <a:solidFill>
                  <a:schemeClr val="tx1"/>
                </a:solidFill>
              </a:rPr>
              <a:t> </a:t>
            </a:r>
            <a:r>
              <a:rPr lang="en-US" sz="1600" err="1">
                <a:solidFill>
                  <a:schemeClr val="tx1"/>
                </a:solidFill>
              </a:rPr>
              <a:t>vào</a:t>
            </a:r>
            <a:r>
              <a:rPr lang="en-US" sz="1600">
                <a:solidFill>
                  <a:schemeClr val="tx1"/>
                </a:solidFill>
              </a:rPr>
              <a:t> 1 class </a:t>
            </a:r>
            <a:r>
              <a:rPr lang="en-US" sz="1600" err="1">
                <a:solidFill>
                  <a:schemeClr val="tx1"/>
                </a:solidFill>
              </a:rPr>
              <a:t>vì</a:t>
            </a:r>
            <a:r>
              <a:rPr lang="en-US" sz="1600">
                <a:solidFill>
                  <a:schemeClr val="tx1"/>
                </a:solidFill>
              </a:rPr>
              <a:t> </a:t>
            </a:r>
            <a:r>
              <a:rPr lang="en-US" sz="1600" err="1">
                <a:solidFill>
                  <a:schemeClr val="tx1"/>
                </a:solidFill>
              </a:rPr>
              <a:t>chúng</a:t>
            </a:r>
            <a:r>
              <a:rPr lang="en-US" sz="1600">
                <a:solidFill>
                  <a:schemeClr val="tx1"/>
                </a:solidFill>
              </a:rPr>
              <a:t> có </a:t>
            </a:r>
            <a:r>
              <a:rPr lang="en-US" sz="1600" err="1">
                <a:solidFill>
                  <a:schemeClr val="tx1"/>
                </a:solidFill>
              </a:rPr>
              <a:t>liên</a:t>
            </a:r>
            <a:r>
              <a:rPr lang="en-US" sz="1600">
                <a:solidFill>
                  <a:schemeClr val="tx1"/>
                </a:solidFill>
              </a:rPr>
              <a:t> </a:t>
            </a:r>
            <a:r>
              <a:rPr lang="en-US" sz="1600" err="1">
                <a:solidFill>
                  <a:schemeClr val="tx1"/>
                </a:solidFill>
              </a:rPr>
              <a:t>quan</a:t>
            </a:r>
            <a:r>
              <a:rPr lang="en-US" sz="1600">
                <a:solidFill>
                  <a:schemeClr val="tx1"/>
                </a:solidFill>
              </a:rPr>
              <a:t> với </a:t>
            </a:r>
            <a:r>
              <a:rPr lang="en-US" sz="1600" err="1">
                <a:solidFill>
                  <a:schemeClr val="tx1"/>
                </a:solidFill>
              </a:rPr>
              <a:t>nhau</a:t>
            </a:r>
            <a:r>
              <a:rPr lang="en-US" sz="1600">
                <a:solidFill>
                  <a:schemeClr val="tx1"/>
                </a:solidFill>
              </a:rPr>
              <a:t> 1 </a:t>
            </a:r>
            <a:r>
              <a:rPr lang="en-US" sz="1600" err="1">
                <a:solidFill>
                  <a:schemeClr val="tx1"/>
                </a:solidFill>
              </a:rPr>
              <a:t>cách</a:t>
            </a:r>
            <a:r>
              <a:rPr lang="en-US" sz="1600">
                <a:solidFill>
                  <a:schemeClr val="tx1"/>
                </a:solidFill>
              </a:rPr>
              <a:t> logic nhưng </a:t>
            </a:r>
            <a:r>
              <a:rPr lang="en-US" sz="1600" err="1">
                <a:solidFill>
                  <a:schemeClr val="tx1"/>
                </a:solidFill>
              </a:rPr>
              <a:t>cách</a:t>
            </a:r>
            <a:r>
              <a:rPr lang="en-US" sz="1600">
                <a:solidFill>
                  <a:schemeClr val="tx1"/>
                </a:solidFill>
              </a:rPr>
              <a:t> </a:t>
            </a:r>
            <a:r>
              <a:rPr lang="en-US" sz="1600" err="1">
                <a:solidFill>
                  <a:schemeClr val="tx1"/>
                </a:solidFill>
              </a:rPr>
              <a:t>thức</a:t>
            </a:r>
            <a:r>
              <a:rPr lang="en-US" sz="1600">
                <a:solidFill>
                  <a:schemeClr val="tx1"/>
                </a:solidFill>
              </a:rPr>
              <a:t> </a:t>
            </a:r>
            <a:r>
              <a:rPr lang="en-US" sz="1600" err="1">
                <a:solidFill>
                  <a:schemeClr val="tx1"/>
                </a:solidFill>
              </a:rPr>
              <a:t>thực</a:t>
            </a:r>
            <a:r>
              <a:rPr lang="en-US" sz="1600">
                <a:solidFill>
                  <a:schemeClr val="tx1"/>
                </a:solidFill>
              </a:rPr>
              <a:t> </a:t>
            </a:r>
            <a:r>
              <a:rPr lang="en-US" sz="1600" err="1">
                <a:solidFill>
                  <a:schemeClr val="tx1"/>
                </a:solidFill>
              </a:rPr>
              <a:t>hiện</a:t>
            </a:r>
            <a:r>
              <a:rPr lang="en-US" sz="1600">
                <a:solidFill>
                  <a:schemeClr val="tx1"/>
                </a:solidFill>
              </a:rPr>
              <a:t> </a:t>
            </a:r>
            <a:r>
              <a:rPr lang="en-US" sz="1600" err="1">
                <a:solidFill>
                  <a:schemeClr val="tx1"/>
                </a:solidFill>
              </a:rPr>
              <a:t>khác</a:t>
            </a:r>
            <a:r>
              <a:rPr lang="en-US" sz="1600">
                <a:solidFill>
                  <a:schemeClr val="tx1"/>
                </a:solidFill>
              </a:rPr>
              <a:t> </a:t>
            </a:r>
            <a:r>
              <a:rPr lang="en-US" sz="1600" err="1">
                <a:solidFill>
                  <a:schemeClr val="tx1"/>
                </a:solidFill>
              </a:rPr>
              <a:t>nhau</a:t>
            </a:r>
            <a:endParaRPr lang="en-US" sz="1600" b="1">
              <a:solidFill>
                <a:schemeClr val="tx1"/>
              </a:solidFill>
            </a:endParaRPr>
          </a:p>
        </p:txBody>
      </p:sp>
    </p:spTree>
    <p:extLst>
      <p:ext uri="{BB962C8B-B14F-4D97-AF65-F5344CB8AC3E}">
        <p14:creationId xmlns:p14="http://schemas.microsoft.com/office/powerpoint/2010/main" val="385747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a90a8876c_0_1"/>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73" name="Google Shape;73;g13a90a8876c_0_1"/>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latin typeface="Arial"/>
                <a:ea typeface="Arial"/>
                <a:cs typeface="Arial"/>
                <a:sym typeface="Arial"/>
              </a:rPr>
              <a:t>3. </a:t>
            </a:r>
            <a:r>
              <a:rPr lang="en-US" err="1">
                <a:latin typeface="Arial"/>
                <a:ea typeface="Arial"/>
                <a:cs typeface="Arial"/>
                <a:sym typeface="Arial"/>
              </a:rPr>
              <a:t>Đánh</a:t>
            </a:r>
            <a:r>
              <a:rPr lang="en-US">
                <a:latin typeface="Arial"/>
                <a:ea typeface="Arial"/>
                <a:cs typeface="Arial"/>
                <a:sym typeface="Arial"/>
              </a:rPr>
              <a:t> </a:t>
            </a:r>
            <a:r>
              <a:rPr lang="en-US" err="1">
                <a:latin typeface="Arial"/>
                <a:ea typeface="Arial"/>
                <a:cs typeface="Arial"/>
                <a:sym typeface="Arial"/>
              </a:rPr>
              <a:t>giá</a:t>
            </a:r>
            <a:r>
              <a:rPr lang="en-US">
                <a:latin typeface="Arial"/>
                <a:ea typeface="Arial"/>
                <a:cs typeface="Arial"/>
                <a:sym typeface="Arial"/>
              </a:rPr>
              <a:t>, refactor</a:t>
            </a:r>
            <a:endParaRPr>
              <a:latin typeface="Arial"/>
              <a:ea typeface="Arial"/>
              <a:cs typeface="Arial"/>
              <a:sym typeface="Arial"/>
            </a:endParaRPr>
          </a:p>
        </p:txBody>
      </p:sp>
      <p:sp>
        <p:nvSpPr>
          <p:cNvPr id="5" name="TextBox 4"/>
          <p:cNvSpPr txBox="1"/>
          <p:nvPr/>
        </p:nvSpPr>
        <p:spPr>
          <a:xfrm>
            <a:off x="301658" y="801278"/>
            <a:ext cx="8484123" cy="3832331"/>
          </a:xfrm>
          <a:prstGeom prst="rect">
            <a:avLst/>
          </a:prstGeom>
          <a:noFill/>
        </p:spPr>
        <p:txBody>
          <a:bodyPr wrap="square" rtlCol="0">
            <a:spAutoFit/>
          </a:bodyPr>
          <a:lstStyle/>
          <a:p>
            <a:pPr>
              <a:lnSpc>
                <a:spcPct val="150000"/>
              </a:lnSpc>
            </a:pPr>
            <a:r>
              <a:rPr lang="en-US" sz="1600" b="1">
                <a:solidFill>
                  <a:schemeClr val="tx1"/>
                </a:solidFill>
              </a:rPr>
              <a:t>3.2. </a:t>
            </a:r>
            <a:r>
              <a:rPr lang="en-US" sz="1600" b="1" err="1">
                <a:solidFill>
                  <a:schemeClr val="tx1"/>
                </a:solidFill>
              </a:rPr>
              <a:t>Các</a:t>
            </a:r>
            <a:r>
              <a:rPr lang="en-US" sz="1600" b="1">
                <a:solidFill>
                  <a:schemeClr val="tx1"/>
                </a:solidFill>
              </a:rPr>
              <a:t> </a:t>
            </a:r>
            <a:r>
              <a:rPr lang="en-US" sz="1600" b="1" err="1">
                <a:solidFill>
                  <a:schemeClr val="tx1"/>
                </a:solidFill>
              </a:rPr>
              <a:t>vấn</a:t>
            </a:r>
            <a:r>
              <a:rPr lang="en-US" sz="1600" b="1">
                <a:solidFill>
                  <a:schemeClr val="tx1"/>
                </a:solidFill>
              </a:rPr>
              <a:t> </a:t>
            </a:r>
            <a:r>
              <a:rPr lang="en-US" sz="1600" b="1" err="1">
                <a:solidFill>
                  <a:schemeClr val="tx1"/>
                </a:solidFill>
              </a:rPr>
              <a:t>đề</a:t>
            </a:r>
            <a:r>
              <a:rPr lang="en-US" sz="1600" b="1">
                <a:solidFill>
                  <a:schemeClr val="tx1"/>
                </a:solidFill>
              </a:rPr>
              <a:t> vi </a:t>
            </a:r>
            <a:r>
              <a:rPr lang="en-US" sz="1600" b="1" err="1">
                <a:solidFill>
                  <a:schemeClr val="tx1"/>
                </a:solidFill>
              </a:rPr>
              <a:t>phạm</a:t>
            </a:r>
            <a:r>
              <a:rPr lang="en-US" sz="1600" b="1">
                <a:solidFill>
                  <a:schemeClr val="tx1"/>
                </a:solidFill>
              </a:rPr>
              <a:t> High cohesion</a:t>
            </a:r>
          </a:p>
          <a:p>
            <a:pPr marL="285750" indent="-285750">
              <a:lnSpc>
                <a:spcPct val="200000"/>
              </a:lnSpc>
              <a:buFontTx/>
              <a:buChar char="-"/>
            </a:pPr>
            <a:r>
              <a:rPr lang="en-US" sz="1600" b="1">
                <a:solidFill>
                  <a:schemeClr val="tx1"/>
                </a:solidFill>
              </a:rPr>
              <a:t>Temporal</a:t>
            </a:r>
          </a:p>
          <a:p>
            <a:pPr>
              <a:lnSpc>
                <a:spcPct val="200000"/>
              </a:lnSpc>
            </a:pPr>
            <a:r>
              <a:rPr lang="en-US" sz="1600" u="sng">
                <a:solidFill>
                  <a:schemeClr val="tx1"/>
                </a:solidFill>
              </a:rPr>
              <a:t>VD</a:t>
            </a:r>
            <a:r>
              <a:rPr lang="en-US" sz="1600">
                <a:solidFill>
                  <a:schemeClr val="tx1"/>
                </a:solidFill>
              </a:rPr>
              <a:t>: </a:t>
            </a:r>
            <a:r>
              <a:rPr lang="en-US" sz="1600" err="1">
                <a:solidFill>
                  <a:schemeClr val="tx1"/>
                </a:solidFill>
              </a:rPr>
              <a:t>Các</a:t>
            </a:r>
            <a:r>
              <a:rPr lang="en-US" sz="1600">
                <a:solidFill>
                  <a:schemeClr val="tx1"/>
                </a:solidFill>
              </a:rPr>
              <a:t> methods </a:t>
            </a:r>
            <a:r>
              <a:rPr lang="en-US" sz="1600" b="1" err="1">
                <a:solidFill>
                  <a:schemeClr val="tx1"/>
                </a:solidFill>
              </a:rPr>
              <a:t>setupData</a:t>
            </a:r>
            <a:r>
              <a:rPr lang="en-US" sz="1600">
                <a:solidFill>
                  <a:schemeClr val="tx1"/>
                </a:solidFill>
              </a:rPr>
              <a:t>, </a:t>
            </a:r>
            <a:r>
              <a:rPr lang="en-US" sz="1600" b="1" err="1">
                <a:solidFill>
                  <a:schemeClr val="tx1"/>
                </a:solidFill>
              </a:rPr>
              <a:t>setupFunctionality</a:t>
            </a:r>
            <a:r>
              <a:rPr lang="en-US" sz="1600">
                <a:solidFill>
                  <a:schemeClr val="tx1"/>
                </a:solidFill>
              </a:rPr>
              <a:t> </a:t>
            </a:r>
            <a:r>
              <a:rPr lang="en-US" sz="1600" err="1">
                <a:solidFill>
                  <a:schemeClr val="tx1"/>
                </a:solidFill>
              </a:rPr>
              <a:t>trong</a:t>
            </a:r>
            <a:r>
              <a:rPr lang="en-US" sz="1600">
                <a:solidFill>
                  <a:schemeClr val="tx1"/>
                </a:solidFill>
              </a:rPr>
              <a:t> class </a:t>
            </a:r>
            <a:r>
              <a:rPr lang="en-US" sz="1600" err="1">
                <a:solidFill>
                  <a:schemeClr val="tx1"/>
                </a:solidFill>
              </a:rPr>
              <a:t>views.screenvì</a:t>
            </a:r>
            <a:r>
              <a:rPr lang="en-US" sz="1600">
                <a:solidFill>
                  <a:schemeClr val="tx1"/>
                </a:solidFill>
              </a:rPr>
              <a:t> </a:t>
            </a:r>
            <a:r>
              <a:rPr lang="en-US" sz="1600" err="1">
                <a:solidFill>
                  <a:schemeClr val="tx1"/>
                </a:solidFill>
              </a:rPr>
              <a:t>chúng</a:t>
            </a:r>
            <a:r>
              <a:rPr lang="en-US" sz="1600">
                <a:solidFill>
                  <a:schemeClr val="tx1"/>
                </a:solidFill>
              </a:rPr>
              <a:t> có </a:t>
            </a:r>
            <a:r>
              <a:rPr lang="en-US" sz="1600" err="1">
                <a:solidFill>
                  <a:schemeClr val="tx1"/>
                </a:solidFill>
              </a:rPr>
              <a:t>liên</a:t>
            </a:r>
            <a:r>
              <a:rPr lang="en-US" sz="1600">
                <a:solidFill>
                  <a:schemeClr val="tx1"/>
                </a:solidFill>
              </a:rPr>
              <a:t> </a:t>
            </a:r>
            <a:r>
              <a:rPr lang="en-US" sz="1600" err="1">
                <a:solidFill>
                  <a:schemeClr val="tx1"/>
                </a:solidFill>
              </a:rPr>
              <a:t>quan</a:t>
            </a:r>
            <a:r>
              <a:rPr lang="en-US" sz="1600">
                <a:solidFill>
                  <a:schemeClr val="tx1"/>
                </a:solidFill>
              </a:rPr>
              <a:t> với </a:t>
            </a:r>
            <a:r>
              <a:rPr lang="en-US" sz="1600" err="1">
                <a:solidFill>
                  <a:schemeClr val="tx1"/>
                </a:solidFill>
              </a:rPr>
              <a:t>nhau</a:t>
            </a:r>
            <a:r>
              <a:rPr lang="en-US" sz="1600">
                <a:solidFill>
                  <a:schemeClr val="tx1"/>
                </a:solidFill>
              </a:rPr>
              <a:t> </a:t>
            </a:r>
            <a:r>
              <a:rPr lang="en-US" sz="1600" err="1">
                <a:solidFill>
                  <a:schemeClr val="tx1"/>
                </a:solidFill>
              </a:rPr>
              <a:t>trong</a:t>
            </a:r>
            <a:r>
              <a:rPr lang="en-US" sz="1600">
                <a:solidFill>
                  <a:schemeClr val="tx1"/>
                </a:solidFill>
              </a:rPr>
              <a:t> </a:t>
            </a:r>
            <a:r>
              <a:rPr lang="en-US" sz="1600" err="1">
                <a:solidFill>
                  <a:schemeClr val="tx1"/>
                </a:solidFill>
              </a:rPr>
              <a:t>thời</a:t>
            </a:r>
            <a:r>
              <a:rPr lang="en-US" sz="1600">
                <a:solidFill>
                  <a:schemeClr val="tx1"/>
                </a:solidFill>
              </a:rPr>
              <a:t> </a:t>
            </a:r>
            <a:r>
              <a:rPr lang="en-US" sz="1600" err="1">
                <a:solidFill>
                  <a:schemeClr val="tx1"/>
                </a:solidFill>
              </a:rPr>
              <a:t>gian</a:t>
            </a:r>
            <a:r>
              <a:rPr lang="en-US" sz="1600">
                <a:solidFill>
                  <a:schemeClr val="tx1"/>
                </a:solidFill>
              </a:rPr>
              <a:t> </a:t>
            </a:r>
            <a:r>
              <a:rPr lang="en-US" sz="1600" err="1">
                <a:solidFill>
                  <a:schemeClr val="tx1"/>
                </a:solidFill>
              </a:rPr>
              <a:t>chạy</a:t>
            </a:r>
            <a:endParaRPr lang="en-US" sz="1600">
              <a:solidFill>
                <a:schemeClr val="tx1"/>
              </a:solidFill>
            </a:endParaRPr>
          </a:p>
          <a:p>
            <a:pPr marL="285750" indent="-285750">
              <a:lnSpc>
                <a:spcPct val="200000"/>
              </a:lnSpc>
              <a:buFontTx/>
              <a:buChar char="-"/>
            </a:pPr>
            <a:r>
              <a:rPr lang="en-US" sz="1600">
                <a:solidFill>
                  <a:schemeClr val="tx1"/>
                </a:solidFill>
              </a:rPr>
              <a:t> </a:t>
            </a:r>
            <a:r>
              <a:rPr lang="en-US" sz="1600" b="1">
                <a:effectLst/>
                <a:latin typeface="Arial" panose="020B0604020202020204" pitchFamily="34" charset="0"/>
                <a:ea typeface="Times New Roman" panose="02020603050405020304" pitchFamily="18" charset="0"/>
                <a:cs typeface="Arial" panose="020B0604020202020204" pitchFamily="34" charset="0"/>
              </a:rPr>
              <a:t>Procedural</a:t>
            </a:r>
            <a:endParaRPr lang="en-US" sz="1600" b="1">
              <a:solidFill>
                <a:schemeClr val="tx1"/>
              </a:solidFill>
              <a:latin typeface="Arial" panose="020B0604020202020204" pitchFamily="34" charset="0"/>
              <a:cs typeface="Arial" panose="020B0604020202020204" pitchFamily="34" charset="0"/>
            </a:endParaRPr>
          </a:p>
          <a:p>
            <a:pPr>
              <a:lnSpc>
                <a:spcPct val="200000"/>
              </a:lnSpc>
            </a:pPr>
            <a:r>
              <a:rPr lang="en-US" sz="1600" u="sng">
                <a:solidFill>
                  <a:schemeClr val="tx1"/>
                </a:solidFill>
              </a:rPr>
              <a:t>VD</a:t>
            </a:r>
            <a:r>
              <a:rPr lang="en-US" sz="1600">
                <a:solidFill>
                  <a:schemeClr val="tx1"/>
                </a:solidFill>
              </a:rPr>
              <a:t>: </a:t>
            </a:r>
            <a:r>
              <a:rPr lang="en-US" sz="1600" err="1">
                <a:solidFill>
                  <a:schemeClr val="tx1"/>
                </a:solidFill>
                <a:latin typeface="Arial" panose="020B0604020202020204" pitchFamily="34" charset="0"/>
                <a:cs typeface="Arial" panose="020B0604020202020204" pitchFamily="34" charset="0"/>
              </a:rPr>
              <a:t>Các</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phương</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thức</a:t>
            </a:r>
            <a:r>
              <a:rPr lang="en-US" sz="1600">
                <a:solidFill>
                  <a:schemeClr val="tx1"/>
                </a:solidFill>
                <a:latin typeface="Arial" panose="020B0604020202020204" pitchFamily="34"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setCartItem</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setMediaInfo</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initializeSpinner</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trong</a:t>
            </a:r>
            <a:r>
              <a:rPr lang="en-US" sz="1600">
                <a:effectLst/>
                <a:latin typeface="Arial" panose="020B0604020202020204" pitchFamily="34" charset="0"/>
                <a:ea typeface="Times New Roman" panose="02020603050405020304" pitchFamily="18" charset="0"/>
                <a:cs typeface="Arial" panose="020B0604020202020204" pitchFamily="34" charset="0"/>
              </a:rPr>
              <a:t> class </a:t>
            </a:r>
            <a:r>
              <a:rPr lang="en-US" sz="1600" err="1">
                <a:effectLst/>
                <a:latin typeface="Arial" panose="020B0604020202020204" pitchFamily="34" charset="0"/>
                <a:ea typeface="Times New Roman" panose="02020603050405020304" pitchFamily="18" charset="0"/>
                <a:cs typeface="Arial" panose="020B0604020202020204" pitchFamily="34" charset="0"/>
              </a:rPr>
              <a:t>views.screen.cart.MediaHandler</a:t>
            </a:r>
            <a:r>
              <a:rPr lang="en-US" sz="1600">
                <a:effectLst/>
                <a:latin typeface="Arial" panose="020B0604020202020204" pitchFamily="34" charset="0"/>
                <a:ea typeface="Times New Roman" panose="02020603050405020304" pitchFamily="18" charset="0"/>
                <a:cs typeface="Arial" panose="020B0604020202020204" pitchFamily="34" charset="0"/>
              </a:rPr>
              <a:t> có </a:t>
            </a:r>
            <a:r>
              <a:rPr lang="en-US" sz="1600" err="1">
                <a:effectLst/>
                <a:latin typeface="Arial" panose="020B0604020202020204" pitchFamily="34" charset="0"/>
                <a:ea typeface="Times New Roman" panose="02020603050405020304" pitchFamily="18" charset="0"/>
                <a:cs typeface="Arial" panose="020B0604020202020204" pitchFamily="34" charset="0"/>
              </a:rPr>
              <a:t>liên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quan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tới</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nhau</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vì</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chúng</a:t>
            </a:r>
            <a:r>
              <a:rPr lang="en-US" sz="1600">
                <a:effectLst/>
                <a:latin typeface="Arial" panose="020B0604020202020204" pitchFamily="34" charset="0"/>
                <a:ea typeface="Times New Roman" panose="02020603050405020304" pitchFamily="18" charset="0"/>
                <a:cs typeface="Arial" panose="020B0604020202020204" pitchFamily="34" charset="0"/>
              </a:rPr>
              <a:t> được </a:t>
            </a:r>
            <a:r>
              <a:rPr lang="en-US" sz="1600" err="1">
                <a:effectLst/>
                <a:latin typeface="Arial" panose="020B0604020202020204" pitchFamily="34" charset="0"/>
                <a:ea typeface="Times New Roman" panose="02020603050405020304" pitchFamily="18" charset="0"/>
                <a:cs typeface="Arial" panose="020B0604020202020204" pitchFamily="34" charset="0"/>
              </a:rPr>
              <a:t>thực</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hiện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theo</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một</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thứ</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tự</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err="1">
                <a:effectLst/>
                <a:latin typeface="Arial" panose="020B0604020202020204" pitchFamily="34" charset="0"/>
                <a:ea typeface="Times New Roman" panose="02020603050405020304" pitchFamily="18" charset="0"/>
                <a:cs typeface="Arial" panose="020B0604020202020204" pitchFamily="34" charset="0"/>
              </a:rPr>
              <a:t>setCartItem</a:t>
            </a:r>
            <a:r>
              <a:rPr lang="en-US" sz="1600">
                <a:effectLst/>
                <a:latin typeface="Arial" panose="020B0604020202020204" pitchFamily="34" charset="0"/>
                <a:ea typeface="Times New Roman" panose="02020603050405020304" pitchFamily="18" charset="0"/>
                <a:cs typeface="Arial" panose="020B0604020202020204" pitchFamily="34" charset="0"/>
              </a:rPr>
              <a:t> =&gt; </a:t>
            </a:r>
            <a:r>
              <a:rPr lang="en-US" sz="1600" err="1">
                <a:effectLst/>
                <a:latin typeface="Arial" panose="020B0604020202020204" pitchFamily="34" charset="0"/>
                <a:ea typeface="Times New Roman" panose="02020603050405020304" pitchFamily="18" charset="0"/>
                <a:cs typeface="Arial" panose="020B0604020202020204" pitchFamily="34" charset="0"/>
              </a:rPr>
              <a:t>setMediaInfo</a:t>
            </a:r>
            <a:r>
              <a:rPr lang="en-US" sz="1600">
                <a:effectLst/>
                <a:latin typeface="Arial" panose="020B0604020202020204" pitchFamily="34" charset="0"/>
                <a:ea typeface="Times New Roman" panose="02020603050405020304" pitchFamily="18" charset="0"/>
                <a:cs typeface="Arial" panose="020B0604020202020204" pitchFamily="34" charset="0"/>
              </a:rPr>
              <a:t> =&gt; </a:t>
            </a:r>
            <a:r>
              <a:rPr lang="en-US" sz="1600" err="1">
                <a:effectLst/>
                <a:latin typeface="Arial" panose="020B0604020202020204" pitchFamily="34" charset="0"/>
                <a:ea typeface="Times New Roman" panose="02020603050405020304" pitchFamily="18" charset="0"/>
                <a:cs typeface="Arial" panose="020B0604020202020204" pitchFamily="34" charset="0"/>
              </a:rPr>
              <a:t>initializeSpinner</a:t>
            </a:r>
            <a:endParaRPr lang="en-US"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0561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1905</Words>
  <Application>Microsoft Office PowerPoint</Application>
  <PresentationFormat>On-screen Show (4:3)</PresentationFormat>
  <Paragraphs>178</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Lato</vt:lpstr>
      <vt:lpstr>Times New Roman</vt:lpstr>
      <vt:lpstr>Calibri</vt:lpstr>
      <vt:lpstr>Wingdings</vt:lpstr>
      <vt:lpstr>Arial</vt:lpstr>
      <vt:lpstr>Office Theme</vt:lpstr>
      <vt:lpstr>PowerPoint Presentation</vt:lpstr>
      <vt:lpstr>PowerPoint Presentation</vt:lpstr>
      <vt:lpstr>Nội dung trình bày</vt:lpstr>
      <vt:lpstr>1. Phân công công việc</vt:lpstr>
      <vt:lpstr>2. Tổng quan</vt:lpstr>
      <vt:lpstr>2. Tổng quan</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3. Đánh giá, refactor</vt:lpstr>
      <vt:lpstr>4.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HONG SON 20194156</cp:lastModifiedBy>
  <cp:revision>21</cp:revision>
  <dcterms:created xsi:type="dcterms:W3CDTF">2021-05-28T04:32:29Z</dcterms:created>
  <dcterms:modified xsi:type="dcterms:W3CDTF">2023-07-16T14:40:45Z</dcterms:modified>
</cp:coreProperties>
</file>