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1" r:id="rId3"/>
    <p:sldId id="258" r:id="rId4"/>
    <p:sldId id="259" r:id="rId5"/>
    <p:sldId id="262" r:id="rId6"/>
    <p:sldId id="263" r:id="rId7"/>
    <p:sldId id="261" r:id="rId8"/>
    <p:sldId id="273" r:id="rId9"/>
    <p:sldId id="274" r:id="rId10"/>
    <p:sldId id="275" r:id="rId11"/>
    <p:sldId id="285" r:id="rId12"/>
    <p:sldId id="276" r:id="rId13"/>
    <p:sldId id="282" r:id="rId14"/>
    <p:sldId id="265" r:id="rId15"/>
    <p:sldId id="266" r:id="rId16"/>
    <p:sldId id="284" r:id="rId17"/>
    <p:sldId id="283" r:id="rId18"/>
    <p:sldId id="267" r:id="rId19"/>
    <p:sldId id="277" r:id="rId20"/>
    <p:sldId id="268" r:id="rId21"/>
    <p:sldId id="269" r:id="rId22"/>
    <p:sldId id="279" r:id="rId23"/>
    <p:sldId id="280" r:id="rId24"/>
    <p:sldId id="278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F2463D-B744-4521-9D1F-1C3F03BB67F3}">
          <p14:sldIdLst>
            <p14:sldId id="256"/>
            <p14:sldId id="281"/>
            <p14:sldId id="258"/>
            <p14:sldId id="259"/>
            <p14:sldId id="262"/>
            <p14:sldId id="263"/>
            <p14:sldId id="261"/>
            <p14:sldId id="273"/>
            <p14:sldId id="274"/>
            <p14:sldId id="275"/>
            <p14:sldId id="285"/>
            <p14:sldId id="276"/>
            <p14:sldId id="282"/>
            <p14:sldId id="265"/>
            <p14:sldId id="266"/>
            <p14:sldId id="284"/>
            <p14:sldId id="283"/>
            <p14:sldId id="267"/>
            <p14:sldId id="277"/>
            <p14:sldId id="268"/>
            <p14:sldId id="269"/>
            <p14:sldId id="279"/>
            <p14:sldId id="280"/>
            <p14:sldId id="278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503" autoAdjust="0"/>
  </p:normalViewPr>
  <p:slideViewPr>
    <p:cSldViewPr snapToGrid="0">
      <p:cViewPr varScale="1">
        <p:scale>
          <a:sx n="85" d="100"/>
          <a:sy n="85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4CD86-F066-4FFF-8EA1-E6801EB4520D}" type="datetimeFigureOut">
              <a:rPr lang="en-US" smtClean="0"/>
              <a:t>18/07/2023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8C5E-BB69-4BA9-8D21-B99B451B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stgreSQL" TargetMode="External"/><Relationship Id="rId13" Type="http://schemas.openxmlformats.org/officeDocument/2006/relationships/hyperlink" Target="https://en.wikipedia.org/wiki/Amsterdam" TargetMode="External"/><Relationship Id="rId18" Type="http://schemas.openxmlformats.org/officeDocument/2006/relationships/hyperlink" Target="https://en.wikipedia.org/wiki/Grafana#cite_note-venturebeat.com-18" TargetMode="External"/><Relationship Id="rId3" Type="http://schemas.openxmlformats.org/officeDocument/2006/relationships/hyperlink" Target="https://en.wikipedia.org/wiki/Orbitz" TargetMode="External"/><Relationship Id="rId21" Type="http://schemas.openxmlformats.org/officeDocument/2006/relationships/hyperlink" Target="https://en.wikipedia.org/wiki/Prometheus_(software)" TargetMode="External"/><Relationship Id="rId7" Type="http://schemas.openxmlformats.org/officeDocument/2006/relationships/hyperlink" Target="https://en.wikipedia.org/wiki/MySQL" TargetMode="External"/><Relationship Id="rId12" Type="http://schemas.openxmlformats.org/officeDocument/2006/relationships/hyperlink" Target="https://en.wikipedia.org/wiki/Grafana#cite_note-15" TargetMode="External"/><Relationship Id="rId17" Type="http://schemas.openxmlformats.org/officeDocument/2006/relationships/hyperlink" Target="https://en.wikipedia.org/w/index.php?title=K6_(load_testing_tool)&amp;action=edit&amp;redlink=1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en.wikipedia.org/wiki/Grafana#cite_note-17" TargetMode="External"/><Relationship Id="rId20" Type="http://schemas.openxmlformats.org/officeDocument/2006/relationships/hyperlink" Target="https://en.wikipedia.org/wiki/Grafana#cite_note-20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elational_database" TargetMode="External"/><Relationship Id="rId11" Type="http://schemas.openxmlformats.org/officeDocument/2006/relationships/hyperlink" Target="https://en.wikipedia.org/wiki/Grafana#cite_note-14" TargetMode="External"/><Relationship Id="rId24" Type="http://schemas.openxmlformats.org/officeDocument/2006/relationships/hyperlink" Target="https://en.wikipedia.org/wiki/Grafana#cite_note-27" TargetMode="External"/><Relationship Id="rId5" Type="http://schemas.openxmlformats.org/officeDocument/2006/relationships/hyperlink" Target="https://en.wikipedia.org/wiki/InfluxDB" TargetMode="External"/><Relationship Id="rId15" Type="http://schemas.openxmlformats.org/officeDocument/2006/relationships/hyperlink" Target="https://en.wikipedia.org/wiki/Grafana#cite_note-16" TargetMode="External"/><Relationship Id="rId23" Type="http://schemas.openxmlformats.org/officeDocument/2006/relationships/hyperlink" Target="https://en.wikipedia.org/wiki/Grafana#cite_note-26" TargetMode="External"/><Relationship Id="rId10" Type="http://schemas.openxmlformats.org/officeDocument/2006/relationships/hyperlink" Target="https://en.wikipedia.org/wiki/Series_A_round" TargetMode="External"/><Relationship Id="rId19" Type="http://schemas.openxmlformats.org/officeDocument/2006/relationships/hyperlink" Target="https://en.wikipedia.org/wiki/Grafana#cite_note-19" TargetMode="External"/><Relationship Id="rId4" Type="http://schemas.openxmlformats.org/officeDocument/2006/relationships/hyperlink" Target="https://en.wikipedia.org/wiki/Time_series_database" TargetMode="External"/><Relationship Id="rId9" Type="http://schemas.openxmlformats.org/officeDocument/2006/relationships/hyperlink" Target="https://en.wikipedia.org/wiki/Microsoft_SQL_Server" TargetMode="External"/><Relationship Id="rId14" Type="http://schemas.openxmlformats.org/officeDocument/2006/relationships/hyperlink" Target="https://en.wikipedia.org/wiki/COVID-19_pandemic" TargetMode="External"/><Relationship Id="rId22" Type="http://schemas.openxmlformats.org/officeDocument/2006/relationships/hyperlink" Target="https://en.wikipedia.org/wiki/Grafana#cite_note-25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68C5E-BB69-4BA9-8D21-B99B451B8A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vi-VN" dirty="0"/>
              <a:t>**Khả năng quan sát** là mức độ mà các trạng thái bên trong của một hệ thống có thể được suy ra từ dữ liệu có sẵn bên ngoài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68C5E-BB69-4BA9-8D21-B99B451B8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6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first released in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Torkel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Ödegaard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an offshoot of a project 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Orbitz"/>
              </a:rPr>
              <a:t>Orbitz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targeted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Time series database"/>
              </a:rPr>
              <a:t>time series databases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as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nfluxDB"/>
              </a:rPr>
              <a:t>InfluxDB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OpenTSDB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Prometheus, but evolved to support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elational database"/>
              </a:rPr>
              <a:t>relational databases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as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MySQL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ostgreSQL"/>
              </a:rPr>
              <a:t>PostgreSQL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Microsoft SQL Server"/>
              </a:rPr>
              <a:t>Microsoft SQL 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2019, Grafana Labs secured $24 million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Series A round"/>
              </a:rPr>
              <a:t>Series A funding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[14]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2020 Series B funding round: $50 million.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[15]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conference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GrafanaCon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2020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scheduled for May 13–14, 2020,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Amsterdam"/>
              </a:rPr>
              <a:t>Amsterdam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was changed to a two-day online live streaming event due to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COVID-19 pandemic"/>
              </a:rPr>
              <a:t>COVID-19 pandemic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[16]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[17]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acquired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K6 (load testing tool) (page does not exist)"/>
              </a:rPr>
              <a:t>k6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2021.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[18]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[19]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2021, Grafana Labs secured a Series C funding round of $220 million.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[20]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 log aggregation platform based on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Prometheus (software)"/>
              </a:rPr>
              <a:t>Prometheus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first made available in 2019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[25]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 metric visualization tool released in 2022 that replaced Cortex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[26]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 tool for log tracing, released in 2021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/>
              </a:rPr>
              <a:t>[27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68C5E-BB69-4BA9-8D21-B99B451B8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68C5E-BB69-4BA9-8D21-B99B451B8A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68C5E-BB69-4BA9-8D21-B99B451B8A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68C5E-BB69-4BA9-8D21-B99B451B8A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68C5E-BB69-4BA9-8D21-B99B451B8A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68C5E-BB69-4BA9-8D21-B99B451B8A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0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0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81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35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0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714D-4609-43A2-8903-3C08252E82B1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AF4B01-B006-4E4F-9086-D239BA92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ACDB-306D-4ACD-B4E5-E58BF2ABB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with Grafana and Prometheus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DD047-AEED-4C93-83AC-7EADF4301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7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37FA-FB2F-4FA0-A9EC-85613848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6AD08E-DB08-46CB-B8DE-A9EE9984E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2878666" cy="3172175"/>
          </a:xfrm>
        </p:spPr>
        <p:txBody>
          <a:bodyPr/>
          <a:lstStyle/>
          <a:p>
            <a:r>
              <a:rPr lang="en-US" dirty="0"/>
              <a:t>- Trace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hay 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/>
              <a:t>- Trace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(cross-cutting concern)</a:t>
            </a:r>
          </a:p>
          <a:p>
            <a:r>
              <a:rPr lang="en-US" dirty="0"/>
              <a:t>- Trace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list </a:t>
            </a:r>
            <a:r>
              <a:rPr lang="en-US" dirty="0" err="1"/>
              <a:t>những</a:t>
            </a:r>
            <a:r>
              <a:rPr lang="en-US" dirty="0"/>
              <a:t> Span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C3A152-989F-4E5A-AF58-29E87E4A8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623" y="1342674"/>
            <a:ext cx="7438589" cy="41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1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84B707-6A52-4FB9-892E-66802C259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6682" r="46682"/>
          <a:stretch/>
        </p:blipFill>
        <p:spPr>
          <a:xfrm>
            <a:off x="304800" y="240607"/>
            <a:ext cx="9206323" cy="6617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237FA-FB2F-4FA0-A9EC-85613848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6AD08E-DB08-46CB-B8DE-A9EE9984E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Parent span ID (empty for root spans)</a:t>
            </a:r>
          </a:p>
          <a:p>
            <a:r>
              <a:rPr lang="en-US" dirty="0"/>
              <a:t>Start and End Timestamps</a:t>
            </a:r>
          </a:p>
          <a:p>
            <a:r>
              <a:rPr lang="en-US" dirty="0"/>
              <a:t>Span Context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Span Events</a:t>
            </a:r>
          </a:p>
          <a:p>
            <a:r>
              <a:rPr lang="en-US" dirty="0"/>
              <a:t>Span Links</a:t>
            </a:r>
          </a:p>
          <a:p>
            <a:r>
              <a:rPr lang="en-US" dirty="0"/>
              <a:t>Span Status</a:t>
            </a:r>
          </a:p>
        </p:txBody>
      </p:sp>
    </p:spTree>
    <p:extLst>
      <p:ext uri="{BB962C8B-B14F-4D97-AF65-F5344CB8AC3E}">
        <p14:creationId xmlns:p14="http://schemas.microsoft.com/office/powerpoint/2010/main" val="175545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EFCF8E-8E1E-4B13-B16A-C3AD3E22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vs Traces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AB96129-5034-43B1-880C-83BE3CEF9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68332"/>
              </p:ext>
            </p:extLst>
          </p:nvPr>
        </p:nvGraphicFramePr>
        <p:xfrm>
          <a:off x="677863" y="2160588"/>
          <a:ext cx="8596312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647">
                  <a:extLst>
                    <a:ext uri="{9D8B030D-6E8A-4147-A177-3AD203B41FA5}">
                      <a16:colId xmlns:a16="http://schemas.microsoft.com/office/drawing/2014/main" val="3146568429"/>
                    </a:ext>
                  </a:extLst>
                </a:gridCol>
                <a:gridCol w="3022665">
                  <a:extLst>
                    <a:ext uri="{9D8B030D-6E8A-4147-A177-3AD203B41FA5}">
                      <a16:colId xmlns:a16="http://schemas.microsoft.com/office/drawing/2014/main" val="1124359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Tracing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27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Consumed primarily by system administrators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Consumed primarily by developers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55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Logs "high level" information (e.g. failed installation of a program)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Logs "low level" information (e.g. a thrown exception)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4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Must not be too "noisy" (containing many duplicate events or information that is not helpful for its intended audience)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Can be noisy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4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 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standards-based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output format is often desirable, sometimes even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Few limitations on output format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24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Event log </a:t>
                      </a:r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</a:rPr>
                        <a:t>messages are often 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localized</a:t>
                      </a:r>
                      <a:endParaRPr 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Localization is rarely a concern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14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Addition of new types of events, as well as new event messages, need not be agile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Addition of new tracing messages </a:t>
                      </a:r>
                      <a:r>
                        <a:rPr lang="en-US" sz="1200" i="1" dirty="0">
                          <a:effectLst/>
                        </a:rPr>
                        <a:t>must</a:t>
                      </a:r>
                      <a:r>
                        <a:rPr lang="en-US" sz="1200" dirty="0">
                          <a:effectLst/>
                        </a:rPr>
                        <a:t> be agile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91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4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FE4A5B-096A-4DF6-9950-A11DAF75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Stack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2479F5-D35D-4E01-8F40-97ED6DA62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0A22-C5E0-42D4-865B-179FC061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&amp; Grafana </a:t>
            </a:r>
            <a:r>
              <a:rPr lang="en-US" dirty="0" err="1"/>
              <a:t>Mimir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4209-2944-44F8-A254-12D77051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1559"/>
            <a:ext cx="9877777" cy="5013420"/>
          </a:xfrm>
        </p:spPr>
        <p:txBody>
          <a:bodyPr>
            <a:normAutofit/>
          </a:bodyPr>
          <a:lstStyle/>
          <a:p>
            <a:r>
              <a:rPr lang="en-US" sz="1600" dirty="0"/>
              <a:t>Prometheus</a:t>
            </a:r>
          </a:p>
          <a:p>
            <a:pPr lvl="1"/>
            <a:r>
              <a:rPr lang="en-US" sz="1200" dirty="0"/>
              <a:t> </a:t>
            </a:r>
            <a:r>
              <a:rPr lang="en-US" sz="1000" dirty="0"/>
              <a:t> A multi-dimensional data model with time series data identified by metric name and key/value pairs</a:t>
            </a:r>
          </a:p>
          <a:p>
            <a:pPr lvl="1"/>
            <a:r>
              <a:rPr lang="en-US" sz="1000" dirty="0"/>
              <a:t>  </a:t>
            </a:r>
            <a:r>
              <a:rPr lang="en-US" sz="1000" dirty="0" err="1"/>
              <a:t>PromQL</a:t>
            </a:r>
            <a:r>
              <a:rPr lang="en-US" sz="1000" dirty="0"/>
              <a:t>, a flexible query language to leverage this dimensionality</a:t>
            </a:r>
          </a:p>
          <a:p>
            <a:pPr lvl="1"/>
            <a:r>
              <a:rPr lang="en-US" sz="1000" dirty="0"/>
              <a:t>  No reliance on distributed storage; single server nodes are autonomous</a:t>
            </a:r>
          </a:p>
          <a:p>
            <a:pPr lvl="1"/>
            <a:r>
              <a:rPr lang="en-US" sz="1000" dirty="0"/>
              <a:t>  Time series collection happens via a pull model over HTTP</a:t>
            </a:r>
          </a:p>
          <a:p>
            <a:pPr lvl="1"/>
            <a:r>
              <a:rPr lang="en-US" sz="1000" dirty="0"/>
              <a:t>  Pushing time series is supported via an intermediary gateway</a:t>
            </a:r>
          </a:p>
          <a:p>
            <a:pPr lvl="1"/>
            <a:r>
              <a:rPr lang="en-US" sz="1000" dirty="0"/>
              <a:t>  Targets are discovered via service discovery or static configuration</a:t>
            </a:r>
          </a:p>
          <a:p>
            <a:pPr lvl="1"/>
            <a:r>
              <a:rPr lang="en-US" sz="1000" dirty="0"/>
              <a:t>  Multiple modes of graphing and dashboarding support</a:t>
            </a:r>
          </a:p>
          <a:p>
            <a:r>
              <a:rPr lang="en-US" sz="1600" dirty="0"/>
              <a:t>Grafana </a:t>
            </a:r>
            <a:r>
              <a:rPr lang="en-US" sz="1600" dirty="0" err="1"/>
              <a:t>Mimir</a:t>
            </a:r>
            <a:endParaRPr lang="en-US" sz="1600" dirty="0"/>
          </a:p>
          <a:p>
            <a:pPr lvl="1"/>
            <a:r>
              <a:rPr lang="en-US" sz="1000" dirty="0"/>
              <a:t>Open source software project that provides a scalable long-term storage for Prometheus</a:t>
            </a:r>
          </a:p>
          <a:p>
            <a:pPr lvl="1"/>
            <a:r>
              <a:rPr lang="en-US" sz="1000" dirty="0"/>
              <a:t>Easy to install and maintain</a:t>
            </a:r>
          </a:p>
          <a:p>
            <a:pPr lvl="1"/>
            <a:r>
              <a:rPr lang="en-US" sz="1000" dirty="0"/>
              <a:t>Massive scalability</a:t>
            </a:r>
          </a:p>
          <a:p>
            <a:pPr lvl="1"/>
            <a:r>
              <a:rPr lang="en-US" sz="1000" dirty="0"/>
              <a:t>Global view of metrics</a:t>
            </a:r>
          </a:p>
          <a:p>
            <a:pPr lvl="1"/>
            <a:r>
              <a:rPr lang="en-US" sz="1000" dirty="0"/>
              <a:t>Cheap, durable metric storage</a:t>
            </a:r>
          </a:p>
          <a:p>
            <a:pPr lvl="1"/>
            <a:r>
              <a:rPr lang="en-US" sz="1000" dirty="0"/>
              <a:t>High availability</a:t>
            </a:r>
          </a:p>
          <a:p>
            <a:pPr lvl="1"/>
            <a:r>
              <a:rPr lang="en-US" sz="1000" dirty="0"/>
              <a:t>Natively multi-tenant</a:t>
            </a:r>
          </a:p>
        </p:txBody>
      </p:sp>
    </p:spTree>
    <p:extLst>
      <p:ext uri="{BB962C8B-B14F-4D97-AF65-F5344CB8AC3E}">
        <p14:creationId xmlns:p14="http://schemas.microsoft.com/office/powerpoint/2010/main" val="293347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07-8BB0-47F7-B4A3-CEE55D24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Loki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188C-7331-47E0-9A79-AEFA5B76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Grafana Loki is a set of components that can be composed into a fully featured logging stack</a:t>
            </a:r>
          </a:p>
          <a:p>
            <a:r>
              <a:rPr lang="en-US" dirty="0"/>
              <a:t>Unlike other logging systems, Loki is built around the idea of only indexing metadata about your logs: labels</a:t>
            </a:r>
          </a:p>
          <a:p>
            <a:pPr lvl="1"/>
            <a:r>
              <a:rPr lang="en-US" dirty="0"/>
              <a:t>10TB logs -&gt; 200MB index</a:t>
            </a:r>
          </a:p>
          <a:p>
            <a:r>
              <a:rPr lang="en-US" dirty="0"/>
              <a:t> Log data itself is then compressed and stored in chunks in object stores such as S3 or GCS, or even locally on the filesystem. A small index and highly compressed chunks simplifies the operation and significantly lowers the cost of Loki.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8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F326-6FA7-4E90-A5BD-6290B1C7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Loki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66773B-CEFC-47E5-88B2-55D6E4432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1359278"/>
            <a:ext cx="9477143" cy="51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4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7AFC-D094-4290-9761-0D4E61F8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Loki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B661D2-C8D8-4730-A021-6C50CBEFF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560" y="1693333"/>
            <a:ext cx="8347818" cy="46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9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0A22-C5E0-42D4-865B-179FC061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Tempo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4209-2944-44F8-A254-12D77051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Grafana Tempo is an open source, easy-to-use, and high-volume distributed tracing backend. </a:t>
            </a:r>
          </a:p>
          <a:p>
            <a:r>
              <a:rPr lang="en-US" dirty="0"/>
              <a:t>Tempo is cost-efficient, and only requires an object storage to operate.</a:t>
            </a:r>
          </a:p>
          <a:p>
            <a:r>
              <a:rPr lang="en-US" dirty="0"/>
              <a:t>Tempo is deeply integrated with Grafana, </a:t>
            </a:r>
            <a:r>
              <a:rPr lang="en-US" dirty="0" err="1"/>
              <a:t>Mimir</a:t>
            </a:r>
            <a:r>
              <a:rPr lang="en-US" dirty="0"/>
              <a:t>, Prometheus, and Loki. You can use Tempo with open-source tracing protocols, including Jaeger, </a:t>
            </a:r>
            <a:r>
              <a:rPr lang="en-US" dirty="0" err="1"/>
              <a:t>Zipkin</a:t>
            </a:r>
            <a:r>
              <a:rPr lang="en-US" dirty="0"/>
              <a:t>, or </a:t>
            </a:r>
            <a:r>
              <a:rPr lang="en-US" dirty="0" err="1"/>
              <a:t>OpenTelemetry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3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F4BB-20BB-492C-92A1-084AECE2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F148-CDAD-4AFC-B9E7-6EAFE5EB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tools, APIs, and SDKs, </a:t>
            </a:r>
            <a:r>
              <a:rPr lang="en-US" dirty="0" err="1"/>
              <a:t>OpenTelemetry</a:t>
            </a:r>
            <a:r>
              <a:rPr lang="en-US" dirty="0"/>
              <a:t> helps engineers instrument, generate, collect, and export telemetry data such as metrics, logs, and traces, in order to analyze software performance and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8E635B-2001-4CCA-A1B8-370B04E1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43CADD-A7F3-49D8-AA4B-64637AE6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Fundamentals</a:t>
            </a:r>
          </a:p>
          <a:p>
            <a:r>
              <a:rPr lang="en-US" dirty="0"/>
              <a:t>Grafana stack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0849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07-8BB0-47F7-B4A3-CEE55D24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188C-7331-47E0-9A79-AEFA5B76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Grafana Agent is a vendor-neutral, batteries-included telemetry collector with configuration inspired by Terraform. It is designed to be flexible, performant, and compatible with multiple ecosystems such as Prometheus and </a:t>
            </a:r>
            <a:r>
              <a:rPr lang="en-US" dirty="0" err="1"/>
              <a:t>OpenTelemetry</a:t>
            </a:r>
            <a:r>
              <a:rPr lang="en-US" dirty="0"/>
              <a:t>.</a:t>
            </a:r>
          </a:p>
          <a:p>
            <a:r>
              <a:rPr lang="en-US" dirty="0"/>
              <a:t>Grafana Agent is based around components. Components are wired together to form programmable observability pipelines for telemetry collection, processing, and delivery.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6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0A22-C5E0-42D4-865B-179FC061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4209-2944-44F8-A254-12D77051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Query, visualize, alert on and understand your metrics no matter where they are stored. Create, explore, and share dashboards with your team and foster a data-driven culture: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Dynamic Dashboards</a:t>
            </a:r>
          </a:p>
          <a:p>
            <a:pPr lvl="1"/>
            <a:r>
              <a:rPr lang="en-US" dirty="0"/>
              <a:t>Explore Metrics</a:t>
            </a:r>
          </a:p>
          <a:p>
            <a:pPr lvl="1"/>
            <a:r>
              <a:rPr lang="en-US" dirty="0"/>
              <a:t>Explore Logs</a:t>
            </a:r>
          </a:p>
          <a:p>
            <a:pPr lvl="1"/>
            <a:r>
              <a:rPr lang="en-US" dirty="0"/>
              <a:t>Alerting</a:t>
            </a:r>
          </a:p>
          <a:p>
            <a:pPr lvl="1"/>
            <a:r>
              <a:rPr lang="en-US" dirty="0"/>
              <a:t>Mixed Data Sources</a:t>
            </a:r>
          </a:p>
        </p:txBody>
      </p:sp>
    </p:spTree>
    <p:extLst>
      <p:ext uri="{BB962C8B-B14F-4D97-AF65-F5344CB8AC3E}">
        <p14:creationId xmlns:p14="http://schemas.microsoft.com/office/powerpoint/2010/main" val="415771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EE80C0-15CA-4518-BEBA-D91381A1A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7" r="5367"/>
          <a:stretch/>
        </p:blipFill>
        <p:spPr>
          <a:xfrm>
            <a:off x="3657600" y="1195155"/>
            <a:ext cx="8435242" cy="3568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C51FAC-020D-43E4-9C82-2FD9E9DA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54AA-BB7A-4F85-8D6B-CB8EF073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2" y="1446245"/>
            <a:ext cx="4183915" cy="472129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Grafana </a:t>
            </a:r>
            <a:r>
              <a:rPr lang="en-US" sz="1600" dirty="0" err="1"/>
              <a:t>OnCall</a:t>
            </a:r>
            <a:r>
              <a:rPr lang="en-US" sz="1600" dirty="0"/>
              <a:t> (cloud)</a:t>
            </a:r>
          </a:p>
          <a:p>
            <a:pPr lvl="1"/>
            <a:r>
              <a:rPr lang="en-US" sz="1300" dirty="0"/>
              <a:t>An open source incident response management tool built to help teams improve their collaboration and resolve incidents faster.</a:t>
            </a:r>
            <a:endParaRPr lang="en-US" dirty="0"/>
          </a:p>
          <a:p>
            <a:r>
              <a:rPr lang="en-US" sz="1600" dirty="0"/>
              <a:t>Grafana </a:t>
            </a:r>
            <a:r>
              <a:rPr lang="en-US" sz="1600" dirty="0" err="1"/>
              <a:t>Phlare</a:t>
            </a:r>
            <a:r>
              <a:rPr lang="en-US" sz="1600" dirty="0"/>
              <a:t> (archived) and Grafana </a:t>
            </a:r>
            <a:r>
              <a:rPr lang="en-US" sz="1600" dirty="0" err="1"/>
              <a:t>Pyroscope</a:t>
            </a:r>
            <a:endParaRPr lang="en-US" sz="1600" dirty="0"/>
          </a:p>
          <a:p>
            <a:pPr lvl="1"/>
            <a:r>
              <a:rPr lang="en-US" sz="1300" dirty="0"/>
              <a:t>Grafana </a:t>
            </a:r>
            <a:r>
              <a:rPr lang="en-US" sz="1300" dirty="0" err="1"/>
              <a:t>Pyroscope</a:t>
            </a:r>
            <a:r>
              <a:rPr lang="en-US" sz="1300" dirty="0"/>
              <a:t> is an open source continuous profiling platform</a:t>
            </a:r>
          </a:p>
          <a:p>
            <a:pPr lvl="1"/>
            <a:r>
              <a:rPr lang="en-US" sz="1300" dirty="0"/>
              <a:t>It will help you</a:t>
            </a:r>
          </a:p>
          <a:p>
            <a:pPr lvl="2"/>
            <a:r>
              <a:rPr lang="en-US" sz="1100" dirty="0"/>
              <a:t>Find performance issues and bottlenecks in your code</a:t>
            </a:r>
          </a:p>
          <a:p>
            <a:pPr lvl="2"/>
            <a:r>
              <a:rPr lang="en-US" sz="1100" dirty="0"/>
              <a:t>Use high-cardinality tags/labels to analyze your application</a:t>
            </a:r>
          </a:p>
          <a:p>
            <a:pPr lvl="2"/>
            <a:r>
              <a:rPr lang="en-US" sz="1100" dirty="0"/>
              <a:t>Resolve issues with high CPU utilization</a:t>
            </a:r>
          </a:p>
          <a:p>
            <a:pPr lvl="2"/>
            <a:r>
              <a:rPr lang="en-US" sz="1100" dirty="0"/>
              <a:t>Track down memory leaks</a:t>
            </a:r>
          </a:p>
          <a:p>
            <a:pPr lvl="2"/>
            <a:r>
              <a:rPr lang="en-US" sz="1100" dirty="0"/>
              <a:t>Understand the call tree of your application</a:t>
            </a:r>
          </a:p>
          <a:p>
            <a:pPr lvl="2"/>
            <a:r>
              <a:rPr lang="en-US" sz="1100" dirty="0"/>
              <a:t>Auto-instrument your code to link profiling data to traces</a:t>
            </a:r>
          </a:p>
          <a:p>
            <a:pPr marL="0" indent="0">
              <a:buNone/>
            </a:pPr>
            <a:br>
              <a:rPr lang="en-US" dirty="0"/>
            </a:br>
            <a:endParaRPr lang="en-US" sz="1000" dirty="0"/>
          </a:p>
          <a:p>
            <a:pPr lvl="2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2179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1361-DCCC-4886-A5DF-0FB9E7A1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205B-8716-4F28-854D-86633AF2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3770487" cy="3880773"/>
          </a:xfrm>
        </p:spPr>
        <p:txBody>
          <a:bodyPr/>
          <a:lstStyle/>
          <a:p>
            <a:r>
              <a:rPr lang="en-US" b="1" dirty="0"/>
              <a:t>Grafana Enterprise:</a:t>
            </a:r>
          </a:p>
          <a:p>
            <a:pPr lvl="1"/>
            <a:r>
              <a:rPr lang="en-US" b="1" i="1" dirty="0"/>
              <a:t>Premium Plugins</a:t>
            </a:r>
          </a:p>
          <a:p>
            <a:pPr lvl="1"/>
            <a:r>
              <a:rPr lang="en-US" b="1" i="1" dirty="0"/>
              <a:t>Authentication &amp; Security</a:t>
            </a:r>
          </a:p>
          <a:p>
            <a:pPr lvl="1"/>
            <a:r>
              <a:rPr lang="en-US" b="1" i="1" dirty="0"/>
              <a:t>Enterprise Support</a:t>
            </a:r>
          </a:p>
          <a:p>
            <a:r>
              <a:rPr lang="en-US" b="1" i="1" dirty="0"/>
              <a:t>Cost:</a:t>
            </a:r>
          </a:p>
          <a:p>
            <a:pPr lvl="1"/>
            <a:r>
              <a:rPr lang="en-US" b="1" i="1" dirty="0"/>
              <a:t>Very expensive: (40.000$/year) + 120$ per user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68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611D-987C-4B30-B337-A2D33961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FFF97-3DE6-4707-A562-9CFA09A05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36102"/>
            <a:ext cx="8596312" cy="3130408"/>
          </a:xfrm>
        </p:spPr>
      </p:pic>
    </p:spTree>
    <p:extLst>
      <p:ext uri="{BB962C8B-B14F-4D97-AF65-F5344CB8AC3E}">
        <p14:creationId xmlns:p14="http://schemas.microsoft.com/office/powerpoint/2010/main" val="281188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07-8BB0-47F7-B4A3-CEE55D24D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E65373-F510-4258-8488-033AB0A69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2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0A22-C5E0-42D4-865B-179FC061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4209-2944-44F8-A254-12D77051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27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What is </a:t>
            </a:r>
            <a:r>
              <a:rPr lang="en-US" i="1" dirty="0"/>
              <a:t>Monitoring Dashboard</a:t>
            </a:r>
            <a:endParaRPr lang="en-US" dirty="0"/>
          </a:p>
          <a:p>
            <a:r>
              <a:rPr lang="en-US" b="1" dirty="0"/>
              <a:t>What make a good </a:t>
            </a:r>
            <a:r>
              <a:rPr lang="en-US" i="1" dirty="0"/>
              <a:t>Dashboard</a:t>
            </a:r>
            <a:endParaRPr lang="en-US" dirty="0"/>
          </a:p>
          <a:p>
            <a:pPr lvl="1"/>
            <a:r>
              <a:rPr lang="en-US" dirty="0"/>
              <a:t>Focus on the end user, not data</a:t>
            </a:r>
          </a:p>
          <a:p>
            <a:pPr lvl="1"/>
            <a:r>
              <a:rPr lang="en-US" dirty="0"/>
              <a:t>Group data logically and use space wisely</a:t>
            </a:r>
          </a:p>
          <a:p>
            <a:pPr lvl="1"/>
            <a:r>
              <a:rPr lang="en-US" dirty="0"/>
              <a:t>Help the user drill down data</a:t>
            </a:r>
          </a:p>
          <a:p>
            <a:pPr lvl="1"/>
            <a:r>
              <a:rPr lang="en-US" dirty="0"/>
              <a:t>Design insightful visualization</a:t>
            </a:r>
          </a:p>
          <a:p>
            <a:pPr lvl="1"/>
            <a:r>
              <a:rPr lang="en-US" dirty="0"/>
              <a:t>Use color-based visualization</a:t>
            </a:r>
          </a:p>
          <a:p>
            <a:r>
              <a:rPr lang="en-US" dirty="0"/>
              <a:t>How to do tracing</a:t>
            </a:r>
          </a:p>
          <a:p>
            <a:pPr lvl="1"/>
            <a:r>
              <a:rPr lang="en-US" dirty="0"/>
              <a:t>Instrument: Manual or automatic</a:t>
            </a:r>
          </a:p>
          <a:p>
            <a:pPr lvl="1"/>
            <a:r>
              <a:rPr lang="en-US" dirty="0"/>
              <a:t>Collect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Visualize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9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74F37-88E9-4F87-AD86-66B35345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6A206-F675-43C5-B4CF-53A206D96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6964-5CC1-4DFF-AB5D-2E316295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892F-5C58-42B2-AF21-9BC142A7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b="1" dirty="0"/>
              <a:t>What is Observability?</a:t>
            </a:r>
            <a:endParaRPr lang="en-US" dirty="0"/>
          </a:p>
          <a:p>
            <a:r>
              <a:rPr lang="en-US" b="1" dirty="0"/>
              <a:t>Why Observability is important?</a:t>
            </a:r>
            <a:endParaRPr lang="en-US" dirty="0"/>
          </a:p>
          <a:p>
            <a:r>
              <a:rPr lang="en-US" b="1" dirty="0"/>
              <a:t>Differentiating Observability and Visibility</a:t>
            </a:r>
            <a:br>
              <a:rPr lang="en-US" b="1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4" descr="https://www.highpoint.com/wp-content/uploads/Picture1.png">
            <a:extLst>
              <a:ext uri="{FF2B5EF4-FFF2-40B4-BE49-F238E27FC236}">
                <a16:creationId xmlns:a16="http://schemas.microsoft.com/office/drawing/2014/main" id="{64013280-1823-4351-98F4-139FF81CC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01" y="3352800"/>
            <a:ext cx="5026687" cy="327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12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44C6-1EC9-4DC4-819E-D2BE169D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9623-3123-405B-8000-AF7D11B7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server/VM</a:t>
            </a:r>
          </a:p>
          <a:p>
            <a:r>
              <a:rPr lang="en-US" dirty="0"/>
              <a:t>Microservice, Cloud</a:t>
            </a:r>
          </a:p>
        </p:txBody>
      </p:sp>
    </p:spTree>
    <p:extLst>
      <p:ext uri="{BB962C8B-B14F-4D97-AF65-F5344CB8AC3E}">
        <p14:creationId xmlns:p14="http://schemas.microsoft.com/office/powerpoint/2010/main" val="38868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5AADD4B-7CF9-4740-9784-43A1C2AE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73824"/>
            <a:ext cx="8596667" cy="56673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Grafana Ecosystem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E8161B77-34AD-42D7-B0B2-4D618716A4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5" t="10304" r="-545" b="-2801"/>
          <a:stretch/>
        </p:blipFill>
        <p:spPr>
          <a:xfrm>
            <a:off x="677334" y="502920"/>
            <a:ext cx="8596668" cy="4480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68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563A9E-8E5A-4492-8D1A-CEC56CE6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incident response workflow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7A29D8-05C5-4253-BAE6-11D62397B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2" y="2160588"/>
            <a:ext cx="8008733" cy="3881437"/>
          </a:xfrm>
        </p:spPr>
      </p:pic>
    </p:spTree>
    <p:extLst>
      <p:ext uri="{BB962C8B-B14F-4D97-AF65-F5344CB8AC3E}">
        <p14:creationId xmlns:p14="http://schemas.microsoft.com/office/powerpoint/2010/main" val="136220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37FA-FB2F-4FA0-A9EC-85613848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3FB34F-9401-4767-8902-07C3EE40C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124" y="1619414"/>
            <a:ext cx="652722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6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37FA-FB2F-4FA0-A9EC-85613848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6014D1D-C93C-4351-A767-DDC1AA4D1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82" y="2469137"/>
            <a:ext cx="4513262" cy="320031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6AD08E-DB08-46CB-B8DE-A9EE9984E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Metrics: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metrics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time series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7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37FA-FB2F-4FA0-A9EC-85613848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6AD08E-DB08-46CB-B8DE-A9EE9984E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br>
              <a:rPr lang="en-US" dirty="0"/>
            </a:br>
            <a:r>
              <a:rPr lang="en-US" dirty="0"/>
              <a:t>VD:</a:t>
            </a:r>
            <a:br>
              <a:rPr lang="en-US" dirty="0"/>
            </a:br>
            <a:r>
              <a:rPr lang="en-US" sz="1200" dirty="0"/>
              <a:t>- Event Logs</a:t>
            </a:r>
            <a:br>
              <a:rPr lang="en-US" sz="1200" dirty="0"/>
            </a:br>
            <a:r>
              <a:rPr lang="en-US" sz="1200" dirty="0"/>
              <a:t>- System Logs</a:t>
            </a:r>
            <a:br>
              <a:rPr lang="en-US" sz="1200" dirty="0"/>
            </a:br>
            <a:r>
              <a:rPr lang="en-US" sz="1200" dirty="0"/>
              <a:t>- Authorization and Access Logs</a:t>
            </a:r>
            <a:br>
              <a:rPr lang="en-US" sz="1200" dirty="0"/>
            </a:br>
            <a:r>
              <a:rPr lang="en-US" sz="1200" dirty="0"/>
              <a:t>- Transaction logs</a:t>
            </a:r>
          </a:p>
          <a:p>
            <a:endParaRPr lang="en-US" dirty="0"/>
          </a:p>
        </p:txBody>
      </p:sp>
      <p:pic>
        <p:nvPicPr>
          <p:cNvPr id="4098" name="Picture 2" descr="Event Log Monitoring Tool - A Tutorial">
            <a:extLst>
              <a:ext uri="{FF2B5EF4-FFF2-40B4-BE49-F238E27FC236}">
                <a16:creationId xmlns:a16="http://schemas.microsoft.com/office/drawing/2014/main" id="{C59ED160-D848-4285-BECA-112C003286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82" y="2763073"/>
            <a:ext cx="4513262" cy="211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72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2855</TotalTime>
  <Words>1155</Words>
  <Application>Microsoft Office PowerPoint</Application>
  <PresentationFormat>Widescreen</PresentationFormat>
  <Paragraphs>147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Monitoring with Grafana and Prometheus</vt:lpstr>
      <vt:lpstr>Agenda</vt:lpstr>
      <vt:lpstr>Background </vt:lpstr>
      <vt:lpstr>Change in the industry</vt:lpstr>
      <vt:lpstr>Grafana Ecosystem</vt:lpstr>
      <vt:lpstr>A better incident response workflow</vt:lpstr>
      <vt:lpstr>Fundamentals </vt:lpstr>
      <vt:lpstr>Metrics </vt:lpstr>
      <vt:lpstr>Logs </vt:lpstr>
      <vt:lpstr>Traces </vt:lpstr>
      <vt:lpstr>Span </vt:lpstr>
      <vt:lpstr>Logs vs Traces</vt:lpstr>
      <vt:lpstr>Grafana Stack</vt:lpstr>
      <vt:lpstr>Prometheus &amp; Grafana Mimir</vt:lpstr>
      <vt:lpstr>Grafana Loki</vt:lpstr>
      <vt:lpstr>Grafana Loki</vt:lpstr>
      <vt:lpstr>Grafana Loki</vt:lpstr>
      <vt:lpstr>Grafana Tempo</vt:lpstr>
      <vt:lpstr>OpenTelemetry</vt:lpstr>
      <vt:lpstr>Grafana Agent</vt:lpstr>
      <vt:lpstr>Grafana</vt:lpstr>
      <vt:lpstr>Other</vt:lpstr>
      <vt:lpstr>Pricing</vt:lpstr>
      <vt:lpstr>Grafana stack</vt:lpstr>
      <vt:lpstr>Demo</vt:lpstr>
      <vt:lpstr>Bonus Section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with Grafana and Prometheus</dc:title>
  <dc:creator>Vinh Luong Tuan (Data Engineer-iVND-Technology-VND HO)</dc:creator>
  <cp:lastModifiedBy>Vinh Luong Tuan (Data Engineer-iVND-Technology-VND HO)</cp:lastModifiedBy>
  <cp:revision>30</cp:revision>
  <dcterms:created xsi:type="dcterms:W3CDTF">2023-07-17T08:57:13Z</dcterms:created>
  <dcterms:modified xsi:type="dcterms:W3CDTF">2023-07-19T08:32:56Z</dcterms:modified>
</cp:coreProperties>
</file>