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22C"/>
    <a:srgbClr val="3C2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2B-8408-48C6-9C0E-CABC9F01AEC7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5AE2-6EE8-4DE9-B43A-1FEE04A7D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4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2B-8408-48C6-9C0E-CABC9F01AEC7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5AE2-6EE8-4DE9-B43A-1FEE04A7D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8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2B-8408-48C6-9C0E-CABC9F01AEC7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5AE2-6EE8-4DE9-B43A-1FEE04A7D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2B-8408-48C6-9C0E-CABC9F01AEC7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5AE2-6EE8-4DE9-B43A-1FEE04A7D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5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2B-8408-48C6-9C0E-CABC9F01AEC7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5AE2-6EE8-4DE9-B43A-1FEE04A7D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2B-8408-48C6-9C0E-CABC9F01AEC7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5AE2-6EE8-4DE9-B43A-1FEE04A7D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2B-8408-48C6-9C0E-CABC9F01AEC7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5AE2-6EE8-4DE9-B43A-1FEE04A7D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2B-8408-48C6-9C0E-CABC9F01AEC7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5AE2-6EE8-4DE9-B43A-1FEE04A7D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0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2B-8408-48C6-9C0E-CABC9F01AEC7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5AE2-6EE8-4DE9-B43A-1FEE04A7D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5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2B-8408-48C6-9C0E-CABC9F01AEC7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5AE2-6EE8-4DE9-B43A-1FEE04A7D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2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2B-8408-48C6-9C0E-CABC9F01AEC7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5AE2-6EE8-4DE9-B43A-1FEE04A7D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1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F812B-8408-48C6-9C0E-CABC9F01AEC7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75AE2-6EE8-4DE9-B43A-1FEE04A7D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6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535CF45-5EB9-1F81-F40C-1013FA09D6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2927" y="2001838"/>
            <a:ext cx="9144000" cy="19097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상품입출고</a:t>
            </a:r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ko-KR" alt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데이터 베이스 구축 제안서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927" y="4168206"/>
            <a:ext cx="9144000" cy="37451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rgbClr val="D3D9CD"/>
                </a:solidFill>
                <a:latin typeface="+mj-lt"/>
                <a:ea typeface="Pretendard" panose="02000503000000020004" pitchFamily="2" charset="-127"/>
                <a:cs typeface="Pretendard" panose="02000503000000020004" pitchFamily="2" charset="-127"/>
              </a:rPr>
              <a:t>HM </a:t>
            </a:r>
            <a:r>
              <a:rPr lang="ko-KR" altLang="en-US" sz="1800" dirty="0" err="1" smtClean="0">
                <a:solidFill>
                  <a:srgbClr val="D3D9CD"/>
                </a:solidFill>
                <a:latin typeface="+mj-lt"/>
                <a:ea typeface="Pretendard" panose="02000503000000020004" pitchFamily="2" charset="-127"/>
                <a:cs typeface="Pretendard" panose="02000503000000020004" pitchFamily="2" charset="-127"/>
              </a:rPr>
              <a:t>상품입출고</a:t>
            </a:r>
            <a:endParaRPr lang="ko-KR" altLang="en-US" sz="1800" dirty="0">
              <a:solidFill>
                <a:srgbClr val="D3D9CD"/>
              </a:solidFill>
              <a:latin typeface="+mj-lt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839E60-AA4A-2371-9C85-09C6E6C60D74}"/>
              </a:ext>
            </a:extLst>
          </p:cNvPr>
          <p:cNvCxnSpPr>
            <a:cxnSpLocks/>
          </p:cNvCxnSpPr>
          <p:nvPr/>
        </p:nvCxnSpPr>
        <p:spPr>
          <a:xfrm>
            <a:off x="440602" y="6053796"/>
            <a:ext cx="11310796" cy="0"/>
          </a:xfrm>
          <a:prstGeom prst="line">
            <a:avLst/>
          </a:prstGeom>
          <a:ln>
            <a:solidFill>
              <a:srgbClr val="D3D9CD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799D98-9FFC-B4B4-F3CC-1A68A880C7BC}"/>
              </a:ext>
            </a:extLst>
          </p:cNvPr>
          <p:cNvSpPr txBox="1"/>
          <p:nvPr/>
        </p:nvSpPr>
        <p:spPr>
          <a:xfrm>
            <a:off x="399444" y="467979"/>
            <a:ext cx="38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2024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첫번째 조별과제 </a:t>
            </a:r>
            <a:endParaRPr lang="ko-KR" altLang="en-US" sz="1200" dirty="0">
              <a:solidFill>
                <a:srgbClr val="D3D9CD"/>
              </a:solidFill>
              <a:latin typeface="Arial Black" panose="020B0A04020102020204" pitchFamily="34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2BAC0-23F4-288E-2920-AA631C7D1E7A}"/>
              </a:ext>
            </a:extLst>
          </p:cNvPr>
          <p:cNvSpPr txBox="1"/>
          <p:nvPr/>
        </p:nvSpPr>
        <p:spPr>
          <a:xfrm>
            <a:off x="356798" y="6138189"/>
            <a:ext cx="2033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rgbClr val="D3D9C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조승훈</a:t>
            </a:r>
            <a:r>
              <a:rPr lang="en-US" altLang="ko-KR" sz="1400" dirty="0" smtClean="0">
                <a:solidFill>
                  <a:srgbClr val="D3D9C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dirty="0" smtClean="0">
                <a:solidFill>
                  <a:srgbClr val="D3D9C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홍성우</a:t>
            </a:r>
            <a:r>
              <a:rPr lang="en-US" altLang="ko-KR" sz="1400" dirty="0" smtClean="0">
                <a:solidFill>
                  <a:srgbClr val="D3D9C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dirty="0" smtClean="0">
                <a:solidFill>
                  <a:srgbClr val="D3D9C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손정현</a:t>
            </a:r>
            <a:endParaRPr lang="ko-KR" altLang="en-US" sz="1400" dirty="0">
              <a:solidFill>
                <a:srgbClr val="D3D9CD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60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3E0A00-DABE-9887-442A-E80081510A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943" y="1424895"/>
            <a:ext cx="1936919" cy="644526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D3D9CD"/>
                </a:solidFill>
                <a:latin typeface="Arial Black" panose="020B0A04020102020204" pitchFamily="34" charset="0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목차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50758-9EC5-A1F5-31A4-5F5E9DE359DC}"/>
              </a:ext>
            </a:extLst>
          </p:cNvPr>
          <p:cNvSpPr txBox="1"/>
          <p:nvPr/>
        </p:nvSpPr>
        <p:spPr>
          <a:xfrm>
            <a:off x="658943" y="1951228"/>
            <a:ext cx="17844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3D9CD"/>
                </a:solidFill>
                <a:latin typeface="Arial Black" panose="020B0A04020102020204" pitchFamily="34" charset="0"/>
                <a:ea typeface="Pretendard SemiBold" panose="02000703000000020004" pitchFamily="2" charset="-127"/>
                <a:cs typeface="Pretendard SemiBold" panose="02000703000000020004" pitchFamily="2" charset="-127"/>
              </a:rPr>
              <a:t>CONTENT</a:t>
            </a:r>
            <a:endParaRPr lang="ko-KR" altLang="en-US" sz="1600" dirty="0">
              <a:latin typeface="Arial Black" panose="020B0A04020102020204" pitchFamily="34" charset="0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B23D73-41C6-6F84-1FDF-354B6C620AFA}"/>
              </a:ext>
            </a:extLst>
          </p:cNvPr>
          <p:cNvSpPr txBox="1"/>
          <p:nvPr/>
        </p:nvSpPr>
        <p:spPr>
          <a:xfrm>
            <a:off x="656085" y="4118086"/>
            <a:ext cx="497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3D9CD"/>
                </a:solidFill>
                <a:latin typeface="Arial Black" panose="020B0A04020102020204" pitchFamily="34" charset="0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01</a:t>
            </a:r>
            <a:endParaRPr lang="en-US" altLang="ko-KR" dirty="0">
              <a:solidFill>
                <a:srgbClr val="D3D9CD"/>
              </a:solidFill>
              <a:latin typeface="Arial Black" panose="020B0A04020102020204" pitchFamily="34" charset="0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A12EBA-4701-01A3-D857-D48DF2E3CD52}"/>
              </a:ext>
            </a:extLst>
          </p:cNvPr>
          <p:cNvSpPr txBox="1"/>
          <p:nvPr/>
        </p:nvSpPr>
        <p:spPr>
          <a:xfrm>
            <a:off x="1013143" y="4067002"/>
            <a:ext cx="213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D3D9CD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요구사항정리</a:t>
            </a:r>
            <a:endParaRPr lang="ko-KR" altLang="en-US" sz="24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1C23DDE-5FBD-CC14-A727-5F342D5F64B5}"/>
              </a:ext>
            </a:extLst>
          </p:cNvPr>
          <p:cNvCxnSpPr>
            <a:cxnSpLocks/>
          </p:cNvCxnSpPr>
          <p:nvPr/>
        </p:nvCxnSpPr>
        <p:spPr>
          <a:xfrm>
            <a:off x="440602" y="743485"/>
            <a:ext cx="11310796" cy="0"/>
          </a:xfrm>
          <a:prstGeom prst="line">
            <a:avLst/>
          </a:prstGeom>
          <a:ln>
            <a:solidFill>
              <a:srgbClr val="D3D9CD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B23D73-41C6-6F84-1FDF-354B6C620AFA}"/>
              </a:ext>
            </a:extLst>
          </p:cNvPr>
          <p:cNvSpPr txBox="1"/>
          <p:nvPr/>
        </p:nvSpPr>
        <p:spPr>
          <a:xfrm>
            <a:off x="3284985" y="4118086"/>
            <a:ext cx="497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D3D9CD"/>
                </a:solidFill>
                <a:latin typeface="Arial Black" panose="020B0A04020102020204" pitchFamily="34" charset="0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02</a:t>
            </a:r>
            <a:endParaRPr lang="en-US" altLang="ko-KR" dirty="0">
              <a:solidFill>
                <a:srgbClr val="D3D9CD"/>
              </a:solidFill>
              <a:latin typeface="Arial Black" panose="020B0A04020102020204" pitchFamily="34" charset="0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A12EBA-4701-01A3-D857-D48DF2E3CD52}"/>
              </a:ext>
            </a:extLst>
          </p:cNvPr>
          <p:cNvSpPr txBox="1"/>
          <p:nvPr/>
        </p:nvSpPr>
        <p:spPr>
          <a:xfrm>
            <a:off x="3642043" y="4067002"/>
            <a:ext cx="213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D3D9CD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테이블명세서</a:t>
            </a:r>
            <a:endParaRPr lang="ko-KR" altLang="en-US" sz="24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B23D73-41C6-6F84-1FDF-354B6C620AFA}"/>
              </a:ext>
            </a:extLst>
          </p:cNvPr>
          <p:cNvSpPr txBox="1"/>
          <p:nvPr/>
        </p:nvSpPr>
        <p:spPr>
          <a:xfrm>
            <a:off x="656085" y="5015906"/>
            <a:ext cx="497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D3D9CD"/>
                </a:solidFill>
                <a:latin typeface="Arial Black" panose="020B0A04020102020204" pitchFamily="34" charset="0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03</a:t>
            </a:r>
            <a:endParaRPr lang="en-US" altLang="ko-KR" dirty="0">
              <a:solidFill>
                <a:srgbClr val="D3D9CD"/>
              </a:solidFill>
              <a:latin typeface="Arial Black" panose="020B0A04020102020204" pitchFamily="34" charset="0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A12EBA-4701-01A3-D857-D48DF2E3CD52}"/>
              </a:ext>
            </a:extLst>
          </p:cNvPr>
          <p:cNvSpPr txBox="1"/>
          <p:nvPr/>
        </p:nvSpPr>
        <p:spPr>
          <a:xfrm>
            <a:off x="1013143" y="4964822"/>
            <a:ext cx="213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srgbClr val="D3D9CD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쿼리작성</a:t>
            </a:r>
            <a:endParaRPr lang="ko-KR" altLang="en-US" sz="24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B23D73-41C6-6F84-1FDF-354B6C620AFA}"/>
              </a:ext>
            </a:extLst>
          </p:cNvPr>
          <p:cNvSpPr txBox="1"/>
          <p:nvPr/>
        </p:nvSpPr>
        <p:spPr>
          <a:xfrm>
            <a:off x="3284985" y="5015906"/>
            <a:ext cx="497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D3D9CD"/>
                </a:solidFill>
                <a:latin typeface="Arial Black" panose="020B0A04020102020204" pitchFamily="34" charset="0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04</a:t>
            </a:r>
            <a:endParaRPr lang="en-US" altLang="ko-KR" dirty="0">
              <a:solidFill>
                <a:srgbClr val="D3D9CD"/>
              </a:solidFill>
              <a:latin typeface="Arial Black" panose="020B0A04020102020204" pitchFamily="34" charset="0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A12EBA-4701-01A3-D857-D48DF2E3CD52}"/>
              </a:ext>
            </a:extLst>
          </p:cNvPr>
          <p:cNvSpPr txBox="1"/>
          <p:nvPr/>
        </p:nvSpPr>
        <p:spPr>
          <a:xfrm>
            <a:off x="3642043" y="4964822"/>
            <a:ext cx="3906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D3D9CD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구축된 데이터베이스 증빙</a:t>
            </a:r>
            <a:endParaRPr lang="ko-KR" altLang="en-US" sz="24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99D98-9FFC-B4B4-F3CC-1A68A880C7BC}"/>
              </a:ext>
            </a:extLst>
          </p:cNvPr>
          <p:cNvSpPr txBox="1"/>
          <p:nvPr/>
        </p:nvSpPr>
        <p:spPr>
          <a:xfrm>
            <a:off x="399444" y="467979"/>
            <a:ext cx="38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2024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첫번째 조별과제 </a:t>
            </a:r>
            <a:endParaRPr lang="ko-KR" altLang="en-US" sz="1200" dirty="0">
              <a:solidFill>
                <a:srgbClr val="D3D9CD"/>
              </a:solidFill>
              <a:latin typeface="Arial Black" panose="020B0A04020102020204" pitchFamily="34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81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7D5DF1-00C9-EC64-465C-A364728EBC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E273AA-4694-E07E-297E-DEC2E539D8D8}"/>
              </a:ext>
            </a:extLst>
          </p:cNvPr>
          <p:cNvCxnSpPr>
            <a:cxnSpLocks/>
          </p:cNvCxnSpPr>
          <p:nvPr/>
        </p:nvCxnSpPr>
        <p:spPr>
          <a:xfrm>
            <a:off x="440602" y="6074453"/>
            <a:ext cx="11310796" cy="0"/>
          </a:xfrm>
          <a:prstGeom prst="line">
            <a:avLst/>
          </a:prstGeom>
          <a:ln w="19050">
            <a:solidFill>
              <a:srgbClr val="3C2924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410B77-3831-DC3F-0393-5628BBAC200A}"/>
              </a:ext>
            </a:extLst>
          </p:cNvPr>
          <p:cNvSpPr txBox="1"/>
          <p:nvPr/>
        </p:nvSpPr>
        <p:spPr>
          <a:xfrm>
            <a:off x="7327381" y="6174725"/>
            <a:ext cx="450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3C2924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04</a:t>
            </a:r>
            <a:endParaRPr lang="ko-KR" altLang="en-US" sz="1200" dirty="0">
              <a:solidFill>
                <a:srgbClr val="3C292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DDF1F36-D110-EE4B-50BB-8FE7D800F901}"/>
              </a:ext>
            </a:extLst>
          </p:cNvPr>
          <p:cNvSpPr txBox="1">
            <a:spLocks/>
          </p:cNvSpPr>
          <p:nvPr/>
        </p:nvSpPr>
        <p:spPr>
          <a:xfrm>
            <a:off x="440602" y="598387"/>
            <a:ext cx="1222210" cy="834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C2924"/>
                </a:solidFill>
                <a:latin typeface="Arial Black" panose="020B0A04020102020204" pitchFamily="34" charset="0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01</a:t>
            </a:r>
            <a:endParaRPr lang="ko-KR" altLang="en-US" dirty="0">
              <a:solidFill>
                <a:srgbClr val="3C2924"/>
              </a:solidFill>
              <a:latin typeface="Arial Black" panose="020B0A04020102020204" pitchFamily="34" charset="0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28065C0-FD3D-F080-F4C5-48E87986753C}"/>
              </a:ext>
            </a:extLst>
          </p:cNvPr>
          <p:cNvSpPr txBox="1">
            <a:spLocks/>
          </p:cNvSpPr>
          <p:nvPr/>
        </p:nvSpPr>
        <p:spPr>
          <a:xfrm>
            <a:off x="1662812" y="598387"/>
            <a:ext cx="9716196" cy="834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rgbClr val="4A322C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요구사항정리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584771-37B7-103E-08A0-E6B508970FCB}"/>
              </a:ext>
            </a:extLst>
          </p:cNvPr>
          <p:cNvCxnSpPr>
            <a:cxnSpLocks/>
          </p:cNvCxnSpPr>
          <p:nvPr/>
        </p:nvCxnSpPr>
        <p:spPr>
          <a:xfrm>
            <a:off x="1473319" y="681457"/>
            <a:ext cx="0" cy="617518"/>
          </a:xfrm>
          <a:prstGeom prst="line">
            <a:avLst/>
          </a:prstGeom>
          <a:ln w="28575">
            <a:solidFill>
              <a:srgbClr val="4A322C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CC1677-6660-E5E4-1B90-5943E96D6C1A}"/>
              </a:ext>
            </a:extLst>
          </p:cNvPr>
          <p:cNvSpPr/>
          <p:nvPr/>
        </p:nvSpPr>
        <p:spPr>
          <a:xfrm>
            <a:off x="0" y="0"/>
            <a:ext cx="12192000" cy="133815"/>
          </a:xfrm>
          <a:prstGeom prst="rect">
            <a:avLst/>
          </a:prstGeom>
          <a:solidFill>
            <a:srgbClr val="4A3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2202" y="2599900"/>
            <a:ext cx="10836806" cy="210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이번 프로젝트는 </a:t>
            </a:r>
            <a:r>
              <a:rPr lang="ko-KR" altLang="en-US" b="1" i="0" dirty="0" err="1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상품입출고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 데이터베이스를 구축합니다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상품은 상품 번호가 있으며 상품 번호는 회사명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+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번호를 구성됩니다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회사명은 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HM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이고 번호는 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001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부터 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999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번까지 입력 가능하고 상품은 담당자를 기록하여야 합니다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수량이 있으며 수량 또한 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1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부터 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100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까지 이고 </a:t>
            </a:r>
            <a:r>
              <a:rPr lang="ko-KR" altLang="en-US" b="1" i="0" dirty="0" err="1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등록일은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 </a:t>
            </a:r>
            <a:r>
              <a:rPr lang="ko-KR" altLang="en-US" b="1" i="0" dirty="0" err="1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년월일시분초를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 저장해야 합니다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상품은 창고로 등록하여야 하며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창고는 창고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1, 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창고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2, 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창고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3 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입니다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  <a:endParaRPr lang="en-US" altLang="ko-KR" b="1" i="0" dirty="0">
              <a:solidFill>
                <a:srgbClr val="000000"/>
              </a:solidFill>
              <a:effectLst/>
              <a:latin typeface="Gulim" panose="020B0600000101010101" pitchFamily="50" charset="-127"/>
              <a:ea typeface="Gulim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99D98-9FFC-B4B4-F3CC-1A68A880C7BC}"/>
              </a:ext>
            </a:extLst>
          </p:cNvPr>
          <p:cNvSpPr txBox="1"/>
          <p:nvPr/>
        </p:nvSpPr>
        <p:spPr>
          <a:xfrm>
            <a:off x="440602" y="6189227"/>
            <a:ext cx="38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4A322C"/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2024 </a:t>
            </a:r>
            <a:r>
              <a:rPr lang="ko-KR" altLang="en-US" sz="1200" dirty="0" smtClean="0">
                <a:solidFill>
                  <a:srgbClr val="4A322C"/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첫번째 조별과제 </a:t>
            </a:r>
            <a:endParaRPr lang="ko-KR" altLang="en-US" sz="1200" dirty="0">
              <a:solidFill>
                <a:srgbClr val="4A322C"/>
              </a:solidFill>
              <a:latin typeface="Arial Black" panose="020B0A04020102020204" pitchFamily="34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0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7D5DF1-00C9-EC64-465C-A364728EBC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E273AA-4694-E07E-297E-DEC2E539D8D8}"/>
              </a:ext>
            </a:extLst>
          </p:cNvPr>
          <p:cNvCxnSpPr>
            <a:cxnSpLocks/>
          </p:cNvCxnSpPr>
          <p:nvPr/>
        </p:nvCxnSpPr>
        <p:spPr>
          <a:xfrm>
            <a:off x="440602" y="6074453"/>
            <a:ext cx="11310796" cy="0"/>
          </a:xfrm>
          <a:prstGeom prst="line">
            <a:avLst/>
          </a:prstGeom>
          <a:ln w="19050">
            <a:solidFill>
              <a:srgbClr val="3C2924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410B77-3831-DC3F-0393-5628BBAC200A}"/>
              </a:ext>
            </a:extLst>
          </p:cNvPr>
          <p:cNvSpPr txBox="1"/>
          <p:nvPr/>
        </p:nvSpPr>
        <p:spPr>
          <a:xfrm>
            <a:off x="7327381" y="6174725"/>
            <a:ext cx="450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3C2924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05</a:t>
            </a:r>
            <a:endParaRPr lang="ko-KR" altLang="en-US" sz="1200" dirty="0">
              <a:solidFill>
                <a:srgbClr val="3C292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DDF1F36-D110-EE4B-50BB-8FE7D800F901}"/>
              </a:ext>
            </a:extLst>
          </p:cNvPr>
          <p:cNvSpPr txBox="1">
            <a:spLocks/>
          </p:cNvSpPr>
          <p:nvPr/>
        </p:nvSpPr>
        <p:spPr>
          <a:xfrm>
            <a:off x="440602" y="598387"/>
            <a:ext cx="1222210" cy="834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3C2924"/>
                </a:solidFill>
                <a:latin typeface="Arial Black" panose="020B0A04020102020204" pitchFamily="34" charset="0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02</a:t>
            </a:r>
            <a:endParaRPr lang="ko-KR" altLang="en-US" dirty="0">
              <a:solidFill>
                <a:srgbClr val="3C2924"/>
              </a:solidFill>
              <a:latin typeface="Arial Black" panose="020B0A04020102020204" pitchFamily="34" charset="0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28065C0-FD3D-F080-F4C5-48E87986753C}"/>
              </a:ext>
            </a:extLst>
          </p:cNvPr>
          <p:cNvSpPr txBox="1">
            <a:spLocks/>
          </p:cNvSpPr>
          <p:nvPr/>
        </p:nvSpPr>
        <p:spPr>
          <a:xfrm>
            <a:off x="1662812" y="598387"/>
            <a:ext cx="9716196" cy="834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rgbClr val="4A322C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테이블명세서</a:t>
            </a:r>
            <a:endParaRPr lang="ko-KR" altLang="en-US" sz="3600" dirty="0">
              <a:solidFill>
                <a:srgbClr val="4A322C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584771-37B7-103E-08A0-E6B508970FCB}"/>
              </a:ext>
            </a:extLst>
          </p:cNvPr>
          <p:cNvCxnSpPr>
            <a:cxnSpLocks/>
          </p:cNvCxnSpPr>
          <p:nvPr/>
        </p:nvCxnSpPr>
        <p:spPr>
          <a:xfrm>
            <a:off x="1473319" y="681457"/>
            <a:ext cx="0" cy="617518"/>
          </a:xfrm>
          <a:prstGeom prst="line">
            <a:avLst/>
          </a:prstGeom>
          <a:ln w="28575">
            <a:solidFill>
              <a:srgbClr val="4A322C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CC1677-6660-E5E4-1B90-5943E96D6C1A}"/>
              </a:ext>
            </a:extLst>
          </p:cNvPr>
          <p:cNvSpPr/>
          <p:nvPr/>
        </p:nvSpPr>
        <p:spPr>
          <a:xfrm>
            <a:off x="0" y="0"/>
            <a:ext cx="12192000" cy="133815"/>
          </a:xfrm>
          <a:prstGeom prst="rect">
            <a:avLst/>
          </a:prstGeom>
          <a:solidFill>
            <a:srgbClr val="4A3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" y="1347497"/>
            <a:ext cx="12031754" cy="4163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799D98-9FFC-B4B4-F3CC-1A68A880C7BC}"/>
              </a:ext>
            </a:extLst>
          </p:cNvPr>
          <p:cNvSpPr txBox="1"/>
          <p:nvPr/>
        </p:nvSpPr>
        <p:spPr>
          <a:xfrm>
            <a:off x="440602" y="6189227"/>
            <a:ext cx="38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4A322C"/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2024 </a:t>
            </a:r>
            <a:r>
              <a:rPr lang="ko-KR" altLang="en-US" sz="1200" dirty="0" smtClean="0">
                <a:solidFill>
                  <a:srgbClr val="4A322C"/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첫번째 조별과제 </a:t>
            </a:r>
            <a:endParaRPr lang="ko-KR" altLang="en-US" sz="1200" dirty="0">
              <a:solidFill>
                <a:srgbClr val="4A322C"/>
              </a:solidFill>
              <a:latin typeface="Arial Black" panose="020B0A04020102020204" pitchFamily="34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34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7D5DF1-00C9-EC64-465C-A364728EBC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E273AA-4694-E07E-297E-DEC2E539D8D8}"/>
              </a:ext>
            </a:extLst>
          </p:cNvPr>
          <p:cNvCxnSpPr>
            <a:cxnSpLocks/>
          </p:cNvCxnSpPr>
          <p:nvPr/>
        </p:nvCxnSpPr>
        <p:spPr>
          <a:xfrm>
            <a:off x="440602" y="6074453"/>
            <a:ext cx="11310796" cy="0"/>
          </a:xfrm>
          <a:prstGeom prst="line">
            <a:avLst/>
          </a:prstGeom>
          <a:ln w="19050">
            <a:solidFill>
              <a:srgbClr val="3C2924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410B77-3831-DC3F-0393-5628BBAC200A}"/>
              </a:ext>
            </a:extLst>
          </p:cNvPr>
          <p:cNvSpPr txBox="1"/>
          <p:nvPr/>
        </p:nvSpPr>
        <p:spPr>
          <a:xfrm>
            <a:off x="7327381" y="6174725"/>
            <a:ext cx="450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3C2924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06</a:t>
            </a:r>
            <a:endParaRPr lang="ko-KR" altLang="en-US" sz="1200" dirty="0">
              <a:solidFill>
                <a:srgbClr val="3C292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DDF1F36-D110-EE4B-50BB-8FE7D800F901}"/>
              </a:ext>
            </a:extLst>
          </p:cNvPr>
          <p:cNvSpPr txBox="1">
            <a:spLocks/>
          </p:cNvSpPr>
          <p:nvPr/>
        </p:nvSpPr>
        <p:spPr>
          <a:xfrm>
            <a:off x="440602" y="598387"/>
            <a:ext cx="1222210" cy="834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3C2924"/>
                </a:solidFill>
                <a:latin typeface="Arial Black" panose="020B0A04020102020204" pitchFamily="34" charset="0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03</a:t>
            </a:r>
            <a:endParaRPr lang="ko-KR" altLang="en-US" dirty="0">
              <a:solidFill>
                <a:srgbClr val="3C2924"/>
              </a:solidFill>
              <a:latin typeface="Arial Black" panose="020B0A04020102020204" pitchFamily="34" charset="0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28065C0-FD3D-F080-F4C5-48E87986753C}"/>
              </a:ext>
            </a:extLst>
          </p:cNvPr>
          <p:cNvSpPr txBox="1">
            <a:spLocks/>
          </p:cNvSpPr>
          <p:nvPr/>
        </p:nvSpPr>
        <p:spPr>
          <a:xfrm>
            <a:off x="1662812" y="598387"/>
            <a:ext cx="9716196" cy="834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rgbClr val="4A322C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쿼리작성</a:t>
            </a:r>
            <a:endParaRPr lang="ko-KR" altLang="en-US" sz="3600" dirty="0">
              <a:solidFill>
                <a:srgbClr val="4A322C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/>
          <a:stretch/>
        </p:blipFill>
        <p:spPr>
          <a:xfrm>
            <a:off x="1114672" y="3599314"/>
            <a:ext cx="10264336" cy="234193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584771-37B7-103E-08A0-E6B508970FCB}"/>
              </a:ext>
            </a:extLst>
          </p:cNvPr>
          <p:cNvCxnSpPr>
            <a:cxnSpLocks/>
          </p:cNvCxnSpPr>
          <p:nvPr/>
        </p:nvCxnSpPr>
        <p:spPr>
          <a:xfrm>
            <a:off x="1473319" y="681457"/>
            <a:ext cx="0" cy="617518"/>
          </a:xfrm>
          <a:prstGeom prst="line">
            <a:avLst/>
          </a:prstGeom>
          <a:ln w="28575">
            <a:solidFill>
              <a:srgbClr val="4A322C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CC1677-6660-E5E4-1B90-5943E96D6C1A}"/>
              </a:ext>
            </a:extLst>
          </p:cNvPr>
          <p:cNvSpPr/>
          <p:nvPr/>
        </p:nvSpPr>
        <p:spPr>
          <a:xfrm>
            <a:off x="0" y="0"/>
            <a:ext cx="12192000" cy="133815"/>
          </a:xfrm>
          <a:prstGeom prst="rect">
            <a:avLst/>
          </a:prstGeom>
          <a:solidFill>
            <a:srgbClr val="4A3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72" y="1591908"/>
            <a:ext cx="10264336" cy="1940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799D98-9FFC-B4B4-F3CC-1A68A880C7BC}"/>
              </a:ext>
            </a:extLst>
          </p:cNvPr>
          <p:cNvSpPr txBox="1"/>
          <p:nvPr/>
        </p:nvSpPr>
        <p:spPr>
          <a:xfrm>
            <a:off x="440602" y="6189227"/>
            <a:ext cx="38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4A322C"/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2024 </a:t>
            </a:r>
            <a:r>
              <a:rPr lang="ko-KR" altLang="en-US" sz="1200" dirty="0" smtClean="0">
                <a:solidFill>
                  <a:srgbClr val="4A322C"/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첫번째 조별과제 </a:t>
            </a:r>
            <a:endParaRPr lang="ko-KR" altLang="en-US" sz="1200" dirty="0">
              <a:solidFill>
                <a:srgbClr val="4A322C"/>
              </a:solidFill>
              <a:latin typeface="Arial Black" panose="020B0A04020102020204" pitchFamily="34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41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7D5DF1-00C9-EC64-465C-A364728EBC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E273AA-4694-E07E-297E-DEC2E539D8D8}"/>
              </a:ext>
            </a:extLst>
          </p:cNvPr>
          <p:cNvCxnSpPr>
            <a:cxnSpLocks/>
          </p:cNvCxnSpPr>
          <p:nvPr/>
        </p:nvCxnSpPr>
        <p:spPr>
          <a:xfrm>
            <a:off x="440602" y="6074453"/>
            <a:ext cx="11310796" cy="0"/>
          </a:xfrm>
          <a:prstGeom prst="line">
            <a:avLst/>
          </a:prstGeom>
          <a:ln w="19050">
            <a:solidFill>
              <a:srgbClr val="3C2924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410B77-3831-DC3F-0393-5628BBAC200A}"/>
              </a:ext>
            </a:extLst>
          </p:cNvPr>
          <p:cNvSpPr txBox="1"/>
          <p:nvPr/>
        </p:nvSpPr>
        <p:spPr>
          <a:xfrm>
            <a:off x="7327381" y="6174725"/>
            <a:ext cx="450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3C2924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07</a:t>
            </a:r>
            <a:endParaRPr lang="ko-KR" altLang="en-US" sz="1200" dirty="0">
              <a:solidFill>
                <a:srgbClr val="3C292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DDF1F36-D110-EE4B-50BB-8FE7D800F901}"/>
              </a:ext>
            </a:extLst>
          </p:cNvPr>
          <p:cNvSpPr txBox="1">
            <a:spLocks/>
          </p:cNvSpPr>
          <p:nvPr/>
        </p:nvSpPr>
        <p:spPr>
          <a:xfrm>
            <a:off x="440602" y="598387"/>
            <a:ext cx="1222210" cy="834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3C2924"/>
                </a:solidFill>
                <a:latin typeface="Arial Black" panose="020B0A04020102020204" pitchFamily="34" charset="0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04</a:t>
            </a:r>
            <a:endParaRPr lang="ko-KR" altLang="en-US" dirty="0">
              <a:solidFill>
                <a:srgbClr val="3C2924"/>
              </a:solidFill>
              <a:latin typeface="Arial Black" panose="020B0A04020102020204" pitchFamily="34" charset="0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28065C0-FD3D-F080-F4C5-48E87986753C}"/>
              </a:ext>
            </a:extLst>
          </p:cNvPr>
          <p:cNvSpPr txBox="1">
            <a:spLocks/>
          </p:cNvSpPr>
          <p:nvPr/>
        </p:nvSpPr>
        <p:spPr>
          <a:xfrm>
            <a:off x="1662812" y="598387"/>
            <a:ext cx="9716196" cy="834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rgbClr val="4A322C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구축된 데이터베이스 </a:t>
            </a:r>
            <a:r>
              <a:rPr lang="ko-KR" altLang="en-US" sz="3600" dirty="0" smtClean="0">
                <a:solidFill>
                  <a:srgbClr val="4A322C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증빙</a:t>
            </a:r>
            <a:endParaRPr lang="ko-KR" altLang="en-US" sz="3600" dirty="0">
              <a:solidFill>
                <a:srgbClr val="4A322C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584771-37B7-103E-08A0-E6B508970FCB}"/>
              </a:ext>
            </a:extLst>
          </p:cNvPr>
          <p:cNvCxnSpPr>
            <a:cxnSpLocks/>
          </p:cNvCxnSpPr>
          <p:nvPr/>
        </p:nvCxnSpPr>
        <p:spPr>
          <a:xfrm>
            <a:off x="1473319" y="681457"/>
            <a:ext cx="0" cy="617518"/>
          </a:xfrm>
          <a:prstGeom prst="line">
            <a:avLst/>
          </a:prstGeom>
          <a:ln w="28575">
            <a:solidFill>
              <a:srgbClr val="4A322C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CC1677-6660-E5E4-1B90-5943E96D6C1A}"/>
              </a:ext>
            </a:extLst>
          </p:cNvPr>
          <p:cNvSpPr/>
          <p:nvPr/>
        </p:nvSpPr>
        <p:spPr>
          <a:xfrm>
            <a:off x="0" y="0"/>
            <a:ext cx="12192000" cy="133815"/>
          </a:xfrm>
          <a:prstGeom prst="rect">
            <a:avLst/>
          </a:prstGeom>
          <a:solidFill>
            <a:srgbClr val="4A3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26" y="1433150"/>
            <a:ext cx="8012147" cy="43610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799D98-9FFC-B4B4-F3CC-1A68A880C7BC}"/>
              </a:ext>
            </a:extLst>
          </p:cNvPr>
          <p:cNvSpPr txBox="1"/>
          <p:nvPr/>
        </p:nvSpPr>
        <p:spPr>
          <a:xfrm>
            <a:off x="440602" y="6189227"/>
            <a:ext cx="38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4A322C"/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2024 </a:t>
            </a:r>
            <a:r>
              <a:rPr lang="ko-KR" altLang="en-US" sz="1200" dirty="0" smtClean="0">
                <a:solidFill>
                  <a:srgbClr val="4A322C"/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첫번째 조별과제 </a:t>
            </a:r>
            <a:endParaRPr lang="ko-KR" altLang="en-US" sz="1200" dirty="0">
              <a:solidFill>
                <a:srgbClr val="4A322C"/>
              </a:solidFill>
              <a:latin typeface="Arial Black" panose="020B0A04020102020204" pitchFamily="34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79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535CF45-5EB9-1F81-F40C-1013FA09D6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2927" y="2001838"/>
            <a:ext cx="9144000" cy="1909763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감사합니다 </a:t>
            </a:r>
            <a:r>
              <a:rPr lang="en-US" altLang="ko-KR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:)</a:t>
            </a:r>
            <a:endParaRPr lang="ko-KR" alt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927" y="4168206"/>
            <a:ext cx="9144000" cy="37451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rgbClr val="D3D9CD"/>
                </a:solidFill>
                <a:latin typeface="+mj-lt"/>
                <a:ea typeface="Pretendard" panose="02000503000000020004" pitchFamily="2" charset="-127"/>
                <a:cs typeface="Pretendard" panose="02000503000000020004" pitchFamily="2" charset="-127"/>
              </a:rPr>
              <a:t>HM </a:t>
            </a:r>
            <a:r>
              <a:rPr lang="ko-KR" altLang="en-US" sz="1800" dirty="0" err="1" smtClean="0">
                <a:solidFill>
                  <a:srgbClr val="D3D9CD"/>
                </a:solidFill>
                <a:latin typeface="+mj-lt"/>
                <a:ea typeface="Pretendard" panose="02000503000000020004" pitchFamily="2" charset="-127"/>
                <a:cs typeface="Pretendard" panose="02000503000000020004" pitchFamily="2" charset="-127"/>
              </a:rPr>
              <a:t>상품입출고</a:t>
            </a:r>
            <a:endParaRPr lang="ko-KR" altLang="en-US" sz="1800" dirty="0">
              <a:solidFill>
                <a:srgbClr val="D3D9CD"/>
              </a:solidFill>
              <a:latin typeface="+mj-lt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839E60-AA4A-2371-9C85-09C6E6C60D74}"/>
              </a:ext>
            </a:extLst>
          </p:cNvPr>
          <p:cNvCxnSpPr>
            <a:cxnSpLocks/>
          </p:cNvCxnSpPr>
          <p:nvPr/>
        </p:nvCxnSpPr>
        <p:spPr>
          <a:xfrm>
            <a:off x="440602" y="6053796"/>
            <a:ext cx="11310796" cy="0"/>
          </a:xfrm>
          <a:prstGeom prst="line">
            <a:avLst/>
          </a:prstGeom>
          <a:ln>
            <a:solidFill>
              <a:srgbClr val="D3D9CD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799D98-9FFC-B4B4-F3CC-1A68A880C7BC}"/>
              </a:ext>
            </a:extLst>
          </p:cNvPr>
          <p:cNvSpPr txBox="1"/>
          <p:nvPr/>
        </p:nvSpPr>
        <p:spPr>
          <a:xfrm>
            <a:off x="399444" y="467979"/>
            <a:ext cx="38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2024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Pretendard" panose="02000503000000020004" pitchFamily="2" charset="-127"/>
                <a:cs typeface="Pretendard" panose="02000503000000020004" pitchFamily="2" charset="-127"/>
              </a:rPr>
              <a:t>첫번째 조별과제 </a:t>
            </a:r>
            <a:endParaRPr lang="ko-KR" altLang="en-US" sz="1200" dirty="0">
              <a:solidFill>
                <a:srgbClr val="D3D9CD"/>
              </a:solidFill>
              <a:latin typeface="Arial Black" panose="020B0A04020102020204" pitchFamily="34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2BAC0-23F4-288E-2920-AA631C7D1E7A}"/>
              </a:ext>
            </a:extLst>
          </p:cNvPr>
          <p:cNvSpPr txBox="1"/>
          <p:nvPr/>
        </p:nvSpPr>
        <p:spPr>
          <a:xfrm>
            <a:off x="356798" y="6138189"/>
            <a:ext cx="2033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rgbClr val="D3D9C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조승훈</a:t>
            </a:r>
            <a:r>
              <a:rPr lang="en-US" altLang="ko-KR" sz="1400" dirty="0" smtClean="0">
                <a:solidFill>
                  <a:srgbClr val="D3D9C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dirty="0" smtClean="0">
                <a:solidFill>
                  <a:srgbClr val="D3D9C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홍성우</a:t>
            </a:r>
            <a:r>
              <a:rPr lang="en-US" altLang="ko-KR" sz="1400" dirty="0" smtClean="0">
                <a:solidFill>
                  <a:srgbClr val="D3D9C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dirty="0" smtClean="0">
                <a:solidFill>
                  <a:srgbClr val="D3D9C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손정현</a:t>
            </a:r>
            <a:endParaRPr lang="ko-KR" altLang="en-US" sz="1400" dirty="0">
              <a:solidFill>
                <a:srgbClr val="D3D9CD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02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126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Pretendard</vt:lpstr>
      <vt:lpstr>Pretendard ExtraBold</vt:lpstr>
      <vt:lpstr>Pretendard SemiBold</vt:lpstr>
      <vt:lpstr>Gulim</vt:lpstr>
      <vt:lpstr>맑은 고딕</vt:lpstr>
      <vt:lpstr>Arial</vt:lpstr>
      <vt:lpstr>Arial Black</vt:lpstr>
      <vt:lpstr>Office 테마</vt:lpstr>
      <vt:lpstr>상품입출고  데이터 베이스 구축 제안서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감사합니다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상품입출고  데이터 베이스 구축 제안서</dc:title>
  <dc:creator>human-17</dc:creator>
  <cp:lastModifiedBy>human-17</cp:lastModifiedBy>
  <cp:revision>4</cp:revision>
  <dcterms:created xsi:type="dcterms:W3CDTF">2024-01-29T08:22:33Z</dcterms:created>
  <dcterms:modified xsi:type="dcterms:W3CDTF">2024-01-29T23:57:14Z</dcterms:modified>
</cp:coreProperties>
</file>