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2" r:id="rId5"/>
    <p:sldId id="261" r:id="rId6"/>
    <p:sldId id="263" r:id="rId7"/>
    <p:sldId id="265" r:id="rId8"/>
    <p:sldId id="268" r:id="rId9"/>
    <p:sldId id="269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5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1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2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6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819B-E47B-44BA-BE48-970FF00601B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443-0E75-4060-8C11-4EA2D5E1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3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Database </a:t>
            </a:r>
            <a:r>
              <a:rPr lang="ko-KR" altLang="en-US" smtClean="0"/>
              <a:t>테이블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270017" y="140546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017" y="1744134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15" y="1388535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05215" y="1727201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6149" y="1066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86676" y="104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537204" y="1388531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37204" y="2167465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3336" y="104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14935" y="135467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414935" y="169333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067" y="1016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Table - </a:t>
            </a:r>
            <a:r>
              <a:rPr lang="ko-KR" altLang="en-US" sz="2400" dirty="0" err="1" smtClean="0"/>
              <a:t>과목소개</a:t>
            </a:r>
            <a:endParaRPr lang="en-US" altLang="ko-KR" sz="24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7467609" y="137159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67609" y="1710256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6805" y="982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과목소개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79747"/>
              </p:ext>
            </p:extLst>
          </p:nvPr>
        </p:nvGraphicFramePr>
        <p:xfrm>
          <a:off x="728135" y="4080935"/>
          <a:ext cx="10651065" cy="272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13">
                  <a:extLst>
                    <a:ext uri="{9D8B030D-6E8A-4147-A177-3AD203B41FA5}">
                      <a16:colId xmlns:a16="http://schemas.microsoft.com/office/drawing/2014/main" val="1130700242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3108048274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2045279252"/>
                    </a:ext>
                  </a:extLst>
                </a:gridCol>
                <a:gridCol w="1295229">
                  <a:extLst>
                    <a:ext uri="{9D8B030D-6E8A-4147-A177-3AD203B41FA5}">
                      <a16:colId xmlns:a16="http://schemas.microsoft.com/office/drawing/2014/main" val="3420729312"/>
                    </a:ext>
                  </a:extLst>
                </a:gridCol>
                <a:gridCol w="2965197">
                  <a:extLst>
                    <a:ext uri="{9D8B030D-6E8A-4147-A177-3AD203B41FA5}">
                      <a16:colId xmlns:a16="http://schemas.microsoft.com/office/drawing/2014/main" val="2923934811"/>
                    </a:ext>
                  </a:extLst>
                </a:gridCol>
              </a:tblGrid>
              <a:tr h="410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컬럼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9968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infonum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0904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과목코드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subjectcode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086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5929"/>
                  </a:ext>
                </a:extLst>
              </a:tr>
              <a:tr h="135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4578"/>
                  </a:ext>
                </a:extLst>
              </a:tr>
              <a:tr h="230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2192"/>
                  </a:ext>
                </a:extLst>
              </a:tr>
              <a:tr h="135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작성날짜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 </a:t>
                      </a:r>
                      <a:r>
                        <a:rPr lang="en-US" altLang="ko-KR" dirty="0" err="1" smtClean="0"/>
                        <a:t>sysdate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976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18" y="372533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수강신청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info_subject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8133" y="3369732"/>
            <a:ext cx="10651067" cy="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Table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8133" y="982131"/>
            <a:ext cx="10651066" cy="232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11751" y="1066800"/>
            <a:ext cx="2099715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3595" y="1066803"/>
            <a:ext cx="6299205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270017" y="140546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017" y="1744134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15" y="1388535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05215" y="1727201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6149" y="1066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86676" y="104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537204" y="1388531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37204" y="2167465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3336" y="104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14935" y="135467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414935" y="169333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067" y="1016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Table - </a:t>
            </a:r>
            <a:r>
              <a:rPr lang="ko-KR" altLang="en-US" sz="2400" dirty="0" smtClean="0"/>
              <a:t>과목</a:t>
            </a:r>
            <a:endParaRPr lang="en-US" altLang="ko-KR" sz="24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7467609" y="137159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67609" y="1710256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6805" y="982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과목소개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29721"/>
              </p:ext>
            </p:extLst>
          </p:nvPr>
        </p:nvGraphicFramePr>
        <p:xfrm>
          <a:off x="728135" y="4080935"/>
          <a:ext cx="10651065" cy="195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13">
                  <a:extLst>
                    <a:ext uri="{9D8B030D-6E8A-4147-A177-3AD203B41FA5}">
                      <a16:colId xmlns:a16="http://schemas.microsoft.com/office/drawing/2014/main" val="1130700242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3108048274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2045279252"/>
                    </a:ext>
                  </a:extLst>
                </a:gridCol>
                <a:gridCol w="1295229">
                  <a:extLst>
                    <a:ext uri="{9D8B030D-6E8A-4147-A177-3AD203B41FA5}">
                      <a16:colId xmlns:a16="http://schemas.microsoft.com/office/drawing/2014/main" val="3420729312"/>
                    </a:ext>
                  </a:extLst>
                </a:gridCol>
                <a:gridCol w="2965197">
                  <a:extLst>
                    <a:ext uri="{9D8B030D-6E8A-4147-A177-3AD203B41FA5}">
                      <a16:colId xmlns:a16="http://schemas.microsoft.com/office/drawing/2014/main" val="2923934811"/>
                    </a:ext>
                  </a:extLst>
                </a:gridCol>
              </a:tblGrid>
              <a:tr h="410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컬럼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9968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과목코드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subjectcode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086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교수명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professorname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5929"/>
                  </a:ext>
                </a:extLst>
              </a:tr>
              <a:tr h="135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classnum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4578"/>
                  </a:ext>
                </a:extLst>
              </a:tr>
              <a:tr h="135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개설일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976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18" y="372533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수강신청 </a:t>
            </a:r>
            <a:r>
              <a:rPr lang="en-US" altLang="ko-KR" dirty="0" smtClean="0"/>
              <a:t>: subject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8133" y="3369732"/>
            <a:ext cx="10651067" cy="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Table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8133" y="982131"/>
            <a:ext cx="10651066" cy="232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3595" y="1066803"/>
            <a:ext cx="8229605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7859" y="351366"/>
            <a:ext cx="10515600" cy="299893"/>
          </a:xfrm>
        </p:spPr>
        <p:txBody>
          <a:bodyPr>
            <a:normAutofit fontScale="90000"/>
          </a:bodyPr>
          <a:lstStyle/>
          <a:p>
            <a:r>
              <a:rPr lang="en-US" altLang="ko-KR" sz="2000" smtClean="0"/>
              <a:t>Database map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3560309" y="1008304"/>
            <a:ext cx="1645920" cy="2410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Database</a:t>
            </a:r>
            <a:endParaRPr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4258578" y="183957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83269" y="1766342"/>
            <a:ext cx="3002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릴레이션구조 </a:t>
            </a:r>
            <a:r>
              <a:rPr lang="en-US" altLang="ko-KR" sz="1000" smtClean="0"/>
              <a:t>: attribute, column, tuple, schema </a:t>
            </a:r>
            <a:endParaRPr lang="ko-KR" altLang="en-US" sz="1000"/>
          </a:p>
        </p:txBody>
      </p:sp>
      <p:sp>
        <p:nvSpPr>
          <p:cNvPr id="7" name="타원 6"/>
          <p:cNvSpPr/>
          <p:nvPr/>
        </p:nvSpPr>
        <p:spPr>
          <a:xfrm>
            <a:off x="3272140" y="2482422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6788" y="2342217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DDL</a:t>
            </a:r>
            <a:endParaRPr lang="en-US" altLang="ko-KR" sz="1000" dirty="0" smtClean="0"/>
          </a:p>
          <a:p>
            <a:r>
              <a:rPr lang="en-US" altLang="ko-KR" sz="1000" dirty="0" smtClean="0"/>
              <a:t>table </a:t>
            </a:r>
            <a:r>
              <a:rPr lang="ko-KR" altLang="en-US" sz="1000" dirty="0" smtClean="0"/>
              <a:t>만들기</a:t>
            </a:r>
            <a:r>
              <a:rPr lang="en-US" altLang="ko-KR" sz="1000" dirty="0" smtClean="0"/>
              <a:t>(create, drop, alter)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3274915" y="291522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40936" y="2817609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table </a:t>
            </a:r>
            <a:r>
              <a:rPr lang="ko-KR" altLang="en-US" sz="1000" dirty="0" smtClean="0"/>
              <a:t>만들기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제약조건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Key –primary key, foreign key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255818" y="2504588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5571" y="243135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DML-CRUD</a:t>
            </a:r>
            <a:endParaRPr lang="ko-KR" altLang="en-US" sz="1000"/>
          </a:p>
        </p:txBody>
      </p:sp>
      <p:sp>
        <p:nvSpPr>
          <p:cNvPr id="13" name="타원 12"/>
          <p:cNvSpPr/>
          <p:nvPr/>
        </p:nvSpPr>
        <p:spPr>
          <a:xfrm>
            <a:off x="4258591" y="2848180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8344" y="2774945"/>
            <a:ext cx="13163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</a:p>
          <a:p>
            <a:r>
              <a:rPr lang="en-US" altLang="ko-KR" sz="1000" dirty="0" smtClean="0"/>
              <a:t>From</a:t>
            </a:r>
          </a:p>
          <a:p>
            <a:r>
              <a:rPr lang="en-US" altLang="ko-KR" sz="1000" dirty="0" smtClean="0"/>
              <a:t>[Where]</a:t>
            </a:r>
            <a:endParaRPr lang="en-US" altLang="ko-KR" sz="1000" dirty="0" smtClean="0"/>
          </a:p>
          <a:p>
            <a:r>
              <a:rPr lang="en-US" altLang="ko-KR" sz="1000" dirty="0" smtClean="0"/>
              <a:t>[Group </a:t>
            </a:r>
            <a:r>
              <a:rPr lang="en-US" altLang="ko-KR" sz="1000" dirty="0" smtClean="0"/>
              <a:t>by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[having</a:t>
            </a:r>
            <a:r>
              <a:rPr lang="en-US" altLang="ko-KR" sz="1000" dirty="0" smtClean="0"/>
              <a:t>]]</a:t>
            </a:r>
            <a:endParaRPr lang="en-US" altLang="ko-KR" sz="1000" dirty="0" smtClean="0"/>
          </a:p>
          <a:p>
            <a:r>
              <a:rPr lang="en-US" altLang="ko-KR" sz="1000" dirty="0" smtClean="0"/>
              <a:t>[Order by]</a:t>
            </a:r>
            <a:endParaRPr lang="en-US" altLang="ko-KR" sz="1000" dirty="0" smtClean="0"/>
          </a:p>
        </p:txBody>
      </p:sp>
      <p:sp>
        <p:nvSpPr>
          <p:cNvPr id="15" name="타원 14"/>
          <p:cNvSpPr/>
          <p:nvPr/>
        </p:nvSpPr>
        <p:spPr>
          <a:xfrm>
            <a:off x="4277983" y="370715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94362" y="3628374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Subquery</a:t>
            </a:r>
            <a:endParaRPr lang="ko-KR" altLang="en-US" sz="1000"/>
          </a:p>
        </p:txBody>
      </p:sp>
      <p:sp>
        <p:nvSpPr>
          <p:cNvPr id="17" name="타원 16"/>
          <p:cNvSpPr/>
          <p:nvPr/>
        </p:nvSpPr>
        <p:spPr>
          <a:xfrm>
            <a:off x="4280750" y="4025809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05442" y="3947026"/>
            <a:ext cx="1459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</a:t>
            </a:r>
            <a:r>
              <a:rPr lang="ko-KR" altLang="en-US" sz="1000" dirty="0" smtClean="0"/>
              <a:t>문에서 </a:t>
            </a:r>
            <a:r>
              <a:rPr lang="ko-KR" altLang="en-US" sz="1000" dirty="0" err="1" smtClean="0"/>
              <a:t>함수사용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6037510" y="2490734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37263" y="241749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DCL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-commit, rollback</a:t>
            </a:r>
            <a:endParaRPr lang="ko-KR" altLang="en-US" sz="1000"/>
          </a:p>
        </p:txBody>
      </p:sp>
      <p:sp>
        <p:nvSpPr>
          <p:cNvPr id="22" name="타원 21"/>
          <p:cNvSpPr/>
          <p:nvPr/>
        </p:nvSpPr>
        <p:spPr>
          <a:xfrm>
            <a:off x="8051946" y="1825719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59609" y="1751677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데이터모델링 </a:t>
            </a: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ERD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8060270" y="2410374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60023" y="233713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요구사항정리표</a:t>
            </a:r>
            <a:endParaRPr lang="ko-KR" altLang="en-US" sz="1000"/>
          </a:p>
        </p:txBody>
      </p:sp>
      <p:sp>
        <p:nvSpPr>
          <p:cNvPr id="26" name="타원 25"/>
          <p:cNvSpPr/>
          <p:nvPr/>
        </p:nvSpPr>
        <p:spPr>
          <a:xfrm>
            <a:off x="8063042" y="2795530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171108" y="2722295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ERD</a:t>
            </a:r>
            <a:r>
              <a:rPr lang="ko-KR" altLang="en-US" sz="1000" smtClean="0"/>
              <a:t>그리기 </a:t>
            </a:r>
            <a:r>
              <a:rPr lang="en-US" altLang="ko-KR" sz="1000" smtClean="0"/>
              <a:t>&gt; </a:t>
            </a:r>
            <a:r>
              <a:rPr lang="ko-KR" altLang="en-US" sz="1000" smtClean="0"/>
              <a:t>테이블 유추</a:t>
            </a:r>
            <a:endParaRPr lang="ko-KR" altLang="en-US" sz="1000"/>
          </a:p>
        </p:txBody>
      </p:sp>
      <p:sp>
        <p:nvSpPr>
          <p:cNvPr id="28" name="타원 27"/>
          <p:cNvSpPr/>
          <p:nvPr/>
        </p:nvSpPr>
        <p:spPr>
          <a:xfrm>
            <a:off x="8074126" y="3139122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73879" y="306588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테이블명세서</a:t>
            </a:r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8085207" y="3457776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184960" y="33928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테이블구축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4283524" y="4352774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16527" y="428230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rownum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3277688" y="336688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75780" y="3299813"/>
            <a:ext cx="1891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제약조건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키 추가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3288773" y="3776981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40936" y="3694887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Index </a:t>
            </a:r>
            <a:r>
              <a:rPr lang="ko-KR" altLang="en-US" sz="1000" smtClean="0"/>
              <a:t>추가</a:t>
            </a:r>
            <a:r>
              <a:rPr lang="en-US" altLang="ko-KR" sz="1000" smtClean="0"/>
              <a:t>, </a:t>
            </a:r>
            <a:r>
              <a:rPr lang="ko-KR" altLang="en-US" sz="1000" smtClean="0"/>
              <a:t>수정</a:t>
            </a:r>
            <a:r>
              <a:rPr lang="en-US" altLang="ko-KR" sz="1000" smtClean="0"/>
              <a:t>, </a:t>
            </a:r>
            <a:r>
              <a:rPr lang="ko-KR" altLang="en-US" sz="1000" smtClean="0"/>
              <a:t>삭제</a:t>
            </a:r>
            <a:endParaRPr lang="ko-KR" altLang="en-US" sz="1000"/>
          </a:p>
        </p:txBody>
      </p:sp>
      <p:sp>
        <p:nvSpPr>
          <p:cNvPr id="39" name="자유형 38"/>
          <p:cNvSpPr/>
          <p:nvPr/>
        </p:nvSpPr>
        <p:spPr>
          <a:xfrm>
            <a:off x="4307717" y="1241060"/>
            <a:ext cx="25675" cy="662486"/>
          </a:xfrm>
          <a:custGeom>
            <a:avLst/>
            <a:gdLst>
              <a:gd name="connsiteX0" fmla="*/ 25675 w 25675"/>
              <a:gd name="connsiteY0" fmla="*/ 0 h 662486"/>
              <a:gd name="connsiteX1" fmla="*/ 737 w 25675"/>
              <a:gd name="connsiteY1" fmla="*/ 590204 h 662486"/>
              <a:gd name="connsiteX2" fmla="*/ 9050 w 25675"/>
              <a:gd name="connsiteY2" fmla="*/ 631768 h 66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5" h="662486">
                <a:moveTo>
                  <a:pt x="25675" y="0"/>
                </a:moveTo>
                <a:cubicBezTo>
                  <a:pt x="14591" y="242454"/>
                  <a:pt x="3508" y="484909"/>
                  <a:pt x="737" y="590204"/>
                </a:cubicBezTo>
                <a:cubicBezTo>
                  <a:pt x="-2034" y="695499"/>
                  <a:pt x="3508" y="663633"/>
                  <a:pt x="9050" y="6317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334846" y="1897766"/>
            <a:ext cx="940357" cy="615142"/>
          </a:xfrm>
          <a:custGeom>
            <a:avLst/>
            <a:gdLst>
              <a:gd name="connsiteX0" fmla="*/ 940357 w 940357"/>
              <a:gd name="connsiteY0" fmla="*/ 0 h 615142"/>
              <a:gd name="connsiteX1" fmla="*/ 150648 w 940357"/>
              <a:gd name="connsiteY1" fmla="*/ 191193 h 615142"/>
              <a:gd name="connsiteX2" fmla="*/ 1019 w 940357"/>
              <a:gd name="connsiteY2" fmla="*/ 615142 h 6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357" h="615142">
                <a:moveTo>
                  <a:pt x="940357" y="0"/>
                </a:moveTo>
                <a:cubicBezTo>
                  <a:pt x="623780" y="44334"/>
                  <a:pt x="307204" y="88669"/>
                  <a:pt x="150648" y="191193"/>
                </a:cubicBezTo>
                <a:cubicBezTo>
                  <a:pt x="-5908" y="293717"/>
                  <a:pt x="-2445" y="454429"/>
                  <a:pt x="1019" y="6151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4275203" y="1872828"/>
            <a:ext cx="61632" cy="640080"/>
          </a:xfrm>
          <a:custGeom>
            <a:avLst/>
            <a:gdLst>
              <a:gd name="connsiteX0" fmla="*/ 49876 w 61632"/>
              <a:gd name="connsiteY0" fmla="*/ 0 h 640080"/>
              <a:gd name="connsiteX1" fmla="*/ 58189 w 61632"/>
              <a:gd name="connsiteY1" fmla="*/ 515389 h 640080"/>
              <a:gd name="connsiteX2" fmla="*/ 0 w 61632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32" h="640080">
                <a:moveTo>
                  <a:pt x="49876" y="0"/>
                </a:moveTo>
                <a:cubicBezTo>
                  <a:pt x="58189" y="204354"/>
                  <a:pt x="66502" y="408709"/>
                  <a:pt x="58189" y="515389"/>
                </a:cubicBezTo>
                <a:cubicBezTo>
                  <a:pt x="49876" y="622069"/>
                  <a:pt x="24938" y="631074"/>
                  <a:pt x="0" y="6400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4300142" y="1881140"/>
            <a:ext cx="1807627" cy="615142"/>
          </a:xfrm>
          <a:custGeom>
            <a:avLst/>
            <a:gdLst>
              <a:gd name="connsiteX0" fmla="*/ 0 w 1807627"/>
              <a:gd name="connsiteY0" fmla="*/ 0 h 615142"/>
              <a:gd name="connsiteX1" fmla="*/ 540327 w 1807627"/>
              <a:gd name="connsiteY1" fmla="*/ 232757 h 615142"/>
              <a:gd name="connsiteX2" fmla="*/ 1637607 w 1807627"/>
              <a:gd name="connsiteY2" fmla="*/ 382386 h 615142"/>
              <a:gd name="connsiteX3" fmla="*/ 1787236 w 1807627"/>
              <a:gd name="connsiteY3" fmla="*/ 615142 h 6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7627" h="615142">
                <a:moveTo>
                  <a:pt x="0" y="0"/>
                </a:moveTo>
                <a:cubicBezTo>
                  <a:pt x="133696" y="84513"/>
                  <a:pt x="267393" y="169026"/>
                  <a:pt x="540327" y="232757"/>
                </a:cubicBezTo>
                <a:cubicBezTo>
                  <a:pt x="813261" y="296488"/>
                  <a:pt x="1429789" y="318655"/>
                  <a:pt x="1637607" y="382386"/>
                </a:cubicBezTo>
                <a:cubicBezTo>
                  <a:pt x="1845425" y="446117"/>
                  <a:pt x="1816330" y="530629"/>
                  <a:pt x="1787236" y="6151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4333392" y="1241060"/>
            <a:ext cx="3765666" cy="615142"/>
          </a:xfrm>
          <a:custGeom>
            <a:avLst/>
            <a:gdLst>
              <a:gd name="connsiteX0" fmla="*/ 0 w 3765666"/>
              <a:gd name="connsiteY0" fmla="*/ 0 h 615142"/>
              <a:gd name="connsiteX1" fmla="*/ 124691 w 3765666"/>
              <a:gd name="connsiteY1" fmla="*/ 324197 h 615142"/>
              <a:gd name="connsiteX2" fmla="*/ 673331 w 3765666"/>
              <a:gd name="connsiteY2" fmla="*/ 432262 h 615142"/>
              <a:gd name="connsiteX3" fmla="*/ 1363288 w 3765666"/>
              <a:gd name="connsiteY3" fmla="*/ 415637 h 615142"/>
              <a:gd name="connsiteX4" fmla="*/ 3133899 w 3765666"/>
              <a:gd name="connsiteY4" fmla="*/ 390699 h 615142"/>
              <a:gd name="connsiteX5" fmla="*/ 3765666 w 3765666"/>
              <a:gd name="connsiteY5" fmla="*/ 615142 h 6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5666" h="615142">
                <a:moveTo>
                  <a:pt x="0" y="0"/>
                </a:moveTo>
                <a:cubicBezTo>
                  <a:pt x="6234" y="126076"/>
                  <a:pt x="12469" y="252153"/>
                  <a:pt x="124691" y="324197"/>
                </a:cubicBezTo>
                <a:cubicBezTo>
                  <a:pt x="236913" y="396241"/>
                  <a:pt x="466898" y="417022"/>
                  <a:pt x="673331" y="432262"/>
                </a:cubicBezTo>
                <a:cubicBezTo>
                  <a:pt x="879764" y="447502"/>
                  <a:pt x="1363288" y="415637"/>
                  <a:pt x="1363288" y="415637"/>
                </a:cubicBezTo>
                <a:cubicBezTo>
                  <a:pt x="1773383" y="408710"/>
                  <a:pt x="2733503" y="357448"/>
                  <a:pt x="3133899" y="390699"/>
                </a:cubicBezTo>
                <a:cubicBezTo>
                  <a:pt x="3534295" y="423950"/>
                  <a:pt x="3649980" y="519546"/>
                  <a:pt x="3765666" y="6151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3310927" y="2512908"/>
            <a:ext cx="91722" cy="1305098"/>
          </a:xfrm>
          <a:custGeom>
            <a:avLst/>
            <a:gdLst>
              <a:gd name="connsiteX0" fmla="*/ 0 w 91722"/>
              <a:gd name="connsiteY0" fmla="*/ 0 h 1305098"/>
              <a:gd name="connsiteX1" fmla="*/ 16625 w 91722"/>
              <a:gd name="connsiteY1" fmla="*/ 465512 h 1305098"/>
              <a:gd name="connsiteX2" fmla="*/ 91440 w 91722"/>
              <a:gd name="connsiteY2" fmla="*/ 814647 h 1305098"/>
              <a:gd name="connsiteX3" fmla="*/ 41564 w 91722"/>
              <a:gd name="connsiteY3" fmla="*/ 922712 h 1305098"/>
              <a:gd name="connsiteX4" fmla="*/ 24938 w 91722"/>
              <a:gd name="connsiteY4" fmla="*/ 1122218 h 1305098"/>
              <a:gd name="connsiteX5" fmla="*/ 24938 w 91722"/>
              <a:gd name="connsiteY5" fmla="*/ 1305098 h 13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22" h="1305098">
                <a:moveTo>
                  <a:pt x="0" y="0"/>
                </a:moveTo>
                <a:cubicBezTo>
                  <a:pt x="692" y="164869"/>
                  <a:pt x="1385" y="329738"/>
                  <a:pt x="16625" y="465512"/>
                </a:cubicBezTo>
                <a:cubicBezTo>
                  <a:pt x="31865" y="601287"/>
                  <a:pt x="87284" y="738447"/>
                  <a:pt x="91440" y="814647"/>
                </a:cubicBezTo>
                <a:cubicBezTo>
                  <a:pt x="95596" y="890847"/>
                  <a:pt x="52648" y="871450"/>
                  <a:pt x="41564" y="922712"/>
                </a:cubicBezTo>
                <a:cubicBezTo>
                  <a:pt x="30480" y="973974"/>
                  <a:pt x="27709" y="1058487"/>
                  <a:pt x="24938" y="1122218"/>
                </a:cubicBezTo>
                <a:cubicBezTo>
                  <a:pt x="22167" y="1185949"/>
                  <a:pt x="23552" y="1245523"/>
                  <a:pt x="24938" y="13050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4274816" y="2537846"/>
            <a:ext cx="92522" cy="1870364"/>
          </a:xfrm>
          <a:custGeom>
            <a:avLst/>
            <a:gdLst>
              <a:gd name="connsiteX0" fmla="*/ 41951 w 92522"/>
              <a:gd name="connsiteY0" fmla="*/ 0 h 1870364"/>
              <a:gd name="connsiteX1" fmla="*/ 387 w 92522"/>
              <a:gd name="connsiteY1" fmla="*/ 182880 h 1870364"/>
              <a:gd name="connsiteX2" fmla="*/ 25326 w 92522"/>
              <a:gd name="connsiteY2" fmla="*/ 324196 h 1870364"/>
              <a:gd name="connsiteX3" fmla="*/ 91827 w 92522"/>
              <a:gd name="connsiteY3" fmla="*/ 955964 h 1870364"/>
              <a:gd name="connsiteX4" fmla="*/ 58576 w 92522"/>
              <a:gd name="connsiteY4" fmla="*/ 1188720 h 1870364"/>
              <a:gd name="connsiteX5" fmla="*/ 33638 w 92522"/>
              <a:gd name="connsiteY5" fmla="*/ 1471353 h 1870364"/>
              <a:gd name="connsiteX6" fmla="*/ 75202 w 92522"/>
              <a:gd name="connsiteY6" fmla="*/ 1562793 h 1870364"/>
              <a:gd name="connsiteX7" fmla="*/ 91827 w 92522"/>
              <a:gd name="connsiteY7" fmla="*/ 1770611 h 1870364"/>
              <a:gd name="connsiteX8" fmla="*/ 66889 w 92522"/>
              <a:gd name="connsiteY8" fmla="*/ 1870364 h 187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522" h="1870364">
                <a:moveTo>
                  <a:pt x="41951" y="0"/>
                </a:moveTo>
                <a:cubicBezTo>
                  <a:pt x="22554" y="64423"/>
                  <a:pt x="3158" y="128847"/>
                  <a:pt x="387" y="182880"/>
                </a:cubicBezTo>
                <a:cubicBezTo>
                  <a:pt x="-2384" y="236913"/>
                  <a:pt x="10086" y="195349"/>
                  <a:pt x="25326" y="324196"/>
                </a:cubicBezTo>
                <a:cubicBezTo>
                  <a:pt x="40566" y="453043"/>
                  <a:pt x="86285" y="811877"/>
                  <a:pt x="91827" y="955964"/>
                </a:cubicBezTo>
                <a:cubicBezTo>
                  <a:pt x="97369" y="1100051"/>
                  <a:pt x="68274" y="1102822"/>
                  <a:pt x="58576" y="1188720"/>
                </a:cubicBezTo>
                <a:cubicBezTo>
                  <a:pt x="48878" y="1274618"/>
                  <a:pt x="30867" y="1409008"/>
                  <a:pt x="33638" y="1471353"/>
                </a:cubicBezTo>
                <a:cubicBezTo>
                  <a:pt x="36409" y="1533698"/>
                  <a:pt x="65504" y="1512917"/>
                  <a:pt x="75202" y="1562793"/>
                </a:cubicBezTo>
                <a:cubicBezTo>
                  <a:pt x="84900" y="1612669"/>
                  <a:pt x="93212" y="1719349"/>
                  <a:pt x="91827" y="1770611"/>
                </a:cubicBezTo>
                <a:cubicBezTo>
                  <a:pt x="90442" y="1821873"/>
                  <a:pt x="78665" y="1846118"/>
                  <a:pt x="66889" y="18703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8088732" y="1864515"/>
            <a:ext cx="60257" cy="1649831"/>
          </a:xfrm>
          <a:custGeom>
            <a:avLst/>
            <a:gdLst>
              <a:gd name="connsiteX0" fmla="*/ 10326 w 60257"/>
              <a:gd name="connsiteY0" fmla="*/ 0 h 1649831"/>
              <a:gd name="connsiteX1" fmla="*/ 2013 w 60257"/>
              <a:gd name="connsiteY1" fmla="*/ 465513 h 1649831"/>
              <a:gd name="connsiteX2" fmla="*/ 43577 w 60257"/>
              <a:gd name="connsiteY2" fmla="*/ 598516 h 1649831"/>
              <a:gd name="connsiteX3" fmla="*/ 26951 w 60257"/>
              <a:gd name="connsiteY3" fmla="*/ 955964 h 1649831"/>
              <a:gd name="connsiteX4" fmla="*/ 60202 w 60257"/>
              <a:gd name="connsiteY4" fmla="*/ 1288473 h 1649831"/>
              <a:gd name="connsiteX5" fmla="*/ 35264 w 60257"/>
              <a:gd name="connsiteY5" fmla="*/ 1612669 h 1649831"/>
              <a:gd name="connsiteX6" fmla="*/ 51890 w 60257"/>
              <a:gd name="connsiteY6" fmla="*/ 1629295 h 16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57" h="1649831">
                <a:moveTo>
                  <a:pt x="10326" y="0"/>
                </a:moveTo>
                <a:cubicBezTo>
                  <a:pt x="3398" y="182880"/>
                  <a:pt x="-3529" y="365760"/>
                  <a:pt x="2013" y="465513"/>
                </a:cubicBezTo>
                <a:cubicBezTo>
                  <a:pt x="7555" y="565266"/>
                  <a:pt x="39421" y="516774"/>
                  <a:pt x="43577" y="598516"/>
                </a:cubicBezTo>
                <a:cubicBezTo>
                  <a:pt x="47733" y="680258"/>
                  <a:pt x="24180" y="840971"/>
                  <a:pt x="26951" y="955964"/>
                </a:cubicBezTo>
                <a:cubicBezTo>
                  <a:pt x="29722" y="1070957"/>
                  <a:pt x="58817" y="1179022"/>
                  <a:pt x="60202" y="1288473"/>
                </a:cubicBezTo>
                <a:cubicBezTo>
                  <a:pt x="61587" y="1397924"/>
                  <a:pt x="36649" y="1555865"/>
                  <a:pt x="35264" y="1612669"/>
                </a:cubicBezTo>
                <a:cubicBezTo>
                  <a:pt x="33879" y="1669473"/>
                  <a:pt x="42884" y="1649384"/>
                  <a:pt x="51890" y="1629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Database Map</a:t>
            </a:r>
          </a:p>
        </p:txBody>
      </p:sp>
      <p:sp>
        <p:nvSpPr>
          <p:cNvPr id="47" name="타원 46"/>
          <p:cNvSpPr/>
          <p:nvPr/>
        </p:nvSpPr>
        <p:spPr>
          <a:xfrm>
            <a:off x="224148" y="1978119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1257" y="189101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sequence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065402" y="1997898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33000" y="1921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1109736" y="249111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77334" y="24147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내장함수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1130531" y="1255223"/>
            <a:ext cx="3208713" cy="764770"/>
          </a:xfrm>
          <a:custGeom>
            <a:avLst/>
            <a:gdLst>
              <a:gd name="connsiteX0" fmla="*/ 3208713 w 3208713"/>
              <a:gd name="connsiteY0" fmla="*/ 0 h 764770"/>
              <a:gd name="connsiteX1" fmla="*/ 3059084 w 3208713"/>
              <a:gd name="connsiteY1" fmla="*/ 399010 h 764770"/>
              <a:gd name="connsiteX2" fmla="*/ 2552007 w 3208713"/>
              <a:gd name="connsiteY2" fmla="*/ 482138 h 764770"/>
              <a:gd name="connsiteX3" fmla="*/ 1363287 w 3208713"/>
              <a:gd name="connsiteY3" fmla="*/ 523701 h 764770"/>
              <a:gd name="connsiteX4" fmla="*/ 457200 w 3208713"/>
              <a:gd name="connsiteY4" fmla="*/ 573578 h 764770"/>
              <a:gd name="connsiteX5" fmla="*/ 0 w 3208713"/>
              <a:gd name="connsiteY5" fmla="*/ 764770 h 764770"/>
              <a:gd name="connsiteX6" fmla="*/ 0 w 3208713"/>
              <a:gd name="connsiteY6" fmla="*/ 764770 h 7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8713" h="764770">
                <a:moveTo>
                  <a:pt x="3208713" y="0"/>
                </a:moveTo>
                <a:cubicBezTo>
                  <a:pt x="3188624" y="159327"/>
                  <a:pt x="3168535" y="318654"/>
                  <a:pt x="3059084" y="399010"/>
                </a:cubicBezTo>
                <a:cubicBezTo>
                  <a:pt x="2949633" y="479366"/>
                  <a:pt x="2834640" y="461356"/>
                  <a:pt x="2552007" y="482138"/>
                </a:cubicBezTo>
                <a:cubicBezTo>
                  <a:pt x="2269374" y="502920"/>
                  <a:pt x="1712421" y="508461"/>
                  <a:pt x="1363287" y="523701"/>
                </a:cubicBezTo>
                <a:cubicBezTo>
                  <a:pt x="1014152" y="538941"/>
                  <a:pt x="684414" y="533400"/>
                  <a:pt x="457200" y="573578"/>
                </a:cubicBezTo>
                <a:cubicBezTo>
                  <a:pt x="229985" y="613756"/>
                  <a:pt x="0" y="764770"/>
                  <a:pt x="0" y="764770"/>
                </a:cubicBezTo>
                <a:lnTo>
                  <a:pt x="0" y="76477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266007" y="1255223"/>
            <a:ext cx="4073237" cy="773083"/>
          </a:xfrm>
          <a:custGeom>
            <a:avLst/>
            <a:gdLst>
              <a:gd name="connsiteX0" fmla="*/ 4073237 w 4073237"/>
              <a:gd name="connsiteY0" fmla="*/ 0 h 773083"/>
              <a:gd name="connsiteX1" fmla="*/ 3607724 w 4073237"/>
              <a:gd name="connsiteY1" fmla="*/ 349134 h 773083"/>
              <a:gd name="connsiteX2" fmla="*/ 2211186 w 4073237"/>
              <a:gd name="connsiteY2" fmla="*/ 382385 h 773083"/>
              <a:gd name="connsiteX3" fmla="*/ 764771 w 4073237"/>
              <a:gd name="connsiteY3" fmla="*/ 340821 h 773083"/>
              <a:gd name="connsiteX4" fmla="*/ 157942 w 4073237"/>
              <a:gd name="connsiteY4" fmla="*/ 498763 h 773083"/>
              <a:gd name="connsiteX5" fmla="*/ 0 w 4073237"/>
              <a:gd name="connsiteY5" fmla="*/ 773083 h 7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3237" h="773083">
                <a:moveTo>
                  <a:pt x="4073237" y="0"/>
                </a:moveTo>
                <a:cubicBezTo>
                  <a:pt x="3995651" y="142701"/>
                  <a:pt x="3918066" y="285403"/>
                  <a:pt x="3607724" y="349134"/>
                </a:cubicBezTo>
                <a:cubicBezTo>
                  <a:pt x="3297382" y="412865"/>
                  <a:pt x="2685011" y="383770"/>
                  <a:pt x="2211186" y="382385"/>
                </a:cubicBezTo>
                <a:cubicBezTo>
                  <a:pt x="1737361" y="381000"/>
                  <a:pt x="1106978" y="321425"/>
                  <a:pt x="764771" y="340821"/>
                </a:cubicBezTo>
                <a:cubicBezTo>
                  <a:pt x="422564" y="360217"/>
                  <a:pt x="285404" y="426719"/>
                  <a:pt x="157942" y="498763"/>
                </a:cubicBezTo>
                <a:cubicBezTo>
                  <a:pt x="30480" y="570807"/>
                  <a:pt x="15240" y="671945"/>
                  <a:pt x="0" y="773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1085378" y="2028306"/>
            <a:ext cx="45719" cy="523703"/>
          </a:xfrm>
          <a:custGeom>
            <a:avLst/>
            <a:gdLst>
              <a:gd name="connsiteX0" fmla="*/ 49877 w 49877"/>
              <a:gd name="connsiteY0" fmla="*/ 0 h 515389"/>
              <a:gd name="connsiteX1" fmla="*/ 0 w 49877"/>
              <a:gd name="connsiteY1" fmla="*/ 407324 h 515389"/>
              <a:gd name="connsiteX2" fmla="*/ 49877 w 49877"/>
              <a:gd name="connsiteY2" fmla="*/ 515389 h 51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7" h="515389">
                <a:moveTo>
                  <a:pt x="49877" y="0"/>
                </a:moveTo>
                <a:cubicBezTo>
                  <a:pt x="24938" y="160713"/>
                  <a:pt x="0" y="321426"/>
                  <a:pt x="0" y="407324"/>
                </a:cubicBezTo>
                <a:cubicBezTo>
                  <a:pt x="0" y="493222"/>
                  <a:pt x="24938" y="504305"/>
                  <a:pt x="49877" y="515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087979" y="3967622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163772" y="3885150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ERD_cloud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57" name="자유형 56"/>
          <p:cNvSpPr/>
          <p:nvPr/>
        </p:nvSpPr>
        <p:spPr>
          <a:xfrm>
            <a:off x="8121535" y="3507971"/>
            <a:ext cx="24938" cy="507076"/>
          </a:xfrm>
          <a:custGeom>
            <a:avLst/>
            <a:gdLst>
              <a:gd name="connsiteX0" fmla="*/ 0 w 24938"/>
              <a:gd name="connsiteY0" fmla="*/ 0 h 507076"/>
              <a:gd name="connsiteX1" fmla="*/ 8312 w 24938"/>
              <a:gd name="connsiteY1" fmla="*/ 357447 h 507076"/>
              <a:gd name="connsiteX2" fmla="*/ 24938 w 24938"/>
              <a:gd name="connsiteY2" fmla="*/ 507076 h 50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38" h="507076">
                <a:moveTo>
                  <a:pt x="0" y="0"/>
                </a:moveTo>
                <a:cubicBezTo>
                  <a:pt x="2078" y="136467"/>
                  <a:pt x="4156" y="272934"/>
                  <a:pt x="8312" y="357447"/>
                </a:cubicBezTo>
                <a:cubicBezTo>
                  <a:pt x="12468" y="441960"/>
                  <a:pt x="18703" y="474518"/>
                  <a:pt x="24938" y="5070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261358" y="4663117"/>
            <a:ext cx="99753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94361" y="45926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join</a:t>
            </a:r>
            <a:endParaRPr lang="ko-KR" altLang="en-US" sz="1000" dirty="0"/>
          </a:p>
        </p:txBody>
      </p:sp>
      <p:sp>
        <p:nvSpPr>
          <p:cNvPr id="60" name="자유형 59"/>
          <p:cNvSpPr/>
          <p:nvPr/>
        </p:nvSpPr>
        <p:spPr>
          <a:xfrm>
            <a:off x="4305993" y="4405745"/>
            <a:ext cx="16625" cy="299259"/>
          </a:xfrm>
          <a:custGeom>
            <a:avLst/>
            <a:gdLst>
              <a:gd name="connsiteX0" fmla="*/ 16625 w 16625"/>
              <a:gd name="connsiteY0" fmla="*/ 0 h 299259"/>
              <a:gd name="connsiteX1" fmla="*/ 8312 w 16625"/>
              <a:gd name="connsiteY1" fmla="*/ 191193 h 299259"/>
              <a:gd name="connsiteX2" fmla="*/ 0 w 16625"/>
              <a:gd name="connsiteY2" fmla="*/ 299259 h 29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" h="299259">
                <a:moveTo>
                  <a:pt x="16625" y="0"/>
                </a:moveTo>
                <a:cubicBezTo>
                  <a:pt x="13854" y="70658"/>
                  <a:pt x="11083" y="141317"/>
                  <a:pt x="8312" y="191193"/>
                </a:cubicBezTo>
                <a:cubicBezTo>
                  <a:pt x="5541" y="241070"/>
                  <a:pt x="2770" y="270164"/>
                  <a:pt x="0" y="2992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요구사항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2665" y="1303864"/>
            <a:ext cx="638989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주제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수강신청프로그램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학생은 학번 이름 생년월일 학과를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학과는 </a:t>
            </a:r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학과명을</a:t>
            </a:r>
            <a:r>
              <a:rPr lang="ko-KR" altLang="en-US" dirty="0" smtClean="0"/>
              <a:t>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학생은 하나의 학과에만 소속된다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학과는 </a:t>
            </a:r>
            <a:r>
              <a:rPr lang="ko-KR" altLang="en-US" dirty="0" err="1" smtClean="0"/>
              <a:t>여러명의</a:t>
            </a:r>
            <a:r>
              <a:rPr lang="ko-KR" altLang="en-US" dirty="0" smtClean="0"/>
              <a:t> 학생이 등록할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과목은 </a:t>
            </a:r>
            <a:r>
              <a:rPr lang="ko-KR" altLang="en-US" dirty="0" err="1" smtClean="0"/>
              <a:t>과목코드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개설일을</a:t>
            </a:r>
            <a:r>
              <a:rPr lang="ko-KR" altLang="en-US" dirty="0" smtClean="0"/>
              <a:t>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과목을 수강할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과목은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이상의 학생이 </a:t>
            </a:r>
            <a:r>
              <a:rPr lang="ko-KR" altLang="en-US" dirty="0" err="1" smtClean="0"/>
              <a:t>수강신청할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 </a:t>
            </a:r>
            <a:r>
              <a:rPr lang="ko-KR" altLang="en-US" dirty="0" err="1" smtClean="0"/>
              <a:t>수강신청한</a:t>
            </a:r>
            <a:r>
              <a:rPr lang="ko-KR" altLang="en-US" dirty="0" smtClean="0"/>
              <a:t> 과목을 다시 신청할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upgrade</a:t>
            </a:r>
          </a:p>
          <a:p>
            <a:r>
              <a:rPr lang="ko-KR" altLang="en-US" dirty="0" smtClean="0"/>
              <a:t>과목소개라는 기능을 추가한다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학생은 수강한 과목의 후기를 남길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41071"/>
              </p:ext>
            </p:extLst>
          </p:nvPr>
        </p:nvGraphicFramePr>
        <p:xfrm>
          <a:off x="876300" y="1226512"/>
          <a:ext cx="10312400" cy="46662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37467">
                  <a:extLst>
                    <a:ext uri="{9D8B030D-6E8A-4147-A177-3AD203B41FA5}">
                      <a16:colId xmlns:a16="http://schemas.microsoft.com/office/drawing/2014/main" val="2709313715"/>
                    </a:ext>
                  </a:extLst>
                </a:gridCol>
                <a:gridCol w="5628853">
                  <a:extLst>
                    <a:ext uri="{9D8B030D-6E8A-4147-A177-3AD203B41FA5}">
                      <a16:colId xmlns:a16="http://schemas.microsoft.com/office/drawing/2014/main" val="2943236760"/>
                    </a:ext>
                  </a:extLst>
                </a:gridCol>
                <a:gridCol w="1246080">
                  <a:extLst>
                    <a:ext uri="{9D8B030D-6E8A-4147-A177-3AD203B41FA5}">
                      <a16:colId xmlns:a16="http://schemas.microsoft.com/office/drawing/2014/main" val="3311701975"/>
                    </a:ext>
                  </a:extLst>
                </a:gridCol>
              </a:tblGrid>
              <a:tr h="672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상세설명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476286"/>
                  </a:ext>
                </a:extLst>
              </a:tr>
              <a:tr h="49726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회원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학번 이름 생년월일 학과를 저장한다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39444"/>
                  </a:ext>
                </a:extLst>
              </a:tr>
              <a:tr h="5592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하나의 학과에만 소속된다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58482"/>
                  </a:ext>
                </a:extLst>
              </a:tr>
              <a:tr h="5985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개 이상의 과목을 수강할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882515"/>
                  </a:ext>
                </a:extLst>
              </a:tr>
              <a:tr h="4972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/>
                        <a:t>학과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학과명을</a:t>
                      </a:r>
                      <a:r>
                        <a:rPr lang="ko-KR" altLang="en-US" sz="1800" dirty="0" smtClean="0"/>
                        <a:t> 저장한다</a:t>
                      </a:r>
                      <a:r>
                        <a:rPr lang="en-US" altLang="ko-KR" sz="18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300435"/>
                  </a:ext>
                </a:extLst>
              </a:tr>
              <a:tr h="49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과목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과목코드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과목명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교수명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강의실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err="1" smtClean="0"/>
                        <a:t>개설일을</a:t>
                      </a:r>
                      <a:r>
                        <a:rPr lang="ko-KR" altLang="en-US" sz="1800" dirty="0" smtClean="0"/>
                        <a:t> 저장한다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67982"/>
                  </a:ext>
                </a:extLst>
              </a:tr>
              <a:tr h="672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과목소개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학생은 수강한 과목의 후기를 남길 수 있다</a:t>
                      </a:r>
                      <a:r>
                        <a:rPr lang="en-US" altLang="ko-KR" sz="18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98360"/>
                  </a:ext>
                </a:extLst>
              </a:tr>
              <a:tr h="672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기타조건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한 번 수강 신청한 과목을 다시 신청할 수 없다</a:t>
                      </a:r>
                      <a:r>
                        <a:rPr lang="en-US" altLang="ko-KR" sz="18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7847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요구사항 정의서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64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8933" y="1981199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37600" y="1981199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858001" y="1794931"/>
            <a:ext cx="1286933" cy="12022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63333" y="1100669"/>
            <a:ext cx="999071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학번</a:t>
            </a:r>
            <a:endParaRPr lang="ko-KR" altLang="en-US" u="sng"/>
          </a:p>
        </p:txBody>
      </p:sp>
      <p:sp>
        <p:nvSpPr>
          <p:cNvPr id="10" name="타원 9"/>
          <p:cNvSpPr/>
          <p:nvPr/>
        </p:nvSpPr>
        <p:spPr>
          <a:xfrm>
            <a:off x="4055538" y="1100669"/>
            <a:ext cx="922866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29203" y="1100669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생년월일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04199" y="1100669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학과</a:t>
            </a:r>
            <a:endParaRPr lang="en-US" altLang="ko-KR" u="sng" smtClean="0"/>
          </a:p>
          <a:p>
            <a:pPr algn="ctr"/>
            <a:r>
              <a:rPr lang="ko-KR" altLang="en-US" u="sng" smtClean="0"/>
              <a:t>코드</a:t>
            </a:r>
            <a:endParaRPr lang="ko-KR" altLang="en-US" u="sng"/>
          </a:p>
        </p:txBody>
      </p:sp>
      <p:sp>
        <p:nvSpPr>
          <p:cNvPr id="14" name="타원 13"/>
          <p:cNvSpPr/>
          <p:nvPr/>
        </p:nvSpPr>
        <p:spPr>
          <a:xfrm>
            <a:off x="9347199" y="1083733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en-US" altLang="ko-KR" smtClean="0"/>
          </a:p>
          <a:p>
            <a:pPr algn="ctr"/>
            <a:r>
              <a:rPr lang="ko-KR" altLang="en-US" smtClean="0"/>
              <a:t>명</a:t>
            </a:r>
            <a:endParaRPr lang="ko-KR" altLang="en-US"/>
          </a:p>
        </p:txBody>
      </p: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516971" y="1845735"/>
            <a:ext cx="71962" cy="13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4"/>
          </p:cNvCxnSpPr>
          <p:nvPr/>
        </p:nvCxnSpPr>
        <p:spPr>
          <a:xfrm>
            <a:off x="5562604" y="1845735"/>
            <a:ext cx="8466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</p:cNvCxnSpPr>
          <p:nvPr/>
        </p:nvCxnSpPr>
        <p:spPr>
          <a:xfrm>
            <a:off x="3816093" y="1736623"/>
            <a:ext cx="772840" cy="2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3"/>
            <a:endCxn id="7" idx="1"/>
          </p:cNvCxnSpPr>
          <p:nvPr/>
        </p:nvCxnSpPr>
        <p:spPr>
          <a:xfrm flipV="1">
            <a:off x="6028266" y="2396065"/>
            <a:ext cx="829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3"/>
            <a:endCxn id="5" idx="1"/>
          </p:cNvCxnSpPr>
          <p:nvPr/>
        </p:nvCxnSpPr>
        <p:spPr>
          <a:xfrm>
            <a:off x="8144934" y="2396065"/>
            <a:ext cx="592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4"/>
          </p:cNvCxnSpPr>
          <p:nvPr/>
        </p:nvCxnSpPr>
        <p:spPr>
          <a:xfrm>
            <a:off x="8737600" y="1845735"/>
            <a:ext cx="169330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4"/>
          </p:cNvCxnSpPr>
          <p:nvPr/>
        </p:nvCxnSpPr>
        <p:spPr>
          <a:xfrm flipH="1">
            <a:off x="9863667" y="1828799"/>
            <a:ext cx="1693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07400" y="2042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802" y="20589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737600" y="325120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37600" y="358986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1735" y="325120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481735" y="358986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3732" y="2912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363196" y="2912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ERD – </a:t>
            </a:r>
            <a:r>
              <a:rPr lang="ko-KR" altLang="en-US" sz="2400" smtClean="0"/>
              <a:t>학생과 학과 개체와의 관계 분석</a:t>
            </a:r>
            <a:r>
              <a:rPr lang="en-US" altLang="ko-KR" sz="2400" smtClean="0"/>
              <a:t>, </a:t>
            </a:r>
            <a:r>
              <a:rPr lang="ko-KR" altLang="en-US" sz="2400" smtClean="0"/>
              <a:t>테이블 유추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129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8933" y="1744128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37600" y="1744128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067" y="4368801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858001" y="1557860"/>
            <a:ext cx="1286933" cy="12022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4656668" y="2904063"/>
            <a:ext cx="1286933" cy="1059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수강</a:t>
            </a:r>
            <a:endParaRPr lang="en-US" altLang="ko-KR" smtClean="0"/>
          </a:p>
          <a:p>
            <a:pPr algn="ctr"/>
            <a:r>
              <a:rPr lang="ko-KR" altLang="en-US" smtClean="0"/>
              <a:t>신청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63333" y="863598"/>
            <a:ext cx="999071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학번</a:t>
            </a:r>
            <a:endParaRPr lang="ko-KR" altLang="en-US" u="sng"/>
          </a:p>
        </p:txBody>
      </p:sp>
      <p:sp>
        <p:nvSpPr>
          <p:cNvPr id="10" name="타원 9"/>
          <p:cNvSpPr/>
          <p:nvPr/>
        </p:nvSpPr>
        <p:spPr>
          <a:xfrm>
            <a:off x="4055538" y="863598"/>
            <a:ext cx="922866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29203" y="863598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생년월일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04199" y="863598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학과</a:t>
            </a:r>
            <a:endParaRPr lang="en-US" altLang="ko-KR" u="sng" smtClean="0"/>
          </a:p>
          <a:p>
            <a:pPr algn="ctr"/>
            <a:r>
              <a:rPr lang="ko-KR" altLang="en-US" u="sng" smtClean="0"/>
              <a:t>코드</a:t>
            </a:r>
            <a:endParaRPr lang="ko-KR" altLang="en-US" u="sng"/>
          </a:p>
        </p:txBody>
      </p:sp>
      <p:sp>
        <p:nvSpPr>
          <p:cNvPr id="14" name="타원 13"/>
          <p:cNvSpPr/>
          <p:nvPr/>
        </p:nvSpPr>
        <p:spPr>
          <a:xfrm>
            <a:off x="9347199" y="846662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en-US" altLang="ko-KR" smtClean="0"/>
          </a:p>
          <a:p>
            <a:pPr algn="ctr"/>
            <a:r>
              <a:rPr lang="ko-KR" altLang="en-US" smtClean="0"/>
              <a:t>명</a:t>
            </a:r>
            <a:endParaRPr lang="ko-KR" altLang="en-US"/>
          </a:p>
        </p:txBody>
      </p: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516971" y="1608664"/>
            <a:ext cx="71962" cy="13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4"/>
          </p:cNvCxnSpPr>
          <p:nvPr/>
        </p:nvCxnSpPr>
        <p:spPr>
          <a:xfrm>
            <a:off x="5562604" y="1608664"/>
            <a:ext cx="8466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</p:cNvCxnSpPr>
          <p:nvPr/>
        </p:nvCxnSpPr>
        <p:spPr>
          <a:xfrm>
            <a:off x="3816093" y="1499552"/>
            <a:ext cx="772840" cy="2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3"/>
            <a:endCxn id="7" idx="1"/>
          </p:cNvCxnSpPr>
          <p:nvPr/>
        </p:nvCxnSpPr>
        <p:spPr>
          <a:xfrm flipV="1">
            <a:off x="6028266" y="2158994"/>
            <a:ext cx="829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3"/>
            <a:endCxn id="5" idx="1"/>
          </p:cNvCxnSpPr>
          <p:nvPr/>
        </p:nvCxnSpPr>
        <p:spPr>
          <a:xfrm>
            <a:off x="8144934" y="2158994"/>
            <a:ext cx="592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4"/>
          </p:cNvCxnSpPr>
          <p:nvPr/>
        </p:nvCxnSpPr>
        <p:spPr>
          <a:xfrm>
            <a:off x="8737600" y="1608664"/>
            <a:ext cx="169330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4"/>
          </p:cNvCxnSpPr>
          <p:nvPr/>
        </p:nvCxnSpPr>
        <p:spPr>
          <a:xfrm flipH="1">
            <a:off x="9863667" y="1591728"/>
            <a:ext cx="1693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07400" y="18049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802" y="18219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32" name="직선 연결선 31"/>
          <p:cNvCxnSpPr>
            <a:stCxn id="4" idx="2"/>
            <a:endCxn id="8" idx="0"/>
          </p:cNvCxnSpPr>
          <p:nvPr/>
        </p:nvCxnSpPr>
        <p:spPr>
          <a:xfrm flipH="1">
            <a:off x="5300135" y="2573861"/>
            <a:ext cx="8465" cy="3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2"/>
            <a:endCxn id="6" idx="0"/>
          </p:cNvCxnSpPr>
          <p:nvPr/>
        </p:nvCxnSpPr>
        <p:spPr>
          <a:xfrm flipH="1">
            <a:off x="5274734" y="3963350"/>
            <a:ext cx="25401" cy="40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1670" y="26347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17070" y="40216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07932" y="5418670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과목</a:t>
            </a:r>
            <a:endParaRPr lang="en-US" altLang="ko-KR" u="sng" smtClean="0"/>
          </a:p>
          <a:p>
            <a:pPr algn="ctr"/>
            <a:r>
              <a:rPr lang="ko-KR" altLang="en-US" u="sng" smtClean="0"/>
              <a:t>코드</a:t>
            </a:r>
            <a:endParaRPr lang="ko-KR" altLang="en-US" u="sng"/>
          </a:p>
        </p:txBody>
      </p:sp>
      <p:sp>
        <p:nvSpPr>
          <p:cNvPr id="38" name="타원 37"/>
          <p:cNvSpPr/>
          <p:nvPr/>
        </p:nvSpPr>
        <p:spPr>
          <a:xfrm>
            <a:off x="5350932" y="540173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과목명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926668" y="602827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교수명</a:t>
            </a: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756399" y="601134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강의실</a:t>
            </a: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633103" y="5994406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개설일</a:t>
            </a: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4944538" y="5198534"/>
            <a:ext cx="0" cy="1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2"/>
            <a:endCxn id="38" idx="1"/>
          </p:cNvCxnSpPr>
          <p:nvPr/>
        </p:nvCxnSpPr>
        <p:spPr>
          <a:xfrm>
            <a:off x="5274734" y="5198534"/>
            <a:ext cx="232428" cy="31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2"/>
            <a:endCxn id="39" idx="1"/>
          </p:cNvCxnSpPr>
          <p:nvPr/>
        </p:nvCxnSpPr>
        <p:spPr>
          <a:xfrm>
            <a:off x="5274734" y="5198534"/>
            <a:ext cx="808164" cy="93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2"/>
            <a:endCxn id="40" idx="0"/>
          </p:cNvCxnSpPr>
          <p:nvPr/>
        </p:nvCxnSpPr>
        <p:spPr>
          <a:xfrm>
            <a:off x="5274734" y="5198534"/>
            <a:ext cx="2015066" cy="8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6" idx="2"/>
            <a:endCxn id="41" idx="0"/>
          </p:cNvCxnSpPr>
          <p:nvPr/>
        </p:nvCxnSpPr>
        <p:spPr>
          <a:xfrm>
            <a:off x="5274734" y="5198534"/>
            <a:ext cx="2891770" cy="79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737600" y="3014129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737600" y="3352795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81735" y="3014129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81735" y="3352795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03732" y="2675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363196" y="2675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54536" y="5029192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754536" y="5367858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20668" y="4690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481732" y="5012262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0481732" y="5350928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47864" y="46735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ERD – </a:t>
            </a:r>
            <a:r>
              <a:rPr lang="ko-KR" altLang="en-US" sz="2400" smtClean="0"/>
              <a:t>과목 개체 추가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528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88933" y="1744128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37600" y="1744128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5067" y="4368801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858001" y="1557860"/>
            <a:ext cx="1286933" cy="12022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4656668" y="2904063"/>
            <a:ext cx="1286933" cy="1059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수강</a:t>
            </a:r>
            <a:endParaRPr lang="en-US" altLang="ko-KR" smtClean="0"/>
          </a:p>
          <a:p>
            <a:pPr algn="ctr"/>
            <a:r>
              <a:rPr lang="ko-KR" altLang="en-US" smtClean="0"/>
              <a:t>신청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63333" y="863598"/>
            <a:ext cx="999071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학번</a:t>
            </a:r>
            <a:endParaRPr lang="ko-KR" altLang="en-US" u="sng"/>
          </a:p>
        </p:txBody>
      </p:sp>
      <p:sp>
        <p:nvSpPr>
          <p:cNvPr id="10" name="타원 9"/>
          <p:cNvSpPr/>
          <p:nvPr/>
        </p:nvSpPr>
        <p:spPr>
          <a:xfrm>
            <a:off x="4055538" y="863598"/>
            <a:ext cx="922866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29203" y="863598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생년월일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04199" y="863598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학과</a:t>
            </a:r>
            <a:endParaRPr lang="en-US" altLang="ko-KR" u="sng" smtClean="0"/>
          </a:p>
          <a:p>
            <a:pPr algn="ctr"/>
            <a:r>
              <a:rPr lang="ko-KR" altLang="en-US" u="sng" smtClean="0"/>
              <a:t>코드</a:t>
            </a:r>
            <a:endParaRPr lang="ko-KR" altLang="en-US" u="sng"/>
          </a:p>
        </p:txBody>
      </p:sp>
      <p:sp>
        <p:nvSpPr>
          <p:cNvPr id="14" name="타원 13"/>
          <p:cNvSpPr/>
          <p:nvPr/>
        </p:nvSpPr>
        <p:spPr>
          <a:xfrm>
            <a:off x="9347199" y="846662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en-US" altLang="ko-KR" smtClean="0"/>
          </a:p>
          <a:p>
            <a:pPr algn="ctr"/>
            <a:r>
              <a:rPr lang="ko-KR" altLang="en-US" smtClean="0"/>
              <a:t>명</a:t>
            </a:r>
            <a:endParaRPr lang="ko-KR" altLang="en-US"/>
          </a:p>
        </p:txBody>
      </p:sp>
      <p:cxnSp>
        <p:nvCxnSpPr>
          <p:cNvPr id="16" name="직선 연결선 15"/>
          <p:cNvCxnSpPr>
            <a:stCxn id="10" idx="4"/>
          </p:cNvCxnSpPr>
          <p:nvPr/>
        </p:nvCxnSpPr>
        <p:spPr>
          <a:xfrm>
            <a:off x="4516971" y="1608664"/>
            <a:ext cx="71962" cy="13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4"/>
          </p:cNvCxnSpPr>
          <p:nvPr/>
        </p:nvCxnSpPr>
        <p:spPr>
          <a:xfrm>
            <a:off x="5562604" y="1608664"/>
            <a:ext cx="8466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5"/>
          </p:cNvCxnSpPr>
          <p:nvPr/>
        </p:nvCxnSpPr>
        <p:spPr>
          <a:xfrm>
            <a:off x="3816093" y="1499552"/>
            <a:ext cx="772840" cy="2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3"/>
            <a:endCxn id="7" idx="1"/>
          </p:cNvCxnSpPr>
          <p:nvPr/>
        </p:nvCxnSpPr>
        <p:spPr>
          <a:xfrm flipV="1">
            <a:off x="6028266" y="2158994"/>
            <a:ext cx="829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3"/>
            <a:endCxn id="5" idx="1"/>
          </p:cNvCxnSpPr>
          <p:nvPr/>
        </p:nvCxnSpPr>
        <p:spPr>
          <a:xfrm>
            <a:off x="8144934" y="2158994"/>
            <a:ext cx="592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4"/>
          </p:cNvCxnSpPr>
          <p:nvPr/>
        </p:nvCxnSpPr>
        <p:spPr>
          <a:xfrm>
            <a:off x="8737600" y="1608664"/>
            <a:ext cx="169330" cy="13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4"/>
          </p:cNvCxnSpPr>
          <p:nvPr/>
        </p:nvCxnSpPr>
        <p:spPr>
          <a:xfrm flipH="1">
            <a:off x="9863667" y="1591728"/>
            <a:ext cx="1693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07400" y="1821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19802" y="18219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cxnSp>
        <p:nvCxnSpPr>
          <p:cNvPr id="32" name="직선 연결선 31"/>
          <p:cNvCxnSpPr>
            <a:stCxn id="4" idx="2"/>
            <a:endCxn id="8" idx="0"/>
          </p:cNvCxnSpPr>
          <p:nvPr/>
        </p:nvCxnSpPr>
        <p:spPr>
          <a:xfrm flipH="1">
            <a:off x="5300135" y="2573861"/>
            <a:ext cx="8465" cy="3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2"/>
            <a:endCxn id="6" idx="0"/>
          </p:cNvCxnSpPr>
          <p:nvPr/>
        </p:nvCxnSpPr>
        <p:spPr>
          <a:xfrm flipH="1">
            <a:off x="5274734" y="3963350"/>
            <a:ext cx="25401" cy="40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1670" y="26347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317070" y="40216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207932" y="5418670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과목</a:t>
            </a:r>
            <a:endParaRPr lang="en-US" altLang="ko-KR" u="sng" smtClean="0"/>
          </a:p>
          <a:p>
            <a:pPr algn="ctr"/>
            <a:r>
              <a:rPr lang="ko-KR" altLang="en-US" u="sng" smtClean="0"/>
              <a:t>코드</a:t>
            </a:r>
            <a:endParaRPr lang="ko-KR" altLang="en-US" u="sng"/>
          </a:p>
        </p:txBody>
      </p:sp>
      <p:sp>
        <p:nvSpPr>
          <p:cNvPr id="38" name="타원 37"/>
          <p:cNvSpPr/>
          <p:nvPr/>
        </p:nvSpPr>
        <p:spPr>
          <a:xfrm>
            <a:off x="5350932" y="540173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과목명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926668" y="602827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교수명</a:t>
            </a: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756399" y="6011344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강의실</a:t>
            </a: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633103" y="5994406"/>
            <a:ext cx="1066802" cy="745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개설일</a:t>
            </a:r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4944538" y="5198534"/>
            <a:ext cx="0" cy="1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2"/>
            <a:endCxn id="38" idx="1"/>
          </p:cNvCxnSpPr>
          <p:nvPr/>
        </p:nvCxnSpPr>
        <p:spPr>
          <a:xfrm>
            <a:off x="5274734" y="5198534"/>
            <a:ext cx="232428" cy="31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2"/>
            <a:endCxn id="39" idx="1"/>
          </p:cNvCxnSpPr>
          <p:nvPr/>
        </p:nvCxnSpPr>
        <p:spPr>
          <a:xfrm>
            <a:off x="5274734" y="5198534"/>
            <a:ext cx="808164" cy="938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2"/>
            <a:endCxn id="40" idx="0"/>
          </p:cNvCxnSpPr>
          <p:nvPr/>
        </p:nvCxnSpPr>
        <p:spPr>
          <a:xfrm>
            <a:off x="5274734" y="5198534"/>
            <a:ext cx="2015066" cy="8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6" idx="2"/>
            <a:endCxn id="41" idx="0"/>
          </p:cNvCxnSpPr>
          <p:nvPr/>
        </p:nvCxnSpPr>
        <p:spPr>
          <a:xfrm>
            <a:off x="5274734" y="5198534"/>
            <a:ext cx="2891770" cy="79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737600" y="3014129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737600" y="3352795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81735" y="3014129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81735" y="3352795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03732" y="2675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363196" y="2675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54536" y="4961460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54536" y="5740394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20668" y="46227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481732" y="494453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0481732" y="528319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47864" y="4605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ERD – </a:t>
            </a:r>
            <a:r>
              <a:rPr lang="ko-KR" altLang="en-US" sz="2400" err="1" smtClean="0"/>
              <a:t>과목소개</a:t>
            </a:r>
            <a:r>
              <a:rPr lang="ko-KR" altLang="en-US" sz="2400" smtClean="0"/>
              <a:t>  개체 추가</a:t>
            </a:r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508004" y="4436535"/>
            <a:ext cx="1439333" cy="82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과목소개</a:t>
            </a:r>
            <a:endParaRPr lang="ko-KR" altLang="en-US"/>
          </a:p>
        </p:txBody>
      </p:sp>
      <p:sp>
        <p:nvSpPr>
          <p:cNvPr id="50" name="다이아몬드 49"/>
          <p:cNvSpPr/>
          <p:nvPr/>
        </p:nvSpPr>
        <p:spPr>
          <a:xfrm>
            <a:off x="2575782" y="4291641"/>
            <a:ext cx="1286933" cy="1059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</a:t>
            </a:r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550336" y="2971789"/>
            <a:ext cx="1286933" cy="1059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</a:t>
            </a: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3943919" y="4851400"/>
            <a:ext cx="592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947337" y="4780454"/>
            <a:ext cx="5926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1197614" y="3980272"/>
            <a:ext cx="18121" cy="87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8" idx="0"/>
            <a:endCxn id="4" idx="1"/>
          </p:cNvCxnSpPr>
          <p:nvPr/>
        </p:nvCxnSpPr>
        <p:spPr>
          <a:xfrm rot="5400000" flipH="1" flipV="1">
            <a:off x="2484971" y="867827"/>
            <a:ext cx="812794" cy="3395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55536" y="18049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157137" y="44465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76874" y="41248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023540" y="44296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590810" y="243838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590810" y="2777054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6942" y="209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과목소개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270017" y="140546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017" y="1744134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08412" y="1388535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708412" y="1727201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6149" y="1066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89873" y="104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537204" y="1388531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37204" y="2167465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3336" y="104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14935" y="135467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414935" y="169333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067" y="1016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Table - </a:t>
            </a:r>
            <a:r>
              <a:rPr lang="ko-KR" altLang="en-US" sz="2400" dirty="0" smtClean="0"/>
              <a:t>학생</a:t>
            </a:r>
            <a:endParaRPr lang="en-US" altLang="ko-KR" sz="24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7467609" y="137159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67609" y="1710256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6805" y="982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과목소개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53823"/>
              </p:ext>
            </p:extLst>
          </p:nvPr>
        </p:nvGraphicFramePr>
        <p:xfrm>
          <a:off x="728135" y="4199466"/>
          <a:ext cx="10651065" cy="203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13">
                  <a:extLst>
                    <a:ext uri="{9D8B030D-6E8A-4147-A177-3AD203B41FA5}">
                      <a16:colId xmlns:a16="http://schemas.microsoft.com/office/drawing/2014/main" val="1130700242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3108048274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2045279252"/>
                    </a:ext>
                  </a:extLst>
                </a:gridCol>
                <a:gridCol w="1295229">
                  <a:extLst>
                    <a:ext uri="{9D8B030D-6E8A-4147-A177-3AD203B41FA5}">
                      <a16:colId xmlns:a16="http://schemas.microsoft.com/office/drawing/2014/main" val="3420729312"/>
                    </a:ext>
                  </a:extLst>
                </a:gridCol>
                <a:gridCol w="2965197">
                  <a:extLst>
                    <a:ext uri="{9D8B030D-6E8A-4147-A177-3AD203B41FA5}">
                      <a16:colId xmlns:a16="http://schemas.microsoft.com/office/drawing/2014/main" val="2923934811"/>
                    </a:ext>
                  </a:extLst>
                </a:gridCol>
              </a:tblGrid>
              <a:tr h="410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컬럼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9968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0904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086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5929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학과코드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45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18" y="3810001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학생테이블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users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8133" y="3369732"/>
            <a:ext cx="10651067" cy="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Table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8133" y="982131"/>
            <a:ext cx="10651066" cy="232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48001" y="1066800"/>
            <a:ext cx="8263466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270017" y="140546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017" y="1744134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15" y="1388535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05215" y="1727201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6149" y="1066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86676" y="104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537204" y="1388531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37204" y="2167465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3336" y="104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14935" y="135467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414935" y="169333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067" y="1016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Table - </a:t>
            </a:r>
            <a:r>
              <a:rPr lang="ko-KR" altLang="en-US" sz="2400" dirty="0" smtClean="0"/>
              <a:t>학과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467609" y="137159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67609" y="1710256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6805" y="982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과목소개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28966"/>
              </p:ext>
            </p:extLst>
          </p:nvPr>
        </p:nvGraphicFramePr>
        <p:xfrm>
          <a:off x="728135" y="4199466"/>
          <a:ext cx="10651065" cy="203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13">
                  <a:extLst>
                    <a:ext uri="{9D8B030D-6E8A-4147-A177-3AD203B41FA5}">
                      <a16:colId xmlns:a16="http://schemas.microsoft.com/office/drawing/2014/main" val="1130700242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3108048274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2045279252"/>
                    </a:ext>
                  </a:extLst>
                </a:gridCol>
                <a:gridCol w="1295229">
                  <a:extLst>
                    <a:ext uri="{9D8B030D-6E8A-4147-A177-3AD203B41FA5}">
                      <a16:colId xmlns:a16="http://schemas.microsoft.com/office/drawing/2014/main" val="3420729312"/>
                    </a:ext>
                  </a:extLst>
                </a:gridCol>
                <a:gridCol w="2965197">
                  <a:extLst>
                    <a:ext uri="{9D8B030D-6E8A-4147-A177-3AD203B41FA5}">
                      <a16:colId xmlns:a16="http://schemas.microsoft.com/office/drawing/2014/main" val="2923934811"/>
                    </a:ext>
                  </a:extLst>
                </a:gridCol>
              </a:tblGrid>
              <a:tr h="410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컬럼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9968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0904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086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5929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45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18" y="3810001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학과 </a:t>
            </a:r>
            <a:r>
              <a:rPr lang="en-US" altLang="ko-KR" dirty="0" smtClean="0"/>
              <a:t>: part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8133" y="3369732"/>
            <a:ext cx="10651067" cy="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Table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8133" y="982131"/>
            <a:ext cx="10651066" cy="232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66283" y="1066800"/>
            <a:ext cx="6045183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3596" y="1066803"/>
            <a:ext cx="1937730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270017" y="1405468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학번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017" y="1744134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생년월일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5215" y="1388535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학과코드</a:t>
            </a:r>
            <a:r>
              <a:rPr lang="en-US" altLang="ko-KR" smtClean="0"/>
              <a:t>(</a:t>
            </a:r>
            <a:r>
              <a:rPr lang="en-US" altLang="ko-KR" err="1" smtClean="0"/>
              <a:t>Pk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05215" y="1727201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학과명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36149" y="1066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86676" y="1049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537204" y="1388531"/>
            <a:ext cx="1439333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</a:p>
          <a:p>
            <a:pPr algn="ctr"/>
            <a:r>
              <a:rPr lang="ko-KR" altLang="en-US" err="1" smtClean="0">
                <a:solidFill>
                  <a:schemeClr val="bg1"/>
                </a:solidFill>
              </a:rPr>
              <a:t>과목코드</a:t>
            </a:r>
            <a:r>
              <a:rPr lang="en-US" altLang="ko-KR" smtClean="0">
                <a:solidFill>
                  <a:schemeClr val="bg1"/>
                </a:solidFill>
              </a:rPr>
              <a:t>(PK)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37204" y="2167465"/>
            <a:ext cx="1439333" cy="71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3336" y="104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14935" y="135467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과목코드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414935" y="1693336"/>
            <a:ext cx="1439333" cy="11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과목명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교수명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강의실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개설일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81067" y="1016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Table - </a:t>
            </a:r>
            <a:r>
              <a:rPr lang="ko-KR" altLang="en-US" sz="2400" dirty="0" smtClean="0"/>
              <a:t>수강신청</a:t>
            </a:r>
            <a:endParaRPr lang="en-US" altLang="ko-KR" sz="2400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7467609" y="1371590"/>
            <a:ext cx="1439333" cy="33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글번호</a:t>
            </a:r>
            <a:r>
              <a:rPr lang="en-US" altLang="ko-KR" smtClean="0"/>
              <a:t>(PK)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67609" y="1710256"/>
            <a:ext cx="1439333" cy="149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학번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과목코드</a:t>
            </a:r>
            <a:r>
              <a:rPr lang="en-US" altLang="ko-KR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작성날짜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6805" y="982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과목소개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63213"/>
              </p:ext>
            </p:extLst>
          </p:nvPr>
        </p:nvGraphicFramePr>
        <p:xfrm>
          <a:off x="728135" y="4199466"/>
          <a:ext cx="10651065" cy="203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13">
                  <a:extLst>
                    <a:ext uri="{9D8B030D-6E8A-4147-A177-3AD203B41FA5}">
                      <a16:colId xmlns:a16="http://schemas.microsoft.com/office/drawing/2014/main" val="1130700242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3108048274"/>
                    </a:ext>
                  </a:extLst>
                </a:gridCol>
                <a:gridCol w="2130213">
                  <a:extLst>
                    <a:ext uri="{9D8B030D-6E8A-4147-A177-3AD203B41FA5}">
                      <a16:colId xmlns:a16="http://schemas.microsoft.com/office/drawing/2014/main" val="2045279252"/>
                    </a:ext>
                  </a:extLst>
                </a:gridCol>
                <a:gridCol w="1295229">
                  <a:extLst>
                    <a:ext uri="{9D8B030D-6E8A-4147-A177-3AD203B41FA5}">
                      <a16:colId xmlns:a16="http://schemas.microsoft.com/office/drawing/2014/main" val="3420729312"/>
                    </a:ext>
                  </a:extLst>
                </a:gridCol>
                <a:gridCol w="2965197">
                  <a:extLst>
                    <a:ext uri="{9D8B030D-6E8A-4147-A177-3AD203B41FA5}">
                      <a16:colId xmlns:a16="http://schemas.microsoft.com/office/drawing/2014/main" val="2923934811"/>
                    </a:ext>
                  </a:extLst>
                </a:gridCol>
              </a:tblGrid>
              <a:tr h="410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컬럼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9968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0904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과목코드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subjectcode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varchar2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pk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086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5929"/>
                  </a:ext>
                </a:extLst>
              </a:tr>
              <a:tr h="4052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45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18" y="3810001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수강신청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request_subject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8133" y="3369732"/>
            <a:ext cx="10651067" cy="35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Table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8133" y="982131"/>
            <a:ext cx="10651066" cy="2323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6805" y="1066800"/>
            <a:ext cx="3894661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63595" y="1066803"/>
            <a:ext cx="4165615" cy="2184387"/>
          </a:xfrm>
          <a:prstGeom prst="rect">
            <a:avLst/>
          </a:prstGeom>
          <a:solidFill>
            <a:schemeClr val="bg1">
              <a:lumMod val="7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890</Words>
  <Application>Microsoft Office PowerPoint</Application>
  <PresentationFormat>와이드스크린</PresentationFormat>
  <Paragraphs>420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Database 테이블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Database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human-teacher</dc:creator>
  <cp:lastModifiedBy>human-teacher</cp:lastModifiedBy>
  <cp:revision>18</cp:revision>
  <dcterms:created xsi:type="dcterms:W3CDTF">2024-02-06T01:40:37Z</dcterms:created>
  <dcterms:modified xsi:type="dcterms:W3CDTF">2024-02-06T06:52:03Z</dcterms:modified>
</cp:coreProperties>
</file>